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D1282E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9D1E2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D1282E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001125" y="0"/>
            <a:ext cx="142875" cy="1371600"/>
          </a:xfrm>
          <a:custGeom>
            <a:avLst/>
            <a:gdLst/>
            <a:ahLst/>
            <a:cxnLst/>
            <a:rect l="l" t="t" r="r" b="b"/>
            <a:pathLst>
              <a:path w="142875" h="1371600">
                <a:moveTo>
                  <a:pt x="0" y="0"/>
                </a:moveTo>
                <a:lnTo>
                  <a:pt x="142875" y="0"/>
                </a:lnTo>
                <a:lnTo>
                  <a:pt x="142875" y="1371600"/>
                </a:lnTo>
                <a:lnTo>
                  <a:pt x="0" y="1371600"/>
                </a:lnTo>
                <a:lnTo>
                  <a:pt x="0" y="0"/>
                </a:lnTo>
                <a:close/>
              </a:path>
            </a:pathLst>
          </a:custGeom>
          <a:solidFill>
            <a:srgbClr val="DC3E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001125" y="1371600"/>
            <a:ext cx="142875" cy="5486400"/>
          </a:xfrm>
          <a:custGeom>
            <a:avLst/>
            <a:gdLst/>
            <a:ahLst/>
            <a:cxnLst/>
            <a:rect l="l" t="t" r="r" b="b"/>
            <a:pathLst>
              <a:path w="142875" h="5486400">
                <a:moveTo>
                  <a:pt x="0" y="0"/>
                </a:moveTo>
                <a:lnTo>
                  <a:pt x="142875" y="0"/>
                </a:lnTo>
                <a:lnTo>
                  <a:pt x="142875" y="5486399"/>
                </a:lnTo>
                <a:lnTo>
                  <a:pt x="0" y="548639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4800" y="1598213"/>
            <a:ext cx="8276412" cy="4212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D1282E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001125" y="0"/>
            <a:ext cx="142875" cy="1371600"/>
          </a:xfrm>
          <a:custGeom>
            <a:avLst/>
            <a:gdLst/>
            <a:ahLst/>
            <a:cxnLst/>
            <a:rect l="l" t="t" r="r" b="b"/>
            <a:pathLst>
              <a:path w="142875" h="1371600">
                <a:moveTo>
                  <a:pt x="0" y="0"/>
                </a:moveTo>
                <a:lnTo>
                  <a:pt x="142875" y="0"/>
                </a:lnTo>
                <a:lnTo>
                  <a:pt x="142875" y="1371600"/>
                </a:lnTo>
                <a:lnTo>
                  <a:pt x="0" y="1371600"/>
                </a:lnTo>
                <a:lnTo>
                  <a:pt x="0" y="0"/>
                </a:lnTo>
                <a:close/>
              </a:path>
            </a:pathLst>
          </a:custGeom>
          <a:solidFill>
            <a:srgbClr val="DC3E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001125" y="1371600"/>
            <a:ext cx="142875" cy="5486400"/>
          </a:xfrm>
          <a:custGeom>
            <a:avLst/>
            <a:gdLst/>
            <a:ahLst/>
            <a:cxnLst/>
            <a:rect l="l" t="t" r="r" b="b"/>
            <a:pathLst>
              <a:path w="142875" h="5486400">
                <a:moveTo>
                  <a:pt x="0" y="0"/>
                </a:moveTo>
                <a:lnTo>
                  <a:pt x="142875" y="0"/>
                </a:lnTo>
                <a:lnTo>
                  <a:pt x="142875" y="5486399"/>
                </a:lnTo>
                <a:lnTo>
                  <a:pt x="0" y="548639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8533" y="170179"/>
            <a:ext cx="305054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D1282E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2419" y="1707896"/>
            <a:ext cx="8519160" cy="2638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9D1E2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01125" y="4846320"/>
            <a:ext cx="142875" cy="2011680"/>
          </a:xfrm>
          <a:custGeom>
            <a:avLst/>
            <a:gdLst/>
            <a:ahLst/>
            <a:cxnLst/>
            <a:rect l="l" t="t" r="r" b="b"/>
            <a:pathLst>
              <a:path w="142875" h="2011679">
                <a:moveTo>
                  <a:pt x="0" y="0"/>
                </a:moveTo>
                <a:lnTo>
                  <a:pt x="142875" y="0"/>
                </a:lnTo>
                <a:lnTo>
                  <a:pt x="142875" y="2011679"/>
                </a:lnTo>
                <a:lnTo>
                  <a:pt x="0" y="2011679"/>
                </a:lnTo>
                <a:lnTo>
                  <a:pt x="0" y="0"/>
                </a:lnTo>
                <a:close/>
              </a:path>
            </a:pathLst>
          </a:custGeom>
          <a:solidFill>
            <a:srgbClr val="DC3E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01125" y="0"/>
            <a:ext cx="142875" cy="4846320"/>
          </a:xfrm>
          <a:custGeom>
            <a:avLst/>
            <a:gdLst/>
            <a:ahLst/>
            <a:cxnLst/>
            <a:rect l="l" t="t" r="r" b="b"/>
            <a:pathLst>
              <a:path w="142875" h="4846320">
                <a:moveTo>
                  <a:pt x="0" y="0"/>
                </a:moveTo>
                <a:lnTo>
                  <a:pt x="142875" y="0"/>
                </a:lnTo>
                <a:lnTo>
                  <a:pt x="142875" y="4846320"/>
                </a:lnTo>
                <a:lnTo>
                  <a:pt x="0" y="48463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304800"/>
            <a:ext cx="2260600" cy="1709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22471" y="1709420"/>
            <a:ext cx="1523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80" dirty="0">
                <a:solidFill>
                  <a:srgbClr val="FF0000"/>
                </a:solidFill>
                <a:latin typeface="Calibri"/>
                <a:cs typeface="Calibri"/>
              </a:rPr>
              <a:t>BCH</a:t>
            </a:r>
            <a:r>
              <a:rPr sz="3600"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spc="5" dirty="0">
                <a:solidFill>
                  <a:srgbClr val="FF0000"/>
                </a:solidFill>
                <a:latin typeface="Calibri"/>
                <a:cs typeface="Calibri"/>
              </a:rPr>
              <a:t>471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1999" y="3276600"/>
            <a:ext cx="7239000" cy="2832100"/>
          </a:xfrm>
          <a:custGeom>
            <a:avLst/>
            <a:gdLst/>
            <a:ahLst/>
            <a:cxnLst/>
            <a:rect l="l" t="t" r="r" b="b"/>
            <a:pathLst>
              <a:path w="7239000" h="2832100">
                <a:moveTo>
                  <a:pt x="0" y="0"/>
                </a:moveTo>
                <a:lnTo>
                  <a:pt x="7238994" y="0"/>
                </a:lnTo>
                <a:lnTo>
                  <a:pt x="7238994" y="2831537"/>
                </a:lnTo>
                <a:lnTo>
                  <a:pt x="0" y="2831537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E56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86120" y="3919220"/>
            <a:ext cx="7091080" cy="18723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000" b="1" spc="-165" dirty="0">
                <a:solidFill>
                  <a:srgbClr val="9D1E23"/>
                </a:solidFill>
                <a:latin typeface="Calibri"/>
                <a:cs typeface="Calibri"/>
              </a:rPr>
              <a:t>Determination </a:t>
            </a:r>
            <a:r>
              <a:rPr sz="4000" b="1" spc="-150" dirty="0">
                <a:solidFill>
                  <a:srgbClr val="9D1E23"/>
                </a:solidFill>
                <a:latin typeface="Calibri"/>
                <a:cs typeface="Calibri"/>
              </a:rPr>
              <a:t>of </a:t>
            </a:r>
            <a:r>
              <a:rPr sz="4000" b="1" spc="-150">
                <a:solidFill>
                  <a:srgbClr val="9D1E23"/>
                </a:solidFill>
                <a:latin typeface="Calibri"/>
                <a:cs typeface="Calibri"/>
              </a:rPr>
              <a:t>plasma</a:t>
            </a:r>
            <a:r>
              <a:rPr sz="4000" b="1" spc="-585">
                <a:solidFill>
                  <a:srgbClr val="9D1E23"/>
                </a:solidFill>
                <a:latin typeface="Calibri"/>
                <a:cs typeface="Calibri"/>
              </a:rPr>
              <a:t> </a:t>
            </a:r>
            <a:r>
              <a:rPr sz="4000" b="1" spc="-150" smtClean="0">
                <a:solidFill>
                  <a:srgbClr val="9D1E23"/>
                </a:solidFill>
                <a:latin typeface="Calibri"/>
                <a:cs typeface="Calibri"/>
              </a:rPr>
              <a:t>enzymes</a:t>
            </a:r>
            <a:endParaRPr lang="en-US" sz="4000" b="1" spc="-150" dirty="0" smtClean="0">
              <a:solidFill>
                <a:srgbClr val="9D1E23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endParaRPr sz="4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4000" dirty="0">
                <a:solidFill>
                  <a:srgbClr val="9D1E23"/>
                </a:solidFill>
                <a:latin typeface="Arial"/>
                <a:cs typeface="Arial"/>
              </a:rPr>
              <a:t>Determination of LDH in serum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27048" y="146049"/>
          <a:ext cx="7543800" cy="6471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4352"/>
                <a:gridCol w="2324098"/>
                <a:gridCol w="2165350"/>
              </a:tblGrid>
              <a:tr h="628650"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600" spc="-150">
                        <a:latin typeface="Times New Roman"/>
                        <a:cs typeface="Times New Roman"/>
                      </a:endParaRPr>
                    </a:p>
                    <a:p>
                      <a:pPr marL="517525" algn="l">
                        <a:lnSpc>
                          <a:spcPts val="8620"/>
                        </a:lnSpc>
                      </a:pPr>
                      <a:r>
                        <a:rPr sz="6000" b="1" spc="-150" smtClean="0">
                          <a:latin typeface="Calibri"/>
                          <a:cs typeface="Calibri"/>
                        </a:rPr>
                        <a:t>LDH</a:t>
                      </a:r>
                      <a:r>
                        <a:rPr lang="en-US" sz="6000" b="1" spc="-15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6000" b="1" spc="-150" smtClean="0">
                          <a:latin typeface="Calibri"/>
                          <a:cs typeface="Calibri"/>
                        </a:rPr>
                        <a:t>in   </a:t>
                      </a:r>
                      <a:r>
                        <a:rPr sz="6000" b="1" spc="-150" dirty="0">
                          <a:latin typeface="Calibri"/>
                          <a:cs typeface="Calibri"/>
                        </a:rPr>
                        <a:t>plasma</a:t>
                      </a:r>
                      <a:endParaRPr sz="6000" spc="-1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</a:pPr>
                      <a:r>
                        <a:rPr sz="2000" b="1" spc="-50" dirty="0">
                          <a:latin typeface="Calibri"/>
                          <a:cs typeface="Calibri"/>
                        </a:rPr>
                        <a:t>Diseases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spc="-75" dirty="0">
                          <a:latin typeface="Calibri"/>
                          <a:cs typeface="Calibri"/>
                        </a:rPr>
                        <a:t>Examples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</a:tr>
              <a:tr h="5321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600" spc="0" dirty="0">
                          <a:latin typeface="Arial"/>
                          <a:cs typeface="Arial"/>
                        </a:rPr>
                        <a:t>Myocardial infarction</a:t>
                      </a:r>
                      <a:endParaRPr sz="1600" spc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spc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</a:tr>
              <a:tr h="4019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 spc="0">
                        <a:latin typeface="Times New Roman"/>
                        <a:cs typeface="Times New Roman"/>
                      </a:endParaRPr>
                    </a:p>
                    <a:p>
                      <a:pPr marL="770255" marR="744220" indent="-635" algn="ctr">
                        <a:lnSpc>
                          <a:spcPct val="112500"/>
                        </a:lnSpc>
                      </a:pPr>
                      <a:r>
                        <a:rPr sz="1600" spc="0">
                          <a:latin typeface="Arial"/>
                          <a:cs typeface="Arial"/>
                        </a:rPr>
                        <a:t>Liver  </a:t>
                      </a:r>
                      <a:r>
                        <a:rPr sz="1600" spc="0" smtClean="0">
                          <a:latin typeface="Arial"/>
                          <a:cs typeface="Arial"/>
                        </a:rPr>
                        <a:t>Disea</a:t>
                      </a:r>
                      <a:r>
                        <a:rPr lang="en-US" sz="1600" spc="0" baseline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600" spc="0" smtClean="0">
                          <a:latin typeface="Arial"/>
                          <a:cs typeface="Arial"/>
                        </a:rPr>
                        <a:t>e</a:t>
                      </a:r>
                      <a:endParaRPr sz="1600" spc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600" spc="0" dirty="0">
                          <a:latin typeface="Arial"/>
                          <a:cs typeface="Arial"/>
                        </a:rPr>
                        <a:t>Toxic jaundice</a:t>
                      </a:r>
                      <a:endParaRPr sz="1600" spc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</a:tr>
              <a:tr h="5321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600" spc="0" dirty="0">
                          <a:latin typeface="Arial"/>
                          <a:cs typeface="Arial"/>
                        </a:rPr>
                        <a:t>Viral hepatitis</a:t>
                      </a:r>
                      <a:endParaRPr sz="1600" spc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</a:tr>
              <a:tr h="4019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</a:pPr>
                      <a:r>
                        <a:rPr sz="1600" spc="0" dirty="0">
                          <a:latin typeface="Arial"/>
                          <a:cs typeface="Arial"/>
                        </a:rPr>
                        <a:t>Obstructive jaundice</a:t>
                      </a:r>
                      <a:endParaRPr sz="1600" spc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</a:tr>
              <a:tr h="4019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spc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600" spc="0" dirty="0">
                          <a:latin typeface="Arial"/>
                          <a:cs typeface="Arial"/>
                        </a:rPr>
                        <a:t>Pernicious anemia</a:t>
                      </a:r>
                      <a:endParaRPr sz="1600" spc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</a:tr>
              <a:tr h="6819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ts val="2230"/>
                        </a:lnSpc>
                      </a:pPr>
                      <a:r>
                        <a:rPr sz="1600" spc="0" dirty="0">
                          <a:latin typeface="Arial"/>
                          <a:cs typeface="Arial"/>
                        </a:rPr>
                        <a:t>Anemia</a:t>
                      </a:r>
                      <a:endParaRPr sz="1600" spc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600" spc="0" dirty="0">
                          <a:latin typeface="Arial"/>
                          <a:cs typeface="Arial"/>
                        </a:rPr>
                        <a:t>Megaloblastic anemia</a:t>
                      </a:r>
                      <a:endParaRPr sz="1600" spc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</a:tr>
              <a:tr h="7226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</a:pPr>
                      <a:r>
                        <a:rPr sz="1600" spc="0" dirty="0">
                          <a:latin typeface="Arial"/>
                          <a:cs typeface="Arial"/>
                        </a:rPr>
                        <a:t>Renal</a:t>
                      </a:r>
                      <a:endParaRPr sz="1600" spc="0">
                        <a:latin typeface="Arial"/>
                        <a:cs typeface="Arial"/>
                      </a:endParaRPr>
                    </a:p>
                    <a:p>
                      <a:pPr marL="1841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600" spc="0" dirty="0">
                          <a:latin typeface="Arial"/>
                          <a:cs typeface="Arial"/>
                        </a:rPr>
                        <a:t>Diseases</a:t>
                      </a:r>
                      <a:endParaRPr sz="1600" spc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600" spc="0" dirty="0">
                          <a:latin typeface="Arial"/>
                          <a:cs typeface="Arial"/>
                        </a:rPr>
                        <a:t>Tubular necrosis</a:t>
                      </a:r>
                      <a:endParaRPr sz="1600" spc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</a:tr>
              <a:tr h="7226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spc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600" spc="0" dirty="0">
                          <a:latin typeface="Arial"/>
                          <a:cs typeface="Arial"/>
                        </a:rPr>
                        <a:t>Pyelonephritis</a:t>
                      </a:r>
                      <a:endParaRPr sz="1600" spc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</a:tr>
              <a:tr h="7226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</a:pPr>
                      <a:r>
                        <a:rPr sz="1600" spc="0" dirty="0">
                          <a:latin typeface="Arial"/>
                          <a:cs typeface="Arial"/>
                        </a:rPr>
                        <a:t>Malignant</a:t>
                      </a:r>
                      <a:endParaRPr sz="1600" spc="0">
                        <a:latin typeface="Arial"/>
                        <a:cs typeface="Arial"/>
                      </a:endParaRPr>
                    </a:p>
                    <a:p>
                      <a:pPr marL="177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600" spc="0" dirty="0">
                          <a:latin typeface="Arial"/>
                          <a:cs typeface="Arial"/>
                        </a:rPr>
                        <a:t>Disease</a:t>
                      </a:r>
                      <a:endParaRPr sz="1600" spc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600" spc="0" dirty="0">
                          <a:latin typeface="Arial"/>
                          <a:cs typeface="Arial"/>
                        </a:rPr>
                        <a:t>Lung Cancer</a:t>
                      </a:r>
                      <a:endParaRPr sz="1600" spc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</a:tr>
              <a:tr h="7226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spc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600" spc="0" dirty="0">
                          <a:latin typeface="Arial"/>
                          <a:cs typeface="Arial"/>
                        </a:rPr>
                        <a:t>Hodgkin’s disease</a:t>
                      </a:r>
                      <a:endParaRPr sz="1600" spc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rot="5400000" flipH="1" flipV="1">
            <a:off x="-113506" y="2705100"/>
            <a:ext cx="1751806" cy="794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5442" y="490220"/>
            <a:ext cx="25336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75" dirty="0">
                <a:latin typeface="Garamond"/>
                <a:cs typeface="Garamond"/>
              </a:rPr>
              <a:t>LDH</a:t>
            </a:r>
            <a:r>
              <a:rPr b="1" spc="-280" dirty="0">
                <a:latin typeface="Garamond"/>
                <a:cs typeface="Garamond"/>
              </a:rPr>
              <a:t> </a:t>
            </a:r>
            <a:r>
              <a:rPr b="1" spc="-35" dirty="0">
                <a:latin typeface="Garamond"/>
                <a:cs typeface="Garamond"/>
              </a:rPr>
              <a:t>Assay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443220"/>
            <a:ext cx="8839200" cy="84581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99500"/>
              </a:lnSpc>
              <a:spcBef>
                <a:spcPts val="110"/>
              </a:spcBef>
            </a:pPr>
            <a:r>
              <a:rPr sz="1800" b="1" dirty="0">
                <a:latin typeface="Arial"/>
                <a:cs typeface="Arial"/>
              </a:rPr>
              <a:t>2) </a:t>
            </a:r>
            <a:r>
              <a:rPr sz="1800" b="1" spc="-5">
                <a:latin typeface="Arial"/>
                <a:cs typeface="Arial"/>
              </a:rPr>
              <a:t>Applications </a:t>
            </a:r>
            <a:r>
              <a:rPr lang="en-US" sz="1800" spc="755" dirty="0" smtClean="0">
                <a:solidFill>
                  <a:srgbClr val="FF0000"/>
                </a:solidFill>
                <a:latin typeface="Arial"/>
                <a:cs typeface="Arial"/>
                <a:sym typeface="Wingdings" pitchFamily="2" charset="2"/>
              </a:rPr>
              <a:t></a:t>
            </a:r>
            <a:r>
              <a:rPr sz="1800" spc="755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2) </a:t>
            </a:r>
            <a:r>
              <a:rPr sz="1800" b="1" spc="-5" dirty="0">
                <a:latin typeface="Arial"/>
                <a:cs typeface="Arial"/>
              </a:rPr>
              <a:t>Simple </a:t>
            </a:r>
            <a:r>
              <a:rPr sz="1800" b="1" spc="-5">
                <a:latin typeface="Arial"/>
                <a:cs typeface="Arial"/>
              </a:rPr>
              <a:t>Kinetics </a:t>
            </a:r>
            <a:r>
              <a:rPr lang="en-US" b="1" spc="755" dirty="0" smtClean="0">
                <a:solidFill>
                  <a:srgbClr val="FF0000"/>
                </a:solidFill>
                <a:latin typeface="Arial"/>
                <a:cs typeface="Arial"/>
                <a:sym typeface="Wingdings" pitchFamily="2" charset="2"/>
              </a:rPr>
              <a:t></a:t>
            </a:r>
            <a:r>
              <a:rPr sz="1800" spc="755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wave length (340 nm</a:t>
            </a:r>
            <a:r>
              <a:rPr sz="1800" b="1" spc="-5">
                <a:latin typeface="Arial"/>
                <a:cs typeface="Arial"/>
              </a:rPr>
              <a:t>) </a:t>
            </a:r>
            <a:r>
              <a:rPr lang="en-US" b="1" spc="755" dirty="0" smtClean="0">
                <a:solidFill>
                  <a:srgbClr val="FF0000"/>
                </a:solidFill>
                <a:latin typeface="Arial"/>
                <a:cs typeface="Arial"/>
                <a:sym typeface="Wingdings" pitchFamily="2" charset="2"/>
              </a:rPr>
              <a:t></a:t>
            </a:r>
            <a:r>
              <a:rPr sz="1800" spc="755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1) </a:t>
            </a:r>
            <a:r>
              <a:rPr sz="1800" b="1" spc="-5">
                <a:latin typeface="Arial"/>
                <a:cs typeface="Arial"/>
              </a:rPr>
              <a:t>Seconds </a:t>
            </a:r>
            <a:r>
              <a:rPr lang="en-US" b="1" spc="755" dirty="0" smtClean="0">
                <a:solidFill>
                  <a:srgbClr val="FF0000"/>
                </a:solidFill>
                <a:latin typeface="Arial"/>
                <a:cs typeface="Arial"/>
                <a:sym typeface="Wingdings" pitchFamily="2" charset="2"/>
              </a:rPr>
              <a:t></a:t>
            </a:r>
            <a:r>
              <a:rPr sz="1800" spc="755" smtClean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Duration (180 </a:t>
            </a:r>
            <a:r>
              <a:rPr sz="1800" b="1" dirty="0">
                <a:latin typeface="Arial"/>
                <a:cs typeface="Arial"/>
              </a:rPr>
              <a:t>sec = 3 </a:t>
            </a:r>
            <a:r>
              <a:rPr sz="1800" b="1" spc="-5" dirty="0">
                <a:latin typeface="Arial"/>
                <a:cs typeface="Arial"/>
              </a:rPr>
              <a:t>min</a:t>
            </a:r>
            <a:r>
              <a:rPr sz="1800" b="1" spc="-5">
                <a:latin typeface="Arial"/>
                <a:cs typeface="Arial"/>
              </a:rPr>
              <a:t>) </a:t>
            </a:r>
            <a:r>
              <a:rPr lang="en-US" sz="1800" b="1" spc="755" dirty="0" smtClean="0">
                <a:solidFill>
                  <a:srgbClr val="FF0000"/>
                </a:solidFill>
                <a:latin typeface="Arial"/>
                <a:cs typeface="Arial"/>
                <a:sym typeface="Wingdings" pitchFamily="2" charset="2"/>
              </a:rPr>
              <a:t></a:t>
            </a:r>
            <a:r>
              <a:rPr sz="1800" spc="755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Intervals (60 </a:t>
            </a:r>
            <a:r>
              <a:rPr sz="1800" b="1" dirty="0">
                <a:latin typeface="Arial"/>
                <a:cs typeface="Arial"/>
              </a:rPr>
              <a:t>sec= 1 </a:t>
            </a:r>
            <a:r>
              <a:rPr sz="1800" b="1" spc="-5" dirty="0">
                <a:latin typeface="Arial"/>
                <a:cs typeface="Arial"/>
              </a:rPr>
              <a:t>min</a:t>
            </a:r>
            <a:r>
              <a:rPr sz="1800" b="1" spc="-5">
                <a:latin typeface="Arial"/>
                <a:cs typeface="Arial"/>
              </a:rPr>
              <a:t>) </a:t>
            </a:r>
            <a:r>
              <a:rPr lang="en-US" b="1" spc="755" dirty="0" smtClean="0">
                <a:solidFill>
                  <a:srgbClr val="FF0000"/>
                </a:solidFill>
                <a:latin typeface="Arial"/>
                <a:cs typeface="Arial"/>
                <a:sym typeface="Wingdings" pitchFamily="2" charset="2"/>
              </a:rPr>
              <a:t></a:t>
            </a:r>
            <a:r>
              <a:rPr sz="1800" spc="105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Print Data </a:t>
            </a:r>
            <a:r>
              <a:rPr sz="1800" b="1" spc="-30" dirty="0">
                <a:latin typeface="Arial"/>
                <a:cs typeface="Arial"/>
              </a:rPr>
              <a:t>Table </a:t>
            </a:r>
            <a:r>
              <a:rPr sz="1800" b="1" spc="-5" dirty="0">
                <a:latin typeface="Arial"/>
                <a:cs typeface="Arial"/>
              </a:rPr>
              <a:t>(off</a:t>
            </a:r>
            <a:r>
              <a:rPr sz="1800" b="1" spc="-5">
                <a:latin typeface="Arial"/>
                <a:cs typeface="Arial"/>
              </a:rPr>
              <a:t>) </a:t>
            </a:r>
            <a:r>
              <a:rPr lang="en-US" b="1" spc="755" dirty="0" smtClean="0">
                <a:solidFill>
                  <a:srgbClr val="FF0000"/>
                </a:solidFill>
                <a:latin typeface="Arial"/>
                <a:cs typeface="Arial"/>
                <a:sym typeface="Wingdings" pitchFamily="2" charset="2"/>
              </a:rPr>
              <a:t></a:t>
            </a:r>
            <a:r>
              <a:rPr sz="1800" spc="755" smtClean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Press </a:t>
            </a:r>
            <a:r>
              <a:rPr sz="1800" b="1" spc="-5" dirty="0">
                <a:latin typeface="Arial"/>
                <a:cs typeface="Arial"/>
              </a:rPr>
              <a:t>start (2 times)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44570" y="490220"/>
            <a:ext cx="175513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50" dirty="0">
                <a:latin typeface="Garamond"/>
                <a:cs typeface="Garamond"/>
              </a:rPr>
              <a:t>Method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98450" y="1517650"/>
          <a:ext cx="8153400" cy="3230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6700"/>
                <a:gridCol w="4076700"/>
              </a:tblGrid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000" b="1" spc="-40" dirty="0">
                          <a:latin typeface="Arial"/>
                          <a:cs typeface="Arial"/>
                        </a:rPr>
                        <a:t>Tube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LDH reagent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ml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</a:tr>
              <a:tr h="487680">
                <a:tc gridSpan="2"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Pre-warm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at 37 </a:t>
                      </a:r>
                      <a:r>
                        <a:rPr sz="1950" spc="0" baseline="2564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C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minutes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add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876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Sample (serum)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25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µl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</a:tr>
              <a:tr h="1280160">
                <a:tc gridSpan="2">
                  <a:txBody>
                    <a:bodyPr/>
                    <a:lstStyle/>
                    <a:p>
                      <a:pPr marL="97790" marR="71755" algn="just">
                        <a:lnSpc>
                          <a:spcPct val="129200"/>
                        </a:lnSpc>
                        <a:spcBef>
                          <a:spcPts val="259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Mix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incubate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at 37 </a:t>
                      </a:r>
                      <a:r>
                        <a:rPr sz="1950" spc="0" baseline="2564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C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minutes, then read the absorbance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at  340 nm against </a:t>
                      </a:r>
                      <a:r>
                        <a:rPr sz="2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distilled water (blank)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every minute for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minutes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determine</a:t>
                      </a:r>
                      <a:r>
                        <a:rPr sz="20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ΔA/min.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6846" y="474979"/>
            <a:ext cx="14535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4" dirty="0"/>
              <a:t>Results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9450" y="1974850"/>
          <a:ext cx="73152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  <a:gridCol w="1828800"/>
                <a:gridCol w="3657600"/>
              </a:tblGrid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400" spc="-385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2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225" dirty="0">
                          <a:latin typeface="Arial"/>
                          <a:cs typeface="Arial"/>
                        </a:rPr>
                        <a:t>(min)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667385">
                        <a:lnSpc>
                          <a:spcPct val="100000"/>
                        </a:lnSpc>
                      </a:pPr>
                      <a:r>
                        <a:rPr sz="2400" spc="-340" dirty="0">
                          <a:latin typeface="Arial"/>
                          <a:cs typeface="Arial"/>
                        </a:rPr>
                        <a:t>Absorbance </a:t>
                      </a:r>
                      <a:r>
                        <a:rPr sz="2400" spc="-229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2400" spc="-235" dirty="0">
                          <a:latin typeface="Arial"/>
                          <a:cs typeface="Arial"/>
                        </a:rPr>
                        <a:t>340</a:t>
                      </a:r>
                      <a:r>
                        <a:rPr sz="2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445" dirty="0">
                          <a:latin typeface="Arial"/>
                          <a:cs typeface="Arial"/>
                        </a:rPr>
                        <a:t>nm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78613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400" spc="-395" dirty="0">
                          <a:latin typeface="Arial"/>
                          <a:cs typeface="Arial"/>
                        </a:rPr>
                        <a:t>A1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78613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400" spc="-395" dirty="0">
                          <a:latin typeface="Arial"/>
                          <a:cs typeface="Arial"/>
                        </a:rPr>
                        <a:t>A2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78613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400" spc="-395" dirty="0">
                          <a:latin typeface="Arial"/>
                          <a:cs typeface="Arial"/>
                        </a:rPr>
                        <a:t>A3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35940"/>
            <a:ext cx="22180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4" dirty="0"/>
              <a:t>Calculations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24840" y="1479296"/>
            <a:ext cx="6863715" cy="1771014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2800" b="1" spc="-260" dirty="0">
                <a:latin typeface="MS PGothic"/>
                <a:cs typeface="MS PGothic"/>
              </a:rPr>
              <a:t>Δ</a:t>
            </a:r>
            <a:r>
              <a:rPr sz="2800" spc="-260" dirty="0">
                <a:latin typeface="Arial"/>
                <a:cs typeface="Arial"/>
              </a:rPr>
              <a:t>A</a:t>
            </a:r>
            <a:r>
              <a:rPr sz="2775" spc="-390" baseline="-21021" dirty="0">
                <a:latin typeface="Arial"/>
                <a:cs typeface="Arial"/>
              </a:rPr>
              <a:t>1</a:t>
            </a:r>
            <a:r>
              <a:rPr sz="2800" spc="-260" dirty="0">
                <a:latin typeface="Arial"/>
                <a:cs typeface="Arial"/>
              </a:rPr>
              <a:t>, </a:t>
            </a:r>
            <a:r>
              <a:rPr sz="2800" spc="225" dirty="0">
                <a:latin typeface="Arial"/>
                <a:cs typeface="Arial"/>
              </a:rPr>
              <a:t>= </a:t>
            </a:r>
            <a:r>
              <a:rPr sz="2800" spc="-409" dirty="0">
                <a:latin typeface="Arial"/>
                <a:cs typeface="Arial"/>
              </a:rPr>
              <a:t>A</a:t>
            </a:r>
            <a:r>
              <a:rPr sz="2775" spc="-615" baseline="-21021" dirty="0">
                <a:latin typeface="Arial"/>
                <a:cs typeface="Arial"/>
              </a:rPr>
              <a:t>2 </a:t>
            </a:r>
            <a:r>
              <a:rPr sz="2800" spc="-145" dirty="0">
                <a:latin typeface="Arial"/>
                <a:cs typeface="Arial"/>
              </a:rPr>
              <a:t>-</a:t>
            </a:r>
            <a:r>
              <a:rPr sz="2800" spc="-390" dirty="0">
                <a:latin typeface="Arial"/>
                <a:cs typeface="Arial"/>
              </a:rPr>
              <a:t> </a:t>
            </a:r>
            <a:r>
              <a:rPr sz="2800" spc="-415" dirty="0">
                <a:latin typeface="Arial"/>
                <a:cs typeface="Arial"/>
              </a:rPr>
              <a:t>A</a:t>
            </a:r>
            <a:r>
              <a:rPr sz="2775" spc="-622" baseline="-21021" dirty="0">
                <a:latin typeface="Arial"/>
                <a:cs typeface="Arial"/>
              </a:rPr>
              <a:t>1</a:t>
            </a:r>
            <a:endParaRPr sz="2775" baseline="-21021">
              <a:latin typeface="Arial"/>
              <a:cs typeface="Arial"/>
            </a:endParaRPr>
          </a:p>
          <a:p>
            <a:pPr marL="2374265">
              <a:lnSpc>
                <a:spcPct val="100000"/>
              </a:lnSpc>
              <a:spcBef>
                <a:spcPts val="1215"/>
              </a:spcBef>
              <a:tabLst>
                <a:tab pos="3048000" algn="l"/>
              </a:tabLst>
            </a:pPr>
            <a:r>
              <a:rPr sz="2800" spc="1180" dirty="0">
                <a:latin typeface="Arial"/>
                <a:cs typeface="Arial"/>
              </a:rPr>
              <a:t>#	</a:t>
            </a:r>
            <a:r>
              <a:rPr sz="2800" b="1" spc="-310" dirty="0">
                <a:latin typeface="MS PGothic"/>
                <a:cs typeface="MS PGothic"/>
              </a:rPr>
              <a:t>Δ</a:t>
            </a:r>
            <a:r>
              <a:rPr sz="2800" spc="-310" dirty="0">
                <a:latin typeface="Arial"/>
                <a:cs typeface="Arial"/>
              </a:rPr>
              <a:t>A/min </a:t>
            </a:r>
            <a:r>
              <a:rPr sz="2800" spc="225" dirty="0">
                <a:latin typeface="Arial"/>
                <a:cs typeface="Arial"/>
              </a:rPr>
              <a:t>= </a:t>
            </a:r>
            <a:r>
              <a:rPr sz="2800" spc="-60" dirty="0">
                <a:latin typeface="Arial"/>
                <a:cs typeface="Arial"/>
              </a:rPr>
              <a:t>( </a:t>
            </a:r>
            <a:r>
              <a:rPr sz="2800" b="1" spc="-280" dirty="0">
                <a:latin typeface="MS PGothic"/>
                <a:cs typeface="MS PGothic"/>
              </a:rPr>
              <a:t>Δ</a:t>
            </a:r>
            <a:r>
              <a:rPr sz="2800" spc="-280" dirty="0">
                <a:latin typeface="Arial"/>
                <a:cs typeface="Arial"/>
              </a:rPr>
              <a:t>A</a:t>
            </a:r>
            <a:r>
              <a:rPr sz="2775" spc="-419" baseline="-21021" dirty="0">
                <a:latin typeface="Arial"/>
                <a:cs typeface="Arial"/>
              </a:rPr>
              <a:t>1 </a:t>
            </a:r>
            <a:r>
              <a:rPr sz="2800" spc="225" dirty="0">
                <a:latin typeface="Arial"/>
                <a:cs typeface="Arial"/>
              </a:rPr>
              <a:t>+ </a:t>
            </a:r>
            <a:r>
              <a:rPr sz="2800" b="1" spc="-225" dirty="0">
                <a:latin typeface="MS PGothic"/>
                <a:cs typeface="MS PGothic"/>
              </a:rPr>
              <a:t>Δ</a:t>
            </a:r>
            <a:r>
              <a:rPr sz="2800" spc="-225" dirty="0">
                <a:latin typeface="Arial"/>
                <a:cs typeface="Arial"/>
              </a:rPr>
              <a:t>A</a:t>
            </a:r>
            <a:r>
              <a:rPr sz="2775" spc="-337" baseline="-21021" dirty="0">
                <a:latin typeface="Arial"/>
                <a:cs typeface="Arial"/>
              </a:rPr>
              <a:t>2</a:t>
            </a:r>
            <a:r>
              <a:rPr sz="2800" spc="-225" dirty="0">
                <a:latin typeface="Arial"/>
                <a:cs typeface="Arial"/>
              </a:rPr>
              <a:t>) </a:t>
            </a:r>
            <a:r>
              <a:rPr sz="2800" spc="0" dirty="0">
                <a:latin typeface="Arial"/>
                <a:cs typeface="Arial"/>
              </a:rPr>
              <a:t>/</a:t>
            </a:r>
            <a:r>
              <a:rPr sz="2800" spc="-555" dirty="0">
                <a:latin typeface="Arial"/>
                <a:cs typeface="Arial"/>
              </a:rPr>
              <a:t> </a:t>
            </a:r>
            <a:r>
              <a:rPr sz="2800" spc="-275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800" b="1" spc="-280" dirty="0">
                <a:latin typeface="MS PGothic"/>
                <a:cs typeface="MS PGothic"/>
              </a:rPr>
              <a:t>Δ</a:t>
            </a:r>
            <a:r>
              <a:rPr sz="2800" spc="-280" dirty="0">
                <a:latin typeface="Arial"/>
                <a:cs typeface="Arial"/>
              </a:rPr>
              <a:t>A</a:t>
            </a:r>
            <a:r>
              <a:rPr sz="2775" spc="-419" baseline="-21021" dirty="0">
                <a:latin typeface="Arial"/>
                <a:cs typeface="Arial"/>
              </a:rPr>
              <a:t>2 </a:t>
            </a:r>
            <a:r>
              <a:rPr sz="2800" spc="225" dirty="0">
                <a:latin typeface="Arial"/>
                <a:cs typeface="Arial"/>
              </a:rPr>
              <a:t>= </a:t>
            </a:r>
            <a:r>
              <a:rPr sz="2800" spc="-409" dirty="0">
                <a:latin typeface="Arial"/>
                <a:cs typeface="Arial"/>
              </a:rPr>
              <a:t>A</a:t>
            </a:r>
            <a:r>
              <a:rPr sz="2775" spc="-615" baseline="-21021" dirty="0">
                <a:latin typeface="Arial"/>
                <a:cs typeface="Arial"/>
              </a:rPr>
              <a:t>3 </a:t>
            </a:r>
            <a:r>
              <a:rPr sz="2800" spc="-160" dirty="0">
                <a:latin typeface="Arial"/>
                <a:cs typeface="Arial"/>
              </a:rPr>
              <a:t>–</a:t>
            </a:r>
            <a:r>
              <a:rPr sz="2800" spc="-550" dirty="0">
                <a:latin typeface="Arial"/>
                <a:cs typeface="Arial"/>
              </a:rPr>
              <a:t> </a:t>
            </a:r>
            <a:r>
              <a:rPr sz="2800" spc="-409" dirty="0">
                <a:latin typeface="Arial"/>
                <a:cs typeface="Arial"/>
              </a:rPr>
              <a:t>A</a:t>
            </a:r>
            <a:r>
              <a:rPr sz="2775" spc="-615" baseline="-21021" dirty="0">
                <a:latin typeface="Arial"/>
                <a:cs typeface="Arial"/>
              </a:rPr>
              <a:t>2</a:t>
            </a:r>
            <a:endParaRPr sz="2775" baseline="-21021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4840" y="3979164"/>
            <a:ext cx="154813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80" dirty="0">
                <a:latin typeface="Arial"/>
                <a:cs typeface="Arial"/>
              </a:rPr>
              <a:t>LDH </a:t>
            </a:r>
            <a:r>
              <a:rPr sz="2800" spc="-254" dirty="0">
                <a:latin typeface="Arial"/>
                <a:cs typeface="Arial"/>
              </a:rPr>
              <a:t>(U/L)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spc="225" dirty="0">
                <a:latin typeface="Arial"/>
                <a:cs typeface="Arial"/>
              </a:rPr>
              <a:t>=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72982" y="3979164"/>
            <a:ext cx="147383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330" dirty="0">
                <a:latin typeface="MS PGothic"/>
                <a:cs typeface="MS PGothic"/>
              </a:rPr>
              <a:t>Δ</a:t>
            </a:r>
            <a:r>
              <a:rPr sz="2800" spc="-330" dirty="0">
                <a:latin typeface="Arial"/>
                <a:cs typeface="Arial"/>
              </a:rPr>
              <a:t>A </a:t>
            </a:r>
            <a:r>
              <a:rPr sz="2800" spc="-440" dirty="0">
                <a:latin typeface="Arial"/>
                <a:cs typeface="Arial"/>
              </a:rPr>
              <a:t>x</a:t>
            </a:r>
            <a:r>
              <a:rPr sz="2800" spc="-480" dirty="0">
                <a:latin typeface="Arial"/>
                <a:cs typeface="Arial"/>
              </a:rPr>
              <a:t> </a:t>
            </a:r>
            <a:r>
              <a:rPr sz="2800" spc="-275" dirty="0">
                <a:latin typeface="Arial"/>
                <a:cs typeface="Arial"/>
              </a:rPr>
              <a:t>6592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840" y="5160264"/>
            <a:ext cx="219773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800" spc="-375" dirty="0">
                <a:solidFill>
                  <a:srgbClr val="FF2600"/>
                </a:solidFill>
                <a:latin typeface="Arial"/>
                <a:cs typeface="Arial"/>
              </a:rPr>
              <a:t>Normal</a:t>
            </a:r>
            <a:r>
              <a:rPr sz="2800" spc="-204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2800" spc="-420" dirty="0">
                <a:solidFill>
                  <a:srgbClr val="FF2600"/>
                </a:solidFill>
                <a:latin typeface="Arial"/>
                <a:cs typeface="Arial"/>
              </a:rPr>
              <a:t>Values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85096" y="5160264"/>
            <a:ext cx="189293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75" dirty="0">
                <a:latin typeface="Arial"/>
                <a:cs typeface="Arial"/>
              </a:rPr>
              <a:t>109 </a:t>
            </a:r>
            <a:r>
              <a:rPr sz="2800" spc="-240" dirty="0">
                <a:latin typeface="Arial"/>
                <a:cs typeface="Arial"/>
              </a:rPr>
              <a:t>to </a:t>
            </a:r>
            <a:r>
              <a:rPr sz="2800" spc="-275" dirty="0">
                <a:latin typeface="Arial"/>
                <a:cs typeface="Arial"/>
              </a:rPr>
              <a:t>245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385" dirty="0">
                <a:latin typeface="Arial"/>
                <a:cs typeface="Arial"/>
              </a:rPr>
              <a:t>U/L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008062"/>
            <a:ext cx="21685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50" dirty="0">
                <a:latin typeface="Garamond"/>
                <a:cs typeface="Garamond"/>
              </a:rPr>
              <a:t>O</a:t>
            </a:r>
            <a:r>
              <a:rPr b="1" spc="-20" dirty="0">
                <a:latin typeface="Garamond"/>
                <a:cs typeface="Garamond"/>
              </a:rPr>
              <a:t>b</a:t>
            </a:r>
            <a:r>
              <a:rPr b="1" spc="-70" dirty="0">
                <a:latin typeface="Garamond"/>
                <a:cs typeface="Garamond"/>
              </a:rPr>
              <a:t>j</a:t>
            </a:r>
            <a:r>
              <a:rPr b="1" spc="-200" dirty="0">
                <a:latin typeface="Garamond"/>
                <a:cs typeface="Garamond"/>
              </a:rPr>
              <a:t>e</a:t>
            </a:r>
            <a:r>
              <a:rPr b="1" spc="-265" dirty="0">
                <a:latin typeface="Garamond"/>
                <a:cs typeface="Garamond"/>
              </a:rPr>
              <a:t>c</a:t>
            </a:r>
            <a:r>
              <a:rPr b="1" spc="25" dirty="0">
                <a:latin typeface="Garamond"/>
                <a:cs typeface="Garamond"/>
              </a:rPr>
              <a:t>t</a:t>
            </a:r>
            <a:r>
              <a:rPr b="1" spc="-105" dirty="0">
                <a:latin typeface="Garamond"/>
                <a:cs typeface="Garamond"/>
              </a:rPr>
              <a:t>iv</a:t>
            </a:r>
            <a:r>
              <a:rPr b="1" spc="-200" dirty="0">
                <a:latin typeface="Garamond"/>
                <a:cs typeface="Garamond"/>
              </a:rPr>
              <a:t>e</a:t>
            </a:r>
            <a:r>
              <a:rPr b="1" spc="-190" dirty="0">
                <a:latin typeface="Garamond"/>
                <a:cs typeface="Garamond"/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1981200"/>
            <a:ext cx="8839200" cy="1334340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425"/>
              </a:spcBef>
              <a:buChar char="•"/>
              <a:tabLst>
                <a:tab pos="469265" algn="l"/>
                <a:tab pos="469900" algn="l"/>
              </a:tabLst>
            </a:pPr>
            <a:r>
              <a:rPr sz="3200" dirty="0">
                <a:latin typeface="Arial"/>
                <a:cs typeface="Arial"/>
              </a:rPr>
              <a:t>To determine the level of LDH in serum.</a:t>
            </a:r>
            <a:endParaRPr sz="32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330"/>
              </a:spcBef>
              <a:buChar char="•"/>
              <a:tabLst>
                <a:tab pos="469265" algn="l"/>
                <a:tab pos="469900" algn="l"/>
              </a:tabLst>
            </a:pPr>
            <a:r>
              <a:rPr sz="3200" dirty="0">
                <a:latin typeface="Arial"/>
                <a:cs typeface="Arial"/>
              </a:rPr>
              <a:t>To evaluate the presence of tissue damage.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531860" cy="11105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just">
              <a:lnSpc>
                <a:spcPts val="2800"/>
              </a:lnSpc>
              <a:spcBef>
                <a:spcPts val="260"/>
              </a:spcBef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Most clinical enzyme measurements using serum or plasma, occasionally  other fluids, such as urine and gut secretions, are investigated</a:t>
            </a:r>
            <a:r>
              <a:rPr sz="2400" spc="-26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10300" y="4383570"/>
            <a:ext cx="0" cy="560705"/>
          </a:xfrm>
          <a:custGeom>
            <a:avLst/>
            <a:gdLst/>
            <a:ahLst/>
            <a:cxnLst/>
            <a:rect l="l" t="t" r="r" b="b"/>
            <a:pathLst>
              <a:path h="560704">
                <a:moveTo>
                  <a:pt x="0" y="0"/>
                </a:moveTo>
                <a:lnTo>
                  <a:pt x="0" y="560377"/>
                </a:lnTo>
              </a:path>
            </a:pathLst>
          </a:custGeom>
          <a:ln w="12699">
            <a:solidFill>
              <a:srgbClr val="E56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25238" y="2595117"/>
            <a:ext cx="1885314" cy="565150"/>
          </a:xfrm>
          <a:custGeom>
            <a:avLst/>
            <a:gdLst/>
            <a:ahLst/>
            <a:cxnLst/>
            <a:rect l="l" t="t" r="r" b="b"/>
            <a:pathLst>
              <a:path w="1885314" h="565150">
                <a:moveTo>
                  <a:pt x="0" y="0"/>
                </a:moveTo>
                <a:lnTo>
                  <a:pt x="0" y="386432"/>
                </a:lnTo>
                <a:lnTo>
                  <a:pt x="1885048" y="386432"/>
                </a:lnTo>
                <a:lnTo>
                  <a:pt x="1885048" y="564929"/>
                </a:lnTo>
              </a:path>
            </a:pathLst>
          </a:custGeom>
          <a:ln w="12699">
            <a:solidFill>
              <a:srgbClr val="A8A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09545" y="4383570"/>
            <a:ext cx="0" cy="560705"/>
          </a:xfrm>
          <a:custGeom>
            <a:avLst/>
            <a:gdLst/>
            <a:ahLst/>
            <a:cxnLst/>
            <a:rect l="l" t="t" r="r" b="b"/>
            <a:pathLst>
              <a:path h="560704">
                <a:moveTo>
                  <a:pt x="0" y="0"/>
                </a:moveTo>
                <a:lnTo>
                  <a:pt x="0" y="560377"/>
                </a:lnTo>
              </a:path>
            </a:pathLst>
          </a:custGeom>
          <a:ln w="12699">
            <a:solidFill>
              <a:srgbClr val="E56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09545" y="2595117"/>
            <a:ext cx="2016125" cy="565150"/>
          </a:xfrm>
          <a:custGeom>
            <a:avLst/>
            <a:gdLst/>
            <a:ahLst/>
            <a:cxnLst/>
            <a:rect l="l" t="t" r="r" b="b"/>
            <a:pathLst>
              <a:path w="2016125" h="565150">
                <a:moveTo>
                  <a:pt x="2015698" y="0"/>
                </a:moveTo>
                <a:lnTo>
                  <a:pt x="2015698" y="386432"/>
                </a:lnTo>
                <a:lnTo>
                  <a:pt x="0" y="386432"/>
                </a:lnTo>
                <a:lnTo>
                  <a:pt x="0" y="564929"/>
                </a:lnTo>
              </a:path>
            </a:pathLst>
          </a:custGeom>
          <a:ln w="12699">
            <a:solidFill>
              <a:srgbClr val="A8A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97225" y="1325880"/>
            <a:ext cx="3100641" cy="1313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19400" y="1371600"/>
            <a:ext cx="3011805" cy="1223645"/>
          </a:xfrm>
          <a:custGeom>
            <a:avLst/>
            <a:gdLst/>
            <a:ahLst/>
            <a:cxnLst/>
            <a:rect l="l" t="t" r="r" b="b"/>
            <a:pathLst>
              <a:path w="3011804" h="1223645">
                <a:moveTo>
                  <a:pt x="2889338" y="0"/>
                </a:moveTo>
                <a:lnTo>
                  <a:pt x="122351" y="0"/>
                </a:lnTo>
                <a:lnTo>
                  <a:pt x="74725" y="9614"/>
                </a:lnTo>
                <a:lnTo>
                  <a:pt x="35834" y="35834"/>
                </a:lnTo>
                <a:lnTo>
                  <a:pt x="9614" y="74725"/>
                </a:lnTo>
                <a:lnTo>
                  <a:pt x="0" y="122351"/>
                </a:lnTo>
                <a:lnTo>
                  <a:pt x="0" y="1101166"/>
                </a:lnTo>
                <a:lnTo>
                  <a:pt x="9614" y="1148792"/>
                </a:lnTo>
                <a:lnTo>
                  <a:pt x="35834" y="1187683"/>
                </a:lnTo>
                <a:lnTo>
                  <a:pt x="74725" y="1213903"/>
                </a:lnTo>
                <a:lnTo>
                  <a:pt x="122351" y="1223517"/>
                </a:lnTo>
                <a:lnTo>
                  <a:pt x="2889338" y="1223517"/>
                </a:lnTo>
                <a:lnTo>
                  <a:pt x="2936965" y="1213903"/>
                </a:lnTo>
                <a:lnTo>
                  <a:pt x="2975856" y="1187683"/>
                </a:lnTo>
                <a:lnTo>
                  <a:pt x="3002076" y="1148792"/>
                </a:lnTo>
                <a:lnTo>
                  <a:pt x="3011690" y="1101166"/>
                </a:lnTo>
                <a:lnTo>
                  <a:pt x="3011690" y="122351"/>
                </a:lnTo>
                <a:lnTo>
                  <a:pt x="3002076" y="74725"/>
                </a:lnTo>
                <a:lnTo>
                  <a:pt x="2975856" y="35834"/>
                </a:lnTo>
                <a:lnTo>
                  <a:pt x="2936965" y="9614"/>
                </a:lnTo>
                <a:lnTo>
                  <a:pt x="2889338" y="0"/>
                </a:lnTo>
                <a:close/>
              </a:path>
            </a:pathLst>
          </a:custGeom>
          <a:solidFill>
            <a:srgbClr val="F8C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33483" y="1574977"/>
            <a:ext cx="3011805" cy="1223645"/>
          </a:xfrm>
          <a:custGeom>
            <a:avLst/>
            <a:gdLst/>
            <a:ahLst/>
            <a:cxnLst/>
            <a:rect l="l" t="t" r="r" b="b"/>
            <a:pathLst>
              <a:path w="3011804" h="1223645">
                <a:moveTo>
                  <a:pt x="2889338" y="0"/>
                </a:moveTo>
                <a:lnTo>
                  <a:pt x="122351" y="0"/>
                </a:lnTo>
                <a:lnTo>
                  <a:pt x="74730" y="9616"/>
                </a:lnTo>
                <a:lnTo>
                  <a:pt x="35839" y="35839"/>
                </a:lnTo>
                <a:lnTo>
                  <a:pt x="9616" y="74730"/>
                </a:lnTo>
                <a:lnTo>
                  <a:pt x="0" y="122351"/>
                </a:lnTo>
                <a:lnTo>
                  <a:pt x="0" y="1101178"/>
                </a:lnTo>
                <a:lnTo>
                  <a:pt x="9616" y="1148797"/>
                </a:lnTo>
                <a:lnTo>
                  <a:pt x="35839" y="1187684"/>
                </a:lnTo>
                <a:lnTo>
                  <a:pt x="74730" y="1213903"/>
                </a:lnTo>
                <a:lnTo>
                  <a:pt x="122351" y="1223517"/>
                </a:lnTo>
                <a:lnTo>
                  <a:pt x="2889338" y="1223517"/>
                </a:lnTo>
                <a:lnTo>
                  <a:pt x="2936965" y="1213903"/>
                </a:lnTo>
                <a:lnTo>
                  <a:pt x="2975856" y="1187684"/>
                </a:lnTo>
                <a:lnTo>
                  <a:pt x="3002076" y="1148797"/>
                </a:lnTo>
                <a:lnTo>
                  <a:pt x="3011690" y="1101178"/>
                </a:lnTo>
                <a:lnTo>
                  <a:pt x="3011690" y="122351"/>
                </a:lnTo>
                <a:lnTo>
                  <a:pt x="3002076" y="74730"/>
                </a:lnTo>
                <a:lnTo>
                  <a:pt x="2975856" y="35839"/>
                </a:lnTo>
                <a:lnTo>
                  <a:pt x="2936965" y="9616"/>
                </a:lnTo>
                <a:lnTo>
                  <a:pt x="2889338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33483" y="1574977"/>
            <a:ext cx="3011805" cy="1223645"/>
          </a:xfrm>
          <a:custGeom>
            <a:avLst/>
            <a:gdLst/>
            <a:ahLst/>
            <a:cxnLst/>
            <a:rect l="l" t="t" r="r" b="b"/>
            <a:pathLst>
              <a:path w="3011804" h="1223645">
                <a:moveTo>
                  <a:pt x="0" y="122351"/>
                </a:moveTo>
                <a:lnTo>
                  <a:pt x="9615" y="74726"/>
                </a:lnTo>
                <a:lnTo>
                  <a:pt x="35836" y="35836"/>
                </a:lnTo>
                <a:lnTo>
                  <a:pt x="74727" y="9615"/>
                </a:lnTo>
                <a:lnTo>
                  <a:pt x="122351" y="0"/>
                </a:lnTo>
                <a:lnTo>
                  <a:pt x="2889337" y="0"/>
                </a:lnTo>
                <a:lnTo>
                  <a:pt x="2936961" y="9615"/>
                </a:lnTo>
                <a:lnTo>
                  <a:pt x="2975851" y="35836"/>
                </a:lnTo>
                <a:lnTo>
                  <a:pt x="3002072" y="74726"/>
                </a:lnTo>
                <a:lnTo>
                  <a:pt x="3011687" y="122351"/>
                </a:lnTo>
                <a:lnTo>
                  <a:pt x="3011687" y="1101168"/>
                </a:lnTo>
                <a:lnTo>
                  <a:pt x="3002072" y="1148792"/>
                </a:lnTo>
                <a:lnTo>
                  <a:pt x="2975851" y="1187682"/>
                </a:lnTo>
                <a:lnTo>
                  <a:pt x="2936961" y="1213903"/>
                </a:lnTo>
                <a:lnTo>
                  <a:pt x="2889337" y="1223518"/>
                </a:lnTo>
                <a:lnTo>
                  <a:pt x="122351" y="1223518"/>
                </a:lnTo>
                <a:lnTo>
                  <a:pt x="74727" y="1213903"/>
                </a:lnTo>
                <a:lnTo>
                  <a:pt x="35836" y="1187682"/>
                </a:lnTo>
                <a:lnTo>
                  <a:pt x="9615" y="1148792"/>
                </a:lnTo>
                <a:lnTo>
                  <a:pt x="0" y="1101168"/>
                </a:lnTo>
                <a:lnTo>
                  <a:pt x="0" y="122351"/>
                </a:lnTo>
                <a:close/>
              </a:path>
            </a:pathLst>
          </a:custGeom>
          <a:ln w="12699">
            <a:solidFill>
              <a:srgbClr val="F8C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594958" y="1984184"/>
            <a:ext cx="189547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b="1" spc="-80" dirty="0">
                <a:latin typeface="Calibri"/>
                <a:cs typeface="Calibri"/>
              </a:rPr>
              <a:t>Plasma</a:t>
            </a:r>
            <a:r>
              <a:rPr sz="2300" b="1" spc="5" dirty="0">
                <a:latin typeface="Calibri"/>
                <a:cs typeface="Calibri"/>
              </a:rPr>
              <a:t> </a:t>
            </a:r>
            <a:r>
              <a:rPr sz="2300" b="1" spc="-85" dirty="0">
                <a:latin typeface="Calibri"/>
                <a:cs typeface="Calibri"/>
              </a:rPr>
              <a:t>Enzymes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31767" y="3113112"/>
            <a:ext cx="3404057" cy="13175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3092" y="3160052"/>
            <a:ext cx="3313429" cy="1223645"/>
          </a:xfrm>
          <a:custGeom>
            <a:avLst/>
            <a:gdLst/>
            <a:ahLst/>
            <a:cxnLst/>
            <a:rect l="l" t="t" r="r" b="b"/>
            <a:pathLst>
              <a:path w="3313429" h="1223645">
                <a:moveTo>
                  <a:pt x="3190549" y="0"/>
                </a:moveTo>
                <a:lnTo>
                  <a:pt x="122351" y="0"/>
                </a:lnTo>
                <a:lnTo>
                  <a:pt x="74727" y="9614"/>
                </a:lnTo>
                <a:lnTo>
                  <a:pt x="35836" y="35834"/>
                </a:lnTo>
                <a:lnTo>
                  <a:pt x="9615" y="74725"/>
                </a:lnTo>
                <a:lnTo>
                  <a:pt x="0" y="122351"/>
                </a:lnTo>
                <a:lnTo>
                  <a:pt x="0" y="1101166"/>
                </a:lnTo>
                <a:lnTo>
                  <a:pt x="9615" y="1148792"/>
                </a:lnTo>
                <a:lnTo>
                  <a:pt x="35836" y="1187683"/>
                </a:lnTo>
                <a:lnTo>
                  <a:pt x="74727" y="1213903"/>
                </a:lnTo>
                <a:lnTo>
                  <a:pt x="122351" y="1223518"/>
                </a:lnTo>
                <a:lnTo>
                  <a:pt x="3190549" y="1223518"/>
                </a:lnTo>
                <a:lnTo>
                  <a:pt x="3238176" y="1213903"/>
                </a:lnTo>
                <a:lnTo>
                  <a:pt x="3277067" y="1187683"/>
                </a:lnTo>
                <a:lnTo>
                  <a:pt x="3303287" y="1148792"/>
                </a:lnTo>
                <a:lnTo>
                  <a:pt x="3312901" y="1101166"/>
                </a:lnTo>
                <a:lnTo>
                  <a:pt x="3312901" y="122351"/>
                </a:lnTo>
                <a:lnTo>
                  <a:pt x="3303287" y="74725"/>
                </a:lnTo>
                <a:lnTo>
                  <a:pt x="3277067" y="35834"/>
                </a:lnTo>
                <a:lnTo>
                  <a:pt x="3238176" y="9614"/>
                </a:lnTo>
                <a:lnTo>
                  <a:pt x="3190549" y="0"/>
                </a:lnTo>
                <a:close/>
              </a:path>
            </a:pathLst>
          </a:custGeom>
          <a:solidFill>
            <a:srgbClr val="A8A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7182" y="3363429"/>
            <a:ext cx="3313429" cy="1223645"/>
          </a:xfrm>
          <a:custGeom>
            <a:avLst/>
            <a:gdLst/>
            <a:ahLst/>
            <a:cxnLst/>
            <a:rect l="l" t="t" r="r" b="b"/>
            <a:pathLst>
              <a:path w="3313429" h="1223645">
                <a:moveTo>
                  <a:pt x="3190556" y="0"/>
                </a:moveTo>
                <a:lnTo>
                  <a:pt x="122351" y="0"/>
                </a:lnTo>
                <a:lnTo>
                  <a:pt x="74727" y="9614"/>
                </a:lnTo>
                <a:lnTo>
                  <a:pt x="35836" y="35834"/>
                </a:lnTo>
                <a:lnTo>
                  <a:pt x="9615" y="74725"/>
                </a:lnTo>
                <a:lnTo>
                  <a:pt x="0" y="122351"/>
                </a:lnTo>
                <a:lnTo>
                  <a:pt x="0" y="1101166"/>
                </a:lnTo>
                <a:lnTo>
                  <a:pt x="9615" y="1148792"/>
                </a:lnTo>
                <a:lnTo>
                  <a:pt x="35836" y="1187683"/>
                </a:lnTo>
                <a:lnTo>
                  <a:pt x="74727" y="1213903"/>
                </a:lnTo>
                <a:lnTo>
                  <a:pt x="122351" y="1223518"/>
                </a:lnTo>
                <a:lnTo>
                  <a:pt x="3190556" y="1223518"/>
                </a:lnTo>
                <a:lnTo>
                  <a:pt x="3238182" y="1213903"/>
                </a:lnTo>
                <a:lnTo>
                  <a:pt x="3277073" y="1187683"/>
                </a:lnTo>
                <a:lnTo>
                  <a:pt x="3303293" y="1148792"/>
                </a:lnTo>
                <a:lnTo>
                  <a:pt x="3312908" y="1101166"/>
                </a:lnTo>
                <a:lnTo>
                  <a:pt x="3312908" y="122351"/>
                </a:lnTo>
                <a:lnTo>
                  <a:pt x="3303293" y="74725"/>
                </a:lnTo>
                <a:lnTo>
                  <a:pt x="3277073" y="35834"/>
                </a:lnTo>
                <a:lnTo>
                  <a:pt x="3238182" y="9614"/>
                </a:lnTo>
                <a:lnTo>
                  <a:pt x="3190556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67182" y="3363429"/>
            <a:ext cx="3313429" cy="1223645"/>
          </a:xfrm>
          <a:custGeom>
            <a:avLst/>
            <a:gdLst/>
            <a:ahLst/>
            <a:cxnLst/>
            <a:rect l="l" t="t" r="r" b="b"/>
            <a:pathLst>
              <a:path w="3313429" h="1223645">
                <a:moveTo>
                  <a:pt x="0" y="122351"/>
                </a:moveTo>
                <a:lnTo>
                  <a:pt x="9615" y="74726"/>
                </a:lnTo>
                <a:lnTo>
                  <a:pt x="35836" y="35836"/>
                </a:lnTo>
                <a:lnTo>
                  <a:pt x="74727" y="9615"/>
                </a:lnTo>
                <a:lnTo>
                  <a:pt x="122351" y="0"/>
                </a:lnTo>
                <a:lnTo>
                  <a:pt x="3190547" y="0"/>
                </a:lnTo>
                <a:lnTo>
                  <a:pt x="3238176" y="9615"/>
                </a:lnTo>
                <a:lnTo>
                  <a:pt x="3277070" y="35836"/>
                </a:lnTo>
                <a:lnTo>
                  <a:pt x="3303292" y="74726"/>
                </a:lnTo>
                <a:lnTo>
                  <a:pt x="3312907" y="122351"/>
                </a:lnTo>
                <a:lnTo>
                  <a:pt x="3312907" y="1101169"/>
                </a:lnTo>
                <a:lnTo>
                  <a:pt x="3303292" y="1148792"/>
                </a:lnTo>
                <a:lnTo>
                  <a:pt x="3277070" y="1187682"/>
                </a:lnTo>
                <a:lnTo>
                  <a:pt x="3238176" y="1213903"/>
                </a:lnTo>
                <a:lnTo>
                  <a:pt x="3190547" y="1223519"/>
                </a:lnTo>
                <a:lnTo>
                  <a:pt x="122351" y="1223519"/>
                </a:lnTo>
                <a:lnTo>
                  <a:pt x="74727" y="1213903"/>
                </a:lnTo>
                <a:lnTo>
                  <a:pt x="35836" y="1187682"/>
                </a:lnTo>
                <a:lnTo>
                  <a:pt x="9615" y="1148792"/>
                </a:lnTo>
                <a:lnTo>
                  <a:pt x="0" y="1101169"/>
                </a:lnTo>
                <a:lnTo>
                  <a:pt x="0" y="122351"/>
                </a:lnTo>
                <a:close/>
              </a:path>
            </a:pathLst>
          </a:custGeom>
          <a:ln w="12699">
            <a:solidFill>
              <a:srgbClr val="A8A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83560" y="3614889"/>
            <a:ext cx="2086610" cy="6807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549910" marR="5080" indent="-537845">
              <a:lnSpc>
                <a:spcPts val="2400"/>
              </a:lnSpc>
              <a:spcBef>
                <a:spcPts val="480"/>
              </a:spcBef>
            </a:pPr>
            <a:r>
              <a:rPr sz="2300" b="1" spc="-80" dirty="0">
                <a:latin typeface="Calibri"/>
                <a:cs typeface="Calibri"/>
              </a:rPr>
              <a:t>Functional Plasma  </a:t>
            </a:r>
            <a:r>
              <a:rPr sz="2300" b="1" spc="-85" dirty="0">
                <a:latin typeface="Calibri"/>
                <a:cs typeface="Calibri"/>
              </a:rPr>
              <a:t>Enzymes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98763" y="4896189"/>
            <a:ext cx="3665918" cy="13175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494" y="4943944"/>
            <a:ext cx="3574415" cy="1223645"/>
          </a:xfrm>
          <a:custGeom>
            <a:avLst/>
            <a:gdLst/>
            <a:ahLst/>
            <a:cxnLst/>
            <a:rect l="l" t="t" r="r" b="b"/>
            <a:pathLst>
              <a:path w="3574415" h="1223645">
                <a:moveTo>
                  <a:pt x="3451754" y="0"/>
                </a:moveTo>
                <a:lnTo>
                  <a:pt x="122353" y="0"/>
                </a:lnTo>
                <a:lnTo>
                  <a:pt x="74727" y="9614"/>
                </a:lnTo>
                <a:lnTo>
                  <a:pt x="35836" y="35834"/>
                </a:lnTo>
                <a:lnTo>
                  <a:pt x="9615" y="74725"/>
                </a:lnTo>
                <a:lnTo>
                  <a:pt x="0" y="122351"/>
                </a:lnTo>
                <a:lnTo>
                  <a:pt x="0" y="1101168"/>
                </a:lnTo>
                <a:lnTo>
                  <a:pt x="9615" y="1148793"/>
                </a:lnTo>
                <a:lnTo>
                  <a:pt x="35836" y="1187684"/>
                </a:lnTo>
                <a:lnTo>
                  <a:pt x="74727" y="1213905"/>
                </a:lnTo>
                <a:lnTo>
                  <a:pt x="122353" y="1223520"/>
                </a:lnTo>
                <a:lnTo>
                  <a:pt x="3451754" y="1223520"/>
                </a:lnTo>
                <a:lnTo>
                  <a:pt x="3499375" y="1213905"/>
                </a:lnTo>
                <a:lnTo>
                  <a:pt x="3538266" y="1187684"/>
                </a:lnTo>
                <a:lnTo>
                  <a:pt x="3564490" y="1148793"/>
                </a:lnTo>
                <a:lnTo>
                  <a:pt x="3574106" y="1101168"/>
                </a:lnTo>
                <a:lnTo>
                  <a:pt x="3574106" y="122351"/>
                </a:lnTo>
                <a:lnTo>
                  <a:pt x="3564490" y="74725"/>
                </a:lnTo>
                <a:lnTo>
                  <a:pt x="3538266" y="35834"/>
                </a:lnTo>
                <a:lnTo>
                  <a:pt x="3499375" y="9614"/>
                </a:lnTo>
                <a:lnTo>
                  <a:pt x="3451754" y="0"/>
                </a:lnTo>
                <a:close/>
              </a:path>
            </a:pathLst>
          </a:custGeom>
          <a:solidFill>
            <a:srgbClr val="E56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6583" y="5147335"/>
            <a:ext cx="3574415" cy="1710665"/>
          </a:xfrm>
          <a:custGeom>
            <a:avLst/>
            <a:gdLst/>
            <a:ahLst/>
            <a:cxnLst/>
            <a:rect l="l" t="t" r="r" b="b"/>
            <a:pathLst>
              <a:path w="3574415" h="1223645">
                <a:moveTo>
                  <a:pt x="3451749" y="0"/>
                </a:moveTo>
                <a:lnTo>
                  <a:pt x="122351" y="0"/>
                </a:lnTo>
                <a:lnTo>
                  <a:pt x="74727" y="9614"/>
                </a:lnTo>
                <a:lnTo>
                  <a:pt x="35836" y="35834"/>
                </a:lnTo>
                <a:lnTo>
                  <a:pt x="9615" y="74725"/>
                </a:lnTo>
                <a:lnTo>
                  <a:pt x="0" y="122351"/>
                </a:lnTo>
                <a:lnTo>
                  <a:pt x="0" y="1101163"/>
                </a:lnTo>
                <a:lnTo>
                  <a:pt x="9615" y="1148788"/>
                </a:lnTo>
                <a:lnTo>
                  <a:pt x="35836" y="1187679"/>
                </a:lnTo>
                <a:lnTo>
                  <a:pt x="74727" y="1213900"/>
                </a:lnTo>
                <a:lnTo>
                  <a:pt x="122351" y="1223515"/>
                </a:lnTo>
                <a:lnTo>
                  <a:pt x="3451749" y="1223515"/>
                </a:lnTo>
                <a:lnTo>
                  <a:pt x="3499375" y="1213900"/>
                </a:lnTo>
                <a:lnTo>
                  <a:pt x="3538266" y="1187679"/>
                </a:lnTo>
                <a:lnTo>
                  <a:pt x="3564486" y="1148788"/>
                </a:lnTo>
                <a:lnTo>
                  <a:pt x="3574101" y="1101163"/>
                </a:lnTo>
                <a:lnTo>
                  <a:pt x="3574101" y="122351"/>
                </a:lnTo>
                <a:lnTo>
                  <a:pt x="3564486" y="74725"/>
                </a:lnTo>
                <a:lnTo>
                  <a:pt x="3538266" y="35834"/>
                </a:lnTo>
                <a:lnTo>
                  <a:pt x="3499375" y="9614"/>
                </a:lnTo>
                <a:lnTo>
                  <a:pt x="3451749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6583" y="5147335"/>
            <a:ext cx="3574415" cy="1558265"/>
          </a:xfrm>
          <a:custGeom>
            <a:avLst/>
            <a:gdLst/>
            <a:ahLst/>
            <a:cxnLst/>
            <a:rect l="l" t="t" r="r" b="b"/>
            <a:pathLst>
              <a:path w="3574415" h="1223645">
                <a:moveTo>
                  <a:pt x="0" y="122351"/>
                </a:moveTo>
                <a:lnTo>
                  <a:pt x="9615" y="74727"/>
                </a:lnTo>
                <a:lnTo>
                  <a:pt x="35836" y="35836"/>
                </a:lnTo>
                <a:lnTo>
                  <a:pt x="74727" y="9615"/>
                </a:lnTo>
                <a:lnTo>
                  <a:pt x="122351" y="0"/>
                </a:lnTo>
                <a:lnTo>
                  <a:pt x="3451747" y="0"/>
                </a:lnTo>
                <a:lnTo>
                  <a:pt x="3499370" y="9615"/>
                </a:lnTo>
                <a:lnTo>
                  <a:pt x="3538261" y="35836"/>
                </a:lnTo>
                <a:lnTo>
                  <a:pt x="3564482" y="74727"/>
                </a:lnTo>
                <a:lnTo>
                  <a:pt x="3574097" y="122351"/>
                </a:lnTo>
                <a:lnTo>
                  <a:pt x="3574097" y="1101169"/>
                </a:lnTo>
                <a:lnTo>
                  <a:pt x="3564482" y="1148792"/>
                </a:lnTo>
                <a:lnTo>
                  <a:pt x="3538261" y="1187682"/>
                </a:lnTo>
                <a:lnTo>
                  <a:pt x="3499370" y="1213903"/>
                </a:lnTo>
                <a:lnTo>
                  <a:pt x="3451747" y="1223519"/>
                </a:lnTo>
                <a:lnTo>
                  <a:pt x="122351" y="1223519"/>
                </a:lnTo>
                <a:lnTo>
                  <a:pt x="74727" y="1213903"/>
                </a:lnTo>
                <a:lnTo>
                  <a:pt x="35836" y="1187682"/>
                </a:lnTo>
                <a:lnTo>
                  <a:pt x="9615" y="1148792"/>
                </a:lnTo>
                <a:lnTo>
                  <a:pt x="0" y="1101169"/>
                </a:lnTo>
                <a:lnTo>
                  <a:pt x="0" y="122351"/>
                </a:lnTo>
                <a:close/>
              </a:path>
            </a:pathLst>
          </a:custGeom>
          <a:ln w="12699">
            <a:solidFill>
              <a:srgbClr val="E56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01927" y="5241061"/>
            <a:ext cx="3249930" cy="1312666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algn="ctr">
              <a:lnSpc>
                <a:spcPct val="88800"/>
              </a:lnSpc>
              <a:spcBef>
                <a:spcPts val="409"/>
              </a:spcBef>
            </a:pPr>
            <a:r>
              <a:rPr sz="2300" dirty="0">
                <a:latin typeface="Arial"/>
                <a:cs typeface="Arial"/>
              </a:rPr>
              <a:t>Enzymes that are always present  in the circulation and preform a  function in the blood</a:t>
            </a:r>
            <a:endParaRPr sz="23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372495" y="3113112"/>
            <a:ext cx="3724097" cy="13175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394174" y="3160052"/>
            <a:ext cx="3632835" cy="1223645"/>
          </a:xfrm>
          <a:custGeom>
            <a:avLst/>
            <a:gdLst/>
            <a:ahLst/>
            <a:cxnLst/>
            <a:rect l="l" t="t" r="r" b="b"/>
            <a:pathLst>
              <a:path w="3632834" h="1223645">
                <a:moveTo>
                  <a:pt x="3509886" y="0"/>
                </a:moveTo>
                <a:lnTo>
                  <a:pt x="122351" y="0"/>
                </a:lnTo>
                <a:lnTo>
                  <a:pt x="74730" y="9614"/>
                </a:lnTo>
                <a:lnTo>
                  <a:pt x="35839" y="35834"/>
                </a:lnTo>
                <a:lnTo>
                  <a:pt x="9616" y="74725"/>
                </a:lnTo>
                <a:lnTo>
                  <a:pt x="0" y="122351"/>
                </a:lnTo>
                <a:lnTo>
                  <a:pt x="0" y="1101166"/>
                </a:lnTo>
                <a:lnTo>
                  <a:pt x="9616" y="1148792"/>
                </a:lnTo>
                <a:lnTo>
                  <a:pt x="35839" y="1187683"/>
                </a:lnTo>
                <a:lnTo>
                  <a:pt x="74730" y="1213903"/>
                </a:lnTo>
                <a:lnTo>
                  <a:pt x="122351" y="1223518"/>
                </a:lnTo>
                <a:lnTo>
                  <a:pt x="3509886" y="1223518"/>
                </a:lnTo>
                <a:lnTo>
                  <a:pt x="3557512" y="1213903"/>
                </a:lnTo>
                <a:lnTo>
                  <a:pt x="3596403" y="1187683"/>
                </a:lnTo>
                <a:lnTo>
                  <a:pt x="3622623" y="1148792"/>
                </a:lnTo>
                <a:lnTo>
                  <a:pt x="3632238" y="1101166"/>
                </a:lnTo>
                <a:lnTo>
                  <a:pt x="3632238" y="122351"/>
                </a:lnTo>
                <a:lnTo>
                  <a:pt x="3622623" y="74725"/>
                </a:lnTo>
                <a:lnTo>
                  <a:pt x="3596403" y="35834"/>
                </a:lnTo>
                <a:lnTo>
                  <a:pt x="3557512" y="9614"/>
                </a:lnTo>
                <a:lnTo>
                  <a:pt x="3509886" y="0"/>
                </a:lnTo>
                <a:close/>
              </a:path>
            </a:pathLst>
          </a:custGeom>
          <a:solidFill>
            <a:srgbClr val="A8AB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08271" y="3363429"/>
            <a:ext cx="3632835" cy="1223645"/>
          </a:xfrm>
          <a:custGeom>
            <a:avLst/>
            <a:gdLst/>
            <a:ahLst/>
            <a:cxnLst/>
            <a:rect l="l" t="t" r="r" b="b"/>
            <a:pathLst>
              <a:path w="3632834" h="1223645">
                <a:moveTo>
                  <a:pt x="3509873" y="0"/>
                </a:moveTo>
                <a:lnTo>
                  <a:pt x="122351" y="0"/>
                </a:lnTo>
                <a:lnTo>
                  <a:pt x="74725" y="9614"/>
                </a:lnTo>
                <a:lnTo>
                  <a:pt x="35834" y="35834"/>
                </a:lnTo>
                <a:lnTo>
                  <a:pt x="9614" y="74725"/>
                </a:lnTo>
                <a:lnTo>
                  <a:pt x="0" y="122351"/>
                </a:lnTo>
                <a:lnTo>
                  <a:pt x="0" y="1101166"/>
                </a:lnTo>
                <a:lnTo>
                  <a:pt x="9614" y="1148792"/>
                </a:lnTo>
                <a:lnTo>
                  <a:pt x="35834" y="1187683"/>
                </a:lnTo>
                <a:lnTo>
                  <a:pt x="74725" y="1213903"/>
                </a:lnTo>
                <a:lnTo>
                  <a:pt x="122351" y="1223518"/>
                </a:lnTo>
                <a:lnTo>
                  <a:pt x="3509873" y="1223518"/>
                </a:lnTo>
                <a:lnTo>
                  <a:pt x="3557499" y="1213903"/>
                </a:lnTo>
                <a:lnTo>
                  <a:pt x="3596390" y="1187683"/>
                </a:lnTo>
                <a:lnTo>
                  <a:pt x="3622610" y="1148792"/>
                </a:lnTo>
                <a:lnTo>
                  <a:pt x="3632225" y="1101166"/>
                </a:lnTo>
                <a:lnTo>
                  <a:pt x="3632225" y="122351"/>
                </a:lnTo>
                <a:lnTo>
                  <a:pt x="3622610" y="74725"/>
                </a:lnTo>
                <a:lnTo>
                  <a:pt x="3596390" y="35834"/>
                </a:lnTo>
                <a:lnTo>
                  <a:pt x="3557499" y="9614"/>
                </a:lnTo>
                <a:lnTo>
                  <a:pt x="3509873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08271" y="3363429"/>
            <a:ext cx="3632835" cy="1223645"/>
          </a:xfrm>
          <a:custGeom>
            <a:avLst/>
            <a:gdLst/>
            <a:ahLst/>
            <a:cxnLst/>
            <a:rect l="l" t="t" r="r" b="b"/>
            <a:pathLst>
              <a:path w="3632834" h="1223645">
                <a:moveTo>
                  <a:pt x="0" y="122351"/>
                </a:moveTo>
                <a:lnTo>
                  <a:pt x="9615" y="74726"/>
                </a:lnTo>
                <a:lnTo>
                  <a:pt x="35836" y="35836"/>
                </a:lnTo>
                <a:lnTo>
                  <a:pt x="74727" y="9615"/>
                </a:lnTo>
                <a:lnTo>
                  <a:pt x="122352" y="0"/>
                </a:lnTo>
                <a:lnTo>
                  <a:pt x="3509877" y="0"/>
                </a:lnTo>
                <a:lnTo>
                  <a:pt x="3557506" y="9615"/>
                </a:lnTo>
                <a:lnTo>
                  <a:pt x="3596400" y="35836"/>
                </a:lnTo>
                <a:lnTo>
                  <a:pt x="3622622" y="74726"/>
                </a:lnTo>
                <a:lnTo>
                  <a:pt x="3632237" y="122351"/>
                </a:lnTo>
                <a:lnTo>
                  <a:pt x="3632237" y="1101169"/>
                </a:lnTo>
                <a:lnTo>
                  <a:pt x="3622622" y="1148792"/>
                </a:lnTo>
                <a:lnTo>
                  <a:pt x="3596400" y="1187682"/>
                </a:lnTo>
                <a:lnTo>
                  <a:pt x="3557506" y="1213903"/>
                </a:lnTo>
                <a:lnTo>
                  <a:pt x="3509877" y="1223519"/>
                </a:lnTo>
                <a:lnTo>
                  <a:pt x="122352" y="1223519"/>
                </a:lnTo>
                <a:lnTo>
                  <a:pt x="74727" y="1213903"/>
                </a:lnTo>
                <a:lnTo>
                  <a:pt x="35836" y="1187682"/>
                </a:lnTo>
                <a:lnTo>
                  <a:pt x="9615" y="1148792"/>
                </a:lnTo>
                <a:lnTo>
                  <a:pt x="0" y="1101169"/>
                </a:lnTo>
                <a:lnTo>
                  <a:pt x="0" y="122351"/>
                </a:lnTo>
                <a:close/>
              </a:path>
            </a:pathLst>
          </a:custGeom>
          <a:ln w="12699">
            <a:solidFill>
              <a:srgbClr val="A8AB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186551" y="3614889"/>
            <a:ext cx="2482215" cy="6807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748030" marR="5080" indent="-735965">
              <a:lnSpc>
                <a:spcPts val="2400"/>
              </a:lnSpc>
              <a:spcBef>
                <a:spcPts val="480"/>
              </a:spcBef>
            </a:pPr>
            <a:r>
              <a:rPr sz="2300" b="1" spc="-105" dirty="0">
                <a:latin typeface="Calibri"/>
                <a:cs typeface="Calibri"/>
              </a:rPr>
              <a:t>Nonfunctional </a:t>
            </a:r>
            <a:r>
              <a:rPr sz="2300" b="1" spc="-80" dirty="0">
                <a:latin typeface="Calibri"/>
                <a:cs typeface="Calibri"/>
              </a:rPr>
              <a:t>Plasma  </a:t>
            </a:r>
            <a:r>
              <a:rPr sz="2300" b="1" spc="-85" dirty="0">
                <a:latin typeface="Calibri"/>
                <a:cs typeface="Calibri"/>
              </a:rPr>
              <a:t>Enzymes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601095" y="4896189"/>
            <a:ext cx="3266897" cy="131757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22787" y="4943944"/>
            <a:ext cx="3175635" cy="1223645"/>
          </a:xfrm>
          <a:custGeom>
            <a:avLst/>
            <a:gdLst/>
            <a:ahLst/>
            <a:cxnLst/>
            <a:rect l="l" t="t" r="r" b="b"/>
            <a:pathLst>
              <a:path w="3175634" h="1223645">
                <a:moveTo>
                  <a:pt x="3052673" y="0"/>
                </a:moveTo>
                <a:lnTo>
                  <a:pt x="122351" y="0"/>
                </a:lnTo>
                <a:lnTo>
                  <a:pt x="74725" y="9614"/>
                </a:lnTo>
                <a:lnTo>
                  <a:pt x="35834" y="35834"/>
                </a:lnTo>
                <a:lnTo>
                  <a:pt x="9614" y="74725"/>
                </a:lnTo>
                <a:lnTo>
                  <a:pt x="0" y="122351"/>
                </a:lnTo>
                <a:lnTo>
                  <a:pt x="0" y="1101168"/>
                </a:lnTo>
                <a:lnTo>
                  <a:pt x="9614" y="1148793"/>
                </a:lnTo>
                <a:lnTo>
                  <a:pt x="35834" y="1187684"/>
                </a:lnTo>
                <a:lnTo>
                  <a:pt x="74725" y="1213905"/>
                </a:lnTo>
                <a:lnTo>
                  <a:pt x="122351" y="1223520"/>
                </a:lnTo>
                <a:lnTo>
                  <a:pt x="3052673" y="1223520"/>
                </a:lnTo>
                <a:lnTo>
                  <a:pt x="3100294" y="1213905"/>
                </a:lnTo>
                <a:lnTo>
                  <a:pt x="3139185" y="1187684"/>
                </a:lnTo>
                <a:lnTo>
                  <a:pt x="3165409" y="1148793"/>
                </a:lnTo>
                <a:lnTo>
                  <a:pt x="3175025" y="1101168"/>
                </a:lnTo>
                <a:lnTo>
                  <a:pt x="3175025" y="122351"/>
                </a:lnTo>
                <a:lnTo>
                  <a:pt x="3165409" y="74725"/>
                </a:lnTo>
                <a:lnTo>
                  <a:pt x="3139185" y="35834"/>
                </a:lnTo>
                <a:lnTo>
                  <a:pt x="3100294" y="9614"/>
                </a:lnTo>
                <a:lnTo>
                  <a:pt x="3052673" y="0"/>
                </a:lnTo>
                <a:close/>
              </a:path>
            </a:pathLst>
          </a:custGeom>
          <a:solidFill>
            <a:srgbClr val="E56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36871" y="5147335"/>
            <a:ext cx="3175635" cy="1223645"/>
          </a:xfrm>
          <a:custGeom>
            <a:avLst/>
            <a:gdLst/>
            <a:ahLst/>
            <a:cxnLst/>
            <a:rect l="l" t="t" r="r" b="b"/>
            <a:pathLst>
              <a:path w="3175634" h="1223645">
                <a:moveTo>
                  <a:pt x="3052673" y="0"/>
                </a:moveTo>
                <a:lnTo>
                  <a:pt x="122351" y="0"/>
                </a:lnTo>
                <a:lnTo>
                  <a:pt x="74725" y="9614"/>
                </a:lnTo>
                <a:lnTo>
                  <a:pt x="35834" y="35834"/>
                </a:lnTo>
                <a:lnTo>
                  <a:pt x="9614" y="74725"/>
                </a:lnTo>
                <a:lnTo>
                  <a:pt x="0" y="122351"/>
                </a:lnTo>
                <a:lnTo>
                  <a:pt x="0" y="1101163"/>
                </a:lnTo>
                <a:lnTo>
                  <a:pt x="9614" y="1148788"/>
                </a:lnTo>
                <a:lnTo>
                  <a:pt x="35834" y="1187679"/>
                </a:lnTo>
                <a:lnTo>
                  <a:pt x="74725" y="1213900"/>
                </a:lnTo>
                <a:lnTo>
                  <a:pt x="122351" y="1223515"/>
                </a:lnTo>
                <a:lnTo>
                  <a:pt x="3052673" y="1223515"/>
                </a:lnTo>
                <a:lnTo>
                  <a:pt x="3100299" y="1213900"/>
                </a:lnTo>
                <a:lnTo>
                  <a:pt x="3139190" y="1187679"/>
                </a:lnTo>
                <a:lnTo>
                  <a:pt x="3165410" y="1148788"/>
                </a:lnTo>
                <a:lnTo>
                  <a:pt x="3175025" y="1101163"/>
                </a:lnTo>
                <a:lnTo>
                  <a:pt x="3175025" y="122351"/>
                </a:lnTo>
                <a:lnTo>
                  <a:pt x="3165410" y="74725"/>
                </a:lnTo>
                <a:lnTo>
                  <a:pt x="3139190" y="35834"/>
                </a:lnTo>
                <a:lnTo>
                  <a:pt x="3100299" y="9614"/>
                </a:lnTo>
                <a:lnTo>
                  <a:pt x="3052673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36871" y="5147335"/>
            <a:ext cx="3175635" cy="1223645"/>
          </a:xfrm>
          <a:custGeom>
            <a:avLst/>
            <a:gdLst/>
            <a:ahLst/>
            <a:cxnLst/>
            <a:rect l="l" t="t" r="r" b="b"/>
            <a:pathLst>
              <a:path w="3175634" h="1223645">
                <a:moveTo>
                  <a:pt x="0" y="122351"/>
                </a:moveTo>
                <a:lnTo>
                  <a:pt x="9615" y="74727"/>
                </a:lnTo>
                <a:lnTo>
                  <a:pt x="35836" y="35836"/>
                </a:lnTo>
                <a:lnTo>
                  <a:pt x="74727" y="9615"/>
                </a:lnTo>
                <a:lnTo>
                  <a:pt x="122352" y="0"/>
                </a:lnTo>
                <a:lnTo>
                  <a:pt x="3052668" y="0"/>
                </a:lnTo>
                <a:lnTo>
                  <a:pt x="3100297" y="9615"/>
                </a:lnTo>
                <a:lnTo>
                  <a:pt x="3139190" y="35836"/>
                </a:lnTo>
                <a:lnTo>
                  <a:pt x="3165412" y="74727"/>
                </a:lnTo>
                <a:lnTo>
                  <a:pt x="3175027" y="122351"/>
                </a:lnTo>
                <a:lnTo>
                  <a:pt x="3175027" y="1101169"/>
                </a:lnTo>
                <a:lnTo>
                  <a:pt x="3165412" y="1148792"/>
                </a:lnTo>
                <a:lnTo>
                  <a:pt x="3139190" y="1187682"/>
                </a:lnTo>
                <a:lnTo>
                  <a:pt x="3100297" y="1213903"/>
                </a:lnTo>
                <a:lnTo>
                  <a:pt x="3052668" y="1223519"/>
                </a:lnTo>
                <a:lnTo>
                  <a:pt x="122352" y="1223519"/>
                </a:lnTo>
                <a:lnTo>
                  <a:pt x="74727" y="1213903"/>
                </a:lnTo>
                <a:lnTo>
                  <a:pt x="35836" y="1187682"/>
                </a:lnTo>
                <a:lnTo>
                  <a:pt x="9615" y="1148792"/>
                </a:lnTo>
                <a:lnTo>
                  <a:pt x="0" y="1101169"/>
                </a:lnTo>
                <a:lnTo>
                  <a:pt x="0" y="122351"/>
                </a:lnTo>
                <a:close/>
              </a:path>
            </a:pathLst>
          </a:custGeom>
          <a:ln w="12699">
            <a:solidFill>
              <a:srgbClr val="E56F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953001" y="5257800"/>
            <a:ext cx="2971799" cy="98488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50495" marR="5080" indent="-138430" algn="ctr">
              <a:lnSpc>
                <a:spcPts val="2400"/>
              </a:lnSpc>
              <a:spcBef>
                <a:spcPts val="480"/>
              </a:spcBef>
            </a:pPr>
            <a:r>
              <a:rPr sz="2300" dirty="0">
                <a:latin typeface="Arial"/>
                <a:cs typeface="Arial"/>
              </a:rPr>
              <a:t>Enzymes that preforms no  known function in blood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2400" y="1524000"/>
          <a:ext cx="8693150" cy="397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4550"/>
                <a:gridCol w="2921000"/>
                <a:gridCol w="3657600"/>
              </a:tblGrid>
              <a:tr h="59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b="1" spc="-70" dirty="0">
                          <a:latin typeface="Calibri"/>
                          <a:cs typeface="Calibri"/>
                        </a:rPr>
                        <a:t>Functional </a:t>
                      </a:r>
                      <a:r>
                        <a:rPr sz="2000" b="1" spc="-75" dirty="0">
                          <a:latin typeface="Calibri"/>
                          <a:cs typeface="Calibri"/>
                        </a:rPr>
                        <a:t>plasma</a:t>
                      </a:r>
                      <a:r>
                        <a:rPr sz="2000" b="1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75" dirty="0">
                          <a:latin typeface="Calibri"/>
                          <a:cs typeface="Calibri"/>
                        </a:rPr>
                        <a:t>enzymes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b="1" spc="-90" dirty="0">
                          <a:latin typeface="Calibri"/>
                          <a:cs typeface="Calibri"/>
                        </a:rPr>
                        <a:t>Nonfunctional </a:t>
                      </a:r>
                      <a:r>
                        <a:rPr sz="2000" b="1" spc="-75" dirty="0">
                          <a:latin typeface="Calibri"/>
                          <a:cs typeface="Calibri"/>
                        </a:rPr>
                        <a:t>plasma</a:t>
                      </a:r>
                      <a:r>
                        <a:rPr sz="2000" b="1" spc="-1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75" dirty="0">
                          <a:latin typeface="Calibri"/>
                          <a:cs typeface="Calibri"/>
                        </a:rPr>
                        <a:t>enzymes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-50" dirty="0">
                          <a:latin typeface="Calibri"/>
                          <a:cs typeface="Calibri"/>
                        </a:rPr>
                        <a:t>Their</a:t>
                      </a:r>
                      <a:r>
                        <a:rPr sz="2000" b="1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5" dirty="0">
                          <a:latin typeface="Calibri"/>
                          <a:cs typeface="Calibri"/>
                        </a:rPr>
                        <a:t>substrate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0" dirty="0">
                          <a:latin typeface="Arial"/>
                          <a:cs typeface="Arial"/>
                        </a:rPr>
                        <a:t>Always present in the blood</a:t>
                      </a:r>
                      <a:endParaRPr sz="1800" spc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0" dirty="0">
                          <a:latin typeface="Arial"/>
                          <a:cs typeface="Arial"/>
                        </a:rPr>
                        <a:t>Absent from the blood</a:t>
                      </a:r>
                      <a:endParaRPr sz="1800" spc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</a:tr>
              <a:tr h="7004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-30" dirty="0">
                          <a:latin typeface="Calibri"/>
                          <a:cs typeface="Calibri"/>
                        </a:rPr>
                        <a:t>Site </a:t>
                      </a:r>
                      <a:r>
                        <a:rPr sz="2000" b="1" spc="-8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2000" b="1" spc="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45" dirty="0">
                          <a:latin typeface="Calibri"/>
                          <a:cs typeface="Calibri"/>
                        </a:rPr>
                        <a:t>synthesis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0" dirty="0">
                          <a:latin typeface="Arial"/>
                          <a:cs typeface="Arial"/>
                        </a:rPr>
                        <a:t>Liver</a:t>
                      </a:r>
                      <a:endParaRPr sz="1800" spc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0" dirty="0">
                          <a:latin typeface="Arial"/>
                          <a:cs typeface="Arial"/>
                        </a:rPr>
                        <a:t>Different organs</a:t>
                      </a:r>
                      <a:endParaRPr sz="1800" spc="0">
                        <a:latin typeface="Arial"/>
                        <a:cs typeface="Arial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800" spc="0" dirty="0">
                          <a:latin typeface="Arial"/>
                          <a:cs typeface="Arial"/>
                        </a:rPr>
                        <a:t>e.g. liver, heart, muscles, and brain</a:t>
                      </a:r>
                      <a:endParaRPr sz="1800" spc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-55" dirty="0">
                          <a:latin typeface="Calibri"/>
                          <a:cs typeface="Calibri"/>
                        </a:rPr>
                        <a:t>Effect </a:t>
                      </a:r>
                      <a:r>
                        <a:rPr sz="2000" b="1" spc="-8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2000" b="1" spc="2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35" dirty="0">
                          <a:latin typeface="Calibri"/>
                          <a:cs typeface="Calibri"/>
                        </a:rPr>
                        <a:t>diseases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0" dirty="0">
                          <a:latin typeface="Arial"/>
                          <a:cs typeface="Arial"/>
                        </a:rPr>
                        <a:t>Decrease in liver diseases</a:t>
                      </a:r>
                      <a:endParaRPr sz="1800" spc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8147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0" dirty="0">
                          <a:latin typeface="Arial"/>
                          <a:cs typeface="Arial"/>
                        </a:rPr>
                        <a:t>Different enzymes increase in  different organ diseases</a:t>
                      </a:r>
                      <a:endParaRPr sz="1800" spc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</a:tr>
              <a:tr h="13106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-75" dirty="0">
                          <a:latin typeface="Calibri"/>
                          <a:cs typeface="Calibri"/>
                        </a:rPr>
                        <a:t>Examples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1294130">
                        <a:lnSpc>
                          <a:spcPct val="116700"/>
                        </a:lnSpc>
                        <a:spcBef>
                          <a:spcPts val="359"/>
                        </a:spcBef>
                      </a:pPr>
                      <a:r>
                        <a:rPr sz="1800" spc="0" dirty="0">
                          <a:latin typeface="Arial"/>
                          <a:cs typeface="Arial"/>
                        </a:rPr>
                        <a:t>Clotting factors  Lipoprotein Lipase</a:t>
                      </a:r>
                      <a:endParaRPr sz="1800" spc="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97790" marR="297116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spc="0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800" spc="0" smtClean="0">
                          <a:latin typeface="Arial"/>
                          <a:cs typeface="Arial"/>
                        </a:rPr>
                        <a:t>T  L</a:t>
                      </a:r>
                      <a:r>
                        <a:rPr lang="en-US" sz="180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800" spc="0" smtClean="0">
                          <a:latin typeface="Arial"/>
                          <a:cs typeface="Arial"/>
                        </a:rPr>
                        <a:t>H</a:t>
                      </a:r>
                      <a:endParaRPr sz="1800" spc="0">
                        <a:latin typeface="Arial"/>
                        <a:cs typeface="Arial"/>
                      </a:endParaRPr>
                    </a:p>
                    <a:p>
                      <a:pPr marL="97790" marR="1809750">
                        <a:lnSpc>
                          <a:spcPct val="100000"/>
                        </a:lnSpc>
                      </a:pPr>
                      <a:r>
                        <a:rPr sz="1800" spc="0" dirty="0">
                          <a:latin typeface="Arial"/>
                          <a:cs typeface="Arial"/>
                        </a:rPr>
                        <a:t>Acid Phosphatase  Amylase</a:t>
                      </a:r>
                      <a:endParaRPr sz="1800" spc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5440" y="490220"/>
            <a:ext cx="84677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90" dirty="0">
                <a:solidFill>
                  <a:srgbClr val="000000"/>
                </a:solidFill>
                <a:latin typeface="Calibri"/>
                <a:cs typeface="Calibri"/>
              </a:rPr>
              <a:t>Differences </a:t>
            </a:r>
            <a:r>
              <a:rPr sz="2800" b="1" spc="-105" dirty="0">
                <a:solidFill>
                  <a:srgbClr val="000000"/>
                </a:solidFill>
                <a:latin typeface="Calibri"/>
                <a:cs typeface="Calibri"/>
              </a:rPr>
              <a:t>of </a:t>
            </a:r>
            <a:r>
              <a:rPr sz="2800" b="1" spc="-95" dirty="0">
                <a:solidFill>
                  <a:srgbClr val="000000"/>
                </a:solidFill>
                <a:latin typeface="Calibri"/>
                <a:cs typeface="Calibri"/>
              </a:rPr>
              <a:t>Functional </a:t>
            </a:r>
            <a:r>
              <a:rPr sz="2800" b="1" spc="-145" dirty="0">
                <a:solidFill>
                  <a:srgbClr val="000000"/>
                </a:solidFill>
                <a:latin typeface="Calibri"/>
                <a:cs typeface="Calibri"/>
              </a:rPr>
              <a:t>and </a:t>
            </a:r>
            <a:r>
              <a:rPr sz="2800" b="1" spc="-125" dirty="0">
                <a:solidFill>
                  <a:srgbClr val="000000"/>
                </a:solidFill>
                <a:latin typeface="Calibri"/>
                <a:cs typeface="Calibri"/>
              </a:rPr>
              <a:t>Nonfunctional </a:t>
            </a:r>
            <a:r>
              <a:rPr sz="2800" b="1" spc="-105" dirty="0">
                <a:solidFill>
                  <a:srgbClr val="000000"/>
                </a:solidFill>
                <a:latin typeface="Calibri"/>
                <a:cs typeface="Calibri"/>
              </a:rPr>
              <a:t>plasma</a:t>
            </a:r>
            <a:r>
              <a:rPr sz="2800" b="1" spc="-3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b="1" spc="-105" dirty="0">
                <a:solidFill>
                  <a:srgbClr val="000000"/>
                </a:solidFill>
                <a:latin typeface="Calibri"/>
                <a:cs typeface="Calibri"/>
              </a:rPr>
              <a:t>enzymes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3368" y="139700"/>
            <a:ext cx="67614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105" dirty="0">
                <a:latin typeface="Garamond"/>
                <a:cs typeface="Garamond"/>
              </a:rPr>
              <a:t>Sources</a:t>
            </a:r>
            <a:r>
              <a:rPr sz="3200" b="1" spc="-250" dirty="0">
                <a:latin typeface="Garamond"/>
                <a:cs typeface="Garamond"/>
              </a:rPr>
              <a:t> </a:t>
            </a:r>
            <a:r>
              <a:rPr sz="3200" b="1" spc="-30" dirty="0">
                <a:latin typeface="Garamond"/>
                <a:cs typeface="Garamond"/>
              </a:rPr>
              <a:t>of</a:t>
            </a:r>
            <a:r>
              <a:rPr sz="3200" b="1" spc="-250" dirty="0">
                <a:latin typeface="Garamond"/>
                <a:cs typeface="Garamond"/>
              </a:rPr>
              <a:t> </a:t>
            </a:r>
            <a:r>
              <a:rPr sz="3200" b="1" spc="-100" dirty="0">
                <a:latin typeface="Garamond"/>
                <a:cs typeface="Garamond"/>
              </a:rPr>
              <a:t>Nonfunctional</a:t>
            </a:r>
            <a:r>
              <a:rPr sz="3200" b="1" spc="-250" dirty="0">
                <a:latin typeface="Garamond"/>
                <a:cs typeface="Garamond"/>
              </a:rPr>
              <a:t> </a:t>
            </a:r>
            <a:r>
              <a:rPr sz="3200" b="1" spc="-110" dirty="0">
                <a:latin typeface="Garamond"/>
                <a:cs typeface="Garamond"/>
              </a:rPr>
              <a:t>Plasma</a:t>
            </a:r>
            <a:r>
              <a:rPr sz="3200" b="1" spc="-250" dirty="0">
                <a:latin typeface="Garamond"/>
                <a:cs typeface="Garamond"/>
              </a:rPr>
              <a:t> </a:t>
            </a:r>
            <a:r>
              <a:rPr sz="3200" b="1" spc="-110" dirty="0">
                <a:latin typeface="Garamond"/>
                <a:cs typeface="Garamond"/>
              </a:rPr>
              <a:t>Enzyme</a:t>
            </a:r>
            <a:endParaRPr sz="3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838200"/>
            <a:ext cx="8481060" cy="3673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5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u="sng" dirty="0">
                <a:solidFill>
                  <a:srgbClr val="9D1E23"/>
                </a:solidFill>
                <a:uFill>
                  <a:solidFill>
                    <a:srgbClr val="AF302E"/>
                  </a:solidFill>
                </a:uFill>
                <a:latin typeface="Arial"/>
                <a:cs typeface="Arial"/>
              </a:rPr>
              <a:t>Cell damage</a:t>
            </a:r>
            <a:r>
              <a:rPr sz="2000" dirty="0">
                <a:solidFill>
                  <a:srgbClr val="9D1E23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 the release of its content of enzymes into blood e.g. Myocardial  infarction and viral hepatitis</a:t>
            </a:r>
            <a:endParaRPr sz="2000">
              <a:latin typeface="Arial"/>
              <a:cs typeface="Arial"/>
            </a:endParaRPr>
          </a:p>
          <a:p>
            <a:pPr marL="355600" marR="189230" indent="-342900" algn="just">
              <a:lnSpc>
                <a:spcPct val="146700"/>
              </a:lnSpc>
              <a:spcBef>
                <a:spcPts val="116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u="sng" dirty="0">
                <a:solidFill>
                  <a:srgbClr val="9D1E23"/>
                </a:solidFill>
                <a:uFill>
                  <a:solidFill>
                    <a:srgbClr val="AF302E"/>
                  </a:solidFill>
                </a:uFill>
                <a:latin typeface="Arial"/>
                <a:cs typeface="Arial"/>
              </a:rPr>
              <a:t>Obstruction of normal pathways</a:t>
            </a:r>
            <a:r>
              <a:rPr sz="2000" dirty="0">
                <a:solidFill>
                  <a:srgbClr val="9D1E23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e.g. Obstruction of bile duct increases alkaline  phosphatase</a:t>
            </a:r>
            <a:endParaRPr sz="2000">
              <a:latin typeface="Arial"/>
              <a:cs typeface="Arial"/>
            </a:endParaRPr>
          </a:p>
          <a:p>
            <a:pPr marL="355600" marR="52069" indent="-342900" algn="just">
              <a:lnSpc>
                <a:spcPct val="150800"/>
              </a:lnSpc>
              <a:spcBef>
                <a:spcPts val="106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u="sng" dirty="0">
                <a:solidFill>
                  <a:srgbClr val="9D1E23"/>
                </a:solidFill>
                <a:uFill>
                  <a:solidFill>
                    <a:srgbClr val="AF302E"/>
                  </a:solidFill>
                </a:uFill>
                <a:latin typeface="Arial"/>
                <a:cs typeface="Arial"/>
              </a:rPr>
              <a:t>Increase of the enzyme synthesis</a:t>
            </a:r>
            <a:r>
              <a:rPr sz="2000" dirty="0">
                <a:solidFill>
                  <a:srgbClr val="9D1E23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e.g. bilirubin increases the rate of synthesis of  alkaline phosphatase in obstructive liver disease</a:t>
            </a:r>
            <a:endParaRPr sz="2000"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  <a:buClr>
                <a:srgbClr val="9D1E23"/>
              </a:buClr>
              <a:buFont typeface="Arial"/>
              <a:buChar char="•"/>
            </a:pPr>
            <a:endParaRPr sz="195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u="sng" dirty="0">
                <a:solidFill>
                  <a:srgbClr val="9D1E23"/>
                </a:solidFill>
                <a:uFill>
                  <a:solidFill>
                    <a:srgbClr val="AF302E"/>
                  </a:solidFill>
                </a:uFill>
                <a:latin typeface="Arial"/>
                <a:cs typeface="Arial"/>
              </a:rPr>
              <a:t>Increased permeability of cell membrane</a:t>
            </a:r>
            <a:r>
              <a:rPr sz="2000" dirty="0">
                <a:solidFill>
                  <a:srgbClr val="9D1E23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 in hypoxia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43494" y="4601095"/>
            <a:ext cx="7074128" cy="2256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43000" y="4800600"/>
            <a:ext cx="6477000" cy="1905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817" y="228600"/>
            <a:ext cx="8803183" cy="1136208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991995" marR="5080" indent="-1979930" algn="l">
              <a:lnSpc>
                <a:spcPts val="4300"/>
              </a:lnSpc>
              <a:spcBef>
                <a:spcPts val="260"/>
              </a:spcBef>
            </a:pPr>
            <a:r>
              <a:rPr sz="3600" dirty="0"/>
              <a:t>Medical Importance of </a:t>
            </a:r>
            <a:r>
              <a:rPr sz="3600"/>
              <a:t>Non </a:t>
            </a:r>
            <a:r>
              <a:rPr sz="3600" smtClean="0"/>
              <a:t>Functional</a:t>
            </a:r>
            <a:r>
              <a:rPr lang="en-US" sz="3600" dirty="0" smtClean="0"/>
              <a:t> </a:t>
            </a:r>
            <a:r>
              <a:rPr sz="3600" smtClean="0"/>
              <a:t>Plasma </a:t>
            </a:r>
            <a:r>
              <a:rPr sz="3600" dirty="0"/>
              <a:t>Enzymes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28600" y="1905000"/>
            <a:ext cx="8519160" cy="2537874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89535" algn="l">
              <a:lnSpc>
                <a:spcPct val="150000"/>
              </a:lnSpc>
              <a:spcBef>
                <a:spcPts val="1310"/>
              </a:spcBef>
            </a:pPr>
            <a:r>
              <a:rPr sz="2400" dirty="0"/>
              <a:t>Measurement of non functional enzymes is </a:t>
            </a:r>
            <a:r>
              <a:rPr sz="2400" u="heavy" dirty="0">
                <a:uFill>
                  <a:solidFill>
                    <a:srgbClr val="AF302E"/>
                  </a:solidFill>
                </a:uFill>
              </a:rPr>
              <a:t>important for:</a:t>
            </a:r>
          </a:p>
          <a:p>
            <a:pPr marL="515620" indent="-457200" algn="l">
              <a:lnSpc>
                <a:spcPct val="150000"/>
              </a:lnSpc>
              <a:spcBef>
                <a:spcPts val="1215"/>
              </a:spcBef>
              <a:buClr>
                <a:srgbClr val="D1282E"/>
              </a:buClr>
              <a:buChar char="•"/>
              <a:tabLst>
                <a:tab pos="514984" algn="l"/>
                <a:tab pos="515620" algn="l"/>
              </a:tabLst>
            </a:pPr>
            <a:r>
              <a:rPr sz="2400" dirty="0">
                <a:solidFill>
                  <a:srgbClr val="000000"/>
                </a:solidFill>
              </a:rPr>
              <a:t>Diagnosis </a:t>
            </a:r>
            <a:r>
              <a:rPr sz="2400">
                <a:solidFill>
                  <a:srgbClr val="000000"/>
                </a:solidFill>
              </a:rPr>
              <a:t>of </a:t>
            </a:r>
            <a:r>
              <a:rPr sz="2400" smtClean="0">
                <a:solidFill>
                  <a:srgbClr val="000000"/>
                </a:solidFill>
              </a:rPr>
              <a:t>diseases</a:t>
            </a:r>
            <a:endParaRPr sz="4000">
              <a:latin typeface="Times New Roman"/>
              <a:cs typeface="Times New Roman"/>
            </a:endParaRPr>
          </a:p>
          <a:p>
            <a:pPr marL="515620" marR="5080" indent="-457200" algn="l">
              <a:lnSpc>
                <a:spcPct val="150000"/>
              </a:lnSpc>
              <a:buClr>
                <a:srgbClr val="D1282E"/>
              </a:buClr>
              <a:buChar char="•"/>
              <a:tabLst>
                <a:tab pos="514984" algn="l"/>
                <a:tab pos="515620" algn="l"/>
                <a:tab pos="1911350" algn="l"/>
                <a:tab pos="2366645" algn="l"/>
                <a:tab pos="2844800" algn="l"/>
                <a:tab pos="2943860" algn="l"/>
                <a:tab pos="4120515" algn="l"/>
                <a:tab pos="5346065" algn="l"/>
                <a:tab pos="5845175" algn="l"/>
                <a:tab pos="6300470" algn="l"/>
                <a:tab pos="6877050" algn="l"/>
                <a:tab pos="8235315" algn="l"/>
              </a:tabLst>
            </a:pPr>
            <a:r>
              <a:rPr sz="2400" dirty="0">
                <a:solidFill>
                  <a:srgbClr val="000000"/>
                </a:solidFill>
              </a:rPr>
              <a:t>Prognosis	of</a:t>
            </a:r>
            <a:r>
              <a:rPr sz="2400">
                <a:solidFill>
                  <a:srgbClr val="000000"/>
                </a:solidFill>
              </a:rPr>
              <a:t>	</a:t>
            </a:r>
            <a:r>
              <a:rPr sz="2400" smtClean="0">
                <a:solidFill>
                  <a:srgbClr val="000000"/>
                </a:solidFill>
              </a:rPr>
              <a:t>the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sz="2400" smtClean="0">
                <a:solidFill>
                  <a:srgbClr val="000000"/>
                </a:solidFill>
              </a:rPr>
              <a:t>disease: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sz="2400" smtClean="0">
                <a:solidFill>
                  <a:srgbClr val="000000"/>
                </a:solidFill>
              </a:rPr>
              <a:t>following</a:t>
            </a:r>
            <a:r>
              <a:rPr sz="2400" dirty="0">
                <a:solidFill>
                  <a:srgbClr val="000000"/>
                </a:solidFill>
              </a:rPr>
              <a:t>	up</a:t>
            </a:r>
            <a:r>
              <a:rPr sz="2400">
                <a:solidFill>
                  <a:srgbClr val="000000"/>
                </a:solidFill>
              </a:rPr>
              <a:t>	</a:t>
            </a:r>
            <a:r>
              <a:rPr sz="2400" smtClean="0">
                <a:solidFill>
                  <a:srgbClr val="000000"/>
                </a:solidFill>
              </a:rPr>
              <a:t>of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sz="2400" smtClean="0">
                <a:solidFill>
                  <a:srgbClr val="000000"/>
                </a:solidFill>
              </a:rPr>
              <a:t>the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sz="2400" smtClean="0">
                <a:solidFill>
                  <a:srgbClr val="000000"/>
                </a:solidFill>
              </a:rPr>
              <a:t>treatment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sz="2400" smtClean="0">
                <a:solidFill>
                  <a:srgbClr val="000000"/>
                </a:solidFill>
              </a:rPr>
              <a:t>by  </a:t>
            </a:r>
            <a:r>
              <a:rPr sz="2400">
                <a:solidFill>
                  <a:srgbClr val="000000"/>
                </a:solidFill>
              </a:rPr>
              <a:t>measuring </a:t>
            </a:r>
            <a:r>
              <a:rPr sz="2400" smtClean="0">
                <a:solidFill>
                  <a:srgbClr val="000000"/>
                </a:solidFill>
              </a:rPr>
              <a:t>plasma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sz="2400" smtClean="0">
                <a:solidFill>
                  <a:srgbClr val="000000"/>
                </a:solidFill>
              </a:rPr>
              <a:t>enzymes </a:t>
            </a:r>
            <a:r>
              <a:rPr sz="2400" dirty="0">
                <a:solidFill>
                  <a:srgbClr val="000000"/>
                </a:solidFill>
              </a:rPr>
              <a:t>before and after treatment.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8390" y="535940"/>
            <a:ext cx="5603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80" dirty="0"/>
              <a:t>Lactate </a:t>
            </a:r>
            <a:r>
              <a:rPr sz="3600" spc="-240" dirty="0"/>
              <a:t>Dehydrogenase</a:t>
            </a:r>
            <a:r>
              <a:rPr sz="3600" spc="-10" dirty="0"/>
              <a:t> </a:t>
            </a:r>
            <a:r>
              <a:rPr sz="3600" spc="-40" dirty="0"/>
              <a:t>(LDH)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89864" y="1468120"/>
            <a:ext cx="8550275" cy="42014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2900" algn="just">
              <a:lnSpc>
                <a:spcPct val="1276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Lactic acid dehydrogenase (LDH) is an enzyme that helps  produce energy.</a:t>
            </a:r>
            <a:endParaRPr sz="2800">
              <a:latin typeface="Arial"/>
              <a:cs typeface="Arial"/>
            </a:endParaRPr>
          </a:p>
          <a:p>
            <a:pPr marL="355600" marR="5080" indent="-342900" algn="just">
              <a:lnSpc>
                <a:spcPct val="131000"/>
              </a:lnSpc>
              <a:spcBef>
                <a:spcPts val="1335"/>
              </a:spcBef>
              <a:buChar char="•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LDH is most often measured to evaluate the presence of  tissue damage</a:t>
            </a:r>
            <a:r>
              <a:rPr sz="2800" dirty="0">
                <a:solidFill>
                  <a:srgbClr val="9D1E23"/>
                </a:solidFill>
                <a:latin typeface="Arial"/>
                <a:cs typeface="Arial"/>
              </a:rPr>
              <a:t> </a:t>
            </a:r>
            <a:r>
              <a:rPr sz="2800" u="heavy" dirty="0">
                <a:solidFill>
                  <a:srgbClr val="9D1E23"/>
                </a:solidFill>
                <a:uFill>
                  <a:solidFill>
                    <a:srgbClr val="AF302E"/>
                  </a:solidFill>
                </a:uFill>
                <a:latin typeface="Arial"/>
                <a:cs typeface="Arial"/>
              </a:rPr>
              <a:t>(diagnostic)</a:t>
            </a:r>
            <a:endParaRPr sz="2800">
              <a:latin typeface="Arial"/>
              <a:cs typeface="Arial"/>
            </a:endParaRPr>
          </a:p>
          <a:p>
            <a:pPr marL="355600" marR="5080" indent="-342900" algn="just">
              <a:lnSpc>
                <a:spcPct val="129299"/>
              </a:lnSpc>
              <a:spcBef>
                <a:spcPts val="1405"/>
              </a:spcBef>
              <a:buChar char="•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The enzyme LDH is in many body tissues, especially the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 heart, liver, kidney, skeletal muscle, brain, blood cells, and  lungs.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25" dirty="0"/>
              <a:t>LDH</a:t>
            </a:r>
            <a:r>
              <a:rPr spc="-150" dirty="0"/>
              <a:t> </a:t>
            </a:r>
            <a:r>
              <a:rPr spc="-225" dirty="0"/>
              <a:t>Reaction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" y="1219200"/>
            <a:ext cx="8321675" cy="31906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4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LDH is a hydrogen transfer enzyme which catalyzes the interconversion of  pyruvate and lactate with the mediation of NAD as hydrogen acceptor,  eventually converting pyruvate to glucose.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The optimum pH for lactate pyruvate (L</a:t>
            </a:r>
            <a:r>
              <a:rPr sz="2000" dirty="0">
                <a:latin typeface="Symbol"/>
                <a:cs typeface="Symbol"/>
              </a:rPr>
              <a:t>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P) reaction is 8.8 – 9.8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2520"/>
              </a:spcBef>
              <a:buChar char="•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While for pyruvate to lactate (P</a:t>
            </a:r>
            <a:r>
              <a:rPr sz="2000" dirty="0">
                <a:latin typeface="Symbol"/>
                <a:cs typeface="Symbol"/>
              </a:rPr>
              <a:t>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L) is 7.7 – 7.8.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•"/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The enzyme is inhibited by sulfhydryl reagents and mercuric ions.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33600" y="5257802"/>
            <a:ext cx="4536558" cy="12191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76437" y="5105400"/>
            <a:ext cx="4886325" cy="1528762"/>
          </a:xfrm>
          <a:custGeom>
            <a:avLst/>
            <a:gdLst/>
            <a:ahLst/>
            <a:cxnLst/>
            <a:rect l="l" t="t" r="r" b="b"/>
            <a:pathLst>
              <a:path w="4886325" h="1838325">
                <a:moveTo>
                  <a:pt x="0" y="0"/>
                </a:moveTo>
                <a:lnTo>
                  <a:pt x="4886319" y="0"/>
                </a:lnTo>
                <a:lnTo>
                  <a:pt x="4886319" y="1838321"/>
                </a:lnTo>
                <a:lnTo>
                  <a:pt x="0" y="183832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DC3E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800" y="152400"/>
            <a:ext cx="48768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LDH Isoenzyms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0" y="914400"/>
            <a:ext cx="8839200" cy="18493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LDH exists in 5 forms (isoenzymes), which differ slightly in structure.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32800"/>
              </a:lnSpc>
              <a:spcBef>
                <a:spcPts val="869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All of these isoenzymes can be measured in the blood, and can be separated  by electrophoresis.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33400" y="2895600"/>
          <a:ext cx="7924800" cy="3678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5500"/>
                <a:gridCol w="5829300"/>
              </a:tblGrid>
              <a:tr h="542925"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</a:pPr>
                      <a:r>
                        <a:rPr sz="2400" b="1" spc="0" smtClean="0">
                          <a:latin typeface="Arial"/>
                          <a:cs typeface="Arial"/>
                        </a:rPr>
                        <a:t>isoenzyme</a:t>
                      </a:r>
                      <a:endParaRPr sz="2400" b="1" spc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</a:pPr>
                      <a:r>
                        <a:rPr sz="2400" b="1" spc="0" dirty="0">
                          <a:latin typeface="Arial"/>
                          <a:cs typeface="Arial"/>
                        </a:rPr>
                        <a:t>Tissues</a:t>
                      </a:r>
                      <a:endParaRPr sz="2400" b="1" spc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</a:tr>
              <a:tr h="704215"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</a:pPr>
                      <a:r>
                        <a:rPr sz="2400" spc="0" dirty="0">
                          <a:latin typeface="Arial"/>
                          <a:cs typeface="Arial"/>
                        </a:rPr>
                        <a:t>LDH-1</a:t>
                      </a:r>
                      <a:endParaRPr sz="2400" spc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</a:pPr>
                      <a:r>
                        <a:rPr sz="2400" spc="0" dirty="0">
                          <a:latin typeface="Arial"/>
                          <a:cs typeface="Arial"/>
                        </a:rPr>
                        <a:t>is found primarily in heart muscle and red blood cells.</a:t>
                      </a:r>
                      <a:endParaRPr sz="2400" spc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</a:tr>
              <a:tr h="477520"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</a:pPr>
                      <a:r>
                        <a:rPr sz="2400" spc="0" dirty="0">
                          <a:latin typeface="Arial"/>
                          <a:cs typeface="Arial"/>
                        </a:rPr>
                        <a:t>LDH-2</a:t>
                      </a:r>
                      <a:endParaRPr sz="2400" spc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</a:pPr>
                      <a:r>
                        <a:rPr sz="2400" spc="0" dirty="0">
                          <a:latin typeface="Arial"/>
                          <a:cs typeface="Arial"/>
                        </a:rPr>
                        <a:t>is concentrated in while blood cells.</a:t>
                      </a:r>
                      <a:endParaRPr sz="2400" spc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</a:pPr>
                      <a:r>
                        <a:rPr sz="2400" spc="0" dirty="0">
                          <a:latin typeface="Arial"/>
                          <a:cs typeface="Arial"/>
                        </a:rPr>
                        <a:t>LDH-3</a:t>
                      </a:r>
                      <a:endParaRPr sz="2400" spc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</a:pPr>
                      <a:r>
                        <a:rPr sz="2400" spc="0" dirty="0">
                          <a:latin typeface="Arial"/>
                          <a:cs typeface="Arial"/>
                        </a:rPr>
                        <a:t>is highest in the lung</a:t>
                      </a:r>
                      <a:endParaRPr sz="2400" spc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</a:pPr>
                      <a:r>
                        <a:rPr sz="2400" spc="0" dirty="0">
                          <a:latin typeface="Arial"/>
                          <a:cs typeface="Arial"/>
                        </a:rPr>
                        <a:t>LDH-4</a:t>
                      </a:r>
                      <a:endParaRPr sz="2400" spc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</a:pPr>
                      <a:r>
                        <a:rPr sz="2400" spc="0" dirty="0">
                          <a:latin typeface="Arial"/>
                          <a:cs typeface="Arial"/>
                        </a:rPr>
                        <a:t>is highest in the kidney, placenta, and pancreas</a:t>
                      </a:r>
                      <a:endParaRPr sz="2400" spc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BEEED"/>
                    </a:solidFill>
                  </a:tcPr>
                </a:tc>
              </a:tr>
              <a:tr h="512445">
                <a:tc>
                  <a:txBody>
                    <a:bodyPr/>
                    <a:lstStyle/>
                    <a:p>
                      <a:pPr marL="87630" algn="ctr">
                        <a:lnSpc>
                          <a:spcPct val="100000"/>
                        </a:lnSpc>
                      </a:pPr>
                      <a:r>
                        <a:rPr sz="2400" spc="0" dirty="0">
                          <a:latin typeface="Arial"/>
                          <a:cs typeface="Arial"/>
                        </a:rPr>
                        <a:t>LDH-5</a:t>
                      </a:r>
                      <a:endParaRPr sz="2400" spc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</a:pPr>
                      <a:r>
                        <a:rPr sz="2400" spc="0" dirty="0">
                          <a:latin typeface="Arial"/>
                          <a:cs typeface="Arial"/>
                        </a:rPr>
                        <a:t>is highest in the liver and in skeletal muscle</a:t>
                      </a:r>
                      <a:endParaRPr sz="2400" spc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DC5924"/>
                      </a:solidFill>
                      <a:prstDash val="solid"/>
                    </a:lnL>
                    <a:lnR w="19050">
                      <a:solidFill>
                        <a:srgbClr val="DC5924"/>
                      </a:solidFill>
                      <a:prstDash val="solid"/>
                    </a:lnR>
                    <a:lnT w="19050">
                      <a:solidFill>
                        <a:srgbClr val="DC5924"/>
                      </a:solidFill>
                      <a:prstDash val="solid"/>
                    </a:lnT>
                    <a:lnB w="19050">
                      <a:solidFill>
                        <a:srgbClr val="DC5924"/>
                      </a:solidFill>
                      <a:prstDash val="solid"/>
                    </a:lnB>
                    <a:solidFill>
                      <a:srgbClr val="F5DA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630</Words>
  <Application>Microsoft Office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BCH 471</vt:lpstr>
      <vt:lpstr>Objectives</vt:lpstr>
      <vt:lpstr>Most clinical enzyme measurements using serum or plasma, occasionally  other fluids, such as urine and gut secretions, are investigated.</vt:lpstr>
      <vt:lpstr>Differences of Functional and Nonfunctional plasma enzymes</vt:lpstr>
      <vt:lpstr>Sources of Nonfunctional Plasma Enzyme</vt:lpstr>
      <vt:lpstr>Medical Importance of Non Functional Plasma Enzymes</vt:lpstr>
      <vt:lpstr>Lactate Dehydrogenase (LDH)</vt:lpstr>
      <vt:lpstr>LDH Reaction</vt:lpstr>
      <vt:lpstr>LDH Isoenzyms</vt:lpstr>
      <vt:lpstr>Slide 10</vt:lpstr>
      <vt:lpstr>LDH Assay</vt:lpstr>
      <vt:lpstr>Method</vt:lpstr>
      <vt:lpstr>Results</vt:lpstr>
      <vt:lpstr>Calculations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BCH 471</dc:title>
  <cp:lastModifiedBy>naljebrin</cp:lastModifiedBy>
  <cp:revision>4</cp:revision>
  <dcterms:created xsi:type="dcterms:W3CDTF">2017-12-27T09:37:26Z</dcterms:created>
  <dcterms:modified xsi:type="dcterms:W3CDTF">2017-12-27T10:08:20Z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2017-12-27T00:00:00Z</vt:filetime>
  </property>
</Properties>
</file>