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46" d="100"/>
          <a:sy n="46" d="100"/>
        </p:scale>
        <p:origin x="-96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dirty="0"/>
              <a:t>2/10/2016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dirty="0"/>
              <a:t>2/10/2016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dirty="0"/>
              <a:t>2/10/2016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dirty="0"/>
              <a:t>2/10/2016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dirty="0"/>
              <a:t>2/10/2016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en-US" dirty="0"/>
              <a:t>2/10/2016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en-US" dirty="0"/>
              <a:t>2/10/2016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dirty="0"/>
              <a:t>2/10/2016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178E61D-D431-422C-9764-11DAFE33AB63}" type="datetimeFigureOut">
              <a:rPr lang="en-US" dirty="0"/>
              <a:t>2/10/2016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dirty="0"/>
              <a:t>2/10/2016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dirty="0"/>
              <a:t>2/10/2016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dirty="0"/>
              <a:t>2/10/2016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dirty="0"/>
              <a:t>2/10/2016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dirty="0"/>
              <a:t>2/10/2016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dirty="0"/>
              <a:t>2/10/2016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dirty="0"/>
              <a:t>2/10/2016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dirty="0"/>
              <a:t>2/10/2016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dirty="0"/>
              <a:t>2/10/2016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mp"/><Relationship Id="rId2" Type="http://schemas.openxmlformats.org/officeDocument/2006/relationships/hyperlink" Target="http://www.healthline.com/health/lactate-dehydrogenase-test#types2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560" y="2733709"/>
            <a:ext cx="8661896" cy="1373070"/>
          </a:xfrm>
        </p:spPr>
        <p:txBody>
          <a:bodyPr/>
          <a:lstStyle/>
          <a:p>
            <a:pPr algn="ctr"/>
            <a:r>
              <a:rPr lang="en-US" sz="3600" b="1" dirty="0" smtClean="0"/>
              <a:t>Lab2</a:t>
            </a:r>
            <a:r>
              <a:rPr lang="en-US" sz="6000" b="1" dirty="0" smtClean="0"/>
              <a:t/>
            </a:r>
            <a:br>
              <a:rPr lang="en-US" sz="6000" b="1" dirty="0" smtClean="0"/>
            </a:br>
            <a:r>
              <a:rPr lang="en-US" sz="6000" b="1" dirty="0"/>
              <a:t>L</a:t>
            </a:r>
            <a:r>
              <a:rPr lang="en-US" sz="6000" b="1" dirty="0" smtClean="0"/>
              <a:t>actate Dehydrogenase </a:t>
            </a:r>
            <a:endParaRPr lang="en-US" sz="6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148" y="4383879"/>
            <a:ext cx="9075634" cy="1518157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en-US" sz="2800" b="1" dirty="0"/>
              <a:t>Quantitative determination of lactate </a:t>
            </a:r>
            <a:r>
              <a:rPr lang="en-US" sz="2800" b="1" dirty="0" smtClean="0"/>
              <a:t>dehydrogenase </a:t>
            </a:r>
            <a:r>
              <a:rPr lang="en-US" sz="2800" b="1" dirty="0" smtClean="0"/>
              <a:t>LDH</a:t>
            </a:r>
          </a:p>
          <a:p>
            <a:pPr algn="ctr"/>
            <a:r>
              <a:rPr lang="en-US" sz="4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SPINREACT KIT</a:t>
            </a:r>
            <a:endParaRPr lang="en-US" sz="42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661234" y="3235578"/>
            <a:ext cx="2134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Daheeya</a:t>
            </a:r>
            <a:r>
              <a:rPr lang="en-US" b="1" dirty="0" smtClean="0"/>
              <a:t> </a:t>
            </a:r>
            <a:r>
              <a:rPr lang="en-US" b="1" dirty="0" err="1" smtClean="0"/>
              <a:t>AlEnazi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8865883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/>
              <a:t>Why do we use it?</a:t>
            </a:r>
            <a:endParaRPr lang="en-US" sz="6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1" y="2336873"/>
            <a:ext cx="9613861" cy="4294836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3600" dirty="0" smtClean="0"/>
              <a:t>LDH </a:t>
            </a:r>
            <a:r>
              <a:rPr lang="en-US" sz="3600" dirty="0"/>
              <a:t>is an enzyme that helps the process of turning sugar into energy for your cells to </a:t>
            </a:r>
            <a:r>
              <a:rPr lang="en-US" sz="3600" dirty="0" smtClean="0"/>
              <a:t>use.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3600" dirty="0"/>
              <a:t> </a:t>
            </a:r>
            <a:r>
              <a:rPr lang="en-US" sz="3600" dirty="0" smtClean="0"/>
              <a:t>it is </a:t>
            </a:r>
            <a:r>
              <a:rPr lang="en-US" sz="3600" dirty="0"/>
              <a:t>present in many kinds of organs and tissues throughout the body, including the liver, heart, pancreas, kidneys, skeletal muscles, brain, and blood cells.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240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/>
              <a:t>Types of LDH Isoenzymes</a:t>
            </a:r>
          </a:p>
        </p:txBody>
      </p:sp>
      <p:pic>
        <p:nvPicPr>
          <p:cNvPr id="4" name="Content Placeholder 3" descr="Lactate dehydrogenase test: Types, Procedure &amp; Results#Overview1#Overview1 - Internet Explorer">
            <a:hlinkClick r:id="rId2"/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20394" t="47711" r="43942" b="27625"/>
          <a:stretch/>
        </p:blipFill>
        <p:spPr>
          <a:xfrm>
            <a:off x="988291" y="2161310"/>
            <a:ext cx="9171709" cy="444269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224168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/>
              <a:t>principle</a:t>
            </a:r>
            <a:endParaRPr lang="en-US" sz="6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4961" y="2194560"/>
            <a:ext cx="10850880" cy="4521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dirty="0" smtClean="0"/>
              <a:t>LDH </a:t>
            </a:r>
            <a:r>
              <a:rPr lang="en-US" sz="3600" dirty="0" err="1" smtClean="0"/>
              <a:t>catalyses</a:t>
            </a:r>
            <a:r>
              <a:rPr lang="en-US" sz="3600" dirty="0" smtClean="0"/>
              <a:t> </a:t>
            </a:r>
            <a:r>
              <a:rPr lang="en-US" sz="3600" dirty="0"/>
              <a:t>the reduction of pyruvate </a:t>
            </a:r>
            <a:r>
              <a:rPr lang="en-US" sz="3600" dirty="0" smtClean="0"/>
              <a:t>by NADH:</a:t>
            </a:r>
          </a:p>
          <a:p>
            <a:pPr marL="0" indent="0">
              <a:buNone/>
            </a:pPr>
            <a:r>
              <a:rPr lang="en-US" sz="3600" dirty="0" smtClean="0"/>
              <a:t>Pyruvate+</a:t>
            </a:r>
            <a:r>
              <a:rPr lang="en-US" sz="3600" dirty="0"/>
              <a:t> </a:t>
            </a:r>
            <a:r>
              <a:rPr lang="en-US" sz="3600" dirty="0" smtClean="0"/>
              <a:t>NADH+ H</a:t>
            </a:r>
            <a:r>
              <a:rPr lang="en-US" sz="2800" dirty="0" smtClean="0"/>
              <a:t>+</a:t>
            </a:r>
            <a:r>
              <a:rPr lang="en-US" sz="3600" dirty="0" smtClean="0"/>
              <a:t>     LDH      L-lactate+ NAD</a:t>
            </a:r>
            <a:r>
              <a:rPr lang="en-US" sz="2800" dirty="0" smtClean="0"/>
              <a:t>+</a:t>
            </a:r>
          </a:p>
          <a:p>
            <a:pPr marL="0" indent="0">
              <a:buNone/>
            </a:pPr>
            <a:endParaRPr lang="en-US" sz="3600" dirty="0" smtClean="0"/>
          </a:p>
          <a:p>
            <a:pPr marL="0" indent="0">
              <a:buNone/>
            </a:pPr>
            <a:r>
              <a:rPr lang="en-US" sz="3600" dirty="0" smtClean="0"/>
              <a:t>The  </a:t>
            </a:r>
            <a:r>
              <a:rPr lang="en-US" sz="3600" dirty="0"/>
              <a:t>rate of </a:t>
            </a:r>
            <a:r>
              <a:rPr lang="en-US" sz="3600" dirty="0">
                <a:solidFill>
                  <a:srgbClr val="002060"/>
                </a:solidFill>
              </a:rPr>
              <a:t> </a:t>
            </a:r>
            <a:r>
              <a:rPr lang="en-US" sz="3600" b="1" dirty="0">
                <a:solidFill>
                  <a:srgbClr val="002060"/>
                </a:solidFill>
              </a:rPr>
              <a:t>decrease</a:t>
            </a:r>
            <a:r>
              <a:rPr lang="en-US" sz="3600" dirty="0">
                <a:solidFill>
                  <a:srgbClr val="002060"/>
                </a:solidFill>
              </a:rPr>
              <a:t> </a:t>
            </a:r>
            <a:r>
              <a:rPr lang="en-US" sz="3600" dirty="0"/>
              <a:t>in concentration  of  NADPH</a:t>
            </a:r>
            <a:r>
              <a:rPr lang="en-US" sz="3600" dirty="0" smtClean="0"/>
              <a:t>, measured </a:t>
            </a:r>
            <a:r>
              <a:rPr lang="en-US" sz="3600" dirty="0" err="1" smtClean="0"/>
              <a:t>photometircally</a:t>
            </a:r>
            <a:r>
              <a:rPr lang="en-US" sz="3600" dirty="0"/>
              <a:t>, </a:t>
            </a:r>
            <a:r>
              <a:rPr lang="en-US" sz="3600" dirty="0" smtClean="0"/>
              <a:t>is proportional </a:t>
            </a:r>
            <a:r>
              <a:rPr lang="en-US" sz="3600" dirty="0"/>
              <a:t>to the catalytic concentration of </a:t>
            </a:r>
            <a:r>
              <a:rPr lang="en-US" sz="3600" dirty="0" smtClean="0"/>
              <a:t>LDH present in sample.</a:t>
            </a:r>
          </a:p>
        </p:txBody>
      </p:sp>
      <p:sp>
        <p:nvSpPr>
          <p:cNvPr id="4" name="Right Arrow 3"/>
          <p:cNvSpPr/>
          <p:nvPr/>
        </p:nvSpPr>
        <p:spPr>
          <a:xfrm>
            <a:off x="4693921" y="3241040"/>
            <a:ext cx="2092960" cy="27432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7685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/>
              <a:t>Clinical significance </a:t>
            </a:r>
            <a:endParaRPr lang="en-US" sz="6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4000" y="2115127"/>
            <a:ext cx="10556239" cy="461818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3600" dirty="0"/>
              <a:t>When illness or injury damages your cells, LDH may be released into the bloodstream, causing the level of LDH in your blood to rise. </a:t>
            </a:r>
            <a:endParaRPr lang="en-US" sz="36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sz="3600" b="1" dirty="0" smtClean="0">
                <a:solidFill>
                  <a:srgbClr val="002060"/>
                </a:solidFill>
              </a:rPr>
              <a:t>High LDH:</a:t>
            </a:r>
          </a:p>
          <a:p>
            <a:pPr marL="0" indent="0">
              <a:buNone/>
            </a:pPr>
            <a:r>
              <a:rPr lang="en-US" sz="3600" dirty="0" smtClean="0"/>
              <a:t>Liver disease, heart (MI), kidney </a:t>
            </a:r>
            <a:r>
              <a:rPr lang="en-US" sz="3600" dirty="0" err="1" smtClean="0"/>
              <a:t>diseae</a:t>
            </a:r>
            <a:r>
              <a:rPr lang="en-US" sz="3600" dirty="0" smtClean="0"/>
              <a:t>, skeletal muscle(</a:t>
            </a:r>
            <a:r>
              <a:rPr lang="en-US" sz="3600" dirty="0" err="1" smtClean="0"/>
              <a:t>musclur</a:t>
            </a:r>
            <a:r>
              <a:rPr lang="en-US" sz="3600" dirty="0" smtClean="0"/>
              <a:t> dystrophy) and erythrocytes(</a:t>
            </a:r>
            <a:r>
              <a:rPr lang="en-US" sz="3600" dirty="0" err="1" smtClean="0"/>
              <a:t>Anaemia</a:t>
            </a:r>
            <a:r>
              <a:rPr lang="en-US" sz="3600" dirty="0" smtClean="0"/>
              <a:t>)</a:t>
            </a:r>
          </a:p>
          <a:p>
            <a:pPr marL="0" indent="0">
              <a:buNone/>
            </a:pPr>
            <a:endParaRPr lang="en-US" sz="36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sz="3600" dirty="0" smtClean="0"/>
              <a:t>Abnormally </a:t>
            </a:r>
            <a:r>
              <a:rPr lang="en-US" sz="3600" dirty="0"/>
              <a:t>low LDH levels occur only rarely and usually aren’t </a:t>
            </a:r>
            <a:r>
              <a:rPr lang="en-US" sz="3600" dirty="0" smtClean="0"/>
              <a:t>harmful.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3600" dirty="0" smtClean="0"/>
              <a:t>Clinical </a:t>
            </a:r>
            <a:r>
              <a:rPr lang="en-US" sz="3600" dirty="0"/>
              <a:t>diagnosis should not be made </a:t>
            </a:r>
            <a:r>
              <a:rPr lang="en-US" sz="3600" dirty="0" smtClean="0"/>
              <a:t>on single </a:t>
            </a:r>
            <a:r>
              <a:rPr lang="en-US" sz="3600" dirty="0"/>
              <a:t>t</a:t>
            </a:r>
            <a:r>
              <a:rPr lang="en-US" sz="3600" dirty="0" smtClean="0"/>
              <a:t>est result</a:t>
            </a:r>
            <a:r>
              <a:rPr lang="en-US" sz="3600" dirty="0"/>
              <a:t>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99485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b="1" dirty="0" smtClean="0"/>
              <a:t>Procedure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680321" y="2336872"/>
            <a:ext cx="10363599" cy="4313309"/>
          </a:xfrm>
        </p:spPr>
        <p:txBody>
          <a:bodyPr>
            <a:normAutofit lnSpcReduction="10000"/>
          </a:bodyPr>
          <a:lstStyle/>
          <a:p>
            <a:pPr marL="0" lvl="0" indent="0">
              <a:buNone/>
            </a:pPr>
            <a:endParaRPr lang="en-US" dirty="0" smtClean="0"/>
          </a:p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endParaRPr lang="en-US" dirty="0" smtClean="0"/>
          </a:p>
          <a:p>
            <a:pPr marL="0" lvl="0" indent="0">
              <a:buNone/>
            </a:pPr>
            <a:endParaRPr lang="en-US" dirty="0" smtClean="0"/>
          </a:p>
          <a:p>
            <a:pPr lvl="0">
              <a:buFont typeface="Wingdings" panose="05000000000000000000" pitchFamily="2" charset="2"/>
              <a:buChar char="Ø"/>
            </a:pPr>
            <a:r>
              <a:rPr lang="en-US" sz="2800" dirty="0" smtClean="0"/>
              <a:t>Mix</a:t>
            </a:r>
            <a:r>
              <a:rPr lang="en-US" sz="2800" dirty="0"/>
              <a:t>, incubate for 1 minute.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en-US" sz="2800" dirty="0"/>
              <a:t>Read initial absorbance (A) of </a:t>
            </a:r>
            <a:r>
              <a:rPr lang="en-US" sz="2800"/>
              <a:t>the </a:t>
            </a:r>
            <a:r>
              <a:rPr lang="en-US" sz="2800" smtClean="0"/>
              <a:t>sample at 340nm, </a:t>
            </a:r>
            <a:r>
              <a:rPr lang="en-US" sz="2800" dirty="0"/>
              <a:t>start the stopwatch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 smtClean="0"/>
              <a:t>And </a:t>
            </a:r>
            <a:r>
              <a:rPr lang="en-US" sz="2800" dirty="0"/>
              <a:t>read </a:t>
            </a:r>
            <a:r>
              <a:rPr lang="en-US" sz="2800" dirty="0" err="1"/>
              <a:t>absorbances</a:t>
            </a:r>
            <a:r>
              <a:rPr lang="en-US" sz="2800" dirty="0"/>
              <a:t> at 1min intervals thereafter for 3 </a:t>
            </a:r>
            <a:r>
              <a:rPr lang="en-US" sz="2800" dirty="0" smtClean="0"/>
              <a:t>min.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Calculate the difference </a:t>
            </a:r>
            <a:r>
              <a:rPr lang="en-US" sz="2800" dirty="0" smtClean="0"/>
              <a:t>between </a:t>
            </a:r>
            <a:r>
              <a:rPr lang="en-US" sz="2800" dirty="0" err="1" smtClean="0"/>
              <a:t>absorbances</a:t>
            </a:r>
            <a:r>
              <a:rPr lang="en-US" sz="2800" dirty="0" smtClean="0"/>
              <a:t> </a:t>
            </a:r>
            <a:r>
              <a:rPr lang="en-US" sz="2800" dirty="0"/>
              <a:t>and the average absorbance differences </a:t>
            </a:r>
            <a:r>
              <a:rPr lang="en-US" sz="2800" dirty="0" smtClean="0"/>
              <a:t>per minute (∆ A/min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13" name="Content Placeholder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6960" y="2021984"/>
            <a:ext cx="8580582" cy="2030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2403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b="1" dirty="0" smtClean="0"/>
              <a:t>Calculation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dirty="0"/>
              <a:t>∆ </a:t>
            </a:r>
            <a:r>
              <a:rPr lang="en-US" sz="3600" dirty="0" smtClean="0"/>
              <a:t>A/min x </a:t>
            </a:r>
            <a:r>
              <a:rPr lang="en-US" sz="3600" dirty="0" smtClean="0">
                <a:solidFill>
                  <a:srgbClr val="002060"/>
                </a:solidFill>
              </a:rPr>
              <a:t>4925</a:t>
            </a:r>
            <a:r>
              <a:rPr lang="en-US" sz="3600" dirty="0" smtClean="0"/>
              <a:t> =   LDH  U/L</a:t>
            </a:r>
          </a:p>
          <a:p>
            <a:pPr marL="0" indent="0">
              <a:buNone/>
            </a:pPr>
            <a:endParaRPr lang="en-US" sz="36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3600" dirty="0" smtClean="0"/>
              <a:t>Normal Range:</a:t>
            </a:r>
          </a:p>
          <a:p>
            <a:pPr marL="0" indent="0">
              <a:buNone/>
            </a:pPr>
            <a:r>
              <a:rPr lang="en-US" sz="3600" dirty="0" smtClean="0"/>
              <a:t>  120-240 U/L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67480658"/>
      </p:ext>
    </p:extLst>
  </p:cSld>
  <p:clrMapOvr>
    <a:masterClrMapping/>
  </p:clrMapOvr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TM04033917[[fn=Berlin]]</Template>
  <TotalTime>54</TotalTime>
  <Words>255</Words>
  <Application>Microsoft Office PowerPoint</Application>
  <PresentationFormat>Custom</PresentationFormat>
  <Paragraphs>35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Berlin</vt:lpstr>
      <vt:lpstr>Lab2 Lactate Dehydrogenase </vt:lpstr>
      <vt:lpstr>Why do we use it?</vt:lpstr>
      <vt:lpstr>Types of LDH Isoenzymes</vt:lpstr>
      <vt:lpstr>principle</vt:lpstr>
      <vt:lpstr>Clinical significance </vt:lpstr>
      <vt:lpstr>Procedure </vt:lpstr>
      <vt:lpstr>Calculation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Lab2 Lactate Dehydrogenase</dc:title>
  <dc:creator>TooT</dc:creator>
  <cp:lastModifiedBy>ksulab</cp:lastModifiedBy>
  <cp:revision>8</cp:revision>
  <dcterms:created xsi:type="dcterms:W3CDTF">2016-01-31T15:01:11Z</dcterms:created>
  <dcterms:modified xsi:type="dcterms:W3CDTF">2016-02-10T10:13:25Z</dcterms:modified>
</cp:coreProperties>
</file>