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525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5958" y="1267485"/>
            <a:ext cx="7235981" cy="5133316"/>
          </a:xfrm>
        </p:spPr>
        <p:txBody>
          <a:bodyPr/>
          <a:lstStyle>
            <a:lvl1pPr>
              <a:defRPr sz="8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201702"/>
            <a:ext cx="6189583" cy="949569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30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grpSp>
        <p:nvGrpSpPr>
          <p:cNvPr id="7" name="Group 6"/>
          <p:cNvGrpSpPr/>
          <p:nvPr/>
        </p:nvGrpSpPr>
        <p:grpSpPr>
          <a:xfrm flipH="1">
            <a:off x="943073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467816" y="838200"/>
            <a:ext cx="7467600" cy="4419600"/>
          </a:xfrm>
        </p:spPr>
        <p:txBody>
          <a:bodyPr vert="eaVert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4800" y="5257800"/>
            <a:ext cx="7239000" cy="1143000"/>
          </a:xfrm>
        </p:spPr>
        <p:txBody>
          <a:bodyPr>
            <a:noAutofit/>
          </a:bodyPr>
          <a:lstStyle>
            <a:lvl1pPr algn="r">
              <a:defRPr sz="40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10800000">
            <a:off x="459155" y="274638"/>
            <a:ext cx="2057400" cy="5851525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0800000">
            <a:off x="2691403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00" y="5257800"/>
            <a:ext cx="7239000" cy="1143000"/>
          </a:xfrm>
        </p:spPr>
        <p:txBody>
          <a:bodyPr>
            <a:noAutofit/>
          </a:bodyPr>
          <a:lstStyle>
            <a:lvl1pPr algn="r">
              <a:defRPr sz="40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776" y="838200"/>
            <a:ext cx="7467600" cy="4419600"/>
          </a:xfrm>
        </p:spPr>
        <p:txBody>
          <a:bodyPr>
            <a:normAutofit/>
          </a:bodyPr>
          <a:lstStyle>
            <a:lvl1pPr algn="r">
              <a:defRPr sz="2800"/>
            </a:lvl1pPr>
            <a:lvl2pPr algn="r">
              <a:defRPr sz="1800">
                <a:solidFill>
                  <a:schemeClr val="tx1"/>
                </a:solidFill>
              </a:defRPr>
            </a:lvl2pPr>
            <a:lvl3pPr algn="r">
              <a:defRPr sz="1800">
                <a:solidFill>
                  <a:schemeClr val="tx1"/>
                </a:solidFill>
              </a:defRPr>
            </a:lvl3pPr>
            <a:lvl4pPr algn="r">
              <a:defRPr sz="1800">
                <a:solidFill>
                  <a:schemeClr val="tx1"/>
                </a:solidFill>
              </a:defRPr>
            </a:lvl4pPr>
            <a:lvl5pPr algn="r"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0597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04800" y="5257800"/>
            <a:ext cx="7239000" cy="1143000"/>
          </a:xfrm>
        </p:spPr>
        <p:txBody>
          <a:bodyPr>
            <a:noAutofit/>
          </a:bodyPr>
          <a:lstStyle>
            <a:lvl1pPr algn="r">
              <a:defRPr sz="40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23528" y="841248"/>
            <a:ext cx="3730752" cy="43891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209728" y="841248"/>
            <a:ext cx="3730752" cy="438912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04800" y="5257800"/>
            <a:ext cx="7239000" cy="1143000"/>
          </a:xfrm>
        </p:spPr>
        <p:txBody>
          <a:bodyPr>
            <a:noAutofit/>
          </a:bodyPr>
          <a:lstStyle>
            <a:lvl1pPr algn="r">
              <a:defRPr sz="40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576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12776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23528" y="1380744"/>
            <a:ext cx="3730752" cy="38404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209728" y="1380743"/>
            <a:ext cx="3730752" cy="384048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04800" y="5257800"/>
            <a:ext cx="7239000" cy="1143000"/>
          </a:xfrm>
        </p:spPr>
        <p:txBody>
          <a:bodyPr>
            <a:noAutofit/>
          </a:bodyPr>
          <a:lstStyle>
            <a:lvl1pPr algn="r">
              <a:defRPr sz="40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04800" y="5257800"/>
            <a:ext cx="7239000" cy="1143000"/>
          </a:xfrm>
        </p:spPr>
        <p:txBody>
          <a:bodyPr>
            <a:noAutofit/>
          </a:bodyPr>
          <a:lstStyle>
            <a:lvl1pPr algn="r">
              <a:defRPr sz="40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15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5115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3452197" y="381000"/>
            <a:ext cx="4800600" cy="59436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7219" y="4624754"/>
            <a:ext cx="5486400" cy="404446"/>
          </a:xfrm>
        </p:spPr>
        <p:txBody>
          <a:bodyPr bIns="0" anchor="b"/>
          <a:lstStyle>
            <a:lvl1pPr algn="r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5498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5768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1540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0346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816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1568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6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191E62B-AF5E-4E48-9217-D99857D4039F}" type="slidenum">
              <a:rPr lang="ar-SA" smtClean="0"/>
              <a:t>‹#›</a:t>
            </a:fld>
            <a:endParaRPr lang="ar-SA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 flipH="1">
            <a:off x="462376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716718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1">
              <a:defRPr sz="1200">
                <a:solidFill>
                  <a:srgbClr val="FFFFFF"/>
                </a:solidFill>
              </a:defRPr>
            </a:lvl1pPr>
          </a:lstStyle>
          <a:p>
            <a:fld id="{3227386A-246E-4E3F-B9EB-F8CDCD68DECB}" type="datetimeFigureOut">
              <a:rPr lang="ar-SA" smtClean="0"/>
              <a:t>27/06/37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r" defTabSz="914400" rtl="1" eaLnBrk="1" latinLnBrk="0" hangingPunct="1">
        <a:spcBef>
          <a:spcPct val="0"/>
        </a:spcBef>
        <a:buNone/>
        <a:defRPr sz="48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39668" y="1267484"/>
            <a:ext cx="7542272" cy="5244167"/>
          </a:xfrm>
        </p:spPr>
        <p:txBody>
          <a:bodyPr/>
          <a:lstStyle/>
          <a:p>
            <a:r>
              <a:rPr lang="ar-SA" sz="2800" dirty="0" smtClean="0">
                <a:solidFill>
                  <a:srgbClr val="FF0000"/>
                </a:solidFill>
                <a:effectLst/>
              </a:rPr>
              <a:t>- أو ل من أطلق مصطلح (الذكاء العاطفي: سالوفي و </a:t>
            </a:r>
            <a:r>
              <a:rPr lang="ar-SA" sz="2800" dirty="0" err="1" smtClean="0">
                <a:solidFill>
                  <a:srgbClr val="FF0000"/>
                </a:solidFill>
                <a:effectLst/>
              </a:rPr>
              <a:t>ماير</a:t>
            </a:r>
            <a:r>
              <a:rPr lang="ar-SA" sz="2800" dirty="0" smtClean="0">
                <a:solidFill>
                  <a:srgbClr val="FF0000"/>
                </a:solidFill>
                <a:effectLst/>
              </a:rPr>
              <a:t/>
            </a:r>
            <a:br>
              <a:rPr lang="ar-SA" sz="2800" dirty="0" smtClean="0">
                <a:solidFill>
                  <a:srgbClr val="FF0000"/>
                </a:solidFill>
                <a:effectLst/>
              </a:rPr>
            </a:br>
            <a:r>
              <a:rPr lang="ar-SA" sz="2800" dirty="0" smtClean="0">
                <a:solidFill>
                  <a:srgbClr val="FF0000"/>
                </a:solidFill>
                <a:effectLst/>
              </a:rPr>
              <a:t>- لكن رائده يعتبر </a:t>
            </a:r>
            <a:r>
              <a:rPr lang="ar-SA" sz="3200" dirty="0" smtClean="0">
                <a:solidFill>
                  <a:srgbClr val="0070C0"/>
                </a:solidFill>
                <a:effectLst/>
              </a:rPr>
              <a:t>دانيال جولمان</a:t>
            </a:r>
            <a:r>
              <a:rPr lang="ar-SA" sz="2800" dirty="0" smtClean="0">
                <a:solidFill>
                  <a:srgbClr val="0070C0"/>
                </a:solidFill>
                <a:effectLst/>
              </a:rPr>
              <a:t>.</a:t>
            </a:r>
            <a:br>
              <a:rPr lang="ar-SA" sz="2800" dirty="0" smtClean="0">
                <a:solidFill>
                  <a:srgbClr val="0070C0"/>
                </a:solidFill>
                <a:effectLst/>
              </a:rPr>
            </a:br>
            <a:r>
              <a:rPr lang="ar-SA" sz="2800" dirty="0" smtClean="0">
                <a:solidFill>
                  <a:srgbClr val="FF0000"/>
                </a:solidFill>
                <a:effectLst/>
              </a:rPr>
              <a:t/>
            </a:r>
            <a:br>
              <a:rPr lang="ar-SA" sz="2800" dirty="0" smtClean="0">
                <a:solidFill>
                  <a:srgbClr val="FF0000"/>
                </a:solidFill>
                <a:effectLst/>
              </a:rPr>
            </a:br>
            <a:r>
              <a:rPr lang="ar-SA" sz="2800" dirty="0" smtClean="0">
                <a:solidFill>
                  <a:srgbClr val="FF0000"/>
                </a:solidFill>
                <a:effectLst/>
              </a:rPr>
              <a:t/>
            </a:r>
            <a:br>
              <a:rPr lang="ar-SA" sz="2800" dirty="0" smtClean="0">
                <a:solidFill>
                  <a:srgbClr val="FF0000"/>
                </a:solidFill>
                <a:effectLst/>
              </a:rPr>
            </a:br>
            <a:r>
              <a:rPr lang="ar-SA" sz="2800" dirty="0">
                <a:solidFill>
                  <a:srgbClr val="FF0000"/>
                </a:solidFill>
                <a:effectLst/>
              </a:rPr>
              <a:t/>
            </a:r>
            <a:br>
              <a:rPr lang="ar-SA" sz="2800" dirty="0">
                <a:solidFill>
                  <a:srgbClr val="FF0000"/>
                </a:solidFill>
                <a:effectLst/>
              </a:rPr>
            </a:br>
            <a:endParaRPr lang="ar-SA" sz="28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rgbClr val="0070C0"/>
                </a:solidFill>
              </a:rPr>
              <a:t>الذكاء العاطفي ( الوجداني)</a:t>
            </a:r>
            <a:endParaRPr lang="ar-SA" sz="3600" b="1" dirty="0">
              <a:solidFill>
                <a:srgbClr val="0070C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  <a14:imgEffect>
                      <a14:brightnessContrast bright="26000" contrast="-6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4089184" cy="226789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67" y="4797152"/>
            <a:ext cx="267652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25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7030A0"/>
                </a:solidFill>
                <a:effectLst/>
              </a:rPr>
              <a:t>استراتيجيات الكفاءة الاجتماعية</a:t>
            </a:r>
            <a:endParaRPr lang="ar-SA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نادي الناس بأحب الاسماء اليهم</a:t>
            </a:r>
          </a:p>
          <a:p>
            <a:r>
              <a:rPr lang="ar-SA" dirty="0"/>
              <a:t> </a:t>
            </a:r>
            <a:r>
              <a:rPr lang="ar-SA" dirty="0" smtClean="0"/>
              <a:t>راقبي لغة الجسد</a:t>
            </a:r>
          </a:p>
          <a:p>
            <a:r>
              <a:rPr lang="ar-SA" dirty="0" smtClean="0"/>
              <a:t>جهزي سؤالا عند مقابلتك للشخص بحيث تفتحين باب نقاش</a:t>
            </a:r>
          </a:p>
          <a:p>
            <a:r>
              <a:rPr lang="ar-SA" dirty="0"/>
              <a:t> </a:t>
            </a:r>
            <a:r>
              <a:rPr lang="ar-SA" dirty="0" smtClean="0"/>
              <a:t>اخرجي في نزهه مع زميلاتك</a:t>
            </a:r>
          </a:p>
          <a:p>
            <a:r>
              <a:rPr lang="ar-SA" dirty="0"/>
              <a:t> </a:t>
            </a:r>
            <a:r>
              <a:rPr lang="ar-SA" dirty="0" smtClean="0"/>
              <a:t>ضعي نفسك مكان الاخرين دائما.</a:t>
            </a:r>
          </a:p>
          <a:p>
            <a:r>
              <a:rPr lang="ar-SA" dirty="0" smtClean="0"/>
              <a:t>تقبلي مشاعر الاخرين تجاهك</a:t>
            </a:r>
          </a:p>
          <a:p>
            <a:r>
              <a:rPr lang="ar-SA" dirty="0"/>
              <a:t> </a:t>
            </a:r>
            <a:r>
              <a:rPr lang="ar-SA" dirty="0" smtClean="0"/>
              <a:t>اختاري التوقيت الصحيح في حال اردت أي نقاش أو موضوع.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323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C000"/>
                </a:solidFill>
              </a:rPr>
              <a:t>سبب النجاح: الذكاء العقلي أم العاطفي!!</a:t>
            </a:r>
            <a:endParaRPr lang="ar-SA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ar-SA" dirty="0" smtClean="0">
                <a:solidFill>
                  <a:srgbClr val="002060"/>
                </a:solidFill>
              </a:rPr>
              <a:t> لاحظ جولمان على أن هناك الكثير من الاشخاص ناجحين في مجالات حياتهم رغم أن مستواهم العقلي  متوسط ، بينما هناك أشخاص مستواهم العقلي عالي جدا ورغم ذلك فاشلون بالحياة، مما جعل جولمان يتفكر في ذلك ويهتم بموضوع الذكاء العاطفي ، وفعلا أثبتت الدراسات أن 80% وأكثر من الاشخاص الناجحين يعود نجاحهم بعد توفيق الله إلى ذكاءهم العاطفي المرتفع بينما لا يتعدى تأثير الذكاء العقلي إلا 20% وأقل فقط.!  </a:t>
            </a:r>
            <a:endParaRPr lang="ar-SA" dirty="0">
              <a:solidFill>
                <a:srgbClr val="00206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05064"/>
            <a:ext cx="2376264" cy="152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dirty="0" smtClean="0">
                <a:solidFill>
                  <a:srgbClr val="00B050"/>
                </a:solidFill>
              </a:rPr>
              <a:t>الذكاء العاطفي = الذكاء الشخصي+ الذكاء الاجتماعي</a:t>
            </a:r>
            <a:endParaRPr lang="ar-SA" sz="3200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7030A0"/>
                </a:solidFill>
              </a:rPr>
              <a:t>الذكاء العاطفي هو حلقة الوصل بين الاحساس والشخصية والاستعداد الاخلاقي.</a:t>
            </a:r>
          </a:p>
          <a:p>
            <a:r>
              <a:rPr lang="ar-SA" b="1" dirty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تعريفه:</a:t>
            </a:r>
          </a:p>
          <a:p>
            <a:r>
              <a:rPr lang="ar-SA" dirty="0"/>
              <a:t> </a:t>
            </a:r>
            <a:r>
              <a:rPr lang="ar-SA" dirty="0" smtClean="0">
                <a:solidFill>
                  <a:srgbClr val="FF0000"/>
                </a:solidFill>
              </a:rPr>
              <a:t>جولمان:» </a:t>
            </a:r>
            <a:r>
              <a:rPr lang="ar-SA" dirty="0" smtClean="0">
                <a:solidFill>
                  <a:srgbClr val="0070C0"/>
                </a:solidFill>
              </a:rPr>
              <a:t>القدرة على التعرف على شعورنا الشخصي وشعور الاخرين، وذلك لتحفيز أنفسنا وإدارة عاطفتنا بشكل سليم في علاقتنا مع الاخرين.</a:t>
            </a:r>
          </a:p>
          <a:p>
            <a:r>
              <a:rPr lang="ar-SA" dirty="0">
                <a:solidFill>
                  <a:srgbClr val="0070C0"/>
                </a:solidFill>
              </a:rPr>
              <a:t>"مجموعة من الكفاءات أو المهارات الانفعالية التي يتمتع بها الفرد، واللازمة لنجاح في الحياة المهنية، وفي مواقف الحياة المختلفة"</a:t>
            </a:r>
          </a:p>
          <a:p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53" y="1268760"/>
            <a:ext cx="1354178" cy="9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17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>
                <a:solidFill>
                  <a:srgbClr val="7030A0"/>
                </a:solidFill>
              </a:rPr>
              <a:t>الذكاء الانفعالي أو </a:t>
            </a:r>
            <a:r>
              <a:rPr lang="ar-SA" dirty="0" smtClean="0">
                <a:solidFill>
                  <a:srgbClr val="7030A0"/>
                </a:solidFill>
              </a:rPr>
              <a:t>العاطفي</a:t>
            </a:r>
            <a:endParaRPr lang="ar-SA" dirty="0">
              <a:solidFill>
                <a:srgbClr val="7030A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 smtClean="0"/>
              <a:t>مثل</a:t>
            </a:r>
            <a:r>
              <a:rPr lang="ar-SA" dirty="0"/>
              <a:t>: أن تكون قادرا على </a:t>
            </a:r>
            <a:r>
              <a:rPr lang="ar-SA" dirty="0" smtClean="0"/>
              <a:t>حث نفسك </a:t>
            </a:r>
            <a:r>
              <a:rPr lang="ar-SA" dirty="0"/>
              <a:t>على الاستمرار في مواجهة الإحباطات , والتحكم في النزوات , وتأجيل</a:t>
            </a:r>
          </a:p>
          <a:p>
            <a:pPr marL="0" indent="0" algn="ctr">
              <a:buNone/>
            </a:pPr>
            <a:r>
              <a:rPr lang="ar-SA" dirty="0"/>
              <a:t>إحساسك بإشباع النفس وإرضائها , والقدرة على تنظيم حالتك النفسية </a:t>
            </a:r>
            <a:r>
              <a:rPr lang="ar-SA" dirty="0" smtClean="0"/>
              <a:t>,ومنع </a:t>
            </a:r>
            <a:r>
              <a:rPr lang="ar-SA" dirty="0"/>
              <a:t>الأسى أو الألم من شل قدرتك على التفكير , وأن تكون قادرا </a:t>
            </a:r>
            <a:r>
              <a:rPr lang="ar-SA" dirty="0" smtClean="0"/>
              <a:t>على التعاطف </a:t>
            </a:r>
            <a:r>
              <a:rPr lang="ar-SA" dirty="0"/>
              <a:t>والشعور </a:t>
            </a:r>
            <a:r>
              <a:rPr lang="ar-SA" dirty="0" smtClean="0"/>
              <a:t>بالأمل.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58863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5373216"/>
            <a:ext cx="7239000" cy="1143000"/>
          </a:xfrm>
        </p:spPr>
        <p:txBody>
          <a:bodyPr/>
          <a:lstStyle/>
          <a:p>
            <a:r>
              <a:rPr lang="ar-SA" dirty="0">
                <a:solidFill>
                  <a:srgbClr val="92D050"/>
                </a:solidFill>
              </a:rPr>
              <a:t>سمات الشخص ذو الذكاء العاطفي المرتفع:</a:t>
            </a:r>
            <a:br>
              <a:rPr lang="ar-SA" dirty="0">
                <a:solidFill>
                  <a:srgbClr val="92D050"/>
                </a:solidFill>
              </a:rPr>
            </a:br>
            <a:endParaRPr lang="ar-SA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يميل إلى الاستقلال بالرأي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يواجه المواقف الصعبة بنفسه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يستطيع أن يتصدى للأخطاء والامتهان الخارجي.</a:t>
            </a:r>
          </a:p>
          <a:p>
            <a:r>
              <a:rPr lang="ar-SA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يستطيع أن يعبر عن مشاعره الايجابية والسلبية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يحمل مشاعر كبيره من الود والاحترام للآخرين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يحترم الاخرين ويقدرهم</a:t>
            </a:r>
          </a:p>
          <a:p>
            <a:r>
              <a:rPr lang="ar-SA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سريع التكيف مع المواقف الاجتماعية المختلفة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يكون صداقات بسرعه</a:t>
            </a:r>
          </a:p>
          <a:p>
            <a:r>
              <a:rPr lang="ar-SA" dirty="0" smtClean="0">
                <a:solidFill>
                  <a:schemeClr val="tx2">
                    <a:lumMod val="75000"/>
                  </a:schemeClr>
                </a:solidFill>
              </a:rPr>
              <a:t>يتعاطف مع الاخرين ويبادر لمساعدتهم</a:t>
            </a:r>
          </a:p>
          <a:p>
            <a:pPr marL="0" indent="0">
              <a:buNone/>
            </a:pPr>
            <a:endParaRPr lang="ar-SA" b="1" u="sng" dirty="0" smtClean="0">
              <a:solidFill>
                <a:srgbClr val="7030A0"/>
              </a:solidFill>
            </a:endParaRPr>
          </a:p>
          <a:p>
            <a:endParaRPr lang="ar-SA" b="1" u="sng" dirty="0">
              <a:solidFill>
                <a:srgbClr val="7030A0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7553"/>
            <a:ext cx="1995714" cy="1122589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1540696" cy="2338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2218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92D050"/>
                </a:solidFill>
              </a:rPr>
              <a:t>أبعاد الذكاء الوجداني</a:t>
            </a:r>
            <a:endParaRPr lang="ar-SA" dirty="0">
              <a:solidFill>
                <a:srgbClr val="92D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graphicFrame>
        <p:nvGraphicFramePr>
          <p:cNvPr id="7" name="جدول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155934"/>
              </p:ext>
            </p:extLst>
          </p:nvPr>
        </p:nvGraphicFramePr>
        <p:xfrm>
          <a:off x="1475656" y="980728"/>
          <a:ext cx="6096000" cy="4312920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C00000"/>
                          </a:solidFill>
                        </a:rPr>
                        <a:t>الكفاءة الذاتية</a:t>
                      </a:r>
                      <a:endParaRPr lang="ar-SA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>
                          <a:solidFill>
                            <a:srgbClr val="C00000"/>
                          </a:solidFill>
                        </a:rPr>
                        <a:t>الكفاءة الاجتماعية</a:t>
                      </a:r>
                      <a:endParaRPr lang="ar-SA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00B050"/>
                          </a:solidFill>
                        </a:rPr>
                        <a:t>الوعي بالذات: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00B050"/>
                          </a:solidFill>
                        </a:rPr>
                        <a:t>الوعي الاجتماعي: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الوعي</a:t>
                      </a:r>
                      <a:r>
                        <a:rPr lang="ar-SA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الوجداني بالذات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التقييم الدقيق للذات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الثقة بالنفس</a:t>
                      </a:r>
                      <a:endParaRPr lang="ar-SA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التعاطف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توجيه الخدمات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الوعي التنظيمي</a:t>
                      </a:r>
                      <a:endParaRPr lang="ar-SA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00B050"/>
                          </a:solidFill>
                        </a:rPr>
                        <a:t>إدارة الذات: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b="1" dirty="0" smtClean="0">
                          <a:solidFill>
                            <a:srgbClr val="00B050"/>
                          </a:solidFill>
                        </a:rPr>
                        <a:t>إدارة العلاقات:</a:t>
                      </a:r>
                      <a:endParaRPr lang="ar-SA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ضبط النفس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يقظة الضمير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الجدارة بالثقة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التكيف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كفاءة</a:t>
                      </a:r>
                      <a:r>
                        <a:rPr lang="ar-SA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حافز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الدافع للإنجاز</a:t>
                      </a:r>
                      <a:endParaRPr lang="ar-SA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تنمية الاخرين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التأثير في الوصول للآخرين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التواصل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إدارة الصراع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القيادة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تحفيز الاخرين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بناء الروابط</a:t>
                      </a:r>
                    </a:p>
                    <a:p>
                      <a:pPr marL="285750" indent="-285750" rtl="1">
                        <a:buFontTx/>
                        <a:buChar char="-"/>
                      </a:pPr>
                      <a:r>
                        <a:rPr lang="ar-SA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العمل</a:t>
                      </a:r>
                      <a:r>
                        <a:rPr lang="ar-SA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الجماعي التعاوني</a:t>
                      </a:r>
                      <a:endParaRPr lang="ar-SA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9952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00B050"/>
                </a:solidFill>
              </a:rPr>
              <a:t>القدرات الخمسة للذكاء العاطفي </a:t>
            </a:r>
            <a:endParaRPr lang="ar-SA" dirty="0">
              <a:solidFill>
                <a:srgbClr val="00B05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قدرة الشخص على فهم نفسه وادراك مشاعره</a:t>
            </a:r>
          </a:p>
          <a:p>
            <a:r>
              <a:rPr lang="ar-SA" dirty="0"/>
              <a:t> </a:t>
            </a:r>
            <a:r>
              <a:rPr lang="ar-SA" dirty="0" smtClean="0"/>
              <a:t>2- القدرة على السيطرة على فهم وادراك مشاعره.</a:t>
            </a:r>
          </a:p>
          <a:p>
            <a:r>
              <a:rPr lang="ar-SA" dirty="0" smtClean="0"/>
              <a:t>3- القدرة على حفز النفس للعمل .</a:t>
            </a:r>
          </a:p>
          <a:p>
            <a:r>
              <a:rPr lang="ar-SA" dirty="0" smtClean="0"/>
              <a:t>4- القدرة على ملاحظة وفهم وادراك مشاعر الاخرين.</a:t>
            </a:r>
          </a:p>
          <a:p>
            <a:r>
              <a:rPr lang="ar-SA" dirty="0" smtClean="0"/>
              <a:t>5- القدرة على التعامل مع العلاقات الشخصية والتحكم فيها.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571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7030A0"/>
                </a:solidFill>
                <a:effectLst/>
              </a:rPr>
              <a:t>استراتيجيات لتنمية الوعي بالذات</a:t>
            </a:r>
            <a:endParaRPr lang="ar-SA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اكتبي خمس صفات ايجابية عن نفسك وخططي كيف تنمينها.</a:t>
            </a:r>
          </a:p>
          <a:p>
            <a:r>
              <a:rPr lang="ar-SA" dirty="0"/>
              <a:t> </a:t>
            </a:r>
            <a:r>
              <a:rPr lang="ar-SA" dirty="0" smtClean="0"/>
              <a:t>اكتبي خمس صفات سلبية عن نفسك وخططي كيف تتخلصين منها.</a:t>
            </a:r>
          </a:p>
          <a:p>
            <a:r>
              <a:rPr lang="ar-SA" dirty="0"/>
              <a:t> </a:t>
            </a:r>
            <a:r>
              <a:rPr lang="ar-SA" dirty="0" smtClean="0"/>
              <a:t>لا تتجنبي ما يزعجك عبري عن مشاعرك</a:t>
            </a:r>
          </a:p>
          <a:p>
            <a:r>
              <a:rPr lang="ar-SA" dirty="0"/>
              <a:t> </a:t>
            </a:r>
            <a:r>
              <a:rPr lang="ar-SA" dirty="0" smtClean="0"/>
              <a:t>اعرف من و </a:t>
            </a:r>
            <a:r>
              <a:rPr lang="ar-SA" dirty="0" err="1" smtClean="0"/>
              <a:t>ماهو</a:t>
            </a:r>
            <a:r>
              <a:rPr lang="ar-SA" dirty="0" smtClean="0"/>
              <a:t> الشيء الذي يعجبك.</a:t>
            </a:r>
          </a:p>
          <a:p>
            <a:r>
              <a:rPr lang="ar-SA" dirty="0"/>
              <a:t> </a:t>
            </a:r>
            <a:r>
              <a:rPr lang="ar-SA" dirty="0" smtClean="0"/>
              <a:t>سجلي مشاعرك في يومياتك</a:t>
            </a:r>
          </a:p>
          <a:p>
            <a:r>
              <a:rPr lang="ar-SA" dirty="0"/>
              <a:t> </a:t>
            </a:r>
            <a:r>
              <a:rPr lang="ar-SA" dirty="0" smtClean="0"/>
              <a:t>شبعي نفسك بشيء ترينه يمثلك وناقشي نفس لماذا !</a:t>
            </a:r>
          </a:p>
          <a:p>
            <a:pPr marL="0" indent="0">
              <a:buNone/>
            </a:pPr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52788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7030A0"/>
                </a:solidFill>
                <a:effectLst/>
              </a:rPr>
              <a:t>استراتيجيات إدارة الذات</a:t>
            </a:r>
            <a:endParaRPr lang="ar-SA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 تنفسي بشكل صحيح.</a:t>
            </a:r>
          </a:p>
          <a:p>
            <a:r>
              <a:rPr lang="ar-SA" dirty="0"/>
              <a:t> </a:t>
            </a:r>
            <a:r>
              <a:rPr lang="ar-SA" dirty="0" smtClean="0"/>
              <a:t>انشئي قائمة العواطف مقابل المنطق.</a:t>
            </a:r>
          </a:p>
          <a:p>
            <a:r>
              <a:rPr lang="ar-SA" dirty="0"/>
              <a:t> </a:t>
            </a:r>
            <a:r>
              <a:rPr lang="ar-SA" dirty="0" smtClean="0"/>
              <a:t>أشهري أهدافك</a:t>
            </a:r>
          </a:p>
          <a:p>
            <a:r>
              <a:rPr lang="ar-SA" dirty="0" smtClean="0"/>
              <a:t>عندما تغضبين عدي من 1-10 تصاعديا او تنازليا بصوت منخفض</a:t>
            </a:r>
          </a:p>
          <a:p>
            <a:r>
              <a:rPr lang="ar-SA" dirty="0" err="1" smtClean="0"/>
              <a:t>لاتردين</a:t>
            </a:r>
            <a:r>
              <a:rPr lang="ar-SA" dirty="0" smtClean="0"/>
              <a:t> على من أغضبك إلى إذا هدأتي تماما.</a:t>
            </a:r>
          </a:p>
          <a:p>
            <a:r>
              <a:rPr lang="ar-SA" dirty="0" smtClean="0"/>
              <a:t>تصوري نجاحك</a:t>
            </a:r>
          </a:p>
          <a:p>
            <a:r>
              <a:rPr lang="ar-SA" dirty="0" smtClean="0"/>
              <a:t>خصصي بعض من وقتك لحل مشكلاتك والتفكير فيها</a:t>
            </a:r>
          </a:p>
          <a:p>
            <a:r>
              <a:rPr lang="ar-SA" dirty="0" smtClean="0"/>
              <a:t>ناقشي احد المتمرسين في ادارة الذات عن هذا الموضوع(طاقة ايجابية)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93927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_TP101859858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</TotalTime>
  <Words>555</Words>
  <Application>Microsoft Office PowerPoint</Application>
  <PresentationFormat>عرض على الشاشة (3:4)‏</PresentationFormat>
  <Paragraphs>81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thermal_TP101859858</vt:lpstr>
      <vt:lpstr>- أو ل من أطلق مصطلح (الذكاء العاطفي: سالوفي و ماير - لكن رائده يعتبر دانيال جولمان.    </vt:lpstr>
      <vt:lpstr>سبب النجاح: الذكاء العقلي أم العاطفي!!</vt:lpstr>
      <vt:lpstr>الذكاء العاطفي = الذكاء الشخصي+ الذكاء الاجتماعي</vt:lpstr>
      <vt:lpstr>الذكاء الانفعالي أو العاطفي</vt:lpstr>
      <vt:lpstr>سمات الشخص ذو الذكاء العاطفي المرتفع: </vt:lpstr>
      <vt:lpstr>أبعاد الذكاء الوجداني</vt:lpstr>
      <vt:lpstr>القدرات الخمسة للذكاء العاطفي </vt:lpstr>
      <vt:lpstr>استراتيجيات لتنمية الوعي بالذات</vt:lpstr>
      <vt:lpstr>استراتيجيات إدارة الذات</vt:lpstr>
      <vt:lpstr>استراتيجيات الكفاءة الاجتماعية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majdah</dc:creator>
  <cp:lastModifiedBy>majdah</cp:lastModifiedBy>
  <cp:revision>16</cp:revision>
  <dcterms:created xsi:type="dcterms:W3CDTF">2016-04-03T05:18:46Z</dcterms:created>
  <dcterms:modified xsi:type="dcterms:W3CDTF">2016-04-05T09:27:30Z</dcterms:modified>
</cp:coreProperties>
</file>