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52" d="100"/>
          <a:sy n="52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9919"/>
            <a:ext cx="3200400" cy="1959428"/>
          </a:xfrm>
        </p:spPr>
        <p:txBody>
          <a:bodyPr>
            <a:noAutofit/>
          </a:bodyPr>
          <a:lstStyle/>
          <a:p>
            <a:pPr algn="ctr"/>
            <a:r>
              <a:rPr lang="ar-SA" sz="4800" b="1" dirty="0" err="1" smtClean="0">
                <a:cs typeface="DecoType Naskh" panose="02010400000000000000" pitchFamily="2" charset="-78"/>
              </a:rPr>
              <a:t>الذكاءات</a:t>
            </a:r>
            <a:r>
              <a:rPr lang="ar-SA" sz="4800" b="1" dirty="0" smtClean="0">
                <a:cs typeface="DecoType Naskh" panose="02010400000000000000" pitchFamily="2" charset="-78"/>
              </a:rPr>
              <a:t> المتعددة </a:t>
            </a:r>
            <a:br>
              <a:rPr lang="ar-SA" sz="4800" b="1" dirty="0" smtClean="0">
                <a:cs typeface="DecoType Naskh" panose="02010400000000000000" pitchFamily="2" charset="-78"/>
              </a:rPr>
            </a:br>
            <a:endParaRPr lang="ar-SA" sz="4800" b="1" dirty="0">
              <a:cs typeface="DecoType Naskh" panose="02010400000000000000" pitchFamily="2" charset="-78"/>
            </a:endParaRPr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54" y="279918"/>
            <a:ext cx="7165908" cy="6363477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2" y="2107787"/>
            <a:ext cx="2948475" cy="3881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17385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7" y="3415005"/>
            <a:ext cx="1833791" cy="286966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12" y="2880652"/>
            <a:ext cx="1695936" cy="303847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الجسمي الحركي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58557" y="1895767"/>
            <a:ext cx="9029051" cy="40233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ar-SA" sz="1600" dirty="0" smtClean="0">
              <a:solidFill>
                <a:schemeClr val="accent1"/>
              </a:solidFill>
              <a:cs typeface="Mudir MT" pitchFamily="2" charset="-78"/>
            </a:endParaRPr>
          </a:p>
          <a:p>
            <a:pPr algn="ctr">
              <a:lnSpc>
                <a:spcPct val="170000"/>
              </a:lnSpc>
            </a:pP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sz="1800" dirty="0" smtClean="0">
                <a:cs typeface="Mudir MT" pitchFamily="2" charset="-78"/>
              </a:rPr>
              <a:t> القدرة على استخدام الجسم ككل </a:t>
            </a:r>
            <a:r>
              <a:rPr lang="ar-SA" sz="1800" dirty="0" err="1" smtClean="0">
                <a:cs typeface="Mudir MT" pitchFamily="2" charset="-78"/>
              </a:rPr>
              <a:t>أوجزء</a:t>
            </a:r>
            <a:r>
              <a:rPr lang="ar-SA" sz="1800" dirty="0" smtClean="0">
                <a:cs typeface="Mudir MT" pitchFamily="2" charset="-78"/>
              </a:rPr>
              <a:t> منه في التعليم </a:t>
            </a:r>
            <a:r>
              <a:rPr lang="ar-SA" sz="1800" dirty="0" err="1" smtClean="0">
                <a:cs typeface="Mudir MT" pitchFamily="2" charset="-78"/>
              </a:rPr>
              <a:t>والتعبيير</a:t>
            </a:r>
            <a:r>
              <a:rPr lang="ar-SA" sz="1800" dirty="0" smtClean="0">
                <a:cs typeface="Mudir MT" pitchFamily="2" charset="-78"/>
              </a:rPr>
              <a:t> عن الذات والافكار وحل المشكلات وذلك بصورة متناغمة مع القدرات العقلية للفرد 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يتضح من خلال </a:t>
            </a:r>
            <a:r>
              <a:rPr lang="ar-SA" sz="1800" dirty="0" smtClean="0">
                <a:cs typeface="Mudir MT" pitchFamily="2" charset="-78"/>
              </a:rPr>
              <a:t>استخدام الجسم في التعبير عن المشاعر والإيماءات الجسمية </a:t>
            </a:r>
            <a:r>
              <a:rPr lang="ar-SA" sz="1800" dirty="0" err="1" smtClean="0">
                <a:cs typeface="Mudir MT" pitchFamily="2" charset="-78"/>
              </a:rPr>
              <a:t>والمهارية</a:t>
            </a:r>
            <a:r>
              <a:rPr lang="ar-SA" sz="1800" dirty="0" smtClean="0">
                <a:cs typeface="Mudir MT" pitchFamily="2" charset="-78"/>
              </a:rPr>
              <a:t> (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مثل الراقص </a:t>
            </a:r>
            <a:r>
              <a:rPr lang="ar-SA" sz="1800" dirty="0" smtClean="0">
                <a:cs typeface="Mudir MT" pitchFamily="2" charset="-78"/>
              </a:rPr>
              <a:t>)، أو اظهار الاداء الجسمي والحركي (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كما يبدو في الالعاب الرياضية </a:t>
            </a:r>
            <a:r>
              <a:rPr lang="ar-SA" sz="1800" dirty="0" smtClean="0">
                <a:cs typeface="Mudir MT" pitchFamily="2" charset="-78"/>
              </a:rPr>
              <a:t>) ، او في حل مشكلة (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كما يبدو في عمل الحرفيين </a:t>
            </a:r>
            <a:r>
              <a:rPr lang="ar-SA" sz="1800" dirty="0" smtClean="0">
                <a:cs typeface="Mudir MT" pitchFamily="2" charset="-78"/>
              </a:rPr>
              <a:t>) او في خلق انتاج جديد (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كالمخترعين</a:t>
            </a:r>
            <a:r>
              <a:rPr lang="ar-SA" sz="1800" dirty="0" smtClean="0">
                <a:cs typeface="Mudir MT" pitchFamily="2" charset="-78"/>
              </a:rPr>
              <a:t> ) او في تشكيل انتاج بالتناول </a:t>
            </a:r>
            <a:r>
              <a:rPr lang="ar-SA" sz="1800" dirty="0" err="1" smtClean="0">
                <a:cs typeface="Mudir MT" pitchFamily="2" charset="-78"/>
              </a:rPr>
              <a:t>المهاري</a:t>
            </a:r>
            <a:r>
              <a:rPr lang="ar-SA" sz="1800" dirty="0" smtClean="0">
                <a:cs typeface="Mudir MT" pitchFamily="2" charset="-78"/>
              </a:rPr>
              <a:t> </a:t>
            </a:r>
            <a:r>
              <a:rPr lang="ar-SA" sz="1800" dirty="0" err="1" smtClean="0">
                <a:cs typeface="Mudir MT" pitchFamily="2" charset="-78"/>
              </a:rPr>
              <a:t>للاشياء</a:t>
            </a:r>
            <a:r>
              <a:rPr lang="ar-SA" sz="1800" dirty="0" smtClean="0">
                <a:cs typeface="Mudir MT" pitchFamily="2" charset="-78"/>
              </a:rPr>
              <a:t>(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النحات ، الميكانيكي ، الطبيب الجراح</a:t>
            </a:r>
            <a:r>
              <a:rPr lang="ar-SA" sz="1800" dirty="0" smtClean="0">
                <a:cs typeface="Mudir MT" pitchFamily="2" charset="-78"/>
              </a:rPr>
              <a:t>) </a:t>
            </a:r>
            <a:endParaRPr lang="ar-SA" sz="1800" dirty="0">
              <a:cs typeface="Mudir MT" pitchFamily="2" charset="-78"/>
            </a:endParaRPr>
          </a:p>
          <a:p>
            <a:pPr marL="0" indent="0" algn="ctr">
              <a:buNone/>
            </a:pPr>
            <a:endParaRPr lang="ar-SA" sz="1800" dirty="0">
              <a:cs typeface="Mudir MT" pitchFamily="2" charset="-78"/>
            </a:endParaRPr>
          </a:p>
          <a:p>
            <a:pPr algn="ctr"/>
            <a:r>
              <a:rPr lang="ar-SA" sz="1800" dirty="0" smtClean="0">
                <a:cs typeface="Mudir MT" pitchFamily="2" charset="-78"/>
              </a:rPr>
              <a:t>من هؤلاء يذكر </a:t>
            </a:r>
            <a:r>
              <a:rPr lang="ar-SA" sz="1800" dirty="0" err="1" smtClean="0">
                <a:cs typeface="Mudir MT" pitchFamily="2" charset="-78"/>
              </a:rPr>
              <a:t>قاردنر</a:t>
            </a:r>
            <a:r>
              <a:rPr lang="ar-SA" sz="1800" dirty="0" smtClean="0">
                <a:cs typeface="Mudir MT" pitchFamily="2" charset="-78"/>
              </a:rPr>
              <a:t> (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الممثل، المهرج ، الرياضي ، الراقص ، الحرفيين </a:t>
            </a:r>
            <a:r>
              <a:rPr lang="ar-SA" sz="1800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sz="1600" dirty="0" smtClean="0"/>
              <a:t> </a:t>
            </a:r>
            <a:endParaRPr lang="ar-SA" sz="16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61" b="67761"/>
          <a:stretch/>
        </p:blipFill>
        <p:spPr>
          <a:xfrm>
            <a:off x="209754" y="286603"/>
            <a:ext cx="2290850" cy="214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2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86971" y="429675"/>
            <a:ext cx="7305869" cy="603689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الموسيقي – الايقاعي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800600" y="1018434"/>
            <a:ext cx="6492240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ar-SA" sz="1600" dirty="0" smtClean="0">
              <a:solidFill>
                <a:schemeClr val="accent1"/>
              </a:solidFill>
              <a:cs typeface="Mudir MT" pitchFamily="2" charset="-78"/>
            </a:endParaRPr>
          </a:p>
          <a:p>
            <a:pPr algn="ctr">
              <a:lnSpc>
                <a:spcPct val="170000"/>
              </a:lnSpc>
            </a:pP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dirty="0" smtClean="0">
                <a:cs typeface="Mudir MT" pitchFamily="2" charset="-78"/>
              </a:rPr>
              <a:t> القدرة على الاحساس  بالإيقاع وطبقة الصوت واللحن 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يتضح  </a:t>
            </a:r>
            <a:r>
              <a:rPr lang="ar-SA" dirty="0" smtClean="0">
                <a:solidFill>
                  <a:schemeClr val="tx1"/>
                </a:solidFill>
                <a:cs typeface="Mudir MT" pitchFamily="2" charset="-78"/>
              </a:rPr>
              <a:t>في دقة الاحساس بالأصوات والانغام والالحان إلى جانب القدرة على اداء الموسيقى أو ترتيل القران  او تلحين الشعر وتقليد الايقاعات وتأليفها وتحليل الطبقات الصوتية وتقويم نتاجات الابداع في هذا المجال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ar-SA" dirty="0" smtClean="0">
                <a:solidFill>
                  <a:schemeClr val="tx1"/>
                </a:solidFill>
                <a:cs typeface="Mudir MT" pitchFamily="2" charset="-78"/>
              </a:rPr>
              <a:t>ويرتبط الذكاء الموسيقى بالذكاء اللغوي ويتزامن معه </a:t>
            </a:r>
            <a:endParaRPr lang="ar-SA" dirty="0">
              <a:solidFill>
                <a:schemeClr val="tx1"/>
              </a:solidFill>
              <a:cs typeface="Mudir MT" pitchFamily="2" charset="-78"/>
            </a:endParaRPr>
          </a:p>
          <a:p>
            <a:pPr marL="0" indent="0" algn="ctr">
              <a:buNone/>
            </a:pPr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cs typeface="Mudir MT" pitchFamily="2" charset="-78"/>
              </a:rPr>
              <a:t>من هؤلاء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اخصائي مؤثرات صوتية ، مهندس صوت ، مرتل ، منشد ، مغني </a:t>
            </a:r>
            <a:r>
              <a:rPr lang="ar-SA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sz="1600" dirty="0" smtClean="0"/>
              <a:t> </a:t>
            </a:r>
            <a:endParaRPr lang="ar-SA" sz="16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55" y="5393094"/>
            <a:ext cx="4468100" cy="110587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53" y="2832240"/>
            <a:ext cx="2707093" cy="3666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5" y="429674"/>
            <a:ext cx="2861651" cy="2014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19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98" y="0"/>
            <a:ext cx="2587352" cy="214312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252" y="4445745"/>
            <a:ext cx="6307494" cy="177165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الشخصي –الاجتماعي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81474" y="1261286"/>
            <a:ext cx="9029051" cy="38518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ar-SA" sz="1600" dirty="0" smtClean="0">
              <a:solidFill>
                <a:schemeClr val="accent1"/>
              </a:solidFill>
              <a:cs typeface="Mudir MT" pitchFamily="2" charset="-78"/>
            </a:endParaRPr>
          </a:p>
          <a:p>
            <a:pPr algn="ctr">
              <a:lnSpc>
                <a:spcPct val="170000"/>
              </a:lnSpc>
            </a:pP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sz="1800" dirty="0" smtClean="0">
                <a:cs typeface="Mudir MT" pitchFamily="2" charset="-78"/>
              </a:rPr>
              <a:t> القدرة على فهم مشاعر الاخرين ودوافعهم واهتماماتهم وامزجتهم ومشاعرهم ومقاصدهم ( ولو كانت خفية ) والتمييز بينها 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ويتضمن </a:t>
            </a:r>
            <a:r>
              <a:rPr lang="ar-SA" sz="1800" dirty="0" smtClean="0">
                <a:cs typeface="Mudir MT" pitchFamily="2" charset="-78"/>
              </a:rPr>
              <a:t>حساسية الفرد لتعبيرات الوجوه والصوت والايماءات والقدرة على التواصل مع الاخرين والتفاعل معهم واقناعهم والتجاوب معهم واقامة العلاقات الاجتماعية واجراء المناقشات والمشاريع الجماعية وتقدير الثقافات الاخرى </a:t>
            </a:r>
            <a:endParaRPr lang="ar-SA" sz="1800" dirty="0">
              <a:cs typeface="Mudir MT" pitchFamily="2" charset="-78"/>
            </a:endParaRPr>
          </a:p>
          <a:p>
            <a:pPr algn="ctr"/>
            <a:r>
              <a:rPr lang="ar-SA" sz="1800" dirty="0" smtClean="0">
                <a:cs typeface="Mudir MT" pitchFamily="2" charset="-78"/>
              </a:rPr>
              <a:t>من هؤلاء (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السياسيون ، علماء الاجتماع ، الادريون الناجحون ، القادة ، الاطباء النفسيين </a:t>
            </a:r>
            <a:r>
              <a:rPr lang="ar-SA" sz="1800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sz="1600" dirty="0" smtClean="0"/>
              <a:t> 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14252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الشخصي – الذاتي 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11954" y="1933090"/>
            <a:ext cx="9029051" cy="385189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ar-SA" sz="1800" dirty="0" smtClean="0">
                <a:cs typeface="Mudir MT" pitchFamily="2" charset="-78"/>
              </a:rPr>
              <a:t>يعني  </a:t>
            </a:r>
            <a:r>
              <a:rPr lang="ar-SA" sz="1800" dirty="0">
                <a:cs typeface="Mudir MT" pitchFamily="2" charset="-78"/>
              </a:rPr>
              <a:t>قدرة الشخص على فهم ذاته ، وما يتمتع به من  القدرات ودوافع ومشاعر ومخاوف والاستفادة من هذا الفهم في </a:t>
            </a:r>
            <a:r>
              <a:rPr lang="ar-SA" sz="1800" dirty="0" smtClean="0">
                <a:cs typeface="Mudir MT" pitchFamily="2" charset="-78"/>
              </a:rPr>
              <a:t>مراقبة </a:t>
            </a:r>
            <a:r>
              <a:rPr lang="ar-SA" sz="1800" dirty="0" err="1" smtClean="0">
                <a:cs typeface="Mudir MT" pitchFamily="2" charset="-78"/>
              </a:rPr>
              <a:t>الاداءات</a:t>
            </a:r>
            <a:r>
              <a:rPr lang="ar-SA" sz="1800" dirty="0" smtClean="0">
                <a:cs typeface="Mudir MT" pitchFamily="2" charset="-78"/>
              </a:rPr>
              <a:t> </a:t>
            </a:r>
            <a:r>
              <a:rPr lang="ar-SA" sz="1800" dirty="0">
                <a:cs typeface="Mudir MT" pitchFamily="2" charset="-78"/>
              </a:rPr>
              <a:t>المختلفة </a:t>
            </a:r>
            <a:r>
              <a:rPr lang="ar-SA" sz="1800" dirty="0" smtClean="0">
                <a:cs typeface="Mudir MT" pitchFamily="2" charset="-78"/>
              </a:rPr>
              <a:t>والسلوكيات </a:t>
            </a:r>
            <a:r>
              <a:rPr lang="ar-SA" sz="1800" dirty="0">
                <a:cs typeface="Mudir MT" pitchFamily="2" charset="-78"/>
              </a:rPr>
              <a:t>الصادرة عنه ومحاولة تعديل غير المرغوب منها 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SA" sz="1800" dirty="0" smtClean="0">
                <a:cs typeface="Mudir MT" pitchFamily="2" charset="-78"/>
              </a:rPr>
              <a:t>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ويتضمن </a:t>
            </a:r>
            <a:r>
              <a:rPr lang="ar-SA" sz="1800" dirty="0" smtClean="0">
                <a:cs typeface="Mudir MT" pitchFamily="2" charset="-78"/>
              </a:rPr>
              <a:t>القدرة العالية على التركيز الذهني والهدوء والتصرف بشكل توافقي مع البيئة ولديه صورة </a:t>
            </a:r>
            <a:r>
              <a:rPr lang="ar-SA" sz="1800" dirty="0" err="1" smtClean="0">
                <a:cs typeface="Mudir MT" pitchFamily="2" charset="-78"/>
              </a:rPr>
              <a:t>دقييقة</a:t>
            </a:r>
            <a:r>
              <a:rPr lang="ar-SA" sz="1800" dirty="0" smtClean="0">
                <a:cs typeface="Mudir MT" pitchFamily="2" charset="-78"/>
              </a:rPr>
              <a:t> عن نواحي قوته وحدوده والقدرة على تهذيب الذات وفهمها وتقديرها ولدية قدره على التعامل مع مشاعره 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ar-SA" sz="1800" dirty="0">
              <a:cs typeface="Mudir MT" pitchFamily="2" charset="-78"/>
            </a:endParaRPr>
          </a:p>
          <a:p>
            <a:pPr algn="ctr"/>
            <a:r>
              <a:rPr lang="ar-SA" sz="1800" dirty="0" smtClean="0">
                <a:cs typeface="Mudir MT" pitchFamily="2" charset="-78"/>
              </a:rPr>
              <a:t>من هؤلاء (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الشعراء ، علماء النفس ، علماء الدين والشخصيات الدينية </a:t>
            </a:r>
            <a:r>
              <a:rPr lang="ar-SA" sz="1800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sz="1600" dirty="0" smtClean="0"/>
              <a:t> 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19373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86971" y="429675"/>
            <a:ext cx="7305869" cy="603689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الطبيعي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93785" y="1600200"/>
            <a:ext cx="6492240" cy="525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ar-SA" sz="1600" dirty="0" smtClean="0">
              <a:solidFill>
                <a:schemeClr val="accent1"/>
              </a:solidFill>
              <a:cs typeface="Mudir MT" pitchFamily="2" charset="-78"/>
            </a:endParaRPr>
          </a:p>
          <a:p>
            <a:pPr algn="ctr">
              <a:lnSpc>
                <a:spcPct val="170000"/>
              </a:lnSpc>
            </a:pP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dirty="0" smtClean="0">
                <a:cs typeface="Mudir MT" pitchFamily="2" charset="-78"/>
              </a:rPr>
              <a:t> الحساسية للبيئة الطبيعية والفضول الفطري للرغبة في استكشاف العالم الطبيعي والقدرة على فهم الكائنات الطبيعية واشكالها المختلفة 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يتضح  </a:t>
            </a:r>
            <a:r>
              <a:rPr lang="ar-SA" dirty="0" smtClean="0">
                <a:solidFill>
                  <a:schemeClr val="tx1"/>
                </a:solidFill>
                <a:cs typeface="Mudir MT" pitchFamily="2" charset="-78"/>
              </a:rPr>
              <a:t>عند أولئك الذين يدرسون ويحللون ويهتمون بالنباتات والحيوانات ولديهم حب عميق للطبيعة والظاهر الطبيعية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كتشكيلات السحب والجبال </a:t>
            </a:r>
            <a:r>
              <a:rPr lang="ar-SA" dirty="0" smtClean="0">
                <a:solidFill>
                  <a:schemeClr val="tx1"/>
                </a:solidFill>
                <a:cs typeface="Mudir MT" pitchFamily="2" charset="-78"/>
              </a:rPr>
              <a:t>) ويتأثرون بأشياء مثل الطقس والاوراق المتساقطة في فصل الخريف وصوت الريح والشمس الدافئة أو حتى حشرة في غرفة المنزل </a:t>
            </a:r>
            <a:endParaRPr lang="ar-SA" dirty="0">
              <a:solidFill>
                <a:schemeClr val="tx1"/>
              </a:solidFill>
              <a:cs typeface="Mudir MT" pitchFamily="2" charset="-78"/>
            </a:endParaRPr>
          </a:p>
          <a:p>
            <a:pPr marL="0" indent="0" algn="ctr">
              <a:buNone/>
            </a:pPr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cs typeface="Mudir MT" pitchFamily="2" charset="-78"/>
              </a:rPr>
              <a:t>من هؤلاء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علماء الاحياء والبيئة والمحيطات ، الاطباء البيطريون ، المزارعون ، الصيادون ، الفلاحون </a:t>
            </a:r>
            <a:r>
              <a:rPr lang="ar-SA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sz="1600" dirty="0" smtClean="0"/>
              <a:t> </a:t>
            </a:r>
            <a:endParaRPr lang="ar-SA" sz="16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" y="3209731"/>
            <a:ext cx="3117591" cy="32772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28" y="324999"/>
            <a:ext cx="2679752" cy="2419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852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54758" y="286603"/>
            <a:ext cx="6900921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الوجودي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3967" y="1933090"/>
            <a:ext cx="5957038" cy="385189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ar-SA" sz="1800" dirty="0" smtClean="0">
                <a:cs typeface="Mudir MT" pitchFamily="2" charset="-78"/>
              </a:rPr>
              <a:t>هو دراسة علم ا لوجود والتفكير والتأمل في الوجود والاعجاز في خلق الكون والاهتمام بقضايا الحياة والقيم والمبادئ وابعاد الكون الغير متناهية . </a:t>
            </a:r>
            <a:endParaRPr lang="ar-SA" sz="1800" dirty="0"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ar-SA" sz="1800" dirty="0" smtClean="0">
                <a:cs typeface="Mudir MT" pitchFamily="2" charset="-78"/>
              </a:rPr>
              <a:t> 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ويتضمن </a:t>
            </a:r>
            <a:r>
              <a:rPr lang="ar-SA" sz="1800" dirty="0" smtClean="0">
                <a:cs typeface="Mudir MT" pitchFamily="2" charset="-78"/>
              </a:rPr>
              <a:t>الاهتمام بأسباب الوجود وماذا كان العالم قبل الميلاد و ما شكل الحياة على الكواكب الاخرى وما الذي يحدث للكائن الحي بعد الموت ويتساءلون حول وجود الارواح والاشباح ومن يعيش على سطح الارض غير الانسان  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ar-SA" sz="1800" dirty="0">
              <a:cs typeface="Mudir MT" pitchFamily="2" charset="-78"/>
            </a:endParaRPr>
          </a:p>
          <a:p>
            <a:pPr algn="ctr"/>
            <a:r>
              <a:rPr lang="ar-SA" sz="1800" dirty="0" smtClean="0">
                <a:cs typeface="Mudir MT" pitchFamily="2" charset="-78"/>
              </a:rPr>
              <a:t>من هؤلاء (</a:t>
            </a:r>
            <a:r>
              <a:rPr lang="ar-SA" sz="1800" dirty="0" smtClean="0">
                <a:solidFill>
                  <a:schemeClr val="accent1"/>
                </a:solidFill>
                <a:cs typeface="Mudir MT" pitchFamily="2" charset="-78"/>
              </a:rPr>
              <a:t>الشعراء ، علماء النفس ، علماء الدين والشخصيات الدينية </a:t>
            </a:r>
            <a:r>
              <a:rPr lang="ar-SA" sz="1800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sz="1600" dirty="0" smtClean="0"/>
              <a:t> </a:t>
            </a:r>
            <a:endParaRPr lang="ar-SA" sz="16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7" y="2880514"/>
            <a:ext cx="3844211" cy="33150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7" y="233264"/>
            <a:ext cx="3844211" cy="259391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8119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>
                <a:cs typeface="DecoType Naskh" panose="02010400000000000000" pitchFamily="2" charset="-78"/>
              </a:rPr>
              <a:t>مقياس </a:t>
            </a:r>
            <a:r>
              <a:rPr lang="ar-SA" sz="4000" dirty="0" err="1" smtClean="0">
                <a:cs typeface="DecoType Naskh" panose="02010400000000000000" pitchFamily="2" charset="-78"/>
              </a:rPr>
              <a:t>الذكاءات</a:t>
            </a:r>
            <a:r>
              <a:rPr lang="ar-SA" sz="4000" dirty="0" smtClean="0">
                <a:cs typeface="DecoType Naskh" panose="02010400000000000000" pitchFamily="2" charset="-78"/>
              </a:rPr>
              <a:t> المتعددة </a:t>
            </a:r>
            <a:endParaRPr lang="ar-SA" sz="4000" dirty="0">
              <a:cs typeface="DecoType Naskh" panose="02010400000000000000" pitchFamily="2" charset="-78"/>
            </a:endParaRPr>
          </a:p>
        </p:txBody>
      </p:sp>
      <p:pic>
        <p:nvPicPr>
          <p:cNvPr id="11" name="عنصر نائب للصورة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564" y="594359"/>
            <a:ext cx="6624734" cy="5710845"/>
          </a:xfrm>
        </p:spPr>
      </p:pic>
      <p:sp>
        <p:nvSpPr>
          <p:cNvPr id="6" name="عنصر نائب للنص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endParaRPr lang="ar-SA" sz="2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/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اعداد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ماكينزي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( 1999) </a:t>
            </a:r>
          </a:p>
          <a:p>
            <a:pPr algn="ctr"/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تعريب وتقنين </a:t>
            </a:r>
          </a:p>
          <a:p>
            <a:pPr algn="ctr"/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 د. فتحي عبد القادر &amp; د. سيد أبو الهاشم )</a:t>
            </a: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82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مكونات المقياس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11954" y="1933090"/>
            <a:ext cx="9029051" cy="385189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ar-SA" dirty="0" smtClean="0">
                <a:cs typeface="Mudir MT" pitchFamily="2" charset="-78"/>
              </a:rPr>
              <a:t>يتكون المقياس من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90</a:t>
            </a:r>
            <a:r>
              <a:rPr lang="ar-SA" dirty="0" smtClean="0">
                <a:cs typeface="Mudir MT" pitchFamily="2" charset="-78"/>
              </a:rPr>
              <a:t>) عبارة تتضمن </a:t>
            </a:r>
            <a:r>
              <a:rPr lang="ar-SA" dirty="0" err="1" smtClean="0">
                <a:cs typeface="Mudir MT" pitchFamily="2" charset="-78"/>
              </a:rPr>
              <a:t>الذكاءات</a:t>
            </a:r>
            <a:r>
              <a:rPr lang="ar-SA" dirty="0" smtClean="0">
                <a:cs typeface="Mudir MT" pitchFamily="2" charset="-78"/>
              </a:rPr>
              <a:t> الـ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9</a:t>
            </a:r>
            <a:r>
              <a:rPr lang="ar-SA" dirty="0" smtClean="0">
                <a:cs typeface="Mudir MT" pitchFamily="2" charset="-78"/>
              </a:rPr>
              <a:t>)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SA" dirty="0">
                <a:cs typeface="Mudir MT" pitchFamily="2" charset="-78"/>
              </a:rPr>
              <a:t>أمام كل عبارة توجد (</a:t>
            </a:r>
            <a:r>
              <a:rPr lang="ar-SA" dirty="0">
                <a:solidFill>
                  <a:schemeClr val="accent1"/>
                </a:solidFill>
                <a:cs typeface="Mudir MT" pitchFamily="2" charset="-78"/>
              </a:rPr>
              <a:t>5</a:t>
            </a:r>
            <a:r>
              <a:rPr lang="ar-SA" dirty="0">
                <a:cs typeface="Mudir MT" pitchFamily="2" charset="-78"/>
              </a:rPr>
              <a:t>) بدائل </a:t>
            </a:r>
            <a:endParaRPr lang="ar-SA" dirty="0" smtClean="0"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ar-SA" dirty="0"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ar-SA" dirty="0" smtClean="0"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ar-SA" dirty="0" smtClean="0">
                <a:cs typeface="Mudir MT" pitchFamily="2" charset="-78"/>
              </a:rPr>
              <a:t>يقوم المفحوص بوضع علامة (</a:t>
            </a:r>
            <a:r>
              <a:rPr lang="en-GB" dirty="0" smtClean="0">
                <a:cs typeface="Mudir MT" pitchFamily="2" charset="-78"/>
              </a:rPr>
              <a:t>x</a:t>
            </a:r>
            <a:r>
              <a:rPr lang="ar-SA" dirty="0" smtClean="0">
                <a:cs typeface="Mudir MT" pitchFamily="2" charset="-78"/>
              </a:rPr>
              <a:t>) عند اقرب </a:t>
            </a:r>
            <a:r>
              <a:rPr lang="ar-SA" dirty="0" smtClean="0">
                <a:cs typeface="Mudir MT" pitchFamily="2" charset="-78"/>
              </a:rPr>
              <a:t>الاجابات لسلوكه </a:t>
            </a:r>
            <a:endParaRPr lang="ar-SA" dirty="0" smtClean="0"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ar-SA" dirty="0">
              <a:cs typeface="Mudir MT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22120"/>
              </p:ext>
            </p:extLst>
          </p:nvPr>
        </p:nvGraphicFramePr>
        <p:xfrm>
          <a:off x="1904894" y="3488195"/>
          <a:ext cx="8443170" cy="370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88634"/>
                <a:gridCol w="1688634"/>
                <a:gridCol w="1688634"/>
                <a:gridCol w="1688634"/>
                <a:gridCol w="1688634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</a:t>
                      </a:r>
                      <a:r>
                        <a:rPr lang="ar-SA" baseline="0" dirty="0" smtClean="0"/>
                        <a:t> علي تماما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 علي كثيرا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 علي</a:t>
                      </a:r>
                      <a:r>
                        <a:rPr lang="ar-SA" baseline="0" dirty="0" smtClean="0"/>
                        <a:t> احيانا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 علي قليلا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لا تنطبق علي اطلاقا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72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تصحيح المقياس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11954" y="1709156"/>
            <a:ext cx="9029051" cy="3851890"/>
          </a:xfrm>
        </p:spPr>
        <p:txBody>
          <a:bodyPr>
            <a:noAutofit/>
          </a:bodyPr>
          <a:lstStyle/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ar-SA" dirty="0" smtClean="0">
                <a:cs typeface="Mudir MT" pitchFamily="2" charset="-78"/>
              </a:rPr>
              <a:t>يتم تصحيح الفقرات وفق مقياس متدرج بالشكل التالي</a:t>
            </a:r>
          </a:p>
          <a:p>
            <a:pPr marL="457200" indent="-457200" algn="ctr">
              <a:lnSpc>
                <a:spcPct val="150000"/>
              </a:lnSpc>
              <a:buAutoNum type="arabicPeriod"/>
            </a:pPr>
            <a:endParaRPr lang="ar-SA" dirty="0" smtClean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AutoNum type="arabicPeriod"/>
            </a:pPr>
            <a:endParaRPr lang="ar-SA" dirty="0" smtClean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ar-SA" dirty="0" smtClean="0">
                <a:cs typeface="Mudir MT" pitchFamily="2" charset="-78"/>
              </a:rPr>
              <a:t>نرجع للجدول في اخر الصفحات ونحدد العبارات التابعة لكل نوع من </a:t>
            </a:r>
            <a:r>
              <a:rPr lang="ar-SA" dirty="0" err="1" smtClean="0">
                <a:cs typeface="Mudir MT" pitchFamily="2" charset="-78"/>
              </a:rPr>
              <a:t>الذكاءات</a:t>
            </a:r>
            <a:r>
              <a:rPr lang="ar-SA" dirty="0" smtClean="0">
                <a:cs typeface="Mudir MT" pitchFamily="2" charset="-78"/>
              </a:rPr>
              <a:t> التسعة علما أن لكل نوع 9 عبارات 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ar-SA" dirty="0" smtClean="0">
              <a:cs typeface="Mudir MT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263069"/>
              </p:ext>
            </p:extLst>
          </p:nvPr>
        </p:nvGraphicFramePr>
        <p:xfrm>
          <a:off x="1903444" y="2753739"/>
          <a:ext cx="8287035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57407"/>
                <a:gridCol w="1657407"/>
                <a:gridCol w="1657407"/>
                <a:gridCol w="1657407"/>
                <a:gridCol w="1657407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 علي تماما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 علي كثيرا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تنطبق علي احيانا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تننطبق</a:t>
                      </a:r>
                      <a:r>
                        <a:rPr lang="ar-SA" dirty="0" smtClean="0"/>
                        <a:t> علي قليلا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 تنطبق علي اطلاقا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63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706725" y="386901"/>
            <a:ext cx="9029700" cy="3851275"/>
          </a:xfrm>
        </p:spPr>
        <p:txBody>
          <a:bodyPr>
            <a:noAutofit/>
          </a:bodyPr>
          <a:lstStyle/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r>
              <a:rPr lang="ar-SA" dirty="0" smtClean="0">
                <a:cs typeface="Mudir MT" pitchFamily="2" charset="-78"/>
              </a:rPr>
              <a:t>تستخرج الدرجة الكلية لكل ذكاء (بجمع درجات العبارات التابعة له ) ثم تصنف في ضوء الجدول التالي .</a:t>
            </a: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endParaRPr lang="ar-SA" dirty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endParaRPr lang="ar-SA" dirty="0" smtClean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r>
              <a:rPr lang="ar-SA" dirty="0" smtClean="0">
                <a:cs typeface="Mudir MT" pitchFamily="2" charset="-78"/>
              </a:rPr>
              <a:t>بعد استخراج التصنيف لجميع انواع الذكاء يرسم الرسم البياني الخاص بالمفحوص بالشكل التالي </a:t>
            </a:r>
            <a:endParaRPr lang="ar-SA" dirty="0" smtClean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endParaRPr lang="ar-SA" dirty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endParaRPr lang="ar-SA" dirty="0" smtClean="0">
              <a:cs typeface="Mudir MT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563850"/>
              </p:ext>
            </p:extLst>
          </p:nvPr>
        </p:nvGraphicFramePr>
        <p:xfrm>
          <a:off x="1929195" y="1570858"/>
          <a:ext cx="8127999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ذكاء منخفض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ذكاء متوسط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ذكاء مرتفع </a:t>
                      </a:r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</a:t>
                      </a:r>
                      <a:r>
                        <a:rPr lang="ar-SA" baseline="0" dirty="0" smtClean="0"/>
                        <a:t> ـــ   20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21 ـــ</a:t>
                      </a:r>
                      <a:r>
                        <a:rPr lang="ar-SA" baseline="0" dirty="0" smtClean="0"/>
                        <a:t>  40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41 ــــ  50 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2"/>
          <a:srcRect l="46428" t="35558" r="19090" b="20857"/>
          <a:stretch/>
        </p:blipFill>
        <p:spPr>
          <a:xfrm>
            <a:off x="3041779" y="3377682"/>
            <a:ext cx="6568751" cy="255658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1792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/>
              <a:t>الذكاءات</a:t>
            </a:r>
            <a:r>
              <a:rPr lang="ar-SA" dirty="0" smtClean="0"/>
              <a:t> المتعددة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 algn="ctr"/>
            <a:endParaRPr lang="ar-SA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شاع الاعتقاد بأن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الذكاء عبارة عن عام </a:t>
            </a:r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وأن العقل يعمل كوحدة كلية او كنظام من الطاقات الفكرية </a:t>
            </a:r>
          </a:p>
          <a:p>
            <a:pPr algn="ctr"/>
            <a:r>
              <a:rPr lang="ar-SA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بعد عدة اعوام </a:t>
            </a:r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جاء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جاردنر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ar-SA" dirty="0" smtClean="0">
                <a:solidFill>
                  <a:schemeClr val="tx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والذي رأى </a:t>
            </a:r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أن ثقافتنا قد عرفت الذكاء تعريفا ضيقا جدا ،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واعتقد بوجود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ذكاءات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متعددة </a:t>
            </a:r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ومختلفة لدى الإنسان و بدأ ابحاثه على هذا الاساس .</a:t>
            </a:r>
          </a:p>
          <a:p>
            <a:pPr algn="ctr"/>
            <a:endParaRPr lang="ar-SA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في </a:t>
            </a:r>
            <a:r>
              <a:rPr lang="ar-SA" dirty="0" smtClean="0">
                <a:solidFill>
                  <a:schemeClr val="accent1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عام 1983</a:t>
            </a:r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نشر نظريته  «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الذكاءات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المتعددة » </a:t>
            </a:r>
            <a:r>
              <a:rPr lang="ar-SA" dirty="0" smtClean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من خلال كتابة أطر العقل</a:t>
            </a:r>
            <a:endParaRPr lang="ar-SA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 algn="ctr">
              <a:buNone/>
            </a:pPr>
            <a:endParaRPr lang="ar-SA" dirty="0" smtClean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10" y="3359020"/>
            <a:ext cx="2183362" cy="278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35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706725" y="386901"/>
            <a:ext cx="9029700" cy="3851275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ar-SA" dirty="0" smtClean="0">
                <a:solidFill>
                  <a:srgbClr val="FF0000"/>
                </a:solidFill>
                <a:cs typeface="Mudir MT" pitchFamily="2" charset="-78"/>
              </a:rPr>
              <a:t>مثال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SA" dirty="0" smtClean="0">
                <a:solidFill>
                  <a:srgbClr val="FF0000"/>
                </a:solidFill>
                <a:cs typeface="Mudir MT" pitchFamily="2" charset="-78"/>
              </a:rPr>
              <a:t>مفحوص حصل على 22 بالذكاء اللغوي ، 40 بالذكاء الموسيقي ، 45 بالذكاء الاجتماعي </a:t>
            </a:r>
            <a:endParaRPr lang="ar-SA" dirty="0">
              <a:solidFill>
                <a:srgbClr val="FF0000"/>
              </a:solidFill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ar-SA" dirty="0">
              <a:cs typeface="Mudir MT" pitchFamily="2" charset="-78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ar-SA" dirty="0" smtClean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endParaRPr lang="ar-SA" dirty="0">
              <a:cs typeface="Mudir MT" pitchFamily="2" charset="-78"/>
            </a:endParaRPr>
          </a:p>
          <a:p>
            <a:pPr marL="457200" indent="-457200" algn="ctr">
              <a:lnSpc>
                <a:spcPct val="150000"/>
              </a:lnSpc>
              <a:buFont typeface="+mj-lt"/>
              <a:buAutoNum type="arabicPeriod" startAt="3"/>
            </a:pPr>
            <a:endParaRPr lang="ar-SA" dirty="0" smtClean="0">
              <a:cs typeface="Mudir MT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263543"/>
              </p:ext>
            </p:extLst>
          </p:nvPr>
        </p:nvGraphicFramePr>
        <p:xfrm>
          <a:off x="1985179" y="1941698"/>
          <a:ext cx="8127999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الذكاء اللغوي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الذكاء الموسيقي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الذكاء</a:t>
                      </a:r>
                      <a:r>
                        <a:rPr lang="ar-SA" baseline="0" dirty="0" smtClean="0"/>
                        <a:t> الاجتماعي </a:t>
                      </a:r>
                      <a:endParaRPr lang="ar-SA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متوسط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متوسط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متوسط </a:t>
                      </a:r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40306" t="39305" r="16262" b="16287"/>
          <a:stretch/>
        </p:blipFill>
        <p:spPr>
          <a:xfrm>
            <a:off x="1985179" y="3172408"/>
            <a:ext cx="7289451" cy="2687216"/>
          </a:xfrm>
          <a:prstGeom prst="rect">
            <a:avLst/>
          </a:prstGeom>
        </p:spPr>
      </p:pic>
      <p:sp>
        <p:nvSpPr>
          <p:cNvPr id="5" name="شكل بيضاوي 4"/>
          <p:cNvSpPr/>
          <p:nvPr/>
        </p:nvSpPr>
        <p:spPr>
          <a:xfrm>
            <a:off x="5225142" y="3686526"/>
            <a:ext cx="242596" cy="8304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7150358" y="4497355"/>
            <a:ext cx="242596" cy="8304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3250163" y="3432831"/>
            <a:ext cx="242596" cy="8304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605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0601" y="4661032"/>
            <a:ext cx="7697300" cy="133882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720000" algn="r">
              <a:lnSpc>
                <a:spcPct val="150000"/>
              </a:lnSpc>
            </a:pPr>
            <a:r>
              <a:rPr lang="ar-SA" b="1" dirty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Mudir MT" pitchFamily="2" charset="-78"/>
              </a:rPr>
              <a:t>ت</a:t>
            </a:r>
            <a:r>
              <a:rPr lang="ar-SA" b="1" dirty="0" smtClean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Mudir MT" pitchFamily="2" charset="-78"/>
              </a:rPr>
              <a:t>عريف الذكاء لدى </a:t>
            </a:r>
            <a:r>
              <a:rPr lang="ar-SA" b="1" dirty="0" err="1" smtClean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Mudir MT" pitchFamily="2" charset="-78"/>
              </a:rPr>
              <a:t>جاردنر</a:t>
            </a:r>
            <a:r>
              <a:rPr lang="ar-SA" b="1" dirty="0" smtClean="0">
                <a:solidFill>
                  <a:schemeClr val="accent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Mudir MT" pitchFamily="2" charset="-78"/>
              </a:rPr>
              <a:t> : </a:t>
            </a:r>
          </a:p>
          <a:p>
            <a:pPr marL="720000" algn="r">
              <a:lnSpc>
                <a:spcPct val="150000"/>
              </a:lnSpc>
            </a:pPr>
            <a:r>
              <a:rPr lang="ar-SA" b="1" dirty="0" smtClean="0">
                <a:latin typeface="Microsoft YaHei UI" panose="020B0503020204020204" pitchFamily="34" charset="-122"/>
                <a:ea typeface="Microsoft YaHei UI" panose="020B0503020204020204" pitchFamily="34" charset="-122"/>
                <a:cs typeface="Mudir MT" pitchFamily="2" charset="-78"/>
              </a:rPr>
              <a:t>عبارة عن قدرة سيكولوجية متحركة لصناعة المعرفة التي من الممكن تفعيلها أو توظيفها </a:t>
            </a:r>
          </a:p>
          <a:p>
            <a:pPr marL="720000" algn="r">
              <a:lnSpc>
                <a:spcPct val="150000"/>
              </a:lnSpc>
            </a:pPr>
            <a:r>
              <a:rPr lang="ar-SA" b="1" dirty="0" smtClean="0">
                <a:latin typeface="Microsoft YaHei UI" panose="020B0503020204020204" pitchFamily="34" charset="-122"/>
                <a:ea typeface="Microsoft YaHei UI" panose="020B0503020204020204" pitchFamily="34" charset="-122"/>
                <a:cs typeface="Mudir MT" pitchFamily="2" charset="-78"/>
              </a:rPr>
              <a:t>في معادلة ثقافية لحل المشكلات أو لخلق إنتاج له قيمة في ثقافة  </a:t>
            </a:r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1100051" y="357639"/>
            <a:ext cx="10058400" cy="356616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ar-SA" sz="3200" dirty="0" smtClean="0"/>
              <a:t>انبثقت نظرية </a:t>
            </a:r>
            <a:r>
              <a:rPr lang="ar-SA" sz="3200" dirty="0" err="1" smtClean="0">
                <a:solidFill>
                  <a:schemeClr val="accent1"/>
                </a:solidFill>
              </a:rPr>
              <a:t>جاردنر</a:t>
            </a:r>
            <a:r>
              <a:rPr lang="ar-SA" sz="3200" dirty="0" smtClean="0"/>
              <a:t> من فكرة مفادها ان </a:t>
            </a:r>
            <a:r>
              <a:rPr lang="ar-SA" sz="3200" dirty="0" smtClean="0">
                <a:solidFill>
                  <a:schemeClr val="accent1"/>
                </a:solidFill>
              </a:rPr>
              <a:t>تباين الناس </a:t>
            </a:r>
            <a:r>
              <a:rPr lang="ar-SA" sz="3200" dirty="0" smtClean="0"/>
              <a:t>في مكامن قواهم وأساليبهم المعرفية يتضمن أنهم يتمتعون </a:t>
            </a:r>
            <a:r>
              <a:rPr lang="ar-SA" sz="3200" dirty="0" smtClean="0">
                <a:solidFill>
                  <a:schemeClr val="accent1"/>
                </a:solidFill>
              </a:rPr>
              <a:t>بأنماط </a:t>
            </a:r>
            <a:r>
              <a:rPr lang="ar-SA" sz="3200" dirty="0" smtClean="0">
                <a:solidFill>
                  <a:schemeClr val="tx1"/>
                </a:solidFill>
              </a:rPr>
              <a:t>مختلفة</a:t>
            </a:r>
            <a:r>
              <a:rPr lang="ar-SA" sz="3200" dirty="0" smtClean="0">
                <a:solidFill>
                  <a:schemeClr val="accent1"/>
                </a:solidFill>
              </a:rPr>
              <a:t> ومتنوعة </a:t>
            </a:r>
            <a:r>
              <a:rPr lang="ar-SA" sz="3200" dirty="0" smtClean="0"/>
              <a:t>من الذكاء وليس ذكاء واحد ، فمن الممكن أن </a:t>
            </a:r>
            <a:r>
              <a:rPr lang="ar-SA" sz="3200" dirty="0" smtClean="0">
                <a:solidFill>
                  <a:schemeClr val="accent1"/>
                </a:solidFill>
              </a:rPr>
              <a:t>يتميز شخص </a:t>
            </a:r>
            <a:r>
              <a:rPr lang="ar-SA" sz="3200" dirty="0" smtClean="0"/>
              <a:t>ما في الذكاء اللغوي أو في </a:t>
            </a:r>
            <a:r>
              <a:rPr lang="ar-SA" sz="3200" dirty="0" smtClean="0">
                <a:solidFill>
                  <a:schemeClr val="accent1"/>
                </a:solidFill>
              </a:rPr>
              <a:t>تعلم اللغويات </a:t>
            </a:r>
            <a:r>
              <a:rPr lang="ar-SA" sz="3200" dirty="0" smtClean="0"/>
              <a:t>بينما يجد </a:t>
            </a:r>
            <a:r>
              <a:rPr lang="ar-SA" sz="3200" dirty="0" smtClean="0">
                <a:solidFill>
                  <a:schemeClr val="accent1"/>
                </a:solidFill>
              </a:rPr>
              <a:t>صعوبة </a:t>
            </a:r>
            <a:r>
              <a:rPr lang="ar-SA" sz="3200" dirty="0" smtClean="0"/>
              <a:t>في تعلم </a:t>
            </a:r>
            <a:r>
              <a:rPr lang="ar-SA" sz="3200" dirty="0" smtClean="0">
                <a:solidFill>
                  <a:schemeClr val="accent1"/>
                </a:solidFill>
              </a:rPr>
              <a:t>الموسيقى</a:t>
            </a:r>
            <a:r>
              <a:rPr lang="ar-SA" sz="3200" dirty="0" smtClean="0"/>
              <a:t> </a:t>
            </a:r>
            <a:br>
              <a:rPr lang="ar-SA" sz="3200" dirty="0" smtClean="0"/>
            </a:br>
            <a:r>
              <a:rPr lang="ar-SA" sz="3200" dirty="0" smtClean="0"/>
              <a:t>لذا فإن الذكاء كعامل احادي ( </a:t>
            </a:r>
            <a:r>
              <a:rPr lang="ar-SA" sz="3200" dirty="0" smtClean="0">
                <a:solidFill>
                  <a:schemeClr val="accent1"/>
                </a:solidFill>
              </a:rPr>
              <a:t>ذكاء عام </a:t>
            </a:r>
            <a:r>
              <a:rPr lang="ar-SA" sz="3200" dirty="0" smtClean="0"/>
              <a:t>) لا يمكن أن يمثل وحدة الإمكانات </a:t>
            </a:r>
            <a:r>
              <a:rPr lang="ar-SA" sz="3200" dirty="0" err="1" smtClean="0"/>
              <a:t>أوالقابليات</a:t>
            </a:r>
            <a:r>
              <a:rPr lang="ar-SA" sz="3200" dirty="0" smtClean="0"/>
              <a:t> المعقدة والمركبة للقدرات الإنسانية .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222574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المبادئ التي قامت عليها نظرية </a:t>
            </a:r>
            <a:r>
              <a:rPr lang="ar-SA" dirty="0" err="1" smtClean="0">
                <a:solidFill>
                  <a:schemeClr val="accent1"/>
                </a:solidFill>
                <a:cs typeface="DecoType Naskh" panose="02010400000000000000" pitchFamily="2" charset="-78"/>
              </a:rPr>
              <a:t>جاردنر</a:t>
            </a:r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 </a:t>
            </a:r>
            <a:endParaRPr lang="ar-SA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000" indent="0">
              <a:buNone/>
            </a:pPr>
            <a:endParaRPr lang="ar-SA" dirty="0">
              <a:cs typeface="Mudir MT" pitchFamily="2" charset="-78"/>
            </a:endParaRP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الذكاء ليس نوعا واحدا بل هو أنواع عديدة 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كل شخص متميز وفريد من نوعه ويتمتع بخليط من أنواع الذكاء 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انواع الذكاء تختلف في النمو والتطور إن كان على الصعيد الداخلي للشخص أو البيني (بين الاشخاص) 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كل أنواع الذكاء حيوية وديناميكية 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يمكن تحديد وتمييز أنواع الذكاء ووصفها وتعريفها 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يستحق كل فرد الفرصة للتعرف على ذكاءه وتنميته 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endParaRPr lang="ar-SA" dirty="0">
              <a:cs typeface="Mudi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77839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المبادئ التي قامت عليها نظرية </a:t>
            </a:r>
            <a:r>
              <a:rPr lang="ar-SA" dirty="0" err="1" smtClean="0">
                <a:solidFill>
                  <a:schemeClr val="accent1"/>
                </a:solidFill>
                <a:cs typeface="DecoType Naskh" panose="02010400000000000000" pitchFamily="2" charset="-78"/>
              </a:rPr>
              <a:t>جاردنر</a:t>
            </a:r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 </a:t>
            </a:r>
            <a:endParaRPr lang="ar-SA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000" indent="0">
              <a:buNone/>
            </a:pPr>
            <a:endParaRPr lang="ar-SA" dirty="0">
              <a:cs typeface="Mudir MT" pitchFamily="2" charset="-78"/>
            </a:endParaRP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استخدام ذكاء بعينه يساعد على تحسين وتطوير ذكاء اخر .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مقدار الثقافة الشخصية وتعددها جوهري وهام للمعرفة بصورة عامة ولكل انواع الذكاء بصورة خاصة .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لا يمكن تمييز أو ملاحظة أو تحديد ذكاء خالص بعينه .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يمكن تطبيق النظرية التطورية النمائية على نظرية الذكاء المتعدد .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r>
              <a:rPr lang="ar-SA" dirty="0" smtClean="0">
                <a:cs typeface="Mudir MT" pitchFamily="2" charset="-78"/>
              </a:rPr>
              <a:t>انواع الذكاء المتعدد قد تتغير بتغير المعلومات عن النظرية نفسها .</a:t>
            </a:r>
          </a:p>
          <a:p>
            <a:pPr marL="522900" indent="-342900">
              <a:buFont typeface="Wingdings" panose="05000000000000000000" pitchFamily="2" charset="2"/>
              <a:buChar char="ü"/>
            </a:pPr>
            <a:endParaRPr lang="ar-SA" dirty="0">
              <a:cs typeface="Mudi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612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أنواع </a:t>
            </a:r>
            <a:r>
              <a:rPr lang="ar-SA" dirty="0" err="1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الذكاءات</a:t>
            </a:r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 المتعددة </a:t>
            </a:r>
            <a:endParaRPr lang="ar-SA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11346" y="1737360"/>
            <a:ext cx="4344333" cy="4131734"/>
          </a:xfrm>
        </p:spPr>
        <p:txBody>
          <a:bodyPr/>
          <a:lstStyle/>
          <a:p>
            <a:pPr marL="180000" indent="0">
              <a:lnSpc>
                <a:spcPct val="150000"/>
              </a:lnSpc>
              <a:buNone/>
            </a:pPr>
            <a:endParaRPr lang="ar-SA" dirty="0">
              <a:cs typeface="Mudir MT" pitchFamily="2" charset="-78"/>
            </a:endParaRPr>
          </a:p>
          <a:p>
            <a:pPr marL="180000" indent="0">
              <a:lnSpc>
                <a:spcPct val="150000"/>
              </a:lnSpc>
              <a:buNone/>
            </a:pPr>
            <a:r>
              <a:rPr lang="ar-SA" dirty="0" smtClean="0">
                <a:cs typeface="Mudir MT" pitchFamily="2" charset="-78"/>
              </a:rPr>
              <a:t>بعد أن حدد </a:t>
            </a:r>
            <a:r>
              <a:rPr lang="ar-SA" dirty="0" err="1" smtClean="0">
                <a:cs typeface="Mudir MT" pitchFamily="2" charset="-78"/>
              </a:rPr>
              <a:t>جاردنر</a:t>
            </a:r>
            <a:r>
              <a:rPr lang="ar-SA" dirty="0" smtClean="0">
                <a:cs typeface="Mudir MT" pitchFamily="2" charset="-78"/>
              </a:rPr>
              <a:t> بالأدلة وجود أكثر من نوع من الذكاء عند الإنسان قام بتصنيف هذه الأنواع في (7) مجموعات ثم اضاف لها نوعين اخرين ، أما هذه </a:t>
            </a:r>
            <a:r>
              <a:rPr lang="ar-SA" dirty="0" err="1" smtClean="0">
                <a:cs typeface="Mudir MT" pitchFamily="2" charset="-78"/>
              </a:rPr>
              <a:t>الذكاءات</a:t>
            </a:r>
            <a:r>
              <a:rPr lang="ar-SA" dirty="0" smtClean="0">
                <a:cs typeface="Mudir MT" pitchFamily="2" charset="-78"/>
              </a:rPr>
              <a:t> فهي :</a:t>
            </a:r>
          </a:p>
          <a:p>
            <a:pPr marL="180000" indent="0">
              <a:lnSpc>
                <a:spcPct val="150000"/>
              </a:lnSpc>
              <a:buNone/>
            </a:pPr>
            <a:endParaRPr lang="ar-SA" dirty="0">
              <a:solidFill>
                <a:schemeClr val="accent1"/>
              </a:solidFill>
              <a:cs typeface="Mudir MT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/>
          <a:srcRect l="44516" t="22000" r="9375" b="27714"/>
          <a:stretch/>
        </p:blipFill>
        <p:spPr>
          <a:xfrm>
            <a:off x="429207" y="578499"/>
            <a:ext cx="6064899" cy="52905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1264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اللغوي </a:t>
            </a:r>
            <a:endParaRPr lang="ar-SA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116424" y="2071396"/>
            <a:ext cx="8748381" cy="3555102"/>
          </a:xfrm>
        </p:spPr>
        <p:txBody>
          <a:bodyPr>
            <a:normAutofit lnSpcReduction="10000"/>
          </a:bodyPr>
          <a:lstStyle/>
          <a:p>
            <a:endParaRPr lang="ar-SA" dirty="0" smtClean="0"/>
          </a:p>
          <a:p>
            <a:pPr algn="ctr"/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dirty="0" smtClean="0">
                <a:cs typeface="Mudir MT" pitchFamily="2" charset="-78"/>
              </a:rPr>
              <a:t> القدر ة على استخدام المفردات بفاعلية شفهيا أو كتابيا ، ويشمل القدرة على تذكر المعلومات وترتيب الكلمات ومعانيها ، وصاحبة يملك القدرة على توظيف اللغة في خلق اجواء التسلية والمتعة و يتمتع بحصيلة لغوية كبيرة ويحسن الكتابة والتعبير . </a:t>
            </a:r>
          </a:p>
          <a:p>
            <a:pPr algn="ctr"/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يتضح عند </a:t>
            </a:r>
            <a:r>
              <a:rPr lang="ar-SA" dirty="0" smtClean="0">
                <a:cs typeface="Mudir MT" pitchFamily="2" charset="-78"/>
              </a:rPr>
              <a:t>من يحبون كتابة المقالات والمناظرات والحوارات والكتابة الابداعية والصحفية .</a:t>
            </a:r>
          </a:p>
          <a:p>
            <a:pPr algn="ctr"/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cs typeface="Mudir MT" pitchFamily="2" charset="-78"/>
              </a:rPr>
              <a:t>من هؤلاء يذكر </a:t>
            </a:r>
            <a:r>
              <a:rPr lang="ar-SA" dirty="0" err="1" smtClean="0">
                <a:cs typeface="Mudir MT" pitchFamily="2" charset="-78"/>
              </a:rPr>
              <a:t>قاردنر</a:t>
            </a:r>
            <a:r>
              <a:rPr lang="ar-SA" dirty="0" smtClean="0">
                <a:cs typeface="Mudir MT" pitchFamily="2" charset="-78"/>
              </a:rPr>
              <a:t> ( 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المحامي ، الكاتب ، السياسي ، رجل الدين ، رجل العلاقات العامة </a:t>
            </a:r>
            <a:r>
              <a:rPr lang="ar-SA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03" y="2933624"/>
            <a:ext cx="2369974" cy="3436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69" y="286603"/>
            <a:ext cx="2146681" cy="2214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4807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045028"/>
            <a:ext cx="3200400" cy="808963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bg1"/>
                </a:solidFill>
                <a:cs typeface="DecoType Naskh" panose="02010400000000000000" pitchFamily="2" charset="-78"/>
              </a:rPr>
              <a:t>الذكاء المنطقي الرياضي  </a:t>
            </a:r>
            <a:endParaRPr lang="ar-SA" sz="4400" dirty="0">
              <a:solidFill>
                <a:schemeClr val="bg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08714" y="1161662"/>
            <a:ext cx="6492240" cy="525780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pPr algn="ctr"/>
            <a:endParaRPr lang="ar-SA" dirty="0" smtClean="0">
              <a:solidFill>
                <a:schemeClr val="accent1"/>
              </a:solidFill>
              <a:cs typeface="Mudir MT" pitchFamily="2" charset="-78"/>
            </a:endParaRPr>
          </a:p>
          <a:p>
            <a:pPr algn="ctr"/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dirty="0" smtClean="0">
                <a:cs typeface="Mudir MT" pitchFamily="2" charset="-78"/>
              </a:rPr>
              <a:t> القدرة  الاستدلال والادراك و استخدام </a:t>
            </a:r>
            <a:r>
              <a:rPr lang="ar-SA" dirty="0">
                <a:cs typeface="Mudir MT" pitchFamily="2" charset="-78"/>
              </a:rPr>
              <a:t>الارقام بفاعلية </a:t>
            </a:r>
            <a:r>
              <a:rPr lang="ar-SA" dirty="0" smtClean="0">
                <a:cs typeface="Mudir MT" pitchFamily="2" charset="-78"/>
              </a:rPr>
              <a:t>.</a:t>
            </a:r>
          </a:p>
          <a:p>
            <a:pPr marL="0" indent="0" algn="ctr">
              <a:buNone/>
            </a:pPr>
            <a:r>
              <a:rPr lang="ar-SA" dirty="0" smtClean="0">
                <a:cs typeface="Mudir MT" pitchFamily="2" charset="-78"/>
              </a:rPr>
              <a:t> </a:t>
            </a:r>
          </a:p>
          <a:p>
            <a:pPr algn="ctr"/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ويتمتع اصحابه </a:t>
            </a:r>
            <a:r>
              <a:rPr lang="ar-SA" dirty="0" smtClean="0">
                <a:cs typeface="Mudir MT" pitchFamily="2" charset="-78"/>
              </a:rPr>
              <a:t>بالقدرة على التفكير الفعال والتجريدي و التحليل </a:t>
            </a:r>
            <a:r>
              <a:rPr lang="ar-SA" dirty="0">
                <a:cs typeface="Mudir MT" pitchFamily="2" charset="-78"/>
              </a:rPr>
              <a:t>المنطقي  ومعالجة المسائل الرياضية وتوظيف الطريقة العلمية في معالجة المسائل والقضايا العلمية </a:t>
            </a:r>
            <a:r>
              <a:rPr lang="ar-SA" dirty="0" smtClean="0">
                <a:cs typeface="Mudir MT" pitchFamily="2" charset="-78"/>
              </a:rPr>
              <a:t>.</a:t>
            </a:r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cs typeface="Mudir MT" pitchFamily="2" charset="-78"/>
              </a:rPr>
              <a:t>وغالبا يرتبط الذكاء الرياضي بالذكاء العلمي </a:t>
            </a:r>
          </a:p>
          <a:p>
            <a:pPr marL="0" indent="0" algn="ctr">
              <a:buNone/>
            </a:pPr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cs typeface="Mudir MT" pitchFamily="2" charset="-78"/>
              </a:rPr>
              <a:t>من هؤلاء يذكر </a:t>
            </a:r>
            <a:r>
              <a:rPr lang="ar-SA" dirty="0" err="1" smtClean="0">
                <a:cs typeface="Mudir MT" pitchFamily="2" charset="-78"/>
              </a:rPr>
              <a:t>قاردنر</a:t>
            </a:r>
            <a:r>
              <a:rPr lang="ar-SA" dirty="0" smtClean="0">
                <a:cs typeface="Mudir MT" pitchFamily="2" charset="-78"/>
              </a:rPr>
              <a:t>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علماء الرياضيات ، وعلماء المنطق ، المحاسب، الاخصائي ، مبرمج الكمبيوتر </a:t>
            </a:r>
            <a:r>
              <a:rPr lang="ar-SA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92" y="2936920"/>
            <a:ext cx="2590217" cy="3482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984" y="143865"/>
            <a:ext cx="2619375" cy="19461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571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" y="3340359"/>
            <a:ext cx="2929812" cy="2844249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43617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chemeClr val="accent1"/>
                </a:solidFill>
                <a:cs typeface="DecoType Naskh" panose="02010400000000000000" pitchFamily="2" charset="-78"/>
              </a:rPr>
              <a:t>الذكاء المكاني –الفضائي –الفراغي </a:t>
            </a:r>
            <a:endParaRPr lang="ar-SA" sz="4400" dirty="0">
              <a:solidFill>
                <a:schemeClr val="accent1"/>
              </a:solidFill>
              <a:cs typeface="DecoType Naskh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83358" y="1845734"/>
            <a:ext cx="9438847" cy="4023360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pPr algn="ctr"/>
            <a:endParaRPr lang="ar-SA" dirty="0" smtClean="0">
              <a:solidFill>
                <a:schemeClr val="accent1"/>
              </a:solidFill>
              <a:cs typeface="Mudir MT" pitchFamily="2" charset="-78"/>
            </a:endParaRPr>
          </a:p>
          <a:p>
            <a:pPr algn="ctr"/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يعني</a:t>
            </a:r>
            <a:r>
              <a:rPr lang="ar-SA" dirty="0" smtClean="0">
                <a:cs typeface="Mudir MT" pitchFamily="2" charset="-78"/>
              </a:rPr>
              <a:t> القدرة على ادراك العالم البصري المكاني بدقة والاحساس باللون والشكل والخط و المجال والمساحة  والعلاقة التي توجد بين هذه العناصر، يتجلى ذلك من خلال رؤية خارجية ( العين ) ورؤية داخلية (عين العقل ) </a:t>
            </a:r>
          </a:p>
          <a:p>
            <a:pPr algn="ctr"/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ويتضمن ذلك </a:t>
            </a:r>
            <a:r>
              <a:rPr lang="ar-SA" dirty="0" smtClean="0">
                <a:solidFill>
                  <a:schemeClr val="tx1"/>
                </a:solidFill>
                <a:cs typeface="Mudir MT" pitchFamily="2" charset="-78"/>
              </a:rPr>
              <a:t>القدرة على التصوير البصري واستخدام القدرات البصرية المكانية في حل المشكلات ، والتلاعب بالصور الذهنية </a:t>
            </a:r>
            <a:r>
              <a:rPr lang="ar-SA" dirty="0" smtClean="0">
                <a:cs typeface="Mudir MT" pitchFamily="2" charset="-78"/>
              </a:rPr>
              <a:t>.</a:t>
            </a:r>
            <a:endParaRPr lang="ar-SA" dirty="0">
              <a:cs typeface="Mudir MT" pitchFamily="2" charset="-78"/>
            </a:endParaRPr>
          </a:p>
          <a:p>
            <a:pPr marL="0" indent="0" algn="ctr">
              <a:buNone/>
            </a:pPr>
            <a:endParaRPr lang="ar-SA" dirty="0">
              <a:cs typeface="Mudir MT" pitchFamily="2" charset="-78"/>
            </a:endParaRPr>
          </a:p>
          <a:p>
            <a:pPr algn="ctr"/>
            <a:r>
              <a:rPr lang="ar-SA" dirty="0" smtClean="0">
                <a:cs typeface="Mudir MT" pitchFamily="2" charset="-78"/>
              </a:rPr>
              <a:t>من هؤلاء يذكر </a:t>
            </a:r>
            <a:r>
              <a:rPr lang="ar-SA" dirty="0" err="1" smtClean="0">
                <a:cs typeface="Mudir MT" pitchFamily="2" charset="-78"/>
              </a:rPr>
              <a:t>قاردنر</a:t>
            </a:r>
            <a:r>
              <a:rPr lang="ar-SA" dirty="0" smtClean="0">
                <a:cs typeface="Mudir MT" pitchFamily="2" charset="-78"/>
              </a:rPr>
              <a:t> (</a:t>
            </a:r>
            <a:r>
              <a:rPr lang="ar-SA" dirty="0" smtClean="0">
                <a:solidFill>
                  <a:schemeClr val="accent1"/>
                </a:solidFill>
                <a:cs typeface="Mudir MT" pitchFamily="2" charset="-78"/>
              </a:rPr>
              <a:t>الصياد ، مقتفي الاثر ، ومصمم الديكور ، المهندس المعماري</a:t>
            </a:r>
            <a:r>
              <a:rPr lang="ar-SA" dirty="0" smtClean="0">
                <a:cs typeface="Mudir MT" pitchFamily="2" charset="-78"/>
              </a:rPr>
              <a:t>)</a:t>
            </a:r>
          </a:p>
          <a:p>
            <a:pPr algn="ctr"/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28" y="170701"/>
            <a:ext cx="2177241" cy="147542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882" y="286603"/>
            <a:ext cx="2978409" cy="221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0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ثر رجعي">
  <a:themeElements>
    <a:clrScheme name="بنفسجي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532</TotalTime>
  <Words>1186</Words>
  <Application>Microsoft Office PowerPoint</Application>
  <PresentationFormat>ملء الشاشة</PresentationFormat>
  <Paragraphs>146</Paragraphs>
  <Slides>20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10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31" baseType="lpstr">
      <vt:lpstr>Microsoft YaHei UI</vt:lpstr>
      <vt:lpstr>Arial</vt:lpstr>
      <vt:lpstr>Calibri</vt:lpstr>
      <vt:lpstr>Calibri Light</vt:lpstr>
      <vt:lpstr>DecoType Naskh</vt:lpstr>
      <vt:lpstr>Microsoft Sans Serif</vt:lpstr>
      <vt:lpstr>Mudir MT</vt:lpstr>
      <vt:lpstr>Times New Roman</vt:lpstr>
      <vt:lpstr>Traditional Arabic</vt:lpstr>
      <vt:lpstr>Wingdings</vt:lpstr>
      <vt:lpstr>أثر رجعي</vt:lpstr>
      <vt:lpstr>الذكاءات المتعددة  </vt:lpstr>
      <vt:lpstr>الذكاءات المتعددة </vt:lpstr>
      <vt:lpstr>انبثقت نظرية جاردنر من فكرة مفادها ان تباين الناس في مكامن قواهم وأساليبهم المعرفية يتضمن أنهم يتمتعون بأنماط مختلفة ومتنوعة من الذكاء وليس ذكاء واحد ، فمن الممكن أن يتميز شخص ما في الذكاء اللغوي أو في تعلم اللغويات بينما يجد صعوبة في تعلم الموسيقى  لذا فإن الذكاء كعامل احادي ( ذكاء عام ) لا يمكن أن يمثل وحدة الإمكانات أوالقابليات المعقدة والمركبة للقدرات الإنسانية . </vt:lpstr>
      <vt:lpstr>المبادئ التي قامت عليها نظرية جاردنر </vt:lpstr>
      <vt:lpstr>المبادئ التي قامت عليها نظرية جاردنر </vt:lpstr>
      <vt:lpstr>أنواع الذكاءات المتعددة </vt:lpstr>
      <vt:lpstr>الذكاء اللغوي </vt:lpstr>
      <vt:lpstr>الذكاء المنطقي الرياضي  </vt:lpstr>
      <vt:lpstr>الذكاء المكاني –الفضائي –الفراغي </vt:lpstr>
      <vt:lpstr>الذكاء الجسمي الحركي </vt:lpstr>
      <vt:lpstr>الذكاء الموسيقي – الايقاعي </vt:lpstr>
      <vt:lpstr>الذكاء الشخصي –الاجتماعي </vt:lpstr>
      <vt:lpstr>الذكاء الشخصي – الذاتي  </vt:lpstr>
      <vt:lpstr>الذكاء الطبيعي </vt:lpstr>
      <vt:lpstr>الذكاء الوجودي </vt:lpstr>
      <vt:lpstr>مقياس الذكاءات المتعددة </vt:lpstr>
      <vt:lpstr>مكونات المقياس </vt:lpstr>
      <vt:lpstr>تصحيح المقياس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الذكاءات المتعددة</dc:title>
  <dc:creator>HP</dc:creator>
  <cp:lastModifiedBy>HP</cp:lastModifiedBy>
  <cp:revision>35</cp:revision>
  <dcterms:created xsi:type="dcterms:W3CDTF">2015-10-26T11:15:58Z</dcterms:created>
  <dcterms:modified xsi:type="dcterms:W3CDTF">2015-10-28T10:05:52Z</dcterms:modified>
</cp:coreProperties>
</file>