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notesMasterIdLst>
    <p:notesMasterId r:id="rId30"/>
  </p:notesMasterIdLst>
  <p:sldIdLst>
    <p:sldId id="286" r:id="rId5"/>
    <p:sldId id="306" r:id="rId6"/>
    <p:sldId id="307" r:id="rId7"/>
    <p:sldId id="258" r:id="rId8"/>
    <p:sldId id="262" r:id="rId9"/>
    <p:sldId id="265"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97" r:id="rId23"/>
    <p:sldId id="284" r:id="rId24"/>
    <p:sldId id="285" r:id="rId25"/>
    <p:sldId id="288" r:id="rId26"/>
    <p:sldId id="289" r:id="rId27"/>
    <p:sldId id="302" r:id="rId28"/>
    <p:sldId id="300"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09" autoAdjust="0"/>
    <p:restoredTop sz="94705" autoAdjust="0"/>
  </p:normalViewPr>
  <p:slideViewPr>
    <p:cSldViewPr>
      <p:cViewPr varScale="1">
        <p:scale>
          <a:sx n="107" d="100"/>
          <a:sy n="107" d="100"/>
        </p:scale>
        <p:origin x="-84" y="-2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5B4AB26A-B276-4FD5-997E-E8D6E2B180C8}" type="datetimeFigureOut">
              <a:rPr lang="ar-SA"/>
              <a:pPr>
                <a:defRPr/>
              </a:pPr>
              <a:t>14/07/38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2B26B934-86C5-430F-875E-5080F0AB1A7B}" type="slidenum">
              <a:rPr lang="ar-SA"/>
              <a:pPr>
                <a:defRPr/>
              </a:pPr>
              <a:t>‹#›</a:t>
            </a:fld>
            <a:endParaRPr lang="ar-SA"/>
          </a:p>
        </p:txBody>
      </p:sp>
    </p:spTree>
    <p:extLst>
      <p:ext uri="{BB962C8B-B14F-4D97-AF65-F5344CB8AC3E}">
        <p14:creationId xmlns:p14="http://schemas.microsoft.com/office/powerpoint/2010/main" val="4130676620"/>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endParaRPr lang="en-US"/>
          </a:p>
        </p:txBody>
      </p:sp>
      <p:sp>
        <p:nvSpPr>
          <p:cNvPr id="5" name="عنصر نائب للتذييل 3"/>
          <p:cNvSpPr>
            <a:spLocks noGrp="1"/>
          </p:cNvSpPr>
          <p:nvPr>
            <p:ph type="ftr" sz="quarter" idx="11"/>
          </p:nvPr>
        </p:nvSpPr>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p:txBody>
          <a:bodyPr/>
          <a:lstStyle>
            <a:lvl1pPr>
              <a:defRPr/>
            </a:lvl1pPr>
          </a:lstStyle>
          <a:p>
            <a:pPr>
              <a:defRPr/>
            </a:pPr>
            <a:fld id="{14E2C390-6E70-4FCF-A8B8-7E373DB44799}"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endParaRPr lang="en-US"/>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F64D083C-DAA8-457D-9A28-9A6B42611E38}"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457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6553200" y="6245225"/>
            <a:ext cx="2133600" cy="476250"/>
          </a:xfrm>
        </p:spPr>
        <p:txBody>
          <a:bodyPr/>
          <a:lstStyle>
            <a:lvl1pPr>
              <a:defRPr/>
            </a:lvl1pPr>
          </a:lstStyle>
          <a:p>
            <a:pPr>
              <a:defRPr/>
            </a:pPr>
            <a:endParaRPr lang="en-US"/>
          </a:p>
        </p:txBody>
      </p:sp>
      <p:sp>
        <p:nvSpPr>
          <p:cNvPr id="6" name="عنصر نائب للتذييل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عنصر نائب لرقم الشريحة 6"/>
          <p:cNvSpPr>
            <a:spLocks noGrp="1"/>
          </p:cNvSpPr>
          <p:nvPr>
            <p:ph type="sldNum" sz="quarter" idx="12"/>
          </p:nvPr>
        </p:nvSpPr>
        <p:spPr>
          <a:xfrm>
            <a:off x="457200" y="6245225"/>
            <a:ext cx="2133600" cy="476250"/>
          </a:xfrm>
        </p:spPr>
        <p:txBody>
          <a:bodyPr/>
          <a:lstStyle>
            <a:lvl1pPr>
              <a:defRPr/>
            </a:lvl1pPr>
          </a:lstStyle>
          <a:p>
            <a:pPr>
              <a:defRPr/>
            </a:pPr>
            <a:fld id="{C95AC79C-FA26-4712-B790-80D3EBC2A2EC}"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endParaRPr lang="en-US"/>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E86559B5-2FE8-4A36-A566-C2F7D4C1BF5F}" type="slidenum">
              <a:rPr lang="ar-SA"/>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endParaRPr lang="en-US"/>
          </a:p>
        </p:txBody>
      </p:sp>
      <p:sp>
        <p:nvSpPr>
          <p:cNvPr id="6" name="عنصر نائب للتذييل 3"/>
          <p:cNvSpPr>
            <a:spLocks noGrp="1"/>
          </p:cNvSpPr>
          <p:nvPr>
            <p:ph type="ftr" sz="quarter" idx="11"/>
          </p:nvPr>
        </p:nvSpPr>
        <p:spPr/>
        <p:txBody>
          <a:bodyPr/>
          <a:lstStyle>
            <a:lvl1pPr>
              <a:defRPr/>
            </a:lvl1pPr>
          </a:lstStyle>
          <a:p>
            <a:pPr>
              <a:defRPr/>
            </a:pPr>
            <a:endParaRPr lang="en-US"/>
          </a:p>
        </p:txBody>
      </p:sp>
      <p:sp>
        <p:nvSpPr>
          <p:cNvPr id="7" name="عنصر نائب لرقم الشريحة 15"/>
          <p:cNvSpPr>
            <a:spLocks noGrp="1"/>
          </p:cNvSpPr>
          <p:nvPr>
            <p:ph type="sldNum" sz="quarter" idx="12"/>
          </p:nvPr>
        </p:nvSpPr>
        <p:spPr/>
        <p:txBody>
          <a:bodyPr/>
          <a:lstStyle>
            <a:lvl1pPr>
              <a:defRPr/>
            </a:lvl1pPr>
          </a:lstStyle>
          <a:p>
            <a:pPr>
              <a:defRPr/>
            </a:pPr>
            <a:fld id="{7F56633B-0011-4E0F-902E-FC8638C058C9}"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endParaRPr lang="en-US"/>
          </a:p>
        </p:txBody>
      </p:sp>
      <p:sp>
        <p:nvSpPr>
          <p:cNvPr id="8" name="عنصر نائب للتذييل 3"/>
          <p:cNvSpPr>
            <a:spLocks noGrp="1"/>
          </p:cNvSpPr>
          <p:nvPr>
            <p:ph type="ftr" sz="quarter" idx="11"/>
          </p:nvPr>
        </p:nvSpPr>
        <p:spPr/>
        <p:txBody>
          <a:bodyPr/>
          <a:lstStyle>
            <a:lvl1pPr>
              <a:defRPr/>
            </a:lvl1pPr>
          </a:lstStyle>
          <a:p>
            <a:pPr>
              <a:defRPr/>
            </a:pPr>
            <a:endParaRPr lang="en-US"/>
          </a:p>
        </p:txBody>
      </p:sp>
      <p:sp>
        <p:nvSpPr>
          <p:cNvPr id="9" name="عنصر نائب لرقم الشريحة 15"/>
          <p:cNvSpPr>
            <a:spLocks noGrp="1"/>
          </p:cNvSpPr>
          <p:nvPr>
            <p:ph type="sldNum" sz="quarter" idx="12"/>
          </p:nvPr>
        </p:nvSpPr>
        <p:spPr/>
        <p:txBody>
          <a:bodyPr/>
          <a:lstStyle>
            <a:lvl1pPr>
              <a:defRPr/>
            </a:lvl1pPr>
          </a:lstStyle>
          <a:p>
            <a:pPr>
              <a:defRPr/>
            </a:pPr>
            <a:fld id="{6541BCB4-BE95-477D-ACDE-6BF47A9B0661}"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endParaRPr lang="en-US"/>
          </a:p>
        </p:txBody>
      </p:sp>
      <p:sp>
        <p:nvSpPr>
          <p:cNvPr id="4" name="عنصر نائب للتذييل 3"/>
          <p:cNvSpPr>
            <a:spLocks noGrp="1"/>
          </p:cNvSpPr>
          <p:nvPr>
            <p:ph type="ftr" sz="quarter" idx="11"/>
          </p:nvPr>
        </p:nvSpPr>
        <p:spPr/>
        <p:txBody>
          <a:bodyPr/>
          <a:lstStyle>
            <a:lvl1pPr>
              <a:defRPr/>
            </a:lvl1pPr>
          </a:lstStyle>
          <a:p>
            <a:pPr>
              <a:defRPr/>
            </a:pPr>
            <a:endParaRPr lang="en-US"/>
          </a:p>
        </p:txBody>
      </p:sp>
      <p:sp>
        <p:nvSpPr>
          <p:cNvPr id="5" name="عنصر نائب لرقم الشريحة 15"/>
          <p:cNvSpPr>
            <a:spLocks noGrp="1"/>
          </p:cNvSpPr>
          <p:nvPr>
            <p:ph type="sldNum" sz="quarter" idx="12"/>
          </p:nvPr>
        </p:nvSpPr>
        <p:spPr/>
        <p:txBody>
          <a:bodyPr/>
          <a:lstStyle>
            <a:lvl1pPr>
              <a:defRPr/>
            </a:lvl1pPr>
          </a:lstStyle>
          <a:p>
            <a:pPr>
              <a:defRPr/>
            </a:pPr>
            <a:fld id="{882001FD-DF37-4766-93BB-5B6D84416FC4}"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endParaRPr lang="en-US"/>
          </a:p>
        </p:txBody>
      </p:sp>
      <p:sp>
        <p:nvSpPr>
          <p:cNvPr id="3" name="عنصر نائب للتذييل 3"/>
          <p:cNvSpPr>
            <a:spLocks noGrp="1"/>
          </p:cNvSpPr>
          <p:nvPr>
            <p:ph type="ftr" sz="quarter" idx="11"/>
          </p:nvPr>
        </p:nvSpPr>
        <p:spPr/>
        <p:txBody>
          <a:bodyPr/>
          <a:lstStyle>
            <a:lvl1pPr>
              <a:defRPr/>
            </a:lvl1pPr>
          </a:lstStyle>
          <a:p>
            <a:pPr>
              <a:defRPr/>
            </a:pPr>
            <a:endParaRPr lang="en-US"/>
          </a:p>
        </p:txBody>
      </p:sp>
      <p:sp>
        <p:nvSpPr>
          <p:cNvPr id="4" name="عنصر نائب لرقم الشريحة 15"/>
          <p:cNvSpPr>
            <a:spLocks noGrp="1"/>
          </p:cNvSpPr>
          <p:nvPr>
            <p:ph type="sldNum" sz="quarter" idx="12"/>
          </p:nvPr>
        </p:nvSpPr>
        <p:spPr/>
        <p:txBody>
          <a:bodyPr/>
          <a:lstStyle>
            <a:lvl1pPr>
              <a:defRPr/>
            </a:lvl1pPr>
          </a:lstStyle>
          <a:p>
            <a:pPr>
              <a:defRPr/>
            </a:pPr>
            <a:fld id="{CB7EB2B0-CB90-4CE9-9D80-71F355C8605A}"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endParaRPr lang="en-US"/>
          </a:p>
        </p:txBody>
      </p:sp>
      <p:sp>
        <p:nvSpPr>
          <p:cNvPr id="6" name="عنصر نائب للتذييل 3"/>
          <p:cNvSpPr>
            <a:spLocks noGrp="1"/>
          </p:cNvSpPr>
          <p:nvPr>
            <p:ph type="ftr" sz="quarter" idx="11"/>
          </p:nvPr>
        </p:nvSpPr>
        <p:spPr/>
        <p:txBody>
          <a:bodyPr/>
          <a:lstStyle>
            <a:lvl1pPr>
              <a:defRPr/>
            </a:lvl1pPr>
          </a:lstStyle>
          <a:p>
            <a:pPr>
              <a:defRPr/>
            </a:pPr>
            <a:endParaRPr lang="en-US"/>
          </a:p>
        </p:txBody>
      </p:sp>
      <p:sp>
        <p:nvSpPr>
          <p:cNvPr id="7" name="عنصر نائب لرقم الشريحة 15"/>
          <p:cNvSpPr>
            <a:spLocks noGrp="1"/>
          </p:cNvSpPr>
          <p:nvPr>
            <p:ph type="sldNum" sz="quarter" idx="12"/>
          </p:nvPr>
        </p:nvSpPr>
        <p:spPr/>
        <p:txBody>
          <a:bodyPr/>
          <a:lstStyle>
            <a:lvl1pPr>
              <a:defRPr/>
            </a:lvl1pPr>
          </a:lstStyle>
          <a:p>
            <a:pPr>
              <a:defRPr/>
            </a:pPr>
            <a:fld id="{30929388-7C54-4887-BD01-92F5D61B13E1}"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مستطيل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الرمز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endParaRPr lang="en-US"/>
          </a:p>
        </p:txBody>
      </p:sp>
      <p:sp>
        <p:nvSpPr>
          <p:cNvPr id="8" name="عنصر نائب للتذييل 5"/>
          <p:cNvSpPr>
            <a:spLocks noGrp="1"/>
          </p:cNvSpPr>
          <p:nvPr>
            <p:ph type="ftr" sz="quarter" idx="11"/>
          </p:nvPr>
        </p:nvSpPr>
        <p:spPr/>
        <p:txBody>
          <a:bodyPr/>
          <a:lstStyle>
            <a:lvl1pPr>
              <a:defRPr/>
            </a:lvl1pPr>
            <a:extLst/>
          </a:lstStyle>
          <a:p>
            <a:pPr>
              <a:defRPr/>
            </a:pPr>
            <a:endParaRPr lang="en-US"/>
          </a:p>
        </p:txBody>
      </p:sp>
      <p:sp>
        <p:nvSpPr>
          <p:cNvPr id="9" name="عنصر نائب لرقم الشريحة 6"/>
          <p:cNvSpPr>
            <a:spLocks noGrp="1"/>
          </p:cNvSpPr>
          <p:nvPr>
            <p:ph type="sldNum" sz="quarter" idx="12"/>
          </p:nvPr>
        </p:nvSpPr>
        <p:spPr/>
        <p:txBody>
          <a:bodyPr/>
          <a:lstStyle>
            <a:lvl1pPr>
              <a:defRPr/>
            </a:lvl1pPr>
            <a:extLst/>
          </a:lstStyle>
          <a:p>
            <a:pPr>
              <a:defRPr/>
            </a:pPr>
            <a:fld id="{10CBEC62-866A-4D59-AF00-91353DAAF865}"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endParaRPr lang="en-US"/>
          </a:p>
        </p:txBody>
      </p:sp>
      <p:sp>
        <p:nvSpPr>
          <p:cNvPr id="5" name="عنصر نائب للتذييل 3"/>
          <p:cNvSpPr>
            <a:spLocks noGrp="1"/>
          </p:cNvSpPr>
          <p:nvPr>
            <p:ph type="ftr" sz="quarter" idx="11"/>
          </p:nvPr>
        </p:nvSpPr>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p:txBody>
          <a:bodyPr/>
          <a:lstStyle>
            <a:lvl1pPr>
              <a:defRPr/>
            </a:lvl1pPr>
          </a:lstStyle>
          <a:p>
            <a:pPr>
              <a:defRPr/>
            </a:pPr>
            <a:fld id="{290B6D7E-3922-4EFD-AADC-AA38E6B768FA}"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p>
        </p:txBody>
      </p:sp>
      <p:sp>
        <p:nvSpPr>
          <p:cNvPr id="2054"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0C245036-C438-41FA-AB29-2DA28057BFCF}"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956" r:id="rId1"/>
    <p:sldLayoutId id="2147483964" r:id="rId2"/>
    <p:sldLayoutId id="2147483957" r:id="rId3"/>
    <p:sldLayoutId id="2147483958" r:id="rId4"/>
    <p:sldLayoutId id="2147483959" r:id="rId5"/>
    <p:sldLayoutId id="2147483960" r:id="rId6"/>
    <p:sldLayoutId id="2147483961" r:id="rId7"/>
    <p:sldLayoutId id="2147483965" r:id="rId8"/>
    <p:sldLayoutId id="2147483962" r:id="rId9"/>
    <p:sldLayoutId id="2147483966" r:id="rId10"/>
    <p:sldLayoutId id="2147483967" r:id="rId11"/>
  </p:sldLayoutIdLst>
  <p:hf hdr="0" ftr="0" dt="0"/>
  <p:txStyles>
    <p:titleStyle>
      <a:lvl1pPr algn="l" rtl="1"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eaLnBrk="0" fontAlgn="base" hangingPunct="0">
        <a:spcBef>
          <a:spcPct val="0"/>
        </a:spcBef>
        <a:spcAft>
          <a:spcPct val="0"/>
        </a:spcAft>
        <a:defRPr sz="3800" b="1">
          <a:solidFill>
            <a:schemeClr val="tx1"/>
          </a:solidFill>
          <a:latin typeface="Arial" pitchFamily="34" charset="0"/>
          <a:cs typeface="Arial" pitchFamily="34" charset="0"/>
        </a:defRPr>
      </a:lvl2pPr>
      <a:lvl3pPr algn="l" rtl="1" eaLnBrk="0" fontAlgn="base" hangingPunct="0">
        <a:spcBef>
          <a:spcPct val="0"/>
        </a:spcBef>
        <a:spcAft>
          <a:spcPct val="0"/>
        </a:spcAft>
        <a:defRPr sz="3800" b="1">
          <a:solidFill>
            <a:schemeClr val="tx1"/>
          </a:solidFill>
          <a:latin typeface="Arial" pitchFamily="34" charset="0"/>
          <a:cs typeface="Arial" pitchFamily="34" charset="0"/>
        </a:defRPr>
      </a:lvl3pPr>
      <a:lvl4pPr algn="l" rtl="1" eaLnBrk="0" fontAlgn="base" hangingPunct="0">
        <a:spcBef>
          <a:spcPct val="0"/>
        </a:spcBef>
        <a:spcAft>
          <a:spcPct val="0"/>
        </a:spcAft>
        <a:defRPr sz="3800" b="1">
          <a:solidFill>
            <a:schemeClr val="tx1"/>
          </a:solidFill>
          <a:latin typeface="Arial" pitchFamily="34" charset="0"/>
          <a:cs typeface="Arial" pitchFamily="34" charset="0"/>
        </a:defRPr>
      </a:lvl4pPr>
      <a:lvl5pPr algn="l" rtl="1" eaLnBrk="0" fontAlgn="base" hangingPunct="0">
        <a:spcBef>
          <a:spcPct val="0"/>
        </a:spcBef>
        <a:spcAft>
          <a:spcPct val="0"/>
        </a:spcAft>
        <a:defRPr sz="3800" b="1">
          <a:solidFill>
            <a:schemeClr val="tx1"/>
          </a:solidFill>
          <a:latin typeface="Arial" pitchFamily="34" charset="0"/>
          <a:cs typeface="Arial"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eaLnBrk="0" fontAlgn="base" hangingPunct="0">
        <a:spcBef>
          <a:spcPts val="400"/>
        </a:spcBef>
        <a:spcAft>
          <a:spcPct val="0"/>
        </a:spcAft>
        <a:buClr>
          <a:srgbClr val="F9B639"/>
        </a:buClr>
        <a:buSzPct val="70000"/>
        <a:buFont typeface="Wingdings" pitchFamily="2" charset="2"/>
        <a:buChar char=""/>
        <a:defRPr sz="20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algn="ctr">
              <a:defRPr/>
            </a:pPr>
            <a:r>
              <a:rPr lang="en-US" sz="4000" i="1" dirty="0">
                <a:solidFill>
                  <a:srgbClr val="FF6600"/>
                </a:solidFill>
              </a:rPr>
              <a:t>Multiple Intelligences</a:t>
            </a:r>
            <a:br>
              <a:rPr lang="en-US" sz="4000" i="1" dirty="0">
                <a:solidFill>
                  <a:srgbClr val="FF6600"/>
                </a:solidFill>
              </a:rPr>
            </a:br>
            <a:r>
              <a:rPr lang="en-US" sz="4000" i="1" dirty="0"/>
              <a:t> </a:t>
            </a:r>
            <a:r>
              <a:rPr lang="ar-SA" sz="4000" dirty="0">
                <a:solidFill>
                  <a:srgbClr val="3333FF"/>
                </a:solidFill>
              </a:rPr>
              <a:t>الذكاء المتعدد</a:t>
            </a:r>
            <a:endParaRPr lang="en-US" sz="4000" dirty="0">
              <a:solidFill>
                <a:srgbClr val="3333FF"/>
              </a:solidFill>
            </a:endParaRPr>
          </a:p>
        </p:txBody>
      </p:sp>
      <p:sp>
        <p:nvSpPr>
          <p:cNvPr id="9219" name="Rectangle 3"/>
          <p:cNvSpPr>
            <a:spLocks noGrp="1" noChangeArrowheads="1"/>
          </p:cNvSpPr>
          <p:nvPr>
            <p:ph type="body" sz="half" idx="1"/>
          </p:nvPr>
        </p:nvSpPr>
        <p:spPr>
          <a:xfrm>
            <a:off x="357188" y="1600200"/>
            <a:ext cx="5214937" cy="4757738"/>
          </a:xfrm>
        </p:spPr>
        <p:txBody>
          <a:bodyPr/>
          <a:lstStyle/>
          <a:p>
            <a:pPr algn="just"/>
            <a:r>
              <a:rPr lang="ar-SA" sz="3200" b="1" smtClean="0"/>
              <a:t> </a:t>
            </a:r>
            <a:r>
              <a:rPr lang="ar-SA" sz="2800" b="1" smtClean="0"/>
              <a:t>واضع النظرية هو البروفسور </a:t>
            </a:r>
          </a:p>
          <a:p>
            <a:pPr algn="just">
              <a:buFontTx/>
              <a:buNone/>
            </a:pPr>
            <a:r>
              <a:rPr lang="ar-SA" sz="2800" b="1" smtClean="0">
                <a:solidFill>
                  <a:srgbClr val="FF0000"/>
                </a:solidFill>
              </a:rPr>
              <a:t>   </a:t>
            </a:r>
            <a:r>
              <a:rPr lang="en-US" sz="2800" b="1" smtClean="0">
                <a:solidFill>
                  <a:srgbClr val="FF0000"/>
                </a:solidFill>
                <a:cs typeface="Tahoma" pitchFamily="34" charset="0"/>
              </a:rPr>
              <a:t>Howard Gardner  </a:t>
            </a:r>
            <a:endParaRPr lang="en-US" sz="2800" b="1" smtClean="0">
              <a:cs typeface="Tahoma" pitchFamily="34" charset="0"/>
            </a:endParaRPr>
          </a:p>
          <a:p>
            <a:pPr algn="just"/>
            <a:r>
              <a:rPr lang="ar-BH" sz="2800" b="1" smtClean="0"/>
              <a:t> محاضر بجامعة هارفارد الأمريكية.  </a:t>
            </a:r>
          </a:p>
          <a:p>
            <a:pPr algn="just"/>
            <a:r>
              <a:rPr lang="ar-BH" sz="2800" b="1" smtClean="0"/>
              <a:t> مؤلف العديد من الكتب  التربوية.</a:t>
            </a:r>
          </a:p>
          <a:p>
            <a:pPr algn="just"/>
            <a:r>
              <a:rPr lang="ar-BH" sz="2800" b="1" smtClean="0"/>
              <a:t> وضع نظرية ( الذكاء المتعدد ) في كتابه </a:t>
            </a:r>
            <a:endParaRPr lang="en-US" sz="2800" b="1" smtClean="0">
              <a:cs typeface="Tahoma" pitchFamily="34" charset="0"/>
            </a:endParaRPr>
          </a:p>
          <a:p>
            <a:pPr algn="just">
              <a:buFontTx/>
              <a:buNone/>
            </a:pPr>
            <a:r>
              <a:rPr lang="en-US" sz="2800" b="1" smtClean="0">
                <a:cs typeface="Tahoma" pitchFamily="34" charset="0"/>
              </a:rPr>
              <a:t>      </a:t>
            </a:r>
            <a:r>
              <a:rPr lang="ar-BH" sz="2800" b="1" smtClean="0"/>
              <a:t>( أطر العقل ) سنة 1983.</a:t>
            </a:r>
            <a:endParaRPr lang="en-US" sz="2800" b="1" smtClean="0">
              <a:cs typeface="Tahoma" pitchFamily="34" charset="0"/>
            </a:endParaRPr>
          </a:p>
          <a:p>
            <a:pPr algn="just">
              <a:buFontTx/>
              <a:buNone/>
            </a:pPr>
            <a:r>
              <a:rPr lang="en-US" sz="2800" b="1" smtClean="0">
                <a:cs typeface="Tahoma" pitchFamily="34" charset="0"/>
              </a:rPr>
              <a:t>*</a:t>
            </a:r>
            <a:r>
              <a:rPr lang="ar-BH" sz="2800" b="1" smtClean="0"/>
              <a:t> </a:t>
            </a:r>
            <a:r>
              <a:rPr lang="en-US" sz="2800" b="1" smtClean="0">
                <a:cs typeface="Tahoma" pitchFamily="34" charset="0"/>
              </a:rPr>
              <a:t>   </a:t>
            </a:r>
            <a:r>
              <a:rPr lang="ar-BH" sz="2800" b="1" smtClean="0"/>
              <a:t>حدد (هاورد) في نظريته </a:t>
            </a:r>
            <a:r>
              <a:rPr lang="en-US" sz="2800" b="1" smtClean="0">
                <a:cs typeface="Tahoma" pitchFamily="34" charset="0"/>
              </a:rPr>
              <a:t> </a:t>
            </a:r>
            <a:r>
              <a:rPr lang="ar-BH" sz="2800" b="1" smtClean="0"/>
              <a:t>ثمانية أنواع للذكاء</a:t>
            </a:r>
            <a:r>
              <a:rPr lang="en-US" sz="2800" b="1" smtClean="0">
                <a:cs typeface="Tahoma" pitchFamily="34" charset="0"/>
              </a:rPr>
              <a:t> </a:t>
            </a:r>
            <a:r>
              <a:rPr lang="ar-BH" sz="2800" b="1" smtClean="0"/>
              <a:t>يمكن من خلالها التعرف على أنماط التعلم المختلفة لدى الطلبة.   </a:t>
            </a:r>
            <a:endParaRPr lang="en-US" sz="2800" b="1" smtClean="0">
              <a:cs typeface="Tahoma" pitchFamily="34" charset="0"/>
            </a:endParaRPr>
          </a:p>
          <a:p>
            <a:pPr>
              <a:buFontTx/>
              <a:buNone/>
            </a:pPr>
            <a:endParaRPr lang="en-US" sz="1600" smtClean="0">
              <a:cs typeface="Tahoma" pitchFamily="34" charset="0"/>
            </a:endParaRPr>
          </a:p>
        </p:txBody>
      </p:sp>
      <p:pic>
        <p:nvPicPr>
          <p:cNvPr id="9220" name="Picture 10" descr="HGardner_full"/>
          <p:cNvPicPr>
            <a:picLocks noGrp="1" noChangeAspect="1" noChangeArrowheads="1"/>
          </p:cNvPicPr>
          <p:nvPr>
            <p:ph sz="half" idx="2"/>
          </p:nvPr>
        </p:nvPicPr>
        <p:blipFill>
          <a:blip r:embed="rId2"/>
          <a:srcRect/>
          <a:stretch>
            <a:fillRect/>
          </a:stretch>
        </p:blipFill>
        <p:spPr>
          <a:xfrm>
            <a:off x="5791200" y="1828800"/>
            <a:ext cx="2286000" cy="3048000"/>
          </a:xfrm>
        </p:spPr>
      </p:pic>
      <p:sp>
        <p:nvSpPr>
          <p:cNvPr id="9221" name="عنصر نائب لرقم الشريحة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423272A-39DE-44E8-B22F-6CAE1E26DBE0}" type="slidenum">
              <a:rPr lang="ar-SA"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عنصر نائب للمحتوى 2"/>
          <p:cNvSpPr>
            <a:spLocks noGrp="1"/>
          </p:cNvSpPr>
          <p:nvPr>
            <p:ph idx="1"/>
          </p:nvPr>
        </p:nvSpPr>
        <p:spPr>
          <a:xfrm>
            <a:off x="357188" y="2071688"/>
            <a:ext cx="7429500" cy="4187825"/>
          </a:xfrm>
        </p:spPr>
        <p:txBody>
          <a:bodyPr/>
          <a:lstStyle/>
          <a:p>
            <a:pPr algn="just" eaLnBrk="1" hangingPunct="1"/>
            <a:r>
              <a:rPr lang="ar-SY" sz="3200" b="1" smtClean="0">
                <a:solidFill>
                  <a:srgbClr val="C00000"/>
                </a:solidFill>
              </a:rPr>
              <a:t>ثالثاً: </a:t>
            </a:r>
            <a:r>
              <a:rPr lang="ar-SY" sz="3200" b="1" smtClean="0"/>
              <a:t>الذكاء ظاهرة متعددة الأبعاد توجد في عدة مستويات من نظام دماغنا </a:t>
            </a:r>
            <a:r>
              <a:rPr lang="en-US" sz="3200" b="1" smtClean="0">
                <a:cs typeface="Tahoma" pitchFamily="34" charset="0"/>
              </a:rPr>
              <a:t>Brain </a:t>
            </a:r>
            <a:r>
              <a:rPr lang="ar-SY" sz="3200" b="1" smtClean="0"/>
              <a:t> وعقلنا </a:t>
            </a:r>
            <a:r>
              <a:rPr lang="en-US" sz="3200" b="1" smtClean="0">
                <a:cs typeface="Tahoma" pitchFamily="34" charset="0"/>
              </a:rPr>
              <a:t>Mind</a:t>
            </a:r>
            <a:r>
              <a:rPr lang="ar-SY" sz="3200" b="1" smtClean="0"/>
              <a:t> وجسمنا </a:t>
            </a:r>
            <a:r>
              <a:rPr lang="en-US" sz="3200" b="1" smtClean="0">
                <a:cs typeface="Tahoma" pitchFamily="34" charset="0"/>
              </a:rPr>
              <a:t>Body</a:t>
            </a:r>
            <a:r>
              <a:rPr lang="ar-SY" sz="3200" b="1" smtClean="0"/>
              <a:t> وهناك طرائق عديدة ومتنوعة نستطيع من خلالها تنمية المعارف والفهم والخيال والتعلم والإبداع ومعالجة المعلومات.</a:t>
            </a:r>
            <a:endParaRPr lang="ar-SA" sz="3200" b="1" smtClean="0"/>
          </a:p>
        </p:txBody>
      </p:sp>
      <p:sp>
        <p:nvSpPr>
          <p:cNvPr id="33796"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809D4B1-356E-46FC-BA1F-B594F436C42E}" type="slidenum">
              <a:rPr lang="ar-SA" smtClean="0"/>
              <a:pPr/>
              <a:t>10</a:t>
            </a:fld>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214291"/>
            <a:ext cx="8183562" cy="785818"/>
          </a:xfrm>
        </p:spPr>
        <p:txBody>
          <a:bodyPr/>
          <a:lstStyle/>
          <a:p>
            <a:pPr algn="ctr" eaLnBrk="1" hangingPunct="1">
              <a:defRPr/>
            </a:pPr>
            <a:r>
              <a:rPr lang="ar-SY" dirty="0" err="1" smtClean="0">
                <a:effectLst>
                  <a:outerShdw blurRad="38100" dist="38100" dir="2700000" algn="tl">
                    <a:srgbClr val="000000"/>
                  </a:outerShdw>
                </a:effectLst>
              </a:rPr>
              <a:t>انواع</a:t>
            </a:r>
            <a:r>
              <a:rPr lang="ar-SY" dirty="0" smtClean="0">
                <a:effectLst>
                  <a:outerShdw blurRad="38100" dist="38100" dir="2700000" algn="tl">
                    <a:srgbClr val="000000"/>
                  </a:outerShdw>
                </a:effectLst>
              </a:rPr>
              <a:t> </a:t>
            </a:r>
            <a:r>
              <a:rPr lang="ar-SY" dirty="0" err="1" smtClean="0">
                <a:effectLst>
                  <a:outerShdw blurRad="38100" dist="38100" dir="2700000" algn="tl">
                    <a:srgbClr val="000000"/>
                  </a:outerShdw>
                </a:effectLst>
              </a:rPr>
              <a:t>الذكاءات</a:t>
            </a:r>
            <a:r>
              <a:rPr lang="ar-SY" dirty="0" smtClean="0">
                <a:effectLst>
                  <a:outerShdw blurRad="38100" dist="38100" dir="2700000" algn="tl">
                    <a:srgbClr val="000000"/>
                  </a:outerShdw>
                </a:effectLst>
              </a:rPr>
              <a:t> المتعددة </a:t>
            </a:r>
            <a:endParaRPr lang="ar-SA" dirty="0" smtClean="0">
              <a:effectLst>
                <a:outerShdw blurRad="38100" dist="38100" dir="2700000" algn="tl">
                  <a:srgbClr val="000000"/>
                </a:outerShdw>
              </a:effectLst>
            </a:endParaRPr>
          </a:p>
        </p:txBody>
      </p:sp>
      <p:sp>
        <p:nvSpPr>
          <p:cNvPr id="34819" name="عنصر نائب للمحتوى 2"/>
          <p:cNvSpPr>
            <a:spLocks noGrp="1"/>
          </p:cNvSpPr>
          <p:nvPr>
            <p:ph idx="1"/>
          </p:nvPr>
        </p:nvSpPr>
        <p:spPr>
          <a:xfrm>
            <a:off x="714375" y="1285875"/>
            <a:ext cx="7072313" cy="5214938"/>
          </a:xfrm>
        </p:spPr>
        <p:txBody>
          <a:bodyPr/>
          <a:lstStyle/>
          <a:p>
            <a:pPr marL="514350" indent="-514350" algn="just" eaLnBrk="1" hangingPunct="1">
              <a:buFont typeface="Verdana" pitchFamily="34" charset="0"/>
              <a:buAutoNum type="arabicPeriod"/>
            </a:pPr>
            <a:r>
              <a:rPr lang="ar-SY" sz="2400" b="1" dirty="0" smtClean="0"/>
              <a:t>الذكاء المنطقي – الرياضي </a:t>
            </a:r>
            <a:endParaRPr lang="en-US" sz="2400" b="1" dirty="0" smtClean="0"/>
          </a:p>
          <a:p>
            <a:pPr marL="514350" indent="-514350" algn="just" eaLnBrk="1" hangingPunct="1">
              <a:buFont typeface="Verdana" pitchFamily="34" charset="0"/>
              <a:buAutoNum type="arabicPeriod"/>
            </a:pPr>
            <a:r>
              <a:rPr lang="ar-SY" sz="2400" b="1" dirty="0" smtClean="0"/>
              <a:t>الذكاء اللفظي – اللغوي </a:t>
            </a:r>
            <a:endParaRPr lang="en-US" sz="2400" b="1" dirty="0" smtClean="0"/>
          </a:p>
          <a:p>
            <a:pPr marL="514350" indent="-514350" algn="just" eaLnBrk="1" hangingPunct="1">
              <a:buFont typeface="Verdana" pitchFamily="34" charset="0"/>
              <a:buAutoNum type="arabicPeriod"/>
            </a:pPr>
            <a:r>
              <a:rPr lang="ar-SY" sz="2400" b="1" dirty="0" smtClean="0"/>
              <a:t>الذكاء البصري-المكاني</a:t>
            </a:r>
          </a:p>
          <a:p>
            <a:pPr marL="514350" indent="-514350" algn="just" eaLnBrk="1" hangingPunct="1">
              <a:buFont typeface="Verdana" pitchFamily="34" charset="0"/>
              <a:buAutoNum type="arabicPeriod"/>
            </a:pPr>
            <a:r>
              <a:rPr lang="ar-SY" sz="2400" b="1" dirty="0" smtClean="0"/>
              <a:t>الذكاء الموسيقي </a:t>
            </a:r>
            <a:endParaRPr lang="en-US" sz="2400" b="1" dirty="0" smtClean="0"/>
          </a:p>
          <a:p>
            <a:pPr marL="514350" indent="-514350" algn="just" eaLnBrk="1" hangingPunct="1">
              <a:buFont typeface="Verdana" pitchFamily="34" charset="0"/>
              <a:buAutoNum type="arabicPeriod"/>
            </a:pPr>
            <a:r>
              <a:rPr lang="ar-SY" sz="2400" b="1" dirty="0" smtClean="0"/>
              <a:t>الذكاء الجسمي-الحركي </a:t>
            </a:r>
            <a:endParaRPr lang="en-US" sz="2400" b="1" dirty="0" smtClean="0"/>
          </a:p>
          <a:p>
            <a:pPr marL="514350" indent="-514350" algn="just" eaLnBrk="1" hangingPunct="1">
              <a:buFont typeface="Verdana" pitchFamily="34" charset="0"/>
              <a:buAutoNum type="arabicPeriod"/>
            </a:pPr>
            <a:r>
              <a:rPr lang="ar-SY" sz="2400" b="1" dirty="0" smtClean="0"/>
              <a:t>الذكاء التأملي الذاتي </a:t>
            </a:r>
            <a:endParaRPr lang="en-US" sz="2400" b="1" dirty="0" smtClean="0"/>
          </a:p>
          <a:p>
            <a:pPr marL="514350" indent="-514350" algn="just" eaLnBrk="1" hangingPunct="1">
              <a:buFont typeface="Verdana" pitchFamily="34" charset="0"/>
              <a:buAutoNum type="arabicPeriod"/>
            </a:pPr>
            <a:r>
              <a:rPr lang="ar-SY" sz="2400" b="1" dirty="0" smtClean="0"/>
              <a:t>الذكاء التواصلي التعاوني </a:t>
            </a:r>
            <a:endParaRPr lang="en-US" sz="2400" b="1" dirty="0" smtClean="0">
              <a:cs typeface="Tahoma" pitchFamily="34" charset="0"/>
            </a:endParaRPr>
          </a:p>
          <a:p>
            <a:pPr marL="514350" indent="-514350" algn="just" eaLnBrk="1" hangingPunct="1">
              <a:buFont typeface="Verdana" pitchFamily="34" charset="0"/>
              <a:buAutoNum type="arabicPeriod"/>
            </a:pPr>
            <a:r>
              <a:rPr lang="ar-SY" sz="2400" b="1" dirty="0" smtClean="0"/>
              <a:t>الذكاء الطبيعي</a:t>
            </a:r>
            <a:endParaRPr lang="en-US" sz="2400" b="1" dirty="0" smtClean="0">
              <a:cs typeface="Tahoma" pitchFamily="34" charset="0"/>
            </a:endParaRPr>
          </a:p>
        </p:txBody>
      </p:sp>
      <p:sp>
        <p:nvSpPr>
          <p:cNvPr id="34820"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FB9985C-70B9-4E2A-B934-ACB2929E1C15}" type="slidenum">
              <a:rPr lang="ar-SA" smtClean="0"/>
              <a:pPr/>
              <a:t>11</a:t>
            </a:fld>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285729"/>
            <a:ext cx="8183562" cy="714379"/>
          </a:xfrm>
        </p:spPr>
        <p:txBody>
          <a:bodyPr/>
          <a:lstStyle/>
          <a:p>
            <a:pPr algn="ctr" eaLnBrk="1" hangingPunct="1">
              <a:defRPr/>
            </a:pPr>
            <a:r>
              <a:rPr lang="ar-SY" dirty="0" smtClean="0">
                <a:effectLst>
                  <a:outerShdw blurRad="38100" dist="38100" dir="2700000" algn="tl">
                    <a:srgbClr val="000000"/>
                  </a:outerShdw>
                </a:effectLst>
              </a:rPr>
              <a:t>الذكاء المنطقي/الرياضي</a:t>
            </a:r>
            <a:endParaRPr lang="ar-SA" dirty="0" smtClean="0">
              <a:effectLst>
                <a:outerShdw blurRad="38100" dist="38100" dir="2700000" algn="tl">
                  <a:srgbClr val="000000"/>
                </a:outerShdw>
              </a:effectLst>
            </a:endParaRPr>
          </a:p>
        </p:txBody>
      </p:sp>
      <p:sp>
        <p:nvSpPr>
          <p:cNvPr id="35843" name="عنصر نائب للمحتوى 2"/>
          <p:cNvSpPr>
            <a:spLocks noGrp="1"/>
          </p:cNvSpPr>
          <p:nvPr>
            <p:ph idx="1"/>
          </p:nvPr>
        </p:nvSpPr>
        <p:spPr>
          <a:xfrm>
            <a:off x="285750" y="1285875"/>
            <a:ext cx="7858125" cy="4857750"/>
          </a:xfrm>
        </p:spPr>
        <p:txBody>
          <a:bodyPr/>
          <a:lstStyle/>
          <a:p>
            <a:pPr algn="just" eaLnBrk="1" hangingPunct="1"/>
            <a:r>
              <a:rPr lang="ar-SY" sz="2800" b="1" smtClean="0"/>
              <a:t>يعني الحساسية والقدرة على الإدراك والاستدلال الإستنتاجي والاستقرائي واستخدام الأنماط العددية والتجريدية.</a:t>
            </a:r>
          </a:p>
          <a:p>
            <a:pPr algn="just" eaLnBrk="1" hangingPunct="1"/>
            <a:r>
              <a:rPr lang="ar-SY" sz="2800" b="1" smtClean="0"/>
              <a:t>يتجلى هذا الذكاء لدى الذين لديهم القدرة على البحث واكتشاف أنماط وعمليات حل المشكلات والمهارات والعمليات الحسابية وأنماط التفكير الفعال والتفكير التجريدي والتفكير الموجه بالتطبيق</a:t>
            </a:r>
            <a:r>
              <a:rPr lang="en-US" sz="2800" b="1" smtClean="0">
                <a:cs typeface="Arial" pitchFamily="34" charset="0"/>
              </a:rPr>
              <a:t>.</a:t>
            </a:r>
            <a:r>
              <a:rPr lang="ar-SY" sz="2800" b="1" smtClean="0"/>
              <a:t> </a:t>
            </a:r>
          </a:p>
          <a:p>
            <a:pPr algn="just" eaLnBrk="1" hangingPunct="1"/>
            <a:r>
              <a:rPr lang="ar-SY" sz="2800" b="1" smtClean="0"/>
              <a:t>يظهر هذا الذكاء لدى العلماء وأساتذة الرياضيات والعلوم والمهتمين بالبرمجة والعاملين في البنوك والمحاسبين ، أمثال الكندي والخوارزمي وأنشتاين و..............</a:t>
            </a:r>
            <a:endParaRPr lang="ar-SA" sz="2800" b="1" smtClean="0"/>
          </a:p>
        </p:txBody>
      </p:sp>
      <p:sp>
        <p:nvSpPr>
          <p:cNvPr id="35844"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4C83E21-84F1-4555-9DA1-8F8D39262ACE}" type="slidenum">
              <a:rPr lang="ar-SA" smtClean="0"/>
              <a:pPr/>
              <a:t>12</a:t>
            </a:fld>
            <a:endParaRPr lang="en-US" smtClean="0"/>
          </a:p>
        </p:txBody>
      </p:sp>
      <p:pic>
        <p:nvPicPr>
          <p:cNvPr id="35845" name="Picture 15" descr="Logical"/>
          <p:cNvPicPr>
            <a:picLocks noChangeAspect="1" noChangeArrowheads="1"/>
          </p:cNvPicPr>
          <p:nvPr/>
        </p:nvPicPr>
        <p:blipFill>
          <a:blip r:embed="rId2"/>
          <a:srcRect/>
          <a:stretch>
            <a:fillRect/>
          </a:stretch>
        </p:blipFill>
        <p:spPr bwMode="auto">
          <a:xfrm>
            <a:off x="1428750" y="214313"/>
            <a:ext cx="1081088" cy="1019175"/>
          </a:xfrm>
          <a:prstGeom prst="rect">
            <a:avLst/>
          </a:prstGeom>
          <a:noFill/>
          <a:ln w="9525">
            <a:noFill/>
            <a:miter lim="800000"/>
            <a:headEnd/>
            <a:tailEnd/>
          </a:ln>
        </p:spPr>
      </p:pic>
      <p:pic>
        <p:nvPicPr>
          <p:cNvPr id="6" name="Picture 8" descr="BS00559_"/>
          <p:cNvPicPr>
            <a:picLocks noChangeAspect="1" noChangeArrowheads="1"/>
          </p:cNvPicPr>
          <p:nvPr/>
        </p:nvPicPr>
        <p:blipFill>
          <a:blip r:embed="rId3"/>
          <a:srcRect/>
          <a:stretch>
            <a:fillRect/>
          </a:stretch>
        </p:blipFill>
        <p:spPr bwMode="auto">
          <a:xfrm>
            <a:off x="428625" y="5000625"/>
            <a:ext cx="2357438" cy="1571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214291"/>
            <a:ext cx="8183562" cy="928693"/>
          </a:xfrm>
        </p:spPr>
        <p:txBody>
          <a:bodyPr/>
          <a:lstStyle/>
          <a:p>
            <a:pPr algn="ctr" eaLnBrk="1" hangingPunct="1">
              <a:defRPr/>
            </a:pPr>
            <a:r>
              <a:rPr lang="ar-SY" dirty="0" smtClean="0">
                <a:effectLst>
                  <a:outerShdw blurRad="38100" dist="38100" dir="2700000" algn="tl">
                    <a:srgbClr val="000000"/>
                  </a:outerShdw>
                </a:effectLst>
              </a:rPr>
              <a:t>الذكاء اللفظي- اللغوي</a:t>
            </a:r>
            <a:endParaRPr lang="ar-SA" dirty="0" smtClean="0">
              <a:effectLst>
                <a:outerShdw blurRad="38100" dist="38100" dir="2700000" algn="tl">
                  <a:srgbClr val="000000"/>
                </a:outerShdw>
              </a:effectLst>
            </a:endParaRPr>
          </a:p>
        </p:txBody>
      </p:sp>
      <p:sp>
        <p:nvSpPr>
          <p:cNvPr id="37891" name="عنصر نائب للمحتوى 2"/>
          <p:cNvSpPr>
            <a:spLocks noGrp="1"/>
          </p:cNvSpPr>
          <p:nvPr>
            <p:ph idx="1"/>
          </p:nvPr>
        </p:nvSpPr>
        <p:spPr>
          <a:xfrm>
            <a:off x="500063" y="1500188"/>
            <a:ext cx="7500937" cy="4473575"/>
          </a:xfrm>
        </p:spPr>
        <p:txBody>
          <a:bodyPr/>
          <a:lstStyle/>
          <a:p>
            <a:pPr algn="just" eaLnBrk="1" hangingPunct="1">
              <a:lnSpc>
                <a:spcPct val="90000"/>
              </a:lnSpc>
            </a:pPr>
            <a:r>
              <a:rPr lang="ar-SY" sz="3200" b="1" smtClean="0"/>
              <a:t>يعني الحساسية للأصوات والإيقاعات ومعاني الكلمات  والوظائف المختلفة للغة والقدرة على الاستخدام المتقن للكتابة والتعبير الشفهي . </a:t>
            </a:r>
          </a:p>
          <a:p>
            <a:pPr algn="just" eaLnBrk="1" hangingPunct="1">
              <a:lnSpc>
                <a:spcPct val="90000"/>
              </a:lnSpc>
            </a:pPr>
            <a:r>
              <a:rPr lang="ar-SY" sz="3200" b="1" smtClean="0"/>
              <a:t>يتجلى هذا الذكاء لدى الذين يحبون كتابة المقالات واستخدام مهارات الفهم اللغوي والمناظرات والحوارات والأحاديث العامة الرسمية وغير الرسمية والشعر والكتابة الإبداعية والصحفية والدعابة المرتكزة على اللغة</a:t>
            </a:r>
            <a:r>
              <a:rPr lang="en-US" sz="3200" b="1" smtClean="0">
                <a:cs typeface="Arial" pitchFamily="34" charset="0"/>
              </a:rPr>
              <a:t>.</a:t>
            </a:r>
            <a:r>
              <a:rPr lang="ar-SY" sz="3200" b="1" smtClean="0"/>
              <a:t> </a:t>
            </a:r>
          </a:p>
          <a:p>
            <a:pPr algn="just" eaLnBrk="1" hangingPunct="1">
              <a:lnSpc>
                <a:spcPct val="90000"/>
              </a:lnSpc>
            </a:pPr>
            <a:r>
              <a:rPr lang="ar-SY" sz="3200" b="1" smtClean="0"/>
              <a:t>يظهر هذا الذكاء لدى الشعراء والصحفيين والكتاب والخطباء ( المتنبي-طه حسين ........... الخ )</a:t>
            </a:r>
            <a:r>
              <a:rPr lang="en-US" sz="3200" b="1" smtClean="0">
                <a:cs typeface="Arial" pitchFamily="34" charset="0"/>
              </a:rPr>
              <a:t>.</a:t>
            </a:r>
            <a:endParaRPr lang="ar-SA" sz="3200" b="1" smtClean="0"/>
          </a:p>
        </p:txBody>
      </p:sp>
      <p:sp>
        <p:nvSpPr>
          <p:cNvPr id="37892"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0FFE337-8377-4C1B-A4DA-D190EC80783C}" type="slidenum">
              <a:rPr lang="ar-SA" smtClean="0"/>
              <a:pPr/>
              <a:t>13</a:t>
            </a:fld>
            <a:endParaRPr lang="en-US" smtClean="0"/>
          </a:p>
        </p:txBody>
      </p:sp>
      <p:pic>
        <p:nvPicPr>
          <p:cNvPr id="37893" name="Picture 8" descr="Verbal"/>
          <p:cNvPicPr>
            <a:picLocks noChangeAspect="1" noChangeArrowheads="1"/>
          </p:cNvPicPr>
          <p:nvPr/>
        </p:nvPicPr>
        <p:blipFill>
          <a:blip r:embed="rId2"/>
          <a:srcRect/>
          <a:stretch>
            <a:fillRect/>
          </a:stretch>
        </p:blipFill>
        <p:spPr bwMode="auto">
          <a:xfrm>
            <a:off x="500063" y="0"/>
            <a:ext cx="1108075" cy="144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928694"/>
          </a:xfrm>
        </p:spPr>
        <p:txBody>
          <a:bodyPr/>
          <a:lstStyle/>
          <a:p>
            <a:pPr algn="ctr" eaLnBrk="1" hangingPunct="1">
              <a:defRPr/>
            </a:pPr>
            <a:r>
              <a:rPr lang="ar-SY" dirty="0" smtClean="0">
                <a:effectLst>
                  <a:outerShdw blurRad="38100" dist="38100" dir="2700000" algn="tl">
                    <a:srgbClr val="000000"/>
                  </a:outerShdw>
                </a:effectLst>
              </a:rPr>
              <a:t>الذكاء البصري – المكاني </a:t>
            </a:r>
            <a:endParaRPr lang="ar-SA" dirty="0" smtClean="0">
              <a:effectLst>
                <a:outerShdw blurRad="38100" dist="38100" dir="2700000" algn="tl">
                  <a:srgbClr val="000000"/>
                </a:outerShdw>
              </a:effectLst>
            </a:endParaRPr>
          </a:p>
        </p:txBody>
      </p:sp>
      <p:sp>
        <p:nvSpPr>
          <p:cNvPr id="39939" name="عنصر نائب للمحتوى 2"/>
          <p:cNvSpPr>
            <a:spLocks noGrp="1"/>
          </p:cNvSpPr>
          <p:nvPr>
            <p:ph idx="1"/>
          </p:nvPr>
        </p:nvSpPr>
        <p:spPr>
          <a:xfrm>
            <a:off x="457200" y="1214438"/>
            <a:ext cx="7543800" cy="5357812"/>
          </a:xfrm>
        </p:spPr>
        <p:txBody>
          <a:bodyPr/>
          <a:lstStyle/>
          <a:p>
            <a:pPr algn="just" eaLnBrk="1" hangingPunct="1"/>
            <a:endParaRPr lang="ar-SA" sz="2800" b="1" smtClean="0"/>
          </a:p>
          <a:p>
            <a:pPr algn="just" eaLnBrk="1" hangingPunct="1"/>
            <a:r>
              <a:rPr lang="ar-SY" sz="2800" b="1" smtClean="0"/>
              <a:t>يعني القدرة على التصور الذهني للعالم البصري والمكاني بدقة وانجاز تحولات بناء على ذلك.</a:t>
            </a:r>
          </a:p>
          <a:p>
            <a:pPr algn="just" eaLnBrk="1" hangingPunct="1"/>
            <a:r>
              <a:rPr lang="ar-SY" sz="2800" b="1" smtClean="0"/>
              <a:t>يتجلى هذا الذكاء من خلال رؤية خارجية (العين) ورؤية داخلية ( عين العقل) ويتضمن ذلك الفضول الحسي الحركي عن العالم واستكشاف الفضاء البيئي والاستخدام المتكامل للقدرات البصرية والمكانية في حل المشكلات والتعبير عن الذات واتساع التفكير الإبداعي باستخدام الصور والرموز والتخيل الذهني والخيال النشيط والمونتاج وتصميم الخرائط والصور الزيتية والنحت وفن صنع الملصقات والرسوم وخلق سيناريوهات مهمة في العقل</a:t>
            </a:r>
            <a:r>
              <a:rPr lang="en-US" sz="2800" b="1" smtClean="0">
                <a:cs typeface="Arial" pitchFamily="34" charset="0"/>
              </a:rPr>
              <a:t>.</a:t>
            </a:r>
            <a:r>
              <a:rPr lang="ar-SY" sz="2800" b="1" smtClean="0"/>
              <a:t> </a:t>
            </a:r>
            <a:endParaRPr lang="ar-SA" sz="2800" b="1" smtClean="0"/>
          </a:p>
        </p:txBody>
      </p:sp>
      <p:sp>
        <p:nvSpPr>
          <p:cNvPr id="39940"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B4AE680-DC14-4FF1-9543-360186791941}" type="slidenum">
              <a:rPr lang="ar-SA" smtClean="0"/>
              <a:pPr/>
              <a:t>14</a:t>
            </a:fld>
            <a:endParaRPr lang="en-US" smtClean="0"/>
          </a:p>
        </p:txBody>
      </p:sp>
      <p:pic>
        <p:nvPicPr>
          <p:cNvPr id="39941" name="Picture 9" descr="Spatial"/>
          <p:cNvPicPr>
            <a:picLocks noChangeAspect="1" noChangeArrowheads="1"/>
          </p:cNvPicPr>
          <p:nvPr/>
        </p:nvPicPr>
        <p:blipFill>
          <a:blip r:embed="rId2"/>
          <a:srcRect/>
          <a:stretch>
            <a:fillRect/>
          </a:stretch>
        </p:blipFill>
        <p:spPr bwMode="auto">
          <a:xfrm>
            <a:off x="928688" y="428625"/>
            <a:ext cx="1103312" cy="119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428625"/>
            <a:ext cx="8183562" cy="1050925"/>
          </a:xfrm>
        </p:spPr>
        <p:txBody>
          <a:bodyPr/>
          <a:lstStyle/>
          <a:p>
            <a:pPr algn="ctr" eaLnBrk="1" hangingPunct="1">
              <a:defRPr/>
            </a:pPr>
            <a:r>
              <a:rPr lang="ar-SY" smtClean="0">
                <a:effectLst>
                  <a:outerShdw blurRad="38100" dist="38100" dir="2700000" algn="tl">
                    <a:srgbClr val="000000"/>
                  </a:outerShdw>
                </a:effectLst>
              </a:rPr>
              <a:t>الذكاء الموسيقي/الإيقاعي</a:t>
            </a:r>
            <a:endParaRPr lang="ar-SA" smtClean="0">
              <a:effectLst>
                <a:outerShdw blurRad="38100" dist="38100" dir="2700000" algn="tl">
                  <a:srgbClr val="000000"/>
                </a:outerShdw>
              </a:effectLst>
            </a:endParaRPr>
          </a:p>
        </p:txBody>
      </p:sp>
      <p:sp>
        <p:nvSpPr>
          <p:cNvPr id="41987" name="عنصر نائب للمحتوى 2"/>
          <p:cNvSpPr>
            <a:spLocks noGrp="1"/>
          </p:cNvSpPr>
          <p:nvPr>
            <p:ph idx="1"/>
          </p:nvPr>
        </p:nvSpPr>
        <p:spPr>
          <a:xfrm>
            <a:off x="357188" y="1714500"/>
            <a:ext cx="7643812" cy="4187825"/>
          </a:xfrm>
        </p:spPr>
        <p:txBody>
          <a:bodyPr/>
          <a:lstStyle/>
          <a:p>
            <a:pPr algn="just" eaLnBrk="1" hangingPunct="1">
              <a:lnSpc>
                <a:spcPct val="90000"/>
              </a:lnSpc>
            </a:pPr>
            <a:r>
              <a:rPr lang="ar-SY" sz="3200" b="1" smtClean="0"/>
              <a:t>يعني القدرة على إدراك الحساسية للإيقاع وأنماط النغمات ودرجاتها والأداء الموسيقي والتأليف الموسيقي والتحليل الموسيقي والإنتاج الموسيقي وكل أشكال التعبير الموسيقي والأصوات الطبيعية البيئية والاستجابة لها والانفعال بآثارها.</a:t>
            </a:r>
          </a:p>
          <a:p>
            <a:pPr algn="just" eaLnBrk="1" hangingPunct="1">
              <a:lnSpc>
                <a:spcPct val="90000"/>
              </a:lnSpc>
            </a:pPr>
            <a:r>
              <a:rPr lang="ar-SY" sz="3200" b="1" smtClean="0"/>
              <a:t>يتجلى هذا الذكاء لدى الذين يحبون الغناء والاستماع إلى الموسيقى والأنماط الإيقاعية</a:t>
            </a:r>
            <a:r>
              <a:rPr lang="en-US" sz="3200" b="1" smtClean="0">
                <a:cs typeface="Arial" pitchFamily="34" charset="0"/>
              </a:rPr>
              <a:t>.</a:t>
            </a:r>
            <a:r>
              <a:rPr lang="ar-SY" sz="3200" b="1" smtClean="0"/>
              <a:t> </a:t>
            </a:r>
          </a:p>
          <a:p>
            <a:pPr algn="just" eaLnBrk="1" hangingPunct="1">
              <a:lnSpc>
                <a:spcPct val="90000"/>
              </a:lnSpc>
            </a:pPr>
            <a:r>
              <a:rPr lang="ar-SY" sz="3200" b="1" smtClean="0"/>
              <a:t>يظهر هذا الذكاء لدى العازفين والملحنين والمؤلفين الموسيقيين والراقصين مثل محمد عبد الوهاب وفيروز وام كلثوم وشوبان وموزارت و.........</a:t>
            </a:r>
            <a:endParaRPr lang="ar-SA" sz="3200" b="1" smtClean="0"/>
          </a:p>
        </p:txBody>
      </p:sp>
      <p:sp>
        <p:nvSpPr>
          <p:cNvPr id="41988"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B2647042-575F-480B-AA3D-7969738E5719}" type="slidenum">
              <a:rPr lang="ar-SA" smtClean="0"/>
              <a:pPr/>
              <a:t>15</a:t>
            </a:fld>
            <a:endParaRPr lang="en-US" smtClean="0"/>
          </a:p>
        </p:txBody>
      </p:sp>
      <p:pic>
        <p:nvPicPr>
          <p:cNvPr id="41989" name="Picture 6" descr="Musical"/>
          <p:cNvPicPr>
            <a:picLocks noChangeAspect="1" noChangeArrowheads="1"/>
          </p:cNvPicPr>
          <p:nvPr/>
        </p:nvPicPr>
        <p:blipFill>
          <a:blip r:embed="rId2" cstate="print"/>
          <a:srcRect/>
          <a:stretch>
            <a:fillRect/>
          </a:stretch>
        </p:blipFill>
        <p:spPr bwMode="auto">
          <a:xfrm>
            <a:off x="1000125" y="285750"/>
            <a:ext cx="1166813" cy="1282700"/>
          </a:xfrm>
          <a:prstGeom prst="rect">
            <a:avLst/>
          </a:prstGeom>
          <a:noFill/>
          <a:ln w="9525">
            <a:noFill/>
            <a:miter lim="800000"/>
            <a:headEnd/>
            <a:tailEnd/>
          </a:ln>
        </p:spPr>
      </p:pic>
      <p:pic>
        <p:nvPicPr>
          <p:cNvPr id="41990" name="Picture 5" descr="MCj04107190000[1]"/>
          <p:cNvPicPr>
            <a:picLocks noChangeAspect="1" noChangeArrowheads="1"/>
          </p:cNvPicPr>
          <p:nvPr/>
        </p:nvPicPr>
        <p:blipFill>
          <a:blip r:embed="rId3"/>
          <a:srcRect/>
          <a:stretch>
            <a:fillRect/>
          </a:stretch>
        </p:blipFill>
        <p:spPr bwMode="auto">
          <a:xfrm>
            <a:off x="6572250" y="214313"/>
            <a:ext cx="1676400" cy="157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625" y="428625"/>
            <a:ext cx="8183563" cy="642921"/>
          </a:xfrm>
        </p:spPr>
        <p:txBody>
          <a:bodyPr/>
          <a:lstStyle/>
          <a:p>
            <a:pPr algn="ctr" eaLnBrk="1" hangingPunct="1">
              <a:defRPr/>
            </a:pPr>
            <a:r>
              <a:rPr lang="ar-SY" dirty="0" smtClean="0">
                <a:effectLst>
                  <a:outerShdw blurRad="38100" dist="38100" dir="2700000" algn="tl">
                    <a:srgbClr val="000000"/>
                  </a:outerShdw>
                </a:effectLst>
              </a:rPr>
              <a:t>الذكاء الجسمي-الحركي</a:t>
            </a:r>
            <a:endParaRPr lang="ar-SA" dirty="0" smtClean="0">
              <a:effectLst>
                <a:outerShdw blurRad="38100" dist="38100" dir="2700000" algn="tl">
                  <a:srgbClr val="000000"/>
                </a:outerShdw>
              </a:effectLst>
            </a:endParaRPr>
          </a:p>
        </p:txBody>
      </p:sp>
      <p:sp>
        <p:nvSpPr>
          <p:cNvPr id="44035" name="عنصر نائب للمحتوى 2"/>
          <p:cNvSpPr>
            <a:spLocks noGrp="1"/>
          </p:cNvSpPr>
          <p:nvPr>
            <p:ph idx="1"/>
          </p:nvPr>
        </p:nvSpPr>
        <p:spPr>
          <a:xfrm>
            <a:off x="428625" y="1285875"/>
            <a:ext cx="7643813" cy="4616450"/>
          </a:xfrm>
        </p:spPr>
        <p:txBody>
          <a:bodyPr/>
          <a:lstStyle/>
          <a:p>
            <a:pPr algn="just" eaLnBrk="1" hangingPunct="1"/>
            <a:endParaRPr lang="ar-SA" sz="3200" b="1" smtClean="0"/>
          </a:p>
          <a:p>
            <a:pPr algn="just" eaLnBrk="1" hangingPunct="1"/>
            <a:r>
              <a:rPr lang="ar-SY" sz="3200" b="1" smtClean="0"/>
              <a:t>يعني القدرة على استخدام الجسم في التعبير عن الأفكار والمشاعر والقيم وإظهار الأداء فمثلاً يتضح هذا الذكاء من خلال استخدام الجسم في التعبير عن المشاعر والإيماءات الجسمية والمهارية (كما يبدو في أداء الراقص) أو إظهار الأداء الجسمي والحركي (كما يبدو في الألعاب الرياضية) أو في حل مشكلة (كما يبدو في عمل الحرفيين ) أو في خلق إنتاج جديد (كما يبدو في أداء المخترعين)أ في تشكيل إنتاج بالتناول المهاري للأشياء (كما يبدو في أداء النحات والميكانيكي والطبيب الجراح)</a:t>
            </a:r>
            <a:r>
              <a:rPr lang="en-US" sz="3200" b="1" smtClean="0">
                <a:cs typeface="Arial" pitchFamily="34" charset="0"/>
              </a:rPr>
              <a:t>.</a:t>
            </a:r>
            <a:endParaRPr lang="ar-SY" sz="3200" b="1" smtClean="0"/>
          </a:p>
          <a:p>
            <a:pPr eaLnBrk="1" hangingPunct="1">
              <a:buFont typeface="Wingdings 2" pitchFamily="18" charset="2"/>
              <a:buNone/>
            </a:pPr>
            <a:endParaRPr lang="ar-SA" smtClean="0"/>
          </a:p>
        </p:txBody>
      </p:sp>
      <p:sp>
        <p:nvSpPr>
          <p:cNvPr id="44036"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6225112-FCDA-461D-A3F5-FEA71845E144}" type="slidenum">
              <a:rPr lang="ar-SA" smtClean="0"/>
              <a:pPr/>
              <a:t>16</a:t>
            </a:fld>
            <a:endParaRPr lang="en-US" smtClean="0"/>
          </a:p>
        </p:txBody>
      </p:sp>
      <p:pic>
        <p:nvPicPr>
          <p:cNvPr id="44037" name="Picture 12" descr="Bodily"/>
          <p:cNvPicPr>
            <a:picLocks noChangeAspect="1" noChangeArrowheads="1"/>
          </p:cNvPicPr>
          <p:nvPr/>
        </p:nvPicPr>
        <p:blipFill>
          <a:blip r:embed="rId2" cstate="print"/>
          <a:srcRect/>
          <a:stretch>
            <a:fillRect/>
          </a:stretch>
        </p:blipFill>
        <p:spPr bwMode="auto">
          <a:xfrm>
            <a:off x="642938" y="214313"/>
            <a:ext cx="1714500" cy="1133475"/>
          </a:xfrm>
          <a:prstGeom prst="rect">
            <a:avLst/>
          </a:prstGeom>
          <a:noFill/>
          <a:ln w="9525">
            <a:noFill/>
            <a:miter lim="800000"/>
            <a:headEnd/>
            <a:tailEnd/>
          </a:ln>
        </p:spPr>
      </p:pic>
      <p:pic>
        <p:nvPicPr>
          <p:cNvPr id="6" name="Picture 7" descr="A54F"/>
          <p:cNvPicPr>
            <a:picLocks noChangeAspect="1" noChangeArrowheads="1"/>
          </p:cNvPicPr>
          <p:nvPr/>
        </p:nvPicPr>
        <p:blipFill>
          <a:blip r:embed="rId3"/>
          <a:srcRect/>
          <a:stretch>
            <a:fillRect/>
          </a:stretch>
        </p:blipFill>
        <p:spPr bwMode="auto">
          <a:xfrm>
            <a:off x="6572250" y="0"/>
            <a:ext cx="1243013" cy="18621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عنصر نائب للمحتوى 2"/>
          <p:cNvSpPr>
            <a:spLocks noGrp="1"/>
          </p:cNvSpPr>
          <p:nvPr>
            <p:ph idx="1"/>
          </p:nvPr>
        </p:nvSpPr>
        <p:spPr>
          <a:xfrm>
            <a:off x="428625" y="1571625"/>
            <a:ext cx="7500938" cy="4187825"/>
          </a:xfrm>
        </p:spPr>
        <p:txBody>
          <a:bodyPr/>
          <a:lstStyle/>
          <a:p>
            <a:pPr algn="just" eaLnBrk="1" hangingPunct="1"/>
            <a:r>
              <a:rPr lang="ar-SY" sz="3200" b="1" dirty="0" smtClean="0"/>
              <a:t>يتجلى هذا الذكاء لدى أولئك المتفوقين في النشاطات الحركية والرياضية أو في التحكم بحركات الجسم وفي التنسيق بين المرئي والحركي وتناول الأشياء بمهارة معينة كالمرونة والتوازن والرشاقة ....... الخ باستخدام أدوات مثل الرقص، التمثيل، المسرح، الألعاب الرياضية، والمهن الحرفية والطباعة وأدوات الجراحة ،الاختراع، تمثيل الأدوار، تقليد الآخرين</a:t>
            </a:r>
            <a:r>
              <a:rPr lang="en-US" sz="3200" b="1" dirty="0" smtClean="0">
                <a:cs typeface="Arial" pitchFamily="34" charset="0"/>
              </a:rPr>
              <a:t>.</a:t>
            </a:r>
            <a:r>
              <a:rPr lang="ar-SY" sz="3200" b="1" dirty="0" smtClean="0"/>
              <a:t> </a:t>
            </a:r>
          </a:p>
        </p:txBody>
      </p:sp>
      <p:sp>
        <p:nvSpPr>
          <p:cNvPr id="45060"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20F51DC-6B6F-4680-AB2C-508E74A85FCE}" type="slidenum">
              <a:rPr lang="ar-SA" smtClean="0"/>
              <a:pPr/>
              <a:t>17</a:t>
            </a:fld>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625" y="214291"/>
            <a:ext cx="8183563" cy="785817"/>
          </a:xfrm>
        </p:spPr>
        <p:txBody>
          <a:bodyPr/>
          <a:lstStyle/>
          <a:p>
            <a:pPr algn="ctr" eaLnBrk="1" hangingPunct="1">
              <a:defRPr/>
            </a:pPr>
            <a:r>
              <a:rPr lang="ar-SY" dirty="0" smtClean="0">
                <a:effectLst>
                  <a:outerShdw blurRad="38100" dist="38100" dir="2700000" algn="tl">
                    <a:srgbClr val="000000"/>
                  </a:outerShdw>
                </a:effectLst>
              </a:rPr>
              <a:t>الذكاء التأملي الذاتي</a:t>
            </a:r>
            <a:endParaRPr lang="ar-SA" dirty="0" smtClean="0">
              <a:effectLst>
                <a:outerShdw blurRad="38100" dist="38100" dir="2700000" algn="tl">
                  <a:srgbClr val="000000"/>
                </a:outerShdw>
              </a:effectLst>
            </a:endParaRPr>
          </a:p>
        </p:txBody>
      </p:sp>
      <p:sp>
        <p:nvSpPr>
          <p:cNvPr id="47107" name="عنصر نائب للمحتوى 2"/>
          <p:cNvSpPr>
            <a:spLocks noGrp="1"/>
          </p:cNvSpPr>
          <p:nvPr>
            <p:ph idx="1"/>
          </p:nvPr>
        </p:nvSpPr>
        <p:spPr>
          <a:xfrm>
            <a:off x="500063" y="1285875"/>
            <a:ext cx="7429500" cy="4473575"/>
          </a:xfrm>
        </p:spPr>
        <p:txBody>
          <a:bodyPr/>
          <a:lstStyle/>
          <a:p>
            <a:pPr algn="just" eaLnBrk="1" hangingPunct="1">
              <a:lnSpc>
                <a:spcPct val="90000"/>
              </a:lnSpc>
            </a:pPr>
            <a:r>
              <a:rPr lang="ar-SY" sz="2800" b="1" smtClean="0"/>
              <a:t>هو القدرة الارتباطيه المتجهة نحو الداخل ويعني القدرة على إدراك الإنسان لمظاهره الداخلية (الذاتية) ومجال عواطفه. </a:t>
            </a:r>
            <a:endParaRPr lang="en-US" sz="2800" b="1" smtClean="0">
              <a:cs typeface="Arial" pitchFamily="34" charset="0"/>
            </a:endParaRPr>
          </a:p>
          <a:p>
            <a:pPr algn="just" eaLnBrk="1" hangingPunct="1">
              <a:lnSpc>
                <a:spcPct val="90000"/>
              </a:lnSpc>
            </a:pPr>
            <a:r>
              <a:rPr lang="ar-SY" sz="2800" b="1" smtClean="0"/>
              <a:t>يتجلى هذا الذكاء لدى الذين لديهم إرادة قوية وثقة بالنفس ودافعية داخلية وإحساس قوي بالأنا واستدلال عال وحب العمل الفردي والقيام بمشروعات مستقلة متجنبين النشاطات الجماعية.</a:t>
            </a:r>
          </a:p>
          <a:p>
            <a:pPr algn="just" eaLnBrk="1" hangingPunct="1">
              <a:lnSpc>
                <a:spcPct val="90000"/>
              </a:lnSpc>
            </a:pPr>
            <a:r>
              <a:rPr lang="ar-SY" sz="2800" b="1" smtClean="0"/>
              <a:t>يحدث هذا الذكاء من خلال مهارات التأمل الذاتي ويتضمن ذلك الوعي بعمليات التفكير وإدراك الذات وتحليل الذات وتقدير الذات والمعتقدات والقيم والفلسفات الشخصية والتساؤلات الكونية مثل ( ما معنى الحياة)</a:t>
            </a:r>
            <a:r>
              <a:rPr lang="en-US" sz="2800" b="1" smtClean="0">
                <a:cs typeface="Arial" pitchFamily="34" charset="0"/>
              </a:rPr>
              <a:t>.</a:t>
            </a:r>
            <a:endParaRPr lang="ar-SY" sz="2800" b="1" smtClean="0"/>
          </a:p>
        </p:txBody>
      </p:sp>
      <p:sp>
        <p:nvSpPr>
          <p:cNvPr id="47108"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77F3B64-9117-450D-B91E-4B53092D422B}" type="slidenum">
              <a:rPr lang="ar-SA" smtClean="0"/>
              <a:pPr/>
              <a:t>18</a:t>
            </a:fld>
            <a:endParaRPr lang="en-US" smtClean="0"/>
          </a:p>
        </p:txBody>
      </p:sp>
      <p:pic>
        <p:nvPicPr>
          <p:cNvPr id="47109" name="Picture 14" descr="Intrapersonal"/>
          <p:cNvPicPr>
            <a:picLocks noChangeAspect="1" noChangeArrowheads="1"/>
          </p:cNvPicPr>
          <p:nvPr/>
        </p:nvPicPr>
        <p:blipFill>
          <a:blip r:embed="rId2"/>
          <a:srcRect/>
          <a:stretch>
            <a:fillRect/>
          </a:stretch>
        </p:blipFill>
        <p:spPr bwMode="auto">
          <a:xfrm>
            <a:off x="1214438" y="214313"/>
            <a:ext cx="1285875" cy="1214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عنصر نائب للمحتوى 2"/>
          <p:cNvSpPr>
            <a:spLocks noGrp="1"/>
          </p:cNvSpPr>
          <p:nvPr>
            <p:ph idx="1"/>
          </p:nvPr>
        </p:nvSpPr>
        <p:spPr/>
        <p:txBody>
          <a:bodyPr/>
          <a:lstStyle/>
          <a:p>
            <a:pPr algn="just" eaLnBrk="1" hangingPunct="1">
              <a:lnSpc>
                <a:spcPct val="90000"/>
              </a:lnSpc>
            </a:pPr>
            <a:endParaRPr lang="en-US" sz="3200" b="1" smtClean="0">
              <a:cs typeface="Arial" pitchFamily="34" charset="0"/>
            </a:endParaRPr>
          </a:p>
          <a:p>
            <a:pPr algn="just" eaLnBrk="1" hangingPunct="1">
              <a:lnSpc>
                <a:spcPct val="90000"/>
              </a:lnSpc>
            </a:pPr>
            <a:r>
              <a:rPr lang="ar-SY" sz="3200" b="1" smtClean="0"/>
              <a:t>وهم أحياناً لديهم الاستبصار والحكمة الإبداعية ويتصفون بالحدس والفكر المحدد حيث يأتي إليهم العديد من الناس طلباً للنصيحة والاستشارة.</a:t>
            </a:r>
          </a:p>
          <a:p>
            <a:pPr algn="just" eaLnBrk="1" hangingPunct="1">
              <a:lnSpc>
                <a:spcPct val="90000"/>
              </a:lnSpc>
            </a:pPr>
            <a:r>
              <a:rPr lang="ar-SY" sz="3200" b="1" smtClean="0"/>
              <a:t>يظهر هذا الذكاء لدى القادة الدينيين والفلاسفة والأطباء النفسيين وعلماء النفس والباحثين في الذكاء الإنساني مثل ابن سينا وفرويد وكونفوشيوس......</a:t>
            </a:r>
            <a:endParaRPr lang="ar-SA" sz="3200" b="1" smtClean="0"/>
          </a:p>
          <a:p>
            <a:endParaRPr lang="ar-SA" smtClean="0"/>
          </a:p>
        </p:txBody>
      </p:sp>
      <p:sp>
        <p:nvSpPr>
          <p:cNvPr id="48132"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D4E8958-9B03-4D87-8056-230EC264B550}" type="slidenum">
              <a:rPr lang="ar-SA" smtClean="0"/>
              <a:pPr/>
              <a:t>19</a:t>
            </a:fld>
            <a:endParaRPr lang="en-US" smtClean="0"/>
          </a:p>
        </p:txBody>
      </p:sp>
      <p:pic>
        <p:nvPicPr>
          <p:cNvPr id="48133" name="Picture 4" descr="j0332268"/>
          <p:cNvPicPr>
            <a:picLocks noChangeAspect="1" noChangeArrowheads="1"/>
          </p:cNvPicPr>
          <p:nvPr/>
        </p:nvPicPr>
        <p:blipFill>
          <a:blip r:embed="rId2"/>
          <a:srcRect/>
          <a:stretch>
            <a:fillRect/>
          </a:stretch>
        </p:blipFill>
        <p:spPr bwMode="auto">
          <a:xfrm>
            <a:off x="285750" y="357188"/>
            <a:ext cx="1800225" cy="13335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2500313" y="288925"/>
            <a:ext cx="5500687" cy="584200"/>
          </a:xfrm>
          <a:prstGeom prst="rect">
            <a:avLst/>
          </a:prstGeom>
          <a:noFill/>
          <a:ln w="9525">
            <a:noFill/>
            <a:miter lim="800000"/>
            <a:headEnd/>
            <a:tailEnd/>
          </a:ln>
        </p:spPr>
        <p:txBody>
          <a:bodyPr>
            <a:spAutoFit/>
          </a:bodyPr>
          <a:lstStyle/>
          <a:p>
            <a:pPr>
              <a:buFont typeface="Wingdings" pitchFamily="2" charset="2"/>
              <a:buChar char="q"/>
            </a:pPr>
            <a:r>
              <a:rPr lang="ar-SA" sz="3200" b="1">
                <a:solidFill>
                  <a:srgbClr val="66FF33"/>
                </a:solidFill>
                <a:cs typeface="Simplified Arabic" pitchFamily="18" charset="-78"/>
              </a:rPr>
              <a:t> نظرية الذكاءات المتعددة لجاردنر:</a:t>
            </a:r>
            <a:endParaRPr lang="en-US" sz="3200" b="1">
              <a:solidFill>
                <a:srgbClr val="66FF33"/>
              </a:solidFill>
              <a:cs typeface="Simplified Arabic" pitchFamily="18" charset="-78"/>
            </a:endParaRPr>
          </a:p>
        </p:txBody>
      </p:sp>
      <p:sp>
        <p:nvSpPr>
          <p:cNvPr id="39941" name="Text Box 5"/>
          <p:cNvSpPr txBox="1">
            <a:spLocks noChangeArrowheads="1"/>
          </p:cNvSpPr>
          <p:nvPr/>
        </p:nvSpPr>
        <p:spPr bwMode="auto">
          <a:xfrm>
            <a:off x="323850" y="836613"/>
            <a:ext cx="7677150" cy="5732462"/>
          </a:xfrm>
          <a:prstGeom prst="rect">
            <a:avLst/>
          </a:prstGeom>
          <a:noFill/>
          <a:ln w="9525">
            <a:noFill/>
            <a:miter lim="800000"/>
            <a:headEnd/>
            <a:tailEnd/>
          </a:ln>
        </p:spPr>
        <p:txBody>
          <a:bodyPr>
            <a:spAutoFit/>
          </a:bodyPr>
          <a:lstStyle/>
          <a:p>
            <a:pPr marL="266700" indent="-266700" algn="just" defTabSz="723900">
              <a:lnSpc>
                <a:spcPct val="120000"/>
              </a:lnSpc>
              <a:buFont typeface="Wingdings" pitchFamily="2" charset="2"/>
              <a:buChar char="v"/>
            </a:pPr>
            <a:r>
              <a:rPr lang="ar-SA" sz="2800" b="1">
                <a:latin typeface="Times New Roman" pitchFamily="18" charset="0"/>
                <a:cs typeface="Simplified Arabic" pitchFamily="18" charset="-78"/>
              </a:rPr>
              <a:t> قام العالم جار</a:t>
            </a:r>
            <a:r>
              <a:rPr lang="ar-EG" sz="2800" b="1">
                <a:latin typeface="Times New Roman" pitchFamily="18" charset="0"/>
                <a:cs typeface="Simplified Arabic" pitchFamily="18" charset="-78"/>
              </a:rPr>
              <a:t>دن</a:t>
            </a:r>
            <a:r>
              <a:rPr lang="ar-SA" sz="2800" b="1">
                <a:latin typeface="Times New Roman" pitchFamily="18" charset="0"/>
                <a:cs typeface="Simplified Arabic" pitchFamily="18" charset="-78"/>
              </a:rPr>
              <a:t>ر بتفسير طبيعة الذكاء وقد استمد نظريته من ملاحظاته للأفراد الذين يتمتعون بقدرات خارقة في بعض القدرات العقلية ولا يحصلون في اختبار الذكاء إلا على درجات متوسطة أو دونها مما جعله يعتقد أن:</a:t>
            </a:r>
          </a:p>
          <a:p>
            <a:pPr marL="266700" indent="-266700" algn="just" defTabSz="723900">
              <a:lnSpc>
                <a:spcPct val="120000"/>
              </a:lnSpc>
              <a:buFont typeface="Wingdings" pitchFamily="2" charset="2"/>
              <a:buChar char="v"/>
            </a:pPr>
            <a:r>
              <a:rPr lang="ar-SA" sz="2800" b="1">
                <a:latin typeface="Times New Roman" pitchFamily="18" charset="0"/>
                <a:cs typeface="Simplified Arabic" pitchFamily="18" charset="-78"/>
              </a:rPr>
              <a:t> الذكاء مؤلف من كثير من القدرات .</a:t>
            </a:r>
          </a:p>
          <a:p>
            <a:pPr marL="266700" indent="-266700" algn="just" defTabSz="723900">
              <a:lnSpc>
                <a:spcPct val="120000"/>
              </a:lnSpc>
              <a:buFont typeface="Wingdings" pitchFamily="2" charset="2"/>
              <a:buChar char="v"/>
            </a:pPr>
            <a:r>
              <a:rPr lang="ar-SA" sz="2800" b="1">
                <a:latin typeface="Times New Roman" pitchFamily="18" charset="0"/>
                <a:cs typeface="Simplified Arabic" pitchFamily="18" charset="-78"/>
              </a:rPr>
              <a:t> الأشخاص العاديين يتشكل لديهم على الأقل ثمانية أنواع من عناصر الذكاء المستقلة نسبياً.</a:t>
            </a:r>
            <a:endParaRPr lang="ar-EG" sz="2800" b="1">
              <a:latin typeface="Times New Roman" pitchFamily="18" charset="0"/>
              <a:cs typeface="Simplified Arabic" pitchFamily="18" charset="-78"/>
            </a:endParaRPr>
          </a:p>
          <a:p>
            <a:pPr marL="266700" indent="-266700" algn="just" defTabSz="723900">
              <a:lnSpc>
                <a:spcPct val="120000"/>
              </a:lnSpc>
              <a:buFont typeface="Wingdings" pitchFamily="2" charset="2"/>
              <a:buChar char="v"/>
            </a:pPr>
            <a:r>
              <a:rPr lang="ar-SA" sz="2800" b="1">
                <a:latin typeface="Times New Roman" pitchFamily="18" charset="0"/>
                <a:cs typeface="Simplified Arabic" pitchFamily="18" charset="-78"/>
              </a:rPr>
              <a:t> </a:t>
            </a:r>
            <a:r>
              <a:rPr lang="ar-EG" sz="2800" b="1">
                <a:latin typeface="Times New Roman" pitchFamily="18" charset="0"/>
                <a:cs typeface="Simplified Arabic" pitchFamily="18" charset="-78"/>
              </a:rPr>
              <a:t>الناس يملكون أنماط فريدة من نقاط القوة والضعف فى القدرة العقلية</a:t>
            </a:r>
            <a:r>
              <a:rPr lang="ar-SA" sz="2800" b="1">
                <a:latin typeface="Times New Roman" pitchFamily="18" charset="0"/>
                <a:cs typeface="Simplified Arabic" pitchFamily="18" charset="-78"/>
              </a:rPr>
              <a:t>.</a:t>
            </a:r>
          </a:p>
          <a:p>
            <a:pPr marL="266700" indent="-266700" algn="just" defTabSz="723900">
              <a:lnSpc>
                <a:spcPct val="120000"/>
              </a:lnSpc>
              <a:buFont typeface="Wingdings" pitchFamily="2" charset="2"/>
              <a:buChar char="v"/>
            </a:pPr>
            <a:r>
              <a:rPr lang="ar-SA" sz="2800" b="1">
                <a:latin typeface="Times New Roman" pitchFamily="18" charset="0"/>
                <a:cs typeface="Simplified Arabic" pitchFamily="18" charset="-78"/>
              </a:rPr>
              <a:t> </a:t>
            </a:r>
            <a:r>
              <a:rPr lang="ar-EG" sz="2800" b="1">
                <a:latin typeface="Times New Roman" pitchFamily="18" charset="0"/>
                <a:cs typeface="Simplified Arabic" pitchFamily="18" charset="-78"/>
              </a:rPr>
              <a:t>البشر يختلفون في القدرات والاهتمامات لذا فهم لا يتعلمون بنفس الطريقة.</a:t>
            </a:r>
            <a:endParaRPr lang="ar-SA" sz="2800" b="1">
              <a:latin typeface="Times New Roman" pitchFamily="18" charset="0"/>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 calcmode="lin" valueType="num">
                                      <p:cBhvr additive="base">
                                        <p:cTn id="7" dur="500" fill="hold"/>
                                        <p:tgtEl>
                                          <p:spTgt spid="3994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9940">
                                            <p:txEl>
                                              <p:pRg st="0" end="0"/>
                                            </p:txEl>
                                          </p:spTgt>
                                        </p:tgtEl>
                                        <p:attrNameLst>
                                          <p:attrName>ppt_y</p:attrName>
                                        </p:attrNameLst>
                                      </p:cBhvr>
                                      <p:tavLst>
                                        <p:tav tm="0">
                                          <p:val>
                                            <p:strVal val="1+#ppt_h/2"/>
                                          </p:val>
                                        </p:tav>
                                        <p:tav tm="100000">
                                          <p:val>
                                            <p:strVal val="#ppt_y"/>
                                          </p:val>
                                        </p:tav>
                                      </p:tavLst>
                                    </p:anim>
                                  </p:childTnLst>
                                </p:cTn>
                              </p:par>
                              <p:par>
                                <p:cTn id="9" presetID="24" presetClass="entr" presetSubtype="0" fill="hold" nodeType="withEffect">
                                  <p:stCondLst>
                                    <p:cond delay="0"/>
                                  </p:stCondLst>
                                  <p:childTnLst>
                                    <p:set>
                                      <p:cBhvr>
                                        <p:cTn id="10" dur="1" fill="hold">
                                          <p:stCondLst>
                                            <p:cond delay="0"/>
                                          </p:stCondLst>
                                        </p:cTn>
                                        <p:tgtEl>
                                          <p:spTgt spid="39941">
                                            <p:txEl>
                                              <p:pRg st="0" end="0"/>
                                            </p:txEl>
                                          </p:spTgt>
                                        </p:tgtEl>
                                        <p:attrNameLst>
                                          <p:attrName>style.visibility</p:attrName>
                                        </p:attrNameLst>
                                      </p:cBhvr>
                                      <p:to>
                                        <p:strVal val="visible"/>
                                      </p:to>
                                    </p:set>
                                    <p:anim to="" calcmode="lin" valueType="num">
                                      <p:cBhvr>
                                        <p:cTn id="11" dur="1" fill="hold"/>
                                        <p:tgtEl>
                                          <p:spTgt spid="39941">
                                            <p:txEl>
                                              <p:pRg st="0" end="0"/>
                                            </p:txEl>
                                          </p:spTgt>
                                        </p:tgtEl>
                                        <p:attrNameLst>
                                          <p:attrName/>
                                        </p:attrNameLst>
                                      </p:cBhvr>
                                    </p:anim>
                                  </p:childTnLst>
                                </p:cTn>
                              </p:par>
                              <p:par>
                                <p:cTn id="12" presetID="24" presetClass="entr" presetSubtype="0" fill="hold" nodeType="withEffect">
                                  <p:stCondLst>
                                    <p:cond delay="0"/>
                                  </p:stCondLst>
                                  <p:childTnLst>
                                    <p:set>
                                      <p:cBhvr>
                                        <p:cTn id="13" dur="1" fill="hold">
                                          <p:stCondLst>
                                            <p:cond delay="0"/>
                                          </p:stCondLst>
                                        </p:cTn>
                                        <p:tgtEl>
                                          <p:spTgt spid="39941">
                                            <p:txEl>
                                              <p:pRg st="1" end="1"/>
                                            </p:txEl>
                                          </p:spTgt>
                                        </p:tgtEl>
                                        <p:attrNameLst>
                                          <p:attrName>style.visibility</p:attrName>
                                        </p:attrNameLst>
                                      </p:cBhvr>
                                      <p:to>
                                        <p:strVal val="visible"/>
                                      </p:to>
                                    </p:set>
                                    <p:anim to="" calcmode="lin" valueType="num">
                                      <p:cBhvr>
                                        <p:cTn id="14" dur="1" fill="hold"/>
                                        <p:tgtEl>
                                          <p:spTgt spid="39941">
                                            <p:txEl>
                                              <p:pRg st="1" end="1"/>
                                            </p:txEl>
                                          </p:spTgt>
                                        </p:tgtEl>
                                        <p:attrNameLst>
                                          <p:attrName/>
                                        </p:attrNameLst>
                                      </p:cBhvr>
                                    </p:anim>
                                  </p:childTnLst>
                                </p:cTn>
                              </p:par>
                              <p:par>
                                <p:cTn id="15" presetID="24" presetClass="entr" presetSubtype="0" fill="hold" nodeType="withEffect">
                                  <p:stCondLst>
                                    <p:cond delay="0"/>
                                  </p:stCondLst>
                                  <p:childTnLst>
                                    <p:set>
                                      <p:cBhvr>
                                        <p:cTn id="16" dur="1" fill="hold">
                                          <p:stCondLst>
                                            <p:cond delay="0"/>
                                          </p:stCondLst>
                                        </p:cTn>
                                        <p:tgtEl>
                                          <p:spTgt spid="39941">
                                            <p:txEl>
                                              <p:pRg st="2" end="2"/>
                                            </p:txEl>
                                          </p:spTgt>
                                        </p:tgtEl>
                                        <p:attrNameLst>
                                          <p:attrName>style.visibility</p:attrName>
                                        </p:attrNameLst>
                                      </p:cBhvr>
                                      <p:to>
                                        <p:strVal val="visible"/>
                                      </p:to>
                                    </p:set>
                                    <p:anim to="" calcmode="lin" valueType="num">
                                      <p:cBhvr>
                                        <p:cTn id="17" dur="1" fill="hold"/>
                                        <p:tgtEl>
                                          <p:spTgt spid="39941">
                                            <p:txEl>
                                              <p:pRg st="2" end="2"/>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39941">
                                            <p:txEl>
                                              <p:pRg st="3" end="3"/>
                                            </p:txEl>
                                          </p:spTgt>
                                        </p:tgtEl>
                                        <p:attrNameLst>
                                          <p:attrName>style.visibility</p:attrName>
                                        </p:attrNameLst>
                                      </p:cBhvr>
                                      <p:to>
                                        <p:strVal val="visible"/>
                                      </p:to>
                                    </p:set>
                                    <p:anim to="" calcmode="lin" valueType="num">
                                      <p:cBhvr>
                                        <p:cTn id="20" dur="1" fill="hold"/>
                                        <p:tgtEl>
                                          <p:spTgt spid="39941">
                                            <p:txEl>
                                              <p:pRg st="3" end="3"/>
                                            </p:txEl>
                                          </p:spTgt>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39941">
                                            <p:txEl>
                                              <p:pRg st="4" end="4"/>
                                            </p:txEl>
                                          </p:spTgt>
                                        </p:tgtEl>
                                        <p:attrNameLst>
                                          <p:attrName>style.visibility</p:attrName>
                                        </p:attrNameLst>
                                      </p:cBhvr>
                                      <p:to>
                                        <p:strVal val="visible"/>
                                      </p:to>
                                    </p:set>
                                    <p:anim to="" calcmode="lin" valueType="num">
                                      <p:cBhvr>
                                        <p:cTn id="23" dur="1" fill="hold"/>
                                        <p:tgtEl>
                                          <p:spTgt spid="3994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214291"/>
            <a:ext cx="8183562" cy="857255"/>
          </a:xfrm>
        </p:spPr>
        <p:txBody>
          <a:bodyPr/>
          <a:lstStyle/>
          <a:p>
            <a:pPr algn="ctr" eaLnBrk="1" hangingPunct="1">
              <a:defRPr/>
            </a:pPr>
            <a:r>
              <a:rPr lang="ar-SY" dirty="0" smtClean="0">
                <a:effectLst>
                  <a:outerShdw blurRad="38100" dist="38100" dir="2700000" algn="tl">
                    <a:srgbClr val="000000"/>
                  </a:outerShdw>
                </a:effectLst>
              </a:rPr>
              <a:t>الذكاء التواصلي-التعاوني</a:t>
            </a:r>
            <a:endParaRPr lang="ar-SA" dirty="0" smtClean="0">
              <a:effectLst>
                <a:outerShdw blurRad="38100" dist="38100" dir="2700000" algn="tl">
                  <a:srgbClr val="000000"/>
                </a:outerShdw>
              </a:effectLst>
            </a:endParaRPr>
          </a:p>
        </p:txBody>
      </p:sp>
      <p:sp>
        <p:nvSpPr>
          <p:cNvPr id="50179" name="عنصر نائب للمحتوى 2"/>
          <p:cNvSpPr>
            <a:spLocks noGrp="1"/>
          </p:cNvSpPr>
          <p:nvPr>
            <p:ph idx="1"/>
          </p:nvPr>
        </p:nvSpPr>
        <p:spPr>
          <a:xfrm>
            <a:off x="500063" y="1285875"/>
            <a:ext cx="7500937" cy="5143500"/>
          </a:xfrm>
        </p:spPr>
        <p:txBody>
          <a:bodyPr/>
          <a:lstStyle/>
          <a:p>
            <a:pPr algn="just" eaLnBrk="1" hangingPunct="1">
              <a:lnSpc>
                <a:spcPct val="90000"/>
              </a:lnSpc>
            </a:pPr>
            <a:r>
              <a:rPr lang="ar-SY" sz="3200" b="1" smtClean="0"/>
              <a:t>يعني القدرة على فهم الناس وإدراك طباعهم ومزاجهم ودوافعهم وقراءة نواياهم ورغباتهم (ولو كانت خفية) وكيف يعملون والاستجابة لها ويتضمن ذلك الحساسية للتعبيرات الصوتية والإيماءات وتعبيرات الوجه</a:t>
            </a:r>
            <a:r>
              <a:rPr lang="en-US" sz="3200" b="1" smtClean="0">
                <a:cs typeface="Arial" pitchFamily="34" charset="0"/>
              </a:rPr>
              <a:t>.</a:t>
            </a:r>
            <a:r>
              <a:rPr lang="ar-SY" sz="3200" b="1" smtClean="0"/>
              <a:t> </a:t>
            </a:r>
          </a:p>
          <a:p>
            <a:pPr algn="just" eaLnBrk="1" hangingPunct="1">
              <a:lnSpc>
                <a:spcPct val="90000"/>
              </a:lnSpc>
            </a:pPr>
            <a:r>
              <a:rPr lang="ar-SY" sz="3200" b="1" smtClean="0"/>
              <a:t>يتجلى هذا الذكاء لدى القادرين على قبول الآخرين والاتصال معهم وإقامة العلاقات الاجتماعية والعمل التعاوني والجماعي باستخدام التعلم التعاوني والمهارات الاجتماعية وإجراء المناقشات والمشاريع الجماعية وتقدير الثقافات الأخرى ويظهر هذا الذكاء</a:t>
            </a:r>
            <a:r>
              <a:rPr lang="ar-SA" sz="3200" b="1" smtClean="0"/>
              <a:t> </a:t>
            </a:r>
            <a:r>
              <a:rPr lang="ar-SY" sz="3200" b="1" smtClean="0"/>
              <a:t>لدى القادة السياسيين والمعلمين والتجار</a:t>
            </a:r>
            <a:r>
              <a:rPr lang="ar-SA" sz="3200" b="1" smtClean="0"/>
              <a:t> </a:t>
            </a:r>
            <a:r>
              <a:rPr lang="ar-SY" sz="3200" b="1" smtClean="0"/>
              <a:t>والمستشارين والدبلوماسيين والأطباء النفسيين</a:t>
            </a:r>
            <a:r>
              <a:rPr lang="en-US" sz="3200" b="1" smtClean="0">
                <a:cs typeface="Arial" pitchFamily="34" charset="0"/>
              </a:rPr>
              <a:t>.</a:t>
            </a:r>
            <a:endParaRPr lang="ar-SA" sz="3200" b="1" smtClean="0"/>
          </a:p>
        </p:txBody>
      </p:sp>
      <p:sp>
        <p:nvSpPr>
          <p:cNvPr id="50180"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091475C-65E5-4748-802B-EA0AFD8781F3}" type="slidenum">
              <a:rPr lang="ar-SA" smtClean="0"/>
              <a:pPr/>
              <a:t>20</a:t>
            </a:fld>
            <a:endParaRPr lang="en-US" smtClean="0"/>
          </a:p>
        </p:txBody>
      </p:sp>
      <p:pic>
        <p:nvPicPr>
          <p:cNvPr id="50181" name="Picture 13" descr="Interpersonal"/>
          <p:cNvPicPr>
            <a:picLocks noChangeAspect="1" noChangeArrowheads="1"/>
          </p:cNvPicPr>
          <p:nvPr/>
        </p:nvPicPr>
        <p:blipFill>
          <a:blip r:embed="rId2"/>
          <a:srcRect/>
          <a:stretch>
            <a:fillRect/>
          </a:stretch>
        </p:blipFill>
        <p:spPr bwMode="auto">
          <a:xfrm>
            <a:off x="642938" y="214313"/>
            <a:ext cx="1255712" cy="1108075"/>
          </a:xfrm>
          <a:prstGeom prst="rect">
            <a:avLst/>
          </a:prstGeom>
          <a:noFill/>
          <a:ln w="9525">
            <a:noFill/>
            <a:miter lim="800000"/>
            <a:headEnd/>
            <a:tailEnd/>
          </a:ln>
        </p:spPr>
      </p:pic>
      <p:pic>
        <p:nvPicPr>
          <p:cNvPr id="6" name="Picture 3" descr="LF40005B"/>
          <p:cNvPicPr>
            <a:picLocks noChangeAspect="1" noChangeArrowheads="1"/>
          </p:cNvPicPr>
          <p:nvPr/>
        </p:nvPicPr>
        <p:blipFill>
          <a:blip r:embed="rId3"/>
          <a:srcRect/>
          <a:stretch>
            <a:fillRect/>
          </a:stretch>
        </p:blipFill>
        <p:spPr bwMode="auto">
          <a:xfrm>
            <a:off x="7000875" y="142875"/>
            <a:ext cx="1066800" cy="13128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63" y="285729"/>
            <a:ext cx="8183562" cy="714379"/>
          </a:xfrm>
        </p:spPr>
        <p:txBody>
          <a:bodyPr/>
          <a:lstStyle/>
          <a:p>
            <a:pPr algn="ctr" eaLnBrk="1" hangingPunct="1">
              <a:defRPr/>
            </a:pPr>
            <a:r>
              <a:rPr lang="ar-SY" dirty="0" smtClean="0">
                <a:effectLst>
                  <a:outerShdw blurRad="38100" dist="38100" dir="2700000" algn="tl">
                    <a:srgbClr val="000000"/>
                  </a:outerShdw>
                </a:effectLst>
              </a:rPr>
              <a:t>الذكـــاء الطبيعي </a:t>
            </a:r>
            <a:endParaRPr lang="ar-SA" dirty="0" smtClean="0">
              <a:effectLst>
                <a:outerShdw blurRad="38100" dist="38100" dir="2700000" algn="tl">
                  <a:srgbClr val="000000"/>
                </a:outerShdw>
              </a:effectLst>
            </a:endParaRPr>
          </a:p>
        </p:txBody>
      </p:sp>
      <p:sp>
        <p:nvSpPr>
          <p:cNvPr id="52227" name="عنصر نائب للمحتوى 2"/>
          <p:cNvSpPr>
            <a:spLocks noGrp="1"/>
          </p:cNvSpPr>
          <p:nvPr>
            <p:ph idx="1"/>
          </p:nvPr>
        </p:nvSpPr>
        <p:spPr>
          <a:xfrm>
            <a:off x="500063" y="1285875"/>
            <a:ext cx="7358062" cy="5143500"/>
          </a:xfrm>
        </p:spPr>
        <p:txBody>
          <a:bodyPr/>
          <a:lstStyle/>
          <a:p>
            <a:pPr algn="just" eaLnBrk="1" hangingPunct="1">
              <a:lnSpc>
                <a:spcPct val="90000"/>
              </a:lnSpc>
            </a:pPr>
            <a:r>
              <a:rPr lang="ar-SY" sz="2800" b="1" smtClean="0"/>
              <a:t>يعني الحساسية للبيئة الطبيعية والفضول الفطري للرغبة في استكشاف العالم الطبيعي والقدرة على فهم الكائنات الطبيعية وأشكالها المختلفة</a:t>
            </a:r>
            <a:r>
              <a:rPr lang="en-US" sz="2800" b="1" smtClean="0">
                <a:cs typeface="Arial" pitchFamily="34" charset="0"/>
              </a:rPr>
              <a:t>.</a:t>
            </a:r>
            <a:r>
              <a:rPr lang="ar-SY" sz="2800" b="1" smtClean="0"/>
              <a:t> </a:t>
            </a:r>
          </a:p>
          <a:p>
            <a:pPr algn="just" eaLnBrk="1" hangingPunct="1">
              <a:lnSpc>
                <a:spcPct val="90000"/>
              </a:lnSpc>
            </a:pPr>
            <a:r>
              <a:rPr lang="ar-SY" sz="2800" b="1" smtClean="0"/>
              <a:t>تتجلى هذه القدرة لدى الذين لديهم حب عميق للطبيعة والحيوانات والنباتات والأشياء الطبيعية ويتأثرون بأشياء مثل الطقس والأوراق المتساقطة في فصل الخريف وأصوات الريح والشمس الدافئة أو حتى حشرة في غرفة المنزل</a:t>
            </a:r>
            <a:r>
              <a:rPr lang="en-US" sz="2800" b="1" smtClean="0">
                <a:cs typeface="Arial" pitchFamily="34" charset="0"/>
              </a:rPr>
              <a:t>.</a:t>
            </a:r>
            <a:r>
              <a:rPr lang="ar-SY" sz="2800" b="1" smtClean="0"/>
              <a:t> </a:t>
            </a:r>
          </a:p>
          <a:p>
            <a:pPr algn="just" eaLnBrk="1" hangingPunct="1">
              <a:lnSpc>
                <a:spcPct val="90000"/>
              </a:lnSpc>
            </a:pPr>
            <a:r>
              <a:rPr lang="ar-SY" sz="2800" b="1" smtClean="0"/>
              <a:t>يظهر هذا الذكاء لدى العلماء المختصين في دراسة الحيوانات وتربيتها والنباتات والتعرف عليه وتصنيفها وفهم خصائصها وتقديرها وكتابة التقارير عنها يتمثل هذا الذكاء عند داروين وغيره</a:t>
            </a:r>
            <a:r>
              <a:rPr lang="en-US" sz="2800" b="1" smtClean="0">
                <a:cs typeface="Arial" pitchFamily="34" charset="0"/>
              </a:rPr>
              <a:t>.</a:t>
            </a:r>
            <a:r>
              <a:rPr lang="ar-SY" sz="2800" b="1" smtClean="0"/>
              <a:t> </a:t>
            </a:r>
            <a:endParaRPr lang="ar-SA" sz="2800" b="1" smtClean="0"/>
          </a:p>
        </p:txBody>
      </p:sp>
      <p:sp>
        <p:nvSpPr>
          <p:cNvPr id="52228"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039B001-5BC3-4BE0-AF14-521020F2CF85}" type="slidenum">
              <a:rPr lang="ar-SA" smtClean="0"/>
              <a:pPr/>
              <a:t>21</a:t>
            </a:fld>
            <a:endParaRPr lang="en-US" smtClean="0"/>
          </a:p>
        </p:txBody>
      </p:sp>
      <p:pic>
        <p:nvPicPr>
          <p:cNvPr id="52229" name="Picture 7" descr="Naturalistic"/>
          <p:cNvPicPr>
            <a:picLocks noChangeAspect="1" noChangeArrowheads="1"/>
          </p:cNvPicPr>
          <p:nvPr/>
        </p:nvPicPr>
        <p:blipFill>
          <a:blip r:embed="rId2"/>
          <a:srcRect/>
          <a:stretch>
            <a:fillRect/>
          </a:stretch>
        </p:blipFill>
        <p:spPr bwMode="auto">
          <a:xfrm>
            <a:off x="1071563" y="0"/>
            <a:ext cx="1458912" cy="130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42844" y="320675"/>
            <a:ext cx="7786742" cy="679433"/>
          </a:xfrm>
        </p:spPr>
        <p:txBody>
          <a:bodyPr/>
          <a:lstStyle/>
          <a:p>
            <a:pPr algn="ctr">
              <a:defRPr/>
            </a:pPr>
            <a:r>
              <a:rPr lang="ar-BH" sz="3600" dirty="0">
                <a:solidFill>
                  <a:srgbClr val="3333FF"/>
                </a:solidFill>
              </a:rPr>
              <a:t>كيفية التعرف على أنواع الذكاء لدى الطلبة</a:t>
            </a:r>
            <a:endParaRPr lang="en-US" sz="3600" dirty="0">
              <a:solidFill>
                <a:srgbClr val="3333FF"/>
              </a:solidFill>
            </a:endParaRPr>
          </a:p>
        </p:txBody>
      </p:sp>
      <p:sp>
        <p:nvSpPr>
          <p:cNvPr id="54275" name="Rectangle 3"/>
          <p:cNvSpPr>
            <a:spLocks noGrp="1" noChangeArrowheads="1"/>
          </p:cNvSpPr>
          <p:nvPr>
            <p:ph type="body" idx="1"/>
          </p:nvPr>
        </p:nvSpPr>
        <p:spPr>
          <a:xfrm>
            <a:off x="457200" y="1143000"/>
            <a:ext cx="7472363" cy="4786313"/>
          </a:xfrm>
        </p:spPr>
        <p:txBody>
          <a:bodyPr/>
          <a:lstStyle/>
          <a:p>
            <a:pPr>
              <a:buFontTx/>
              <a:buNone/>
            </a:pPr>
            <a:r>
              <a:rPr lang="ar-BH" sz="2800" b="1" smtClean="0"/>
              <a:t>1- ملاحظة سلوك الطالب في الصف.</a:t>
            </a:r>
          </a:p>
          <a:p>
            <a:pPr>
              <a:buFontTx/>
              <a:buNone/>
            </a:pPr>
            <a:r>
              <a:rPr lang="ar-BH" sz="2800" b="1" smtClean="0"/>
              <a:t>2- ملاحظة سلوك الطالب أثناء وقت الفراغ في المدرسة.</a:t>
            </a:r>
          </a:p>
          <a:p>
            <a:pPr>
              <a:buFontTx/>
              <a:buNone/>
            </a:pPr>
            <a:r>
              <a:rPr lang="ar-BH" sz="2800" b="1" smtClean="0"/>
              <a:t>3- سجل الملاحظات الخاص بالمعلم.</a:t>
            </a:r>
          </a:p>
          <a:p>
            <a:pPr>
              <a:buFontTx/>
              <a:buNone/>
            </a:pPr>
            <a:r>
              <a:rPr lang="ar-BH" sz="2800" b="1" smtClean="0"/>
              <a:t>4- جمع وثائق الطلبة ( الصور- الأشرطة – النماذج – الأعمال المقدمة )</a:t>
            </a:r>
            <a:r>
              <a:rPr lang="en-US" sz="2800" b="1" smtClean="0">
                <a:cs typeface="Arial" pitchFamily="34" charset="0"/>
              </a:rPr>
              <a:t>.</a:t>
            </a:r>
            <a:endParaRPr lang="ar-BH" sz="2800" b="1" smtClean="0"/>
          </a:p>
          <a:p>
            <a:pPr>
              <a:buFontTx/>
              <a:buNone/>
            </a:pPr>
            <a:r>
              <a:rPr lang="ar-BH" sz="2800" b="1" smtClean="0"/>
              <a:t>5- ملاحظة سجلات المدرسة.</a:t>
            </a:r>
          </a:p>
          <a:p>
            <a:pPr>
              <a:buFontTx/>
              <a:buNone/>
            </a:pPr>
            <a:r>
              <a:rPr lang="ar-BH" sz="2800" b="1" smtClean="0"/>
              <a:t>6- الحديث مع المعلمين.</a:t>
            </a:r>
          </a:p>
          <a:p>
            <a:pPr>
              <a:buFontTx/>
              <a:buNone/>
            </a:pPr>
            <a:r>
              <a:rPr lang="ar-BH" sz="2800" b="1" smtClean="0"/>
              <a:t>7- التشاور مع أولياء الأمور.</a:t>
            </a:r>
          </a:p>
          <a:p>
            <a:pPr>
              <a:buFontTx/>
              <a:buNone/>
            </a:pPr>
            <a:r>
              <a:rPr lang="ar-BH" sz="2800" b="1" smtClean="0"/>
              <a:t>8- النقاش مع الطلبة.</a:t>
            </a:r>
          </a:p>
          <a:p>
            <a:pPr>
              <a:buFontTx/>
              <a:buNone/>
            </a:pPr>
            <a:r>
              <a:rPr lang="ar-BH" sz="2800" b="1" smtClean="0"/>
              <a:t>9- إجراء اختبارات تحديد أنواع الذكاء.</a:t>
            </a:r>
            <a:endParaRPr lang="en-US" sz="2800" b="1" smtClean="0">
              <a:cs typeface="Tahoma" pitchFamily="34" charset="0"/>
            </a:endParaRPr>
          </a:p>
        </p:txBody>
      </p:sp>
      <p:sp>
        <p:nvSpPr>
          <p:cNvPr id="54276"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EB366F-73BA-4AFE-92BA-09011DF85313}" type="slidenum">
              <a:rPr lang="ar-SA" smtClean="0"/>
              <a:pPr/>
              <a:t>22</a:t>
            </a:fld>
            <a:endParaRPr 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20675"/>
            <a:ext cx="7239000" cy="750871"/>
          </a:xfrm>
        </p:spPr>
        <p:txBody>
          <a:bodyPr/>
          <a:lstStyle/>
          <a:p>
            <a:pPr algn="ctr">
              <a:defRPr/>
            </a:pPr>
            <a:r>
              <a:rPr lang="ar-BH" sz="4000" dirty="0">
                <a:solidFill>
                  <a:srgbClr val="FF0000"/>
                </a:solidFill>
              </a:rPr>
              <a:t>كيف نسهل تطبيق نظرية الذكاء المتعدد ؟ </a:t>
            </a:r>
            <a:endParaRPr lang="en-US" sz="4000" dirty="0">
              <a:solidFill>
                <a:srgbClr val="FF0000"/>
              </a:solidFill>
            </a:endParaRPr>
          </a:p>
        </p:txBody>
      </p:sp>
      <p:sp>
        <p:nvSpPr>
          <p:cNvPr id="55299" name="Rectangle 3"/>
          <p:cNvSpPr>
            <a:spLocks noGrp="1" noChangeArrowheads="1"/>
          </p:cNvSpPr>
          <p:nvPr>
            <p:ph type="body" idx="1"/>
          </p:nvPr>
        </p:nvSpPr>
        <p:spPr>
          <a:xfrm>
            <a:off x="457200" y="1219200"/>
            <a:ext cx="7472363" cy="4906963"/>
          </a:xfrm>
        </p:spPr>
        <p:txBody>
          <a:bodyPr/>
          <a:lstStyle/>
          <a:p>
            <a:pPr algn="just">
              <a:buFontTx/>
              <a:buNone/>
            </a:pPr>
            <a:r>
              <a:rPr lang="ar-BH" sz="3200" b="1" smtClean="0"/>
              <a:t>1- </a:t>
            </a:r>
            <a:r>
              <a:rPr lang="ar-BH" sz="2800" b="1" smtClean="0"/>
              <a:t>تنويع مصادر التعلم ( كتب – صور – فيديو – شرائح تعليمية – خرائط – مجسمات – زيارات ميدانية – وسائط متعددة – مراكز تعلم ذاتي – ألغاز – ألعاب – تبادل الأدوار – آلات – معامل لغات وعلوم -  ... الخ )</a:t>
            </a:r>
            <a:r>
              <a:rPr lang="en-US" sz="2800" b="1" smtClean="0">
                <a:cs typeface="Arial" pitchFamily="34" charset="0"/>
              </a:rPr>
              <a:t>.</a:t>
            </a:r>
            <a:endParaRPr lang="ar-BH" sz="2800" b="1" smtClean="0"/>
          </a:p>
          <a:p>
            <a:pPr algn="just">
              <a:buFontTx/>
              <a:buNone/>
            </a:pPr>
            <a:r>
              <a:rPr lang="ar-BH" sz="2800" b="1" smtClean="0"/>
              <a:t>2- المرونة في اختيار الطالب للوسيلة المناسبة.</a:t>
            </a:r>
          </a:p>
          <a:p>
            <a:pPr algn="just">
              <a:buFontTx/>
              <a:buNone/>
            </a:pPr>
            <a:r>
              <a:rPr lang="ar-BH" sz="2800" b="1" smtClean="0"/>
              <a:t>3- الاعتماد على مناهج متطورة ومرنة.</a:t>
            </a:r>
          </a:p>
          <a:p>
            <a:pPr algn="just">
              <a:buFontTx/>
              <a:buNone/>
            </a:pPr>
            <a:r>
              <a:rPr lang="ar-BH" sz="2800" b="1" smtClean="0"/>
              <a:t>4- إيجاد وسائل تقويم بديلة لتحتوي جميع الأنشطة والوسائل.</a:t>
            </a:r>
          </a:p>
          <a:p>
            <a:pPr algn="just">
              <a:buFontTx/>
              <a:buNone/>
            </a:pPr>
            <a:r>
              <a:rPr lang="ar-BH" sz="2800" b="1" smtClean="0"/>
              <a:t>5- إيجاد مشاريع متنوعة لجميع الطلبة لتوافق أنواع الذكاء.</a:t>
            </a:r>
          </a:p>
          <a:p>
            <a:pPr algn="just">
              <a:buFontTx/>
              <a:buNone/>
            </a:pPr>
            <a:r>
              <a:rPr lang="ar-BH" sz="2800" b="1" smtClean="0"/>
              <a:t>6- تعزيز التمهين للمعلم والطالب.</a:t>
            </a:r>
          </a:p>
          <a:p>
            <a:pPr>
              <a:buFontTx/>
              <a:buNone/>
            </a:pPr>
            <a:endParaRPr lang="ar-BH" sz="2800" b="1" smtClean="0"/>
          </a:p>
          <a:p>
            <a:pPr>
              <a:buFontTx/>
              <a:buNone/>
            </a:pPr>
            <a:endParaRPr lang="en-US" sz="2800" b="1" smtClean="0">
              <a:cs typeface="Tahoma" pitchFamily="34" charset="0"/>
            </a:endParaRPr>
          </a:p>
        </p:txBody>
      </p:sp>
      <p:sp>
        <p:nvSpPr>
          <p:cNvPr id="55300"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59E70995-1149-4F41-A39F-61D5B662CECE}" type="slidenum">
              <a:rPr lang="ar-SA" smtClean="0"/>
              <a:pPr/>
              <a:t>23</a:t>
            </a:fld>
            <a:endParaRPr lang="en-US" smtClean="0"/>
          </a:p>
        </p:txBody>
      </p:sp>
      <p:pic>
        <p:nvPicPr>
          <p:cNvPr id="55301" name="Picture 4" descr="j0297551"/>
          <p:cNvPicPr>
            <a:picLocks noChangeAspect="1" noChangeArrowheads="1"/>
          </p:cNvPicPr>
          <p:nvPr/>
        </p:nvPicPr>
        <p:blipFill>
          <a:blip r:embed="rId2"/>
          <a:srcRect/>
          <a:stretch>
            <a:fillRect/>
          </a:stretch>
        </p:blipFill>
        <p:spPr bwMode="auto">
          <a:xfrm>
            <a:off x="571500" y="5072063"/>
            <a:ext cx="1331913" cy="1785937"/>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14290"/>
            <a:ext cx="7239000" cy="928710"/>
          </a:xfrm>
        </p:spPr>
        <p:txBody>
          <a:bodyPr/>
          <a:lstStyle/>
          <a:p>
            <a:pPr algn="ctr">
              <a:defRPr/>
            </a:pPr>
            <a:r>
              <a:rPr lang="ar-SA" sz="6000" dirty="0" smtClean="0"/>
              <a:t>نقد نظرية </a:t>
            </a:r>
            <a:r>
              <a:rPr lang="ar-SA" sz="6000" dirty="0" err="1" smtClean="0"/>
              <a:t>جاردنر</a:t>
            </a:r>
            <a:endParaRPr lang="ar-SA" sz="6000" dirty="0"/>
          </a:p>
        </p:txBody>
      </p:sp>
      <p:sp>
        <p:nvSpPr>
          <p:cNvPr id="59395" name="عنصر نائب للمحتوى 2"/>
          <p:cNvSpPr>
            <a:spLocks noGrp="1"/>
          </p:cNvSpPr>
          <p:nvPr>
            <p:ph idx="1"/>
          </p:nvPr>
        </p:nvSpPr>
        <p:spPr>
          <a:xfrm>
            <a:off x="457200" y="1357313"/>
            <a:ext cx="7239000" cy="4857750"/>
          </a:xfrm>
        </p:spPr>
        <p:txBody>
          <a:bodyPr/>
          <a:lstStyle/>
          <a:p>
            <a:pPr algn="just"/>
            <a:r>
              <a:rPr lang="ar-SA" sz="3200" b="1" smtClean="0"/>
              <a:t>إن تسمية المهارات الجسمية والموسيقية والاجتماعية بالذكاء لا يزيد من فهمنا بل يجعلها أكثر تعقيداً.</a:t>
            </a:r>
          </a:p>
          <a:p>
            <a:pPr algn="just"/>
            <a:r>
              <a:rPr lang="ar-SA" sz="3200" b="1" smtClean="0"/>
              <a:t>إن وجود ذكاءات متعددة الدافع من وراءه اجتماعي وليس علمي.</a:t>
            </a:r>
          </a:p>
          <a:p>
            <a:pPr algn="just"/>
            <a:r>
              <a:rPr lang="ar-SA" sz="3200" b="1" smtClean="0"/>
              <a:t>إن جميع بحوث الذكاء أثبتت أن القدرات العقلية ترتبط ببعضها ولا توجد قدرة عقلية متميزة كلية على القدرات.</a:t>
            </a:r>
          </a:p>
          <a:p>
            <a:pPr algn="just"/>
            <a:r>
              <a:rPr lang="ar-SA" sz="3200" b="1" smtClean="0"/>
              <a:t>إن هذه الأنواع من الذكاءات تشبه إلى حد كبير مع العامل العام والعوامل الطائفية أو الخاصة.  </a:t>
            </a:r>
          </a:p>
        </p:txBody>
      </p:sp>
      <p:sp>
        <p:nvSpPr>
          <p:cNvPr id="59396"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8750A0C-A7BF-4D6C-A936-28841C2470E6}" type="slidenum">
              <a:rPr lang="ar-SA" smtClean="0"/>
              <a:pPr/>
              <a:t>24</a:t>
            </a:fld>
            <a:endParaRPr lang="en-US" smtClean="0"/>
          </a:p>
        </p:txBody>
      </p:sp>
      <p:grpSp>
        <p:nvGrpSpPr>
          <p:cNvPr id="59397" name="Group 4"/>
          <p:cNvGrpSpPr>
            <a:grpSpLocks/>
          </p:cNvGrpSpPr>
          <p:nvPr/>
        </p:nvGrpSpPr>
        <p:grpSpPr bwMode="auto">
          <a:xfrm>
            <a:off x="6429375" y="0"/>
            <a:ext cx="1443038" cy="1357313"/>
            <a:chOff x="1632" y="1248"/>
            <a:chExt cx="2682" cy="2286"/>
          </a:xfrm>
        </p:grpSpPr>
        <p:sp>
          <p:nvSpPr>
            <p:cNvPr id="6"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a:flatTx/>
            </a:bodyPr>
            <a:lstStyle>
              <a:defPPr>
                <a:defRPr lang="ar-SA"/>
              </a:defPPr>
              <a:lvl1pPr algn="r" rtl="1" fontAlgn="base">
                <a:spcBef>
                  <a:spcPct val="0"/>
                </a:spcBef>
                <a:spcAft>
                  <a:spcPct val="0"/>
                </a:spcAft>
                <a:defRPr b="1" kern="1200">
                  <a:solidFill>
                    <a:schemeClr val="tx1"/>
                  </a:solidFill>
                  <a:latin typeface="Garamond" pitchFamily="18" charset="0"/>
                  <a:ea typeface="+mn-ea"/>
                  <a:cs typeface="Arial" pitchFamily="34" charset="0"/>
                </a:defRPr>
              </a:lvl1pPr>
              <a:lvl2pPr marL="457200" algn="r" rtl="1" fontAlgn="base">
                <a:spcBef>
                  <a:spcPct val="0"/>
                </a:spcBef>
                <a:spcAft>
                  <a:spcPct val="0"/>
                </a:spcAft>
                <a:defRPr b="1" kern="1200">
                  <a:solidFill>
                    <a:schemeClr val="tx1"/>
                  </a:solidFill>
                  <a:latin typeface="Garamond" pitchFamily="18" charset="0"/>
                  <a:ea typeface="+mn-ea"/>
                  <a:cs typeface="Arial" pitchFamily="34" charset="0"/>
                </a:defRPr>
              </a:lvl2pPr>
              <a:lvl3pPr marL="914400" algn="r" rtl="1" fontAlgn="base">
                <a:spcBef>
                  <a:spcPct val="0"/>
                </a:spcBef>
                <a:spcAft>
                  <a:spcPct val="0"/>
                </a:spcAft>
                <a:defRPr b="1" kern="1200">
                  <a:solidFill>
                    <a:schemeClr val="tx1"/>
                  </a:solidFill>
                  <a:latin typeface="Garamond" pitchFamily="18" charset="0"/>
                  <a:ea typeface="+mn-ea"/>
                  <a:cs typeface="Arial" pitchFamily="34" charset="0"/>
                </a:defRPr>
              </a:lvl3pPr>
              <a:lvl4pPr marL="1371600" algn="r" rtl="1" fontAlgn="base">
                <a:spcBef>
                  <a:spcPct val="0"/>
                </a:spcBef>
                <a:spcAft>
                  <a:spcPct val="0"/>
                </a:spcAft>
                <a:defRPr b="1" kern="1200">
                  <a:solidFill>
                    <a:schemeClr val="tx1"/>
                  </a:solidFill>
                  <a:latin typeface="Garamond" pitchFamily="18" charset="0"/>
                  <a:ea typeface="+mn-ea"/>
                  <a:cs typeface="Arial" pitchFamily="34" charset="0"/>
                </a:defRPr>
              </a:lvl4pPr>
              <a:lvl5pPr marL="1828800" algn="r" rtl="1" fontAlgn="base">
                <a:spcBef>
                  <a:spcPct val="0"/>
                </a:spcBef>
                <a:spcAft>
                  <a:spcPct val="0"/>
                </a:spcAft>
                <a:defRPr b="1" kern="1200">
                  <a:solidFill>
                    <a:schemeClr val="tx1"/>
                  </a:solidFill>
                  <a:latin typeface="Garamond" pitchFamily="18" charset="0"/>
                  <a:ea typeface="+mn-ea"/>
                  <a:cs typeface="Arial" pitchFamily="34" charset="0"/>
                </a:defRPr>
              </a:lvl5pPr>
              <a:lvl6pPr marL="2286000" algn="r" defTabSz="914400" rtl="1" eaLnBrk="1" latinLnBrk="0" hangingPunct="1">
                <a:defRPr b="1" kern="1200">
                  <a:solidFill>
                    <a:schemeClr val="tx1"/>
                  </a:solidFill>
                  <a:latin typeface="Garamond" pitchFamily="18" charset="0"/>
                  <a:ea typeface="+mn-ea"/>
                  <a:cs typeface="Arial" pitchFamily="34" charset="0"/>
                </a:defRPr>
              </a:lvl6pPr>
              <a:lvl7pPr marL="2743200" algn="r" defTabSz="914400" rtl="1" eaLnBrk="1" latinLnBrk="0" hangingPunct="1">
                <a:defRPr b="1" kern="1200">
                  <a:solidFill>
                    <a:schemeClr val="tx1"/>
                  </a:solidFill>
                  <a:latin typeface="Garamond" pitchFamily="18" charset="0"/>
                  <a:ea typeface="+mn-ea"/>
                  <a:cs typeface="Arial" pitchFamily="34" charset="0"/>
                </a:defRPr>
              </a:lvl7pPr>
              <a:lvl8pPr marL="3200400" algn="r" defTabSz="914400" rtl="1" eaLnBrk="1" latinLnBrk="0" hangingPunct="1">
                <a:defRPr b="1" kern="1200">
                  <a:solidFill>
                    <a:schemeClr val="tx1"/>
                  </a:solidFill>
                  <a:latin typeface="Garamond" pitchFamily="18" charset="0"/>
                  <a:ea typeface="+mn-ea"/>
                  <a:cs typeface="Arial" pitchFamily="34" charset="0"/>
                </a:defRPr>
              </a:lvl8pPr>
              <a:lvl9pPr marL="3657600" algn="r" defTabSz="914400" rtl="1" eaLnBrk="1" latinLnBrk="0" hangingPunct="1">
                <a:defRPr b="1" kern="1200">
                  <a:solidFill>
                    <a:schemeClr val="tx1"/>
                  </a:solidFill>
                  <a:latin typeface="Garamond" pitchFamily="18" charset="0"/>
                  <a:ea typeface="+mn-ea"/>
                  <a:cs typeface="Arial" pitchFamily="34" charset="0"/>
                </a:defRPr>
              </a:lvl9pPr>
            </a:lstStyle>
            <a:p>
              <a:pPr>
                <a:defRPr/>
              </a:pPr>
              <a:endParaRPr lang="ar-SA">
                <a:effectLst>
                  <a:outerShdw blurRad="38100" dist="38100" dir="2700000" algn="tl">
                    <a:srgbClr val="000000">
                      <a:alpha val="43137"/>
                    </a:srgbClr>
                  </a:outerShdw>
                </a:effectLst>
              </a:endParaRPr>
            </a:p>
          </p:txBody>
        </p:sp>
        <p:sp>
          <p:nvSpPr>
            <p:cNvPr id="7" name="AutoShape 6"/>
            <p:cNvSpPr>
              <a:spLocks noEditPoints="1" noChangeArrowheads="1"/>
            </p:cNvSpPr>
            <p:nvPr/>
          </p:nvSpPr>
          <p:spPr bwMode="auto">
            <a:xfrm>
              <a:off x="1632" y="1681"/>
              <a:ext cx="1428" cy="1251"/>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a:flatTx/>
            </a:bodyPr>
            <a:lstStyle>
              <a:defPPr>
                <a:defRPr lang="ar-SA"/>
              </a:defPPr>
              <a:lvl1pPr algn="r" rtl="1" fontAlgn="base">
                <a:spcBef>
                  <a:spcPct val="0"/>
                </a:spcBef>
                <a:spcAft>
                  <a:spcPct val="0"/>
                </a:spcAft>
                <a:defRPr b="1" kern="1200">
                  <a:solidFill>
                    <a:schemeClr val="tx1"/>
                  </a:solidFill>
                  <a:latin typeface="Garamond" pitchFamily="18" charset="0"/>
                  <a:ea typeface="+mn-ea"/>
                  <a:cs typeface="Arial" pitchFamily="34" charset="0"/>
                </a:defRPr>
              </a:lvl1pPr>
              <a:lvl2pPr marL="457200" algn="r" rtl="1" fontAlgn="base">
                <a:spcBef>
                  <a:spcPct val="0"/>
                </a:spcBef>
                <a:spcAft>
                  <a:spcPct val="0"/>
                </a:spcAft>
                <a:defRPr b="1" kern="1200">
                  <a:solidFill>
                    <a:schemeClr val="tx1"/>
                  </a:solidFill>
                  <a:latin typeface="Garamond" pitchFamily="18" charset="0"/>
                  <a:ea typeface="+mn-ea"/>
                  <a:cs typeface="Arial" pitchFamily="34" charset="0"/>
                </a:defRPr>
              </a:lvl2pPr>
              <a:lvl3pPr marL="914400" algn="r" rtl="1" fontAlgn="base">
                <a:spcBef>
                  <a:spcPct val="0"/>
                </a:spcBef>
                <a:spcAft>
                  <a:spcPct val="0"/>
                </a:spcAft>
                <a:defRPr b="1" kern="1200">
                  <a:solidFill>
                    <a:schemeClr val="tx1"/>
                  </a:solidFill>
                  <a:latin typeface="Garamond" pitchFamily="18" charset="0"/>
                  <a:ea typeface="+mn-ea"/>
                  <a:cs typeface="Arial" pitchFamily="34" charset="0"/>
                </a:defRPr>
              </a:lvl3pPr>
              <a:lvl4pPr marL="1371600" algn="r" rtl="1" fontAlgn="base">
                <a:spcBef>
                  <a:spcPct val="0"/>
                </a:spcBef>
                <a:spcAft>
                  <a:spcPct val="0"/>
                </a:spcAft>
                <a:defRPr b="1" kern="1200">
                  <a:solidFill>
                    <a:schemeClr val="tx1"/>
                  </a:solidFill>
                  <a:latin typeface="Garamond" pitchFamily="18" charset="0"/>
                  <a:ea typeface="+mn-ea"/>
                  <a:cs typeface="Arial" pitchFamily="34" charset="0"/>
                </a:defRPr>
              </a:lvl4pPr>
              <a:lvl5pPr marL="1828800" algn="r" rtl="1" fontAlgn="base">
                <a:spcBef>
                  <a:spcPct val="0"/>
                </a:spcBef>
                <a:spcAft>
                  <a:spcPct val="0"/>
                </a:spcAft>
                <a:defRPr b="1" kern="1200">
                  <a:solidFill>
                    <a:schemeClr val="tx1"/>
                  </a:solidFill>
                  <a:latin typeface="Garamond" pitchFamily="18" charset="0"/>
                  <a:ea typeface="+mn-ea"/>
                  <a:cs typeface="Arial" pitchFamily="34" charset="0"/>
                </a:defRPr>
              </a:lvl5pPr>
              <a:lvl6pPr marL="2286000" algn="r" defTabSz="914400" rtl="1" eaLnBrk="1" latinLnBrk="0" hangingPunct="1">
                <a:defRPr b="1" kern="1200">
                  <a:solidFill>
                    <a:schemeClr val="tx1"/>
                  </a:solidFill>
                  <a:latin typeface="Garamond" pitchFamily="18" charset="0"/>
                  <a:ea typeface="+mn-ea"/>
                  <a:cs typeface="Arial" pitchFamily="34" charset="0"/>
                </a:defRPr>
              </a:lvl6pPr>
              <a:lvl7pPr marL="2743200" algn="r" defTabSz="914400" rtl="1" eaLnBrk="1" latinLnBrk="0" hangingPunct="1">
                <a:defRPr b="1" kern="1200">
                  <a:solidFill>
                    <a:schemeClr val="tx1"/>
                  </a:solidFill>
                  <a:latin typeface="Garamond" pitchFamily="18" charset="0"/>
                  <a:ea typeface="+mn-ea"/>
                  <a:cs typeface="Arial" pitchFamily="34" charset="0"/>
                </a:defRPr>
              </a:lvl7pPr>
              <a:lvl8pPr marL="3200400" algn="r" defTabSz="914400" rtl="1" eaLnBrk="1" latinLnBrk="0" hangingPunct="1">
                <a:defRPr b="1" kern="1200">
                  <a:solidFill>
                    <a:schemeClr val="tx1"/>
                  </a:solidFill>
                  <a:latin typeface="Garamond" pitchFamily="18" charset="0"/>
                  <a:ea typeface="+mn-ea"/>
                  <a:cs typeface="Arial" pitchFamily="34" charset="0"/>
                </a:defRPr>
              </a:lvl8pPr>
              <a:lvl9pPr marL="3657600" algn="r" defTabSz="914400" rtl="1" eaLnBrk="1" latinLnBrk="0" hangingPunct="1">
                <a:defRPr b="1" kern="1200">
                  <a:solidFill>
                    <a:schemeClr val="tx1"/>
                  </a:solidFill>
                  <a:latin typeface="Garamond" pitchFamily="18" charset="0"/>
                  <a:ea typeface="+mn-ea"/>
                  <a:cs typeface="Arial" pitchFamily="34" charset="0"/>
                </a:defRPr>
              </a:lvl9pPr>
            </a:lstStyle>
            <a:p>
              <a:pPr>
                <a:defRPr/>
              </a:pPr>
              <a:endParaRPr lang="ar-SA">
                <a:effectLst>
                  <a:outerShdw blurRad="38100" dist="38100" dir="2700000" algn="tl">
                    <a:srgbClr val="000000">
                      <a:alpha val="43137"/>
                    </a:srgbClr>
                  </a:outerShdw>
                </a:effectLst>
              </a:endParaRPr>
            </a:p>
          </p:txBody>
        </p:sp>
        <p:sp>
          <p:nvSpPr>
            <p:cNvPr id="8" name="AutoShape 7"/>
            <p:cNvSpPr>
              <a:spLocks noEditPoints="1" noChangeArrowheads="1"/>
            </p:cNvSpPr>
            <p:nvPr/>
          </p:nvSpPr>
          <p:spPr bwMode="auto">
            <a:xfrm>
              <a:off x="2558" y="2141"/>
              <a:ext cx="1587" cy="139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a:flatTx/>
            </a:bodyPr>
            <a:lstStyle>
              <a:defPPr>
                <a:defRPr lang="ar-SA"/>
              </a:defPPr>
              <a:lvl1pPr algn="r" rtl="1" fontAlgn="base">
                <a:spcBef>
                  <a:spcPct val="0"/>
                </a:spcBef>
                <a:spcAft>
                  <a:spcPct val="0"/>
                </a:spcAft>
                <a:defRPr b="1" kern="1200">
                  <a:solidFill>
                    <a:schemeClr val="tx1"/>
                  </a:solidFill>
                  <a:latin typeface="Garamond" pitchFamily="18" charset="0"/>
                  <a:ea typeface="+mn-ea"/>
                  <a:cs typeface="Arial" pitchFamily="34" charset="0"/>
                </a:defRPr>
              </a:lvl1pPr>
              <a:lvl2pPr marL="457200" algn="r" rtl="1" fontAlgn="base">
                <a:spcBef>
                  <a:spcPct val="0"/>
                </a:spcBef>
                <a:spcAft>
                  <a:spcPct val="0"/>
                </a:spcAft>
                <a:defRPr b="1" kern="1200">
                  <a:solidFill>
                    <a:schemeClr val="tx1"/>
                  </a:solidFill>
                  <a:latin typeface="Garamond" pitchFamily="18" charset="0"/>
                  <a:ea typeface="+mn-ea"/>
                  <a:cs typeface="Arial" pitchFamily="34" charset="0"/>
                </a:defRPr>
              </a:lvl2pPr>
              <a:lvl3pPr marL="914400" algn="r" rtl="1" fontAlgn="base">
                <a:spcBef>
                  <a:spcPct val="0"/>
                </a:spcBef>
                <a:spcAft>
                  <a:spcPct val="0"/>
                </a:spcAft>
                <a:defRPr b="1" kern="1200">
                  <a:solidFill>
                    <a:schemeClr val="tx1"/>
                  </a:solidFill>
                  <a:latin typeface="Garamond" pitchFamily="18" charset="0"/>
                  <a:ea typeface="+mn-ea"/>
                  <a:cs typeface="Arial" pitchFamily="34" charset="0"/>
                </a:defRPr>
              </a:lvl3pPr>
              <a:lvl4pPr marL="1371600" algn="r" rtl="1" fontAlgn="base">
                <a:spcBef>
                  <a:spcPct val="0"/>
                </a:spcBef>
                <a:spcAft>
                  <a:spcPct val="0"/>
                </a:spcAft>
                <a:defRPr b="1" kern="1200">
                  <a:solidFill>
                    <a:schemeClr val="tx1"/>
                  </a:solidFill>
                  <a:latin typeface="Garamond" pitchFamily="18" charset="0"/>
                  <a:ea typeface="+mn-ea"/>
                  <a:cs typeface="Arial" pitchFamily="34" charset="0"/>
                </a:defRPr>
              </a:lvl4pPr>
              <a:lvl5pPr marL="1828800" algn="r" rtl="1" fontAlgn="base">
                <a:spcBef>
                  <a:spcPct val="0"/>
                </a:spcBef>
                <a:spcAft>
                  <a:spcPct val="0"/>
                </a:spcAft>
                <a:defRPr b="1" kern="1200">
                  <a:solidFill>
                    <a:schemeClr val="tx1"/>
                  </a:solidFill>
                  <a:latin typeface="Garamond" pitchFamily="18" charset="0"/>
                  <a:ea typeface="+mn-ea"/>
                  <a:cs typeface="Arial" pitchFamily="34" charset="0"/>
                </a:defRPr>
              </a:lvl5pPr>
              <a:lvl6pPr marL="2286000" algn="r" defTabSz="914400" rtl="1" eaLnBrk="1" latinLnBrk="0" hangingPunct="1">
                <a:defRPr b="1" kern="1200">
                  <a:solidFill>
                    <a:schemeClr val="tx1"/>
                  </a:solidFill>
                  <a:latin typeface="Garamond" pitchFamily="18" charset="0"/>
                  <a:ea typeface="+mn-ea"/>
                  <a:cs typeface="Arial" pitchFamily="34" charset="0"/>
                </a:defRPr>
              </a:lvl6pPr>
              <a:lvl7pPr marL="2743200" algn="r" defTabSz="914400" rtl="1" eaLnBrk="1" latinLnBrk="0" hangingPunct="1">
                <a:defRPr b="1" kern="1200">
                  <a:solidFill>
                    <a:schemeClr val="tx1"/>
                  </a:solidFill>
                  <a:latin typeface="Garamond" pitchFamily="18" charset="0"/>
                  <a:ea typeface="+mn-ea"/>
                  <a:cs typeface="Arial" pitchFamily="34" charset="0"/>
                </a:defRPr>
              </a:lvl7pPr>
              <a:lvl8pPr marL="3200400" algn="r" defTabSz="914400" rtl="1" eaLnBrk="1" latinLnBrk="0" hangingPunct="1">
                <a:defRPr b="1" kern="1200">
                  <a:solidFill>
                    <a:schemeClr val="tx1"/>
                  </a:solidFill>
                  <a:latin typeface="Garamond" pitchFamily="18" charset="0"/>
                  <a:ea typeface="+mn-ea"/>
                  <a:cs typeface="Arial" pitchFamily="34" charset="0"/>
                </a:defRPr>
              </a:lvl8pPr>
              <a:lvl9pPr marL="3657600" algn="r" defTabSz="914400" rtl="1" eaLnBrk="1" latinLnBrk="0" hangingPunct="1">
                <a:defRPr b="1" kern="1200">
                  <a:solidFill>
                    <a:schemeClr val="tx1"/>
                  </a:solidFill>
                  <a:latin typeface="Garamond" pitchFamily="18" charset="0"/>
                  <a:ea typeface="+mn-ea"/>
                  <a:cs typeface="Arial" pitchFamily="34" charset="0"/>
                </a:defRPr>
              </a:lvl9pPr>
            </a:lstStyle>
            <a:p>
              <a:pPr>
                <a:defRPr/>
              </a:pPr>
              <a:endParaRPr lang="ar-SA">
                <a:effectLst>
                  <a:outerShdw blurRad="38100" dist="38100" dir="2700000" algn="tl">
                    <a:srgbClr val="000000">
                      <a:alpha val="43137"/>
                    </a:srgbClr>
                  </a:outerShdw>
                </a:effectLst>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457200" y="1609725"/>
            <a:ext cx="7615238" cy="4846638"/>
          </a:xfrm>
        </p:spPr>
        <p:txBody>
          <a:bodyPr/>
          <a:lstStyle/>
          <a:p>
            <a:pPr algn="just">
              <a:lnSpc>
                <a:spcPct val="90000"/>
              </a:lnSpc>
              <a:buFont typeface="Wingdings 2" pitchFamily="18" charset="2"/>
              <a:buNone/>
            </a:pPr>
            <a:endParaRPr lang="ar-SA" sz="3200" b="1" smtClean="0">
              <a:cs typeface="Arabic Transparent" pitchFamily="2" charset="0"/>
            </a:endParaRPr>
          </a:p>
          <a:p>
            <a:pPr algn="just">
              <a:lnSpc>
                <a:spcPct val="90000"/>
              </a:lnSpc>
            </a:pPr>
            <a:r>
              <a:rPr lang="ar-SA" sz="3600" b="1" smtClean="0">
                <a:cs typeface="Arabic Transparent" pitchFamily="2" charset="0"/>
              </a:rPr>
              <a:t>وليس من الصعب إظهار إمكانية إحداث التكامل بين نظرية الذكاءات المتعددة في إطار هرمي حيث يكون الذكاء العام في قمة الهرم ويليه قدرات الذكاءات المتعددة على أنها قدرات فرعية. </a:t>
            </a:r>
            <a:endParaRPr lang="en-US" sz="3600" b="1" smtClean="0">
              <a:cs typeface="Arabic Transparent" pitchFamily="2" charset="0"/>
            </a:endParaRPr>
          </a:p>
        </p:txBody>
      </p:sp>
      <p:pic>
        <p:nvPicPr>
          <p:cNvPr id="60420" name="Picture 8" descr="j0301252"/>
          <p:cNvPicPr>
            <a:picLocks noChangeAspect="1" noChangeArrowheads="1"/>
          </p:cNvPicPr>
          <p:nvPr/>
        </p:nvPicPr>
        <p:blipFill>
          <a:blip r:embed="rId2"/>
          <a:srcRect/>
          <a:stretch>
            <a:fillRect/>
          </a:stretch>
        </p:blipFill>
        <p:spPr bwMode="auto">
          <a:xfrm>
            <a:off x="2000250" y="5000625"/>
            <a:ext cx="1439863" cy="1231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stCondLst>
                                            <p:cond delay="0"/>
                                          </p:stCondLst>
                                        </p:cTn>
                                        <p:tgtEl>
                                          <p:spTgt spid="256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Text Box 3"/>
          <p:cNvSpPr txBox="1">
            <a:spLocks noChangeArrowheads="1"/>
          </p:cNvSpPr>
          <p:nvPr/>
        </p:nvSpPr>
        <p:spPr bwMode="auto">
          <a:xfrm>
            <a:off x="323850" y="333375"/>
            <a:ext cx="7748588" cy="6200775"/>
          </a:xfrm>
          <a:prstGeom prst="rect">
            <a:avLst/>
          </a:prstGeom>
          <a:noFill/>
          <a:ln w="9525">
            <a:noFill/>
            <a:miter lim="800000"/>
            <a:headEnd/>
            <a:tailEnd/>
          </a:ln>
        </p:spPr>
        <p:txBody>
          <a:bodyPr>
            <a:spAutoFit/>
          </a:bodyPr>
          <a:lstStyle/>
          <a:p>
            <a:pPr marL="361950" indent="-361950" algn="justLow" defTabSz="723900">
              <a:lnSpc>
                <a:spcPct val="110000"/>
              </a:lnSpc>
              <a:buClr>
                <a:srgbClr val="66FF33"/>
              </a:buClr>
              <a:buFont typeface="Wingdings" pitchFamily="2" charset="2"/>
              <a:buChar char="v"/>
            </a:pPr>
            <a:r>
              <a:rPr lang="ar-SA" sz="2800" b="1">
                <a:latin typeface="Tahoma" pitchFamily="34" charset="0"/>
              </a:rPr>
              <a:t> </a:t>
            </a:r>
            <a:r>
              <a:rPr lang="ar-EG" sz="2800" b="1">
                <a:latin typeface="Tahoma" pitchFamily="34" charset="0"/>
              </a:rPr>
              <a:t>لا يمكن لأي متعلم أن يتعلم كل ش</a:t>
            </a:r>
            <a:r>
              <a:rPr lang="ar-SA" sz="2800" b="1">
                <a:latin typeface="Tahoma" pitchFamily="34" charset="0"/>
              </a:rPr>
              <a:t>ي</a:t>
            </a:r>
            <a:r>
              <a:rPr lang="ar-EG" sz="2800" b="1">
                <a:latin typeface="Tahoma" pitchFamily="34" charset="0"/>
              </a:rPr>
              <a:t> يمكن تعلمه لذا فأن هذه النظرية تساعد على أن يوجه كل متعلم لنوعية الدراسة التي تناسبه وتلاءم قدراته وعليه فإذا استخدم نوع الذكاء المناسب وبشكل جيد قد يساعد على حل الكثير من مشكلات التعلم.</a:t>
            </a:r>
          </a:p>
          <a:p>
            <a:pPr marL="361950" indent="-361950" algn="justLow" defTabSz="723900">
              <a:lnSpc>
                <a:spcPct val="110000"/>
              </a:lnSpc>
              <a:buClr>
                <a:srgbClr val="66FF33"/>
              </a:buClr>
              <a:buFont typeface="Wingdings" pitchFamily="2" charset="2"/>
              <a:buChar char="v"/>
            </a:pPr>
            <a:r>
              <a:rPr lang="ar-EG" sz="2800" b="1">
                <a:latin typeface="Tahoma" pitchFamily="34" charset="0"/>
              </a:rPr>
              <a:t> بتفعيل المدخل المنظومى </a:t>
            </a:r>
            <a:r>
              <a:rPr lang="ar-SA" sz="2800" b="1">
                <a:latin typeface="Tahoma" pitchFamily="34" charset="0"/>
              </a:rPr>
              <a:t>في</a:t>
            </a:r>
            <a:r>
              <a:rPr lang="ar-EG" sz="2800" b="1">
                <a:latin typeface="Tahoma" pitchFamily="34" charset="0"/>
              </a:rPr>
              <a:t> نظرية الذكاءات المتعددة نجد أنه لا يمكن تفعيل أي ذكاء منفصلاً عن الأخر لأن هذه الذكاءات تؤثر في بعضها البعض بدرجات متفاوتة</a:t>
            </a:r>
            <a:r>
              <a:rPr lang="ar-SA" sz="2800" b="1">
                <a:latin typeface="Tahoma" pitchFamily="34" charset="0"/>
              </a:rPr>
              <a:t>.</a:t>
            </a:r>
          </a:p>
          <a:p>
            <a:pPr marL="361950" indent="-361950" algn="justLow" defTabSz="723900">
              <a:lnSpc>
                <a:spcPct val="110000"/>
              </a:lnSpc>
              <a:buClr>
                <a:srgbClr val="66FF33"/>
              </a:buClr>
              <a:buFont typeface="Wingdings" pitchFamily="2" charset="2"/>
              <a:buChar char="v"/>
            </a:pPr>
            <a:r>
              <a:rPr lang="ar-SA" sz="2800" b="1">
                <a:latin typeface="Tahoma" pitchFamily="34" charset="0"/>
              </a:rPr>
              <a:t> </a:t>
            </a:r>
            <a:r>
              <a:rPr lang="ar-EG" sz="2800" b="1">
                <a:latin typeface="Tahoma" pitchFamily="34" charset="0"/>
              </a:rPr>
              <a:t>ويمكن تفعيل الذكاء المنطقى الرياضى فى معالجة ضعف الذكاء اللغوى والعكس صحيح. </a:t>
            </a:r>
            <a:endParaRPr lang="ar-SA" sz="2800" b="1">
              <a:latin typeface="Tahoma" pitchFamily="34" charset="0"/>
            </a:endParaRPr>
          </a:p>
          <a:p>
            <a:pPr marL="361950" indent="-361950" algn="justLow" defTabSz="723900">
              <a:lnSpc>
                <a:spcPct val="110000"/>
              </a:lnSpc>
              <a:buClr>
                <a:srgbClr val="66FF33"/>
              </a:buClr>
              <a:buFont typeface="Wingdings" pitchFamily="2" charset="2"/>
              <a:buChar char="v"/>
            </a:pPr>
            <a:r>
              <a:rPr lang="ar-EG" sz="2800" b="1">
                <a:latin typeface="Tahoma" pitchFamily="34" charset="0"/>
              </a:rPr>
              <a:t>كما يمكن تفعيل الذكاء الموسيقى والحركى فى معالجة ضعف الذكاء اللغوى أو المنطقى الرياضى. </a:t>
            </a:r>
            <a:endParaRPr lang="ar-SA" sz="2800" b="1">
              <a:latin typeface="Tahoma" pitchFamily="34" charset="0"/>
            </a:endParaRPr>
          </a:p>
          <a:p>
            <a:pPr marL="361950" indent="-361950" algn="justLow" defTabSz="723900">
              <a:lnSpc>
                <a:spcPct val="110000"/>
              </a:lnSpc>
              <a:buClr>
                <a:srgbClr val="66FF33"/>
              </a:buClr>
              <a:buFont typeface="Wingdings" pitchFamily="2" charset="2"/>
              <a:buChar char="v"/>
            </a:pPr>
            <a:r>
              <a:rPr lang="ar-EG" sz="2800" b="1">
                <a:latin typeface="Tahoma" pitchFamily="34" charset="0"/>
              </a:rPr>
              <a:t>أي أن الذكاءات تؤازر بعضها البعض لو فُعلِت بشكل منظومى في صورة أنشطة. </a:t>
            </a:r>
            <a:endParaRPr lang="ar-SA" sz="2800" b="1">
              <a:latin typeface="Times New Roman" pitchFamily="18" charset="0"/>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1000">
                                          <p:stCondLst>
                                            <p:cond delay="0"/>
                                          </p:stCondLst>
                                        </p:cTn>
                                        <p:tgtEl>
                                          <p:spTgt spid="91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260350"/>
            <a:ext cx="8229600" cy="1143000"/>
          </a:xfrm>
        </p:spPr>
        <p:txBody>
          <a:bodyPr/>
          <a:lstStyle/>
          <a:p>
            <a:pPr eaLnBrk="1" fontAlgn="auto" hangingPunct="1">
              <a:spcAft>
                <a:spcPts val="0"/>
              </a:spcAft>
              <a:defRPr/>
            </a:pPr>
            <a:endParaRPr lang="ar-SA"/>
          </a:p>
        </p:txBody>
      </p:sp>
      <p:sp>
        <p:nvSpPr>
          <p:cNvPr id="16387" name="Rectangle 4"/>
          <p:cNvSpPr>
            <a:spLocks noGrp="1" noChangeArrowheads="1"/>
          </p:cNvSpPr>
          <p:nvPr>
            <p:ph idx="1"/>
          </p:nvPr>
        </p:nvSpPr>
        <p:spPr/>
        <p:txBody>
          <a:bodyPr/>
          <a:lstStyle/>
          <a:p>
            <a:pPr eaLnBrk="1" hangingPunct="1"/>
            <a:endParaRPr lang="ar-SA" smtClean="0"/>
          </a:p>
        </p:txBody>
      </p:sp>
      <p:pic>
        <p:nvPicPr>
          <p:cNvPr id="16388" name="Picture 5" descr="untitled"/>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89" name="عنصر نائب لرقم الشريحة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78CCF82-4266-4A41-921C-06E91020C7A4}" type="slidenum">
              <a:rPr lang="ar-SA" smtClean="0"/>
              <a:pPr/>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950913" y="6053138"/>
            <a:ext cx="184150" cy="366712"/>
          </a:xfrm>
          <a:prstGeom prst="rect">
            <a:avLst/>
          </a:prstGeom>
          <a:noFill/>
          <a:ln w="9525">
            <a:noFill/>
            <a:miter lim="800000"/>
            <a:headEnd/>
            <a:tailEnd/>
          </a:ln>
        </p:spPr>
        <p:txBody>
          <a:bodyPr wrap="none">
            <a:spAutoFit/>
          </a:bodyPr>
          <a:lstStyle/>
          <a:p>
            <a:endParaRPr lang="en-US">
              <a:latin typeface="Garamond" pitchFamily="18" charset="0"/>
            </a:endParaRPr>
          </a:p>
        </p:txBody>
      </p:sp>
      <p:sp>
        <p:nvSpPr>
          <p:cNvPr id="17411" name="Text Box 3"/>
          <p:cNvSpPr txBox="1">
            <a:spLocks noChangeArrowheads="1"/>
          </p:cNvSpPr>
          <p:nvPr/>
        </p:nvSpPr>
        <p:spPr bwMode="auto">
          <a:xfrm>
            <a:off x="142875" y="357188"/>
            <a:ext cx="7715250" cy="3386137"/>
          </a:xfrm>
          <a:prstGeom prst="rect">
            <a:avLst/>
          </a:prstGeom>
          <a:noFill/>
          <a:ln w="9525">
            <a:noFill/>
            <a:miter lim="800000"/>
            <a:headEnd/>
            <a:tailEnd/>
          </a:ln>
        </p:spPr>
        <p:txBody>
          <a:bodyPr>
            <a:spAutoFit/>
          </a:bodyPr>
          <a:lstStyle/>
          <a:p>
            <a:pPr algn="just">
              <a:spcBef>
                <a:spcPct val="50000"/>
              </a:spcBef>
            </a:pPr>
            <a:r>
              <a:rPr lang="ar-SA" sz="2800">
                <a:latin typeface="Times New Roman" pitchFamily="18" charset="0"/>
                <a:cs typeface="AL-Mohanad Bold" pitchFamily="2" charset="-78"/>
              </a:rPr>
              <a:t>إن هذه الذكاءات موجودة لدى كل فرد ولكنها موجودة بتفاوت فقد يكون شخص ما لغويا بدرجه عالية في حين يكون منطقيا بدرجة أقل ولذلك لا نتعامل مع الآخرين على أنهم أذكياء أو قليلي الذكاء فكلنا أذكياء بدرجات متفاوتة من كل نوع. </a:t>
            </a:r>
          </a:p>
          <a:p>
            <a:pPr algn="just">
              <a:spcBef>
                <a:spcPct val="50000"/>
              </a:spcBef>
            </a:pPr>
            <a:r>
              <a:rPr lang="ar-SA" sz="2800">
                <a:latin typeface="Times New Roman" pitchFamily="18" charset="0"/>
                <a:cs typeface="AL-Mohanad Bold" pitchFamily="2" charset="-78"/>
              </a:rPr>
              <a:t>قدم جاردنر عام 1983 نظرية الذكاء المتعدد التي جاءت ثورة ضد الاعتقاد الذي سيطر زمنا طويلاً ومفـــــــــــــاده أن الإنسان يمثل ذكاءً واحداً ثابتاً و يرى جاردنر أن الإنسان يمتلك أنواعاً من الذكاء.</a:t>
            </a:r>
            <a:endParaRPr lang="en-US" sz="2800" b="1">
              <a:solidFill>
                <a:srgbClr val="003399"/>
              </a:solidFill>
            </a:endParaRPr>
          </a:p>
        </p:txBody>
      </p:sp>
      <p:sp>
        <p:nvSpPr>
          <p:cNvPr id="18436"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C823AA8-4AAA-4898-8F87-934B202D78DE}" type="slidenum">
              <a:rPr lang="ar-SA" smtClean="0"/>
              <a:pPr/>
              <a:t>5</a:t>
            </a:fld>
            <a:endParaRPr lang="en-US" smtClean="0"/>
          </a:p>
        </p:txBody>
      </p:sp>
      <p:pic>
        <p:nvPicPr>
          <p:cNvPr id="18437" name="Picture 4" descr="j0299125"/>
          <p:cNvPicPr>
            <a:picLocks noChangeAspect="1" noChangeArrowheads="1"/>
          </p:cNvPicPr>
          <p:nvPr/>
        </p:nvPicPr>
        <p:blipFill>
          <a:blip r:embed="rId2"/>
          <a:srcRect/>
          <a:stretch>
            <a:fillRect/>
          </a:stretch>
        </p:blipFill>
        <p:spPr bwMode="auto">
          <a:xfrm>
            <a:off x="1285875" y="4214813"/>
            <a:ext cx="1492250" cy="2447925"/>
          </a:xfrm>
          <a:prstGeom prst="rect">
            <a:avLst/>
          </a:prstGeom>
          <a:noFill/>
          <a:ln w="9525">
            <a:noFill/>
            <a:miter lim="800000"/>
            <a:headEnd/>
            <a:tailEnd/>
          </a:ln>
        </p:spPr>
      </p:pic>
      <p:pic>
        <p:nvPicPr>
          <p:cNvPr id="18438" name="Picture 4" descr="j0195384"/>
          <p:cNvPicPr>
            <a:picLocks noChangeAspect="1" noChangeArrowheads="1"/>
          </p:cNvPicPr>
          <p:nvPr/>
        </p:nvPicPr>
        <p:blipFill>
          <a:blip r:embed="rId3"/>
          <a:srcRect/>
          <a:stretch>
            <a:fillRect/>
          </a:stretch>
        </p:blipFill>
        <p:spPr bwMode="auto">
          <a:xfrm>
            <a:off x="4357688" y="4429125"/>
            <a:ext cx="1795462" cy="18335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linds(horizontal)">
                                      <p:cBhvr>
                                        <p:cTn id="7" dur="2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defRPr/>
            </a:pPr>
            <a:r>
              <a:rPr lang="ar-SA" dirty="0" smtClean="0">
                <a:solidFill>
                  <a:srgbClr val="006600"/>
                </a:solidFill>
                <a:cs typeface="DecoType Naskh Swashes" pitchFamily="2" charset="-78"/>
              </a:rPr>
              <a:t> ..</a:t>
            </a:r>
            <a:r>
              <a:rPr lang="ar-SA" dirty="0" smtClean="0">
                <a:cs typeface="DecoType Naskh Swashes" pitchFamily="2" charset="-78"/>
              </a:rPr>
              <a:t> </a:t>
            </a:r>
            <a:r>
              <a:rPr lang="ar-SA" dirty="0" smtClean="0">
                <a:solidFill>
                  <a:srgbClr val="FF0066"/>
                </a:solidFill>
                <a:cs typeface="DecoType Naskh Swashes" pitchFamily="2" charset="-78"/>
              </a:rPr>
              <a:t> </a:t>
            </a:r>
            <a:r>
              <a:rPr lang="ar-SA" dirty="0" err="1" smtClean="0">
                <a:solidFill>
                  <a:srgbClr val="FF3300"/>
                </a:solidFill>
                <a:cs typeface="DecoType Naskh Swashes" pitchFamily="2" charset="-78"/>
              </a:rPr>
              <a:t>الذكاءات</a:t>
            </a:r>
            <a:r>
              <a:rPr lang="ar-SA" dirty="0" smtClean="0">
                <a:solidFill>
                  <a:srgbClr val="FF3300"/>
                </a:solidFill>
                <a:cs typeface="DecoType Naskh Swashes" pitchFamily="2" charset="-78"/>
              </a:rPr>
              <a:t> المتعددة</a:t>
            </a:r>
            <a:r>
              <a:rPr lang="en-US" dirty="0" smtClean="0">
                <a:solidFill>
                  <a:srgbClr val="FF3300"/>
                </a:solidFill>
                <a:cs typeface="DecoType Naskh Swashes" pitchFamily="2" charset="-78"/>
              </a:rPr>
              <a:t> </a:t>
            </a:r>
            <a:r>
              <a:rPr lang="ar-SA" dirty="0" smtClean="0">
                <a:solidFill>
                  <a:srgbClr val="006600"/>
                </a:solidFill>
                <a:cs typeface="DecoType Naskh Swashes" pitchFamily="2" charset="-78"/>
              </a:rPr>
              <a:t>..</a:t>
            </a:r>
            <a:endParaRPr lang="en-US" dirty="0" smtClean="0">
              <a:solidFill>
                <a:srgbClr val="006600"/>
              </a:solidFill>
              <a:cs typeface="DecoType Naskh Swashes" pitchFamily="2" charset="-78"/>
            </a:endParaRPr>
          </a:p>
        </p:txBody>
      </p:sp>
      <p:sp>
        <p:nvSpPr>
          <p:cNvPr id="20483" name="Rectangle 3"/>
          <p:cNvSpPr>
            <a:spLocks noGrp="1" noChangeArrowheads="1"/>
          </p:cNvSpPr>
          <p:nvPr>
            <p:ph type="body" idx="1"/>
          </p:nvPr>
        </p:nvSpPr>
        <p:spPr/>
        <p:txBody>
          <a:bodyPr/>
          <a:lstStyle/>
          <a:p>
            <a:pPr algn="just" eaLnBrk="1" hangingPunct="1"/>
            <a:r>
              <a:rPr lang="ar-SA" sz="2800" b="1" smtClean="0">
                <a:solidFill>
                  <a:srgbClr val="003399"/>
                </a:solidFill>
              </a:rPr>
              <a:t>ترجع هذه النظرية إلى </a:t>
            </a:r>
            <a:r>
              <a:rPr lang="ar-SA" sz="2800" b="1" smtClean="0">
                <a:solidFill>
                  <a:srgbClr val="9AE70F"/>
                </a:solidFill>
              </a:rPr>
              <a:t>((</a:t>
            </a:r>
            <a:r>
              <a:rPr lang="ar-SA" sz="2800" b="1" smtClean="0">
                <a:solidFill>
                  <a:srgbClr val="003399"/>
                </a:solidFill>
              </a:rPr>
              <a:t> </a:t>
            </a:r>
            <a:r>
              <a:rPr lang="ar-SA" sz="2800" b="1" smtClean="0">
                <a:solidFill>
                  <a:srgbClr val="B40085"/>
                </a:solidFill>
              </a:rPr>
              <a:t>هوارد جاردنر </a:t>
            </a:r>
            <a:r>
              <a:rPr lang="ar-SA" sz="2800" b="1" smtClean="0">
                <a:solidFill>
                  <a:srgbClr val="9AE70F"/>
                </a:solidFill>
              </a:rPr>
              <a:t>))</a:t>
            </a:r>
            <a:r>
              <a:rPr lang="ar-SA" sz="2800" b="1" smtClean="0">
                <a:solidFill>
                  <a:srgbClr val="B40085"/>
                </a:solidFill>
              </a:rPr>
              <a:t> </a:t>
            </a:r>
            <a:r>
              <a:rPr lang="ar-SA" sz="2800" b="1" smtClean="0">
                <a:solidFill>
                  <a:srgbClr val="003399"/>
                </a:solidFill>
              </a:rPr>
              <a:t> 0</a:t>
            </a:r>
          </a:p>
          <a:p>
            <a:pPr algn="just" eaLnBrk="1" hangingPunct="1"/>
            <a:r>
              <a:rPr lang="ar-SA" sz="2800" b="1" smtClean="0">
                <a:solidFill>
                  <a:srgbClr val="003399"/>
                </a:solidFill>
              </a:rPr>
              <a:t>عرف جاردنر الذكاء بأنه القدره على حل المشكلات أو اضافة ناتج جديد 0</a:t>
            </a:r>
          </a:p>
          <a:p>
            <a:pPr algn="just" eaLnBrk="1" hangingPunct="1"/>
            <a:r>
              <a:rPr lang="ar-SA" sz="2800" b="1" smtClean="0">
                <a:solidFill>
                  <a:srgbClr val="003399"/>
                </a:solidFill>
              </a:rPr>
              <a:t>الطلبة مختلفون في عقولهم،يتعلمون ويتذكرون ويفهمون بطرق مختلفة 0</a:t>
            </a:r>
          </a:p>
          <a:p>
            <a:pPr algn="just" eaLnBrk="1" hangingPunct="1"/>
            <a:r>
              <a:rPr lang="ar-SA" sz="2800" b="1" smtClean="0">
                <a:solidFill>
                  <a:srgbClr val="003399"/>
                </a:solidFill>
              </a:rPr>
              <a:t>إن كل انسان قادر على معرفة العالم بثمانية طرق مختلفة سماها جاردنر </a:t>
            </a:r>
            <a:r>
              <a:rPr lang="ar-SA" sz="2800" b="1" smtClean="0">
                <a:solidFill>
                  <a:srgbClr val="9AE70F"/>
                </a:solidFill>
              </a:rPr>
              <a:t>((</a:t>
            </a:r>
            <a:r>
              <a:rPr lang="ar-SA" sz="2800" b="1" smtClean="0">
                <a:solidFill>
                  <a:srgbClr val="003399"/>
                </a:solidFill>
              </a:rPr>
              <a:t> </a:t>
            </a:r>
            <a:r>
              <a:rPr lang="ar-SA" sz="2800" b="1" smtClean="0">
                <a:solidFill>
                  <a:srgbClr val="B40085"/>
                </a:solidFill>
              </a:rPr>
              <a:t>الذكاءات الثمانية</a:t>
            </a:r>
            <a:r>
              <a:rPr lang="ar-SA" sz="2800" b="1" smtClean="0">
                <a:solidFill>
                  <a:srgbClr val="003399"/>
                </a:solidFill>
              </a:rPr>
              <a:t> </a:t>
            </a:r>
            <a:r>
              <a:rPr lang="ar-SA" sz="2800" b="1" smtClean="0">
                <a:solidFill>
                  <a:srgbClr val="9AE70F"/>
                </a:solidFill>
              </a:rPr>
              <a:t>))</a:t>
            </a:r>
            <a:r>
              <a:rPr lang="ar-SA" sz="2800" b="1" smtClean="0">
                <a:solidFill>
                  <a:srgbClr val="003399"/>
                </a:solidFill>
              </a:rPr>
              <a:t> 0</a:t>
            </a:r>
          </a:p>
          <a:p>
            <a:pPr algn="just" eaLnBrk="1" hangingPunct="1"/>
            <a:r>
              <a:rPr lang="ar-SA" sz="2800" b="1" smtClean="0">
                <a:solidFill>
                  <a:srgbClr val="003399"/>
                </a:solidFill>
              </a:rPr>
              <a:t>يختلف الناس في مدى امتلاكهم لكل نوع من الذكاءات 0</a:t>
            </a:r>
          </a:p>
          <a:p>
            <a:pPr eaLnBrk="1" hangingPunct="1">
              <a:buFontTx/>
              <a:buNone/>
            </a:pPr>
            <a:endParaRPr lang="en-US" sz="2800" b="1" smtClean="0">
              <a:solidFill>
                <a:srgbClr val="003399"/>
              </a:solidFill>
              <a:cs typeface="Tahoma" pitchFamily="34" charset="0"/>
            </a:endParaRPr>
          </a:p>
        </p:txBody>
      </p:sp>
      <p:pic>
        <p:nvPicPr>
          <p:cNvPr id="23556" name="Picture 5" descr="1"/>
          <p:cNvPicPr>
            <a:picLocks noChangeAspect="1" noChangeArrowheads="1"/>
          </p:cNvPicPr>
          <p:nvPr/>
        </p:nvPicPr>
        <p:blipFill>
          <a:blip r:embed="rId3"/>
          <a:srcRect/>
          <a:stretch>
            <a:fillRect/>
          </a:stretch>
        </p:blipFill>
        <p:spPr bwMode="auto">
          <a:xfrm>
            <a:off x="6286500" y="285750"/>
            <a:ext cx="1028700" cy="1333500"/>
          </a:xfrm>
          <a:prstGeom prst="rect">
            <a:avLst/>
          </a:prstGeom>
          <a:noFill/>
          <a:ln w="9525">
            <a:noFill/>
            <a:miter lim="800000"/>
            <a:headEnd/>
            <a:tailEnd/>
          </a:ln>
        </p:spPr>
      </p:pic>
      <p:sp>
        <p:nvSpPr>
          <p:cNvPr id="23557" name="عنصر نائب لرقم الشريحة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6DED720-7188-4929-BBCD-2B564ED5EC17}" type="slidenum">
              <a:rPr lang="ar-SA" smtClean="0"/>
              <a:pPr/>
              <a:t>6</a:t>
            </a:fld>
            <a:endParaRPr lang="en-US" smtClean="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2000" fill="hold">
                                          <p:stCondLst>
                                            <p:cond delay="0"/>
                                          </p:stCondLst>
                                        </p:cTn>
                                        <p:tgtEl>
                                          <p:spTgt spid="20482"/>
                                        </p:tgtEl>
                                        <p:attrNameLst>
                                          <p:attrName>style.rotation</p:attrName>
                                        </p:attrNameLst>
                                      </p:cBhvr>
                                      <p:tavLst>
                                        <p:tav tm="0">
                                          <p:val>
                                            <p:fltVal val="-90"/>
                                          </p:val>
                                        </p:tav>
                                        <p:tav tm="100000">
                                          <p:val>
                                            <p:fltVal val="0"/>
                                          </p:val>
                                        </p:tav>
                                      </p:tavLst>
                                    </p:anim>
                                    <p:anim calcmode="lin" valueType="num">
                                      <p:cBhvr>
                                        <p:cTn id="8" dur="2000" fill="hold">
                                          <p:stCondLst>
                                            <p:cond delay="0"/>
                                          </p:stCondLst>
                                        </p:cTn>
                                        <p:tgtEl>
                                          <p:spTgt spid="20482"/>
                                        </p:tgtEl>
                                        <p:attrNameLst>
                                          <p:attrName>ppt_w</p:attrName>
                                        </p:attrNameLst>
                                      </p:cBhvr>
                                      <p:tavLst>
                                        <p:tav tm="0">
                                          <p:val>
                                            <p:strVal val="#ppt_w-.5"/>
                                          </p:val>
                                        </p:tav>
                                        <p:tav tm="50000">
                                          <p:val>
                                            <p:strVal val="#ppt_w-.5"/>
                                          </p:val>
                                        </p:tav>
                                        <p:tav tm="100000">
                                          <p:val>
                                            <p:strVal val="#ppt_w"/>
                                          </p:val>
                                        </p:tav>
                                      </p:tavLst>
                                    </p:anim>
                                    <p:anim calcmode="lin" valueType="num">
                                      <p:cBhvr>
                                        <p:cTn id="9" dur="2000" fill="hold">
                                          <p:stCondLst>
                                            <p:cond delay="0"/>
                                          </p:stCondLst>
                                        </p:cTn>
                                        <p:tgtEl>
                                          <p:spTgt spid="20482"/>
                                        </p:tgtEl>
                                        <p:attrNameLst>
                                          <p:attrName>ppt_h</p:attrName>
                                        </p:attrNameLst>
                                      </p:cBhvr>
                                      <p:tavLst>
                                        <p:tav tm="0">
                                          <p:val>
                                            <p:strVal val="#ppt_h"/>
                                          </p:val>
                                        </p:tav>
                                        <p:tav tm="100000">
                                          <p:val>
                                            <p:strVal val="#ppt_h"/>
                                          </p:val>
                                        </p:tav>
                                      </p:tavLst>
                                    </p:anim>
                                    <p:anim calcmode="lin" valueType="num">
                                      <p:cBhvr>
                                        <p:cTn id="10" dur="2000" fill="hold">
                                          <p:stCondLst>
                                            <p:cond delay="0"/>
                                          </p:stCondLst>
                                        </p:cTn>
                                        <p:tgtEl>
                                          <p:spTgt spid="20482"/>
                                        </p:tgtEl>
                                        <p:attrNameLst>
                                          <p:attrName>ppt_x</p:attrName>
                                        </p:attrNameLst>
                                      </p:cBhvr>
                                      <p:tavLst>
                                        <p:tav tm="0">
                                          <p:val>
                                            <p:strVal val="#ppt_x+.4"/>
                                          </p:val>
                                        </p:tav>
                                        <p:tav tm="100000">
                                          <p:val>
                                            <p:strVal val="#ppt_x"/>
                                          </p:val>
                                        </p:tav>
                                      </p:tavLst>
                                    </p:anim>
                                    <p:anim calcmode="lin" valueType="num">
                                      <p:cBhvr>
                                        <p:cTn id="11" dur="2000" fill="hold">
                                          <p:stCondLst>
                                            <p:cond delay="0"/>
                                          </p:stCondLst>
                                        </p:cTn>
                                        <p:tgtEl>
                                          <p:spTgt spid="20482"/>
                                        </p:tgtEl>
                                        <p:attrNameLst>
                                          <p:attrName>ppt_y</p:attrName>
                                        </p:attrNameLst>
                                      </p:cBhvr>
                                      <p:tavLst>
                                        <p:tav tm="0">
                                          <p:val>
                                            <p:strVal val="#ppt_y-.2"/>
                                          </p:val>
                                        </p:tav>
                                        <p:tav tm="5000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shreg.wav"/>
                                        </p:tgtEl>
                                      </p:cMediaNode>
                                    </p:audio>
                                  </p:subTnLst>
                                </p:cTn>
                              </p:par>
                            </p:childTnLst>
                          </p:cTn>
                        </p:par>
                        <p:par>
                          <p:cTn id="12" fill="hold">
                            <p:stCondLst>
                              <p:cond delay="2000"/>
                            </p:stCondLst>
                            <p:childTnLst>
                              <p:par>
                                <p:cTn id="13" presetID="54" presetClass="entr" presetSubtype="0" accel="100000" fill="hold" grpId="0" nodeType="afterEffect">
                                  <p:stCondLst>
                                    <p:cond delay="0"/>
                                  </p:stCondLst>
                                  <p:childTnLst>
                                    <p:set>
                                      <p:cBhvr>
                                        <p:cTn id="14" dur="1" fill="hold">
                                          <p:stCondLst>
                                            <p:cond delay="0"/>
                                          </p:stCondLst>
                                        </p:cTn>
                                        <p:tgtEl>
                                          <p:spTgt spid="20483">
                                            <p:txEl>
                                              <p:pRg st="0" end="0"/>
                                            </p:txEl>
                                          </p:spTgt>
                                        </p:tgtEl>
                                        <p:attrNameLst>
                                          <p:attrName>style.visibility</p:attrName>
                                        </p:attrNameLst>
                                      </p:cBhvr>
                                      <p:to>
                                        <p:strVal val="visible"/>
                                      </p:to>
                                    </p:set>
                                    <p:anim calcmode="lin" valueType="num">
                                      <p:cBhvr>
                                        <p:cTn id="15" dur="5000" fill="hold"/>
                                        <p:tgtEl>
                                          <p:spTgt spid="20483">
                                            <p:txEl>
                                              <p:pRg st="0" end="0"/>
                                            </p:txEl>
                                          </p:spTgt>
                                        </p:tgtEl>
                                        <p:attrNameLst>
                                          <p:attrName>ppt_w</p:attrName>
                                        </p:attrNameLst>
                                      </p:cBhvr>
                                      <p:tavLst>
                                        <p:tav tm="0">
                                          <p:val>
                                            <p:strVal val="#ppt_w*0.05"/>
                                          </p:val>
                                        </p:tav>
                                        <p:tav tm="100000">
                                          <p:val>
                                            <p:strVal val="#ppt_w"/>
                                          </p:val>
                                        </p:tav>
                                      </p:tavLst>
                                    </p:anim>
                                    <p:anim calcmode="lin" valueType="num">
                                      <p:cBhvr>
                                        <p:cTn id="16" dur="5000" fill="hold"/>
                                        <p:tgtEl>
                                          <p:spTgt spid="20483">
                                            <p:txEl>
                                              <p:pRg st="0" end="0"/>
                                            </p:txEl>
                                          </p:spTgt>
                                        </p:tgtEl>
                                        <p:attrNameLst>
                                          <p:attrName>ppt_h</p:attrName>
                                        </p:attrNameLst>
                                      </p:cBhvr>
                                      <p:tavLst>
                                        <p:tav tm="0">
                                          <p:val>
                                            <p:strVal val="#ppt_h"/>
                                          </p:val>
                                        </p:tav>
                                        <p:tav tm="100000">
                                          <p:val>
                                            <p:strVal val="#ppt_h"/>
                                          </p:val>
                                        </p:tav>
                                      </p:tavLst>
                                    </p:anim>
                                    <p:anim calcmode="lin" valueType="num">
                                      <p:cBhvr>
                                        <p:cTn id="17" dur="5000" fill="hold"/>
                                        <p:tgtEl>
                                          <p:spTgt spid="20483">
                                            <p:txEl>
                                              <p:pRg st="0" end="0"/>
                                            </p:txEl>
                                          </p:spTgt>
                                        </p:tgtEl>
                                        <p:attrNameLst>
                                          <p:attrName>ppt_x</p:attrName>
                                        </p:attrNameLst>
                                      </p:cBhvr>
                                      <p:tavLst>
                                        <p:tav tm="0">
                                          <p:val>
                                            <p:strVal val="#ppt_x-.2"/>
                                          </p:val>
                                        </p:tav>
                                        <p:tav tm="100000">
                                          <p:val>
                                            <p:strVal val="#ppt_x"/>
                                          </p:val>
                                        </p:tav>
                                      </p:tavLst>
                                    </p:anim>
                                    <p:anim calcmode="lin" valueType="num">
                                      <p:cBhvr>
                                        <p:cTn id="18" dur="5000" fill="hold"/>
                                        <p:tgtEl>
                                          <p:spTgt spid="20483">
                                            <p:txEl>
                                              <p:pRg st="0" end="0"/>
                                            </p:txEl>
                                          </p:spTgt>
                                        </p:tgtEl>
                                        <p:attrNameLst>
                                          <p:attrName>ppt_y</p:attrName>
                                        </p:attrNameLst>
                                      </p:cBhvr>
                                      <p:tavLst>
                                        <p:tav tm="0">
                                          <p:val>
                                            <p:strVal val="#ppt_y"/>
                                          </p:val>
                                        </p:tav>
                                        <p:tav tm="100000">
                                          <p:val>
                                            <p:strVal val="#ppt_y"/>
                                          </p:val>
                                        </p:tav>
                                      </p:tavLst>
                                    </p:anim>
                                    <p:animEffect transition="in" filter="fade">
                                      <p:cBhvr>
                                        <p:cTn id="19" dur="5000"/>
                                        <p:tgtEl>
                                          <p:spTgt spid="20483">
                                            <p:txEl>
                                              <p:pRg st="0" end="0"/>
                                            </p:txEl>
                                          </p:spTgt>
                                        </p:tgtEl>
                                      </p:cBhvr>
                                    </p:animEffect>
                                  </p:childTnLst>
                                </p:cTn>
                              </p:par>
                            </p:childTnLst>
                          </p:cTn>
                        </p:par>
                        <p:par>
                          <p:cTn id="20" fill="hold">
                            <p:stCondLst>
                              <p:cond delay="7000"/>
                            </p:stCondLst>
                            <p:childTnLst>
                              <p:par>
                                <p:cTn id="21" presetID="54" presetClass="entr" presetSubtype="0" accel="100000" fill="hold" grpId="0" nodeType="afterEffect">
                                  <p:stCondLst>
                                    <p:cond delay="0"/>
                                  </p:stCondLst>
                                  <p:childTnLst>
                                    <p:set>
                                      <p:cBhvr>
                                        <p:cTn id="22" dur="1" fill="hold">
                                          <p:stCondLst>
                                            <p:cond delay="0"/>
                                          </p:stCondLst>
                                        </p:cTn>
                                        <p:tgtEl>
                                          <p:spTgt spid="20483">
                                            <p:txEl>
                                              <p:pRg st="1" end="1"/>
                                            </p:txEl>
                                          </p:spTgt>
                                        </p:tgtEl>
                                        <p:attrNameLst>
                                          <p:attrName>style.visibility</p:attrName>
                                        </p:attrNameLst>
                                      </p:cBhvr>
                                      <p:to>
                                        <p:strVal val="visible"/>
                                      </p:to>
                                    </p:set>
                                    <p:anim calcmode="lin" valueType="num">
                                      <p:cBhvr>
                                        <p:cTn id="23" dur="5000" fill="hold"/>
                                        <p:tgtEl>
                                          <p:spTgt spid="20483">
                                            <p:txEl>
                                              <p:pRg st="1" end="1"/>
                                            </p:txEl>
                                          </p:spTgt>
                                        </p:tgtEl>
                                        <p:attrNameLst>
                                          <p:attrName>ppt_w</p:attrName>
                                        </p:attrNameLst>
                                      </p:cBhvr>
                                      <p:tavLst>
                                        <p:tav tm="0">
                                          <p:val>
                                            <p:strVal val="#ppt_w*0.05"/>
                                          </p:val>
                                        </p:tav>
                                        <p:tav tm="100000">
                                          <p:val>
                                            <p:strVal val="#ppt_w"/>
                                          </p:val>
                                        </p:tav>
                                      </p:tavLst>
                                    </p:anim>
                                    <p:anim calcmode="lin" valueType="num">
                                      <p:cBhvr>
                                        <p:cTn id="24" dur="5000" fill="hold"/>
                                        <p:tgtEl>
                                          <p:spTgt spid="20483">
                                            <p:txEl>
                                              <p:pRg st="1" end="1"/>
                                            </p:txEl>
                                          </p:spTgt>
                                        </p:tgtEl>
                                        <p:attrNameLst>
                                          <p:attrName>ppt_h</p:attrName>
                                        </p:attrNameLst>
                                      </p:cBhvr>
                                      <p:tavLst>
                                        <p:tav tm="0">
                                          <p:val>
                                            <p:strVal val="#ppt_h"/>
                                          </p:val>
                                        </p:tav>
                                        <p:tav tm="100000">
                                          <p:val>
                                            <p:strVal val="#ppt_h"/>
                                          </p:val>
                                        </p:tav>
                                      </p:tavLst>
                                    </p:anim>
                                    <p:anim calcmode="lin" valueType="num">
                                      <p:cBhvr>
                                        <p:cTn id="25" dur="5000" fill="hold"/>
                                        <p:tgtEl>
                                          <p:spTgt spid="20483">
                                            <p:txEl>
                                              <p:pRg st="1" end="1"/>
                                            </p:txEl>
                                          </p:spTgt>
                                        </p:tgtEl>
                                        <p:attrNameLst>
                                          <p:attrName>ppt_x</p:attrName>
                                        </p:attrNameLst>
                                      </p:cBhvr>
                                      <p:tavLst>
                                        <p:tav tm="0">
                                          <p:val>
                                            <p:strVal val="#ppt_x-.2"/>
                                          </p:val>
                                        </p:tav>
                                        <p:tav tm="100000">
                                          <p:val>
                                            <p:strVal val="#ppt_x"/>
                                          </p:val>
                                        </p:tav>
                                      </p:tavLst>
                                    </p:anim>
                                    <p:anim calcmode="lin" valueType="num">
                                      <p:cBhvr>
                                        <p:cTn id="26" dur="5000" fill="hold"/>
                                        <p:tgtEl>
                                          <p:spTgt spid="20483">
                                            <p:txEl>
                                              <p:pRg st="1" end="1"/>
                                            </p:txEl>
                                          </p:spTgt>
                                        </p:tgtEl>
                                        <p:attrNameLst>
                                          <p:attrName>ppt_y</p:attrName>
                                        </p:attrNameLst>
                                      </p:cBhvr>
                                      <p:tavLst>
                                        <p:tav tm="0">
                                          <p:val>
                                            <p:strVal val="#ppt_y"/>
                                          </p:val>
                                        </p:tav>
                                        <p:tav tm="100000">
                                          <p:val>
                                            <p:strVal val="#ppt_y"/>
                                          </p:val>
                                        </p:tav>
                                      </p:tavLst>
                                    </p:anim>
                                    <p:animEffect transition="in" filter="fade">
                                      <p:cBhvr>
                                        <p:cTn id="27" dur="5000"/>
                                        <p:tgtEl>
                                          <p:spTgt spid="20483">
                                            <p:txEl>
                                              <p:pRg st="1" end="1"/>
                                            </p:txEl>
                                          </p:spTgt>
                                        </p:tgtEl>
                                      </p:cBhvr>
                                    </p:animEffect>
                                  </p:childTnLst>
                                </p:cTn>
                              </p:par>
                            </p:childTnLst>
                          </p:cTn>
                        </p:par>
                        <p:par>
                          <p:cTn id="28" fill="hold">
                            <p:stCondLst>
                              <p:cond delay="12000"/>
                            </p:stCondLst>
                            <p:childTnLst>
                              <p:par>
                                <p:cTn id="29" presetID="54" presetClass="entr" presetSubtype="0" accel="100000" fill="hold" grpId="0" nodeType="afterEffect">
                                  <p:stCondLst>
                                    <p:cond delay="0"/>
                                  </p:stCondLst>
                                  <p:childTnLst>
                                    <p:set>
                                      <p:cBhvr>
                                        <p:cTn id="30" dur="1" fill="hold">
                                          <p:stCondLst>
                                            <p:cond delay="0"/>
                                          </p:stCondLst>
                                        </p:cTn>
                                        <p:tgtEl>
                                          <p:spTgt spid="20483">
                                            <p:txEl>
                                              <p:pRg st="2" end="2"/>
                                            </p:txEl>
                                          </p:spTgt>
                                        </p:tgtEl>
                                        <p:attrNameLst>
                                          <p:attrName>style.visibility</p:attrName>
                                        </p:attrNameLst>
                                      </p:cBhvr>
                                      <p:to>
                                        <p:strVal val="visible"/>
                                      </p:to>
                                    </p:set>
                                    <p:anim calcmode="lin" valueType="num">
                                      <p:cBhvr>
                                        <p:cTn id="31" dur="5000" fill="hold"/>
                                        <p:tgtEl>
                                          <p:spTgt spid="20483">
                                            <p:txEl>
                                              <p:pRg st="2" end="2"/>
                                            </p:txEl>
                                          </p:spTgt>
                                        </p:tgtEl>
                                        <p:attrNameLst>
                                          <p:attrName>ppt_w</p:attrName>
                                        </p:attrNameLst>
                                      </p:cBhvr>
                                      <p:tavLst>
                                        <p:tav tm="0">
                                          <p:val>
                                            <p:strVal val="#ppt_w*0.05"/>
                                          </p:val>
                                        </p:tav>
                                        <p:tav tm="100000">
                                          <p:val>
                                            <p:strVal val="#ppt_w"/>
                                          </p:val>
                                        </p:tav>
                                      </p:tavLst>
                                    </p:anim>
                                    <p:anim calcmode="lin" valueType="num">
                                      <p:cBhvr>
                                        <p:cTn id="32" dur="5000" fill="hold"/>
                                        <p:tgtEl>
                                          <p:spTgt spid="20483">
                                            <p:txEl>
                                              <p:pRg st="2" end="2"/>
                                            </p:txEl>
                                          </p:spTgt>
                                        </p:tgtEl>
                                        <p:attrNameLst>
                                          <p:attrName>ppt_h</p:attrName>
                                        </p:attrNameLst>
                                      </p:cBhvr>
                                      <p:tavLst>
                                        <p:tav tm="0">
                                          <p:val>
                                            <p:strVal val="#ppt_h"/>
                                          </p:val>
                                        </p:tav>
                                        <p:tav tm="100000">
                                          <p:val>
                                            <p:strVal val="#ppt_h"/>
                                          </p:val>
                                        </p:tav>
                                      </p:tavLst>
                                    </p:anim>
                                    <p:anim calcmode="lin" valueType="num">
                                      <p:cBhvr>
                                        <p:cTn id="33" dur="5000" fill="hold"/>
                                        <p:tgtEl>
                                          <p:spTgt spid="20483">
                                            <p:txEl>
                                              <p:pRg st="2" end="2"/>
                                            </p:txEl>
                                          </p:spTgt>
                                        </p:tgtEl>
                                        <p:attrNameLst>
                                          <p:attrName>ppt_x</p:attrName>
                                        </p:attrNameLst>
                                      </p:cBhvr>
                                      <p:tavLst>
                                        <p:tav tm="0">
                                          <p:val>
                                            <p:strVal val="#ppt_x-.2"/>
                                          </p:val>
                                        </p:tav>
                                        <p:tav tm="100000">
                                          <p:val>
                                            <p:strVal val="#ppt_x"/>
                                          </p:val>
                                        </p:tav>
                                      </p:tavLst>
                                    </p:anim>
                                    <p:anim calcmode="lin" valueType="num">
                                      <p:cBhvr>
                                        <p:cTn id="34" dur="5000" fill="hold"/>
                                        <p:tgtEl>
                                          <p:spTgt spid="20483">
                                            <p:txEl>
                                              <p:pRg st="2" end="2"/>
                                            </p:txEl>
                                          </p:spTgt>
                                        </p:tgtEl>
                                        <p:attrNameLst>
                                          <p:attrName>ppt_y</p:attrName>
                                        </p:attrNameLst>
                                      </p:cBhvr>
                                      <p:tavLst>
                                        <p:tav tm="0">
                                          <p:val>
                                            <p:strVal val="#ppt_y"/>
                                          </p:val>
                                        </p:tav>
                                        <p:tav tm="100000">
                                          <p:val>
                                            <p:strVal val="#ppt_y"/>
                                          </p:val>
                                        </p:tav>
                                      </p:tavLst>
                                    </p:anim>
                                    <p:animEffect transition="in" filter="fade">
                                      <p:cBhvr>
                                        <p:cTn id="35" dur="5000"/>
                                        <p:tgtEl>
                                          <p:spTgt spid="20483">
                                            <p:txEl>
                                              <p:pRg st="2" end="2"/>
                                            </p:txEl>
                                          </p:spTgt>
                                        </p:tgtEl>
                                      </p:cBhvr>
                                    </p:animEffect>
                                  </p:childTnLst>
                                </p:cTn>
                              </p:par>
                            </p:childTnLst>
                          </p:cTn>
                        </p:par>
                        <p:par>
                          <p:cTn id="36" fill="hold">
                            <p:stCondLst>
                              <p:cond delay="17000"/>
                            </p:stCondLst>
                            <p:childTnLst>
                              <p:par>
                                <p:cTn id="37" presetID="54" presetClass="entr" presetSubtype="0" accel="100000" fill="hold" grpId="0" nodeType="afterEffect">
                                  <p:stCondLst>
                                    <p:cond delay="0"/>
                                  </p:stCondLst>
                                  <p:childTnLst>
                                    <p:set>
                                      <p:cBhvr>
                                        <p:cTn id="38" dur="1" fill="hold">
                                          <p:stCondLst>
                                            <p:cond delay="0"/>
                                          </p:stCondLst>
                                        </p:cTn>
                                        <p:tgtEl>
                                          <p:spTgt spid="20483">
                                            <p:txEl>
                                              <p:pRg st="3" end="3"/>
                                            </p:txEl>
                                          </p:spTgt>
                                        </p:tgtEl>
                                        <p:attrNameLst>
                                          <p:attrName>style.visibility</p:attrName>
                                        </p:attrNameLst>
                                      </p:cBhvr>
                                      <p:to>
                                        <p:strVal val="visible"/>
                                      </p:to>
                                    </p:set>
                                    <p:anim calcmode="lin" valueType="num">
                                      <p:cBhvr>
                                        <p:cTn id="39" dur="5000" fill="hold"/>
                                        <p:tgtEl>
                                          <p:spTgt spid="20483">
                                            <p:txEl>
                                              <p:pRg st="3" end="3"/>
                                            </p:txEl>
                                          </p:spTgt>
                                        </p:tgtEl>
                                        <p:attrNameLst>
                                          <p:attrName>ppt_w</p:attrName>
                                        </p:attrNameLst>
                                      </p:cBhvr>
                                      <p:tavLst>
                                        <p:tav tm="0">
                                          <p:val>
                                            <p:strVal val="#ppt_w*0.05"/>
                                          </p:val>
                                        </p:tav>
                                        <p:tav tm="100000">
                                          <p:val>
                                            <p:strVal val="#ppt_w"/>
                                          </p:val>
                                        </p:tav>
                                      </p:tavLst>
                                    </p:anim>
                                    <p:anim calcmode="lin" valueType="num">
                                      <p:cBhvr>
                                        <p:cTn id="40" dur="5000" fill="hold"/>
                                        <p:tgtEl>
                                          <p:spTgt spid="20483">
                                            <p:txEl>
                                              <p:pRg st="3" end="3"/>
                                            </p:txEl>
                                          </p:spTgt>
                                        </p:tgtEl>
                                        <p:attrNameLst>
                                          <p:attrName>ppt_h</p:attrName>
                                        </p:attrNameLst>
                                      </p:cBhvr>
                                      <p:tavLst>
                                        <p:tav tm="0">
                                          <p:val>
                                            <p:strVal val="#ppt_h"/>
                                          </p:val>
                                        </p:tav>
                                        <p:tav tm="100000">
                                          <p:val>
                                            <p:strVal val="#ppt_h"/>
                                          </p:val>
                                        </p:tav>
                                      </p:tavLst>
                                    </p:anim>
                                    <p:anim calcmode="lin" valueType="num">
                                      <p:cBhvr>
                                        <p:cTn id="41" dur="5000" fill="hold"/>
                                        <p:tgtEl>
                                          <p:spTgt spid="20483">
                                            <p:txEl>
                                              <p:pRg st="3" end="3"/>
                                            </p:txEl>
                                          </p:spTgt>
                                        </p:tgtEl>
                                        <p:attrNameLst>
                                          <p:attrName>ppt_x</p:attrName>
                                        </p:attrNameLst>
                                      </p:cBhvr>
                                      <p:tavLst>
                                        <p:tav tm="0">
                                          <p:val>
                                            <p:strVal val="#ppt_x-.2"/>
                                          </p:val>
                                        </p:tav>
                                        <p:tav tm="100000">
                                          <p:val>
                                            <p:strVal val="#ppt_x"/>
                                          </p:val>
                                        </p:tav>
                                      </p:tavLst>
                                    </p:anim>
                                    <p:anim calcmode="lin" valueType="num">
                                      <p:cBhvr>
                                        <p:cTn id="42" dur="5000" fill="hold"/>
                                        <p:tgtEl>
                                          <p:spTgt spid="20483">
                                            <p:txEl>
                                              <p:pRg st="3" end="3"/>
                                            </p:txEl>
                                          </p:spTgt>
                                        </p:tgtEl>
                                        <p:attrNameLst>
                                          <p:attrName>ppt_y</p:attrName>
                                        </p:attrNameLst>
                                      </p:cBhvr>
                                      <p:tavLst>
                                        <p:tav tm="0">
                                          <p:val>
                                            <p:strVal val="#ppt_y"/>
                                          </p:val>
                                        </p:tav>
                                        <p:tav tm="100000">
                                          <p:val>
                                            <p:strVal val="#ppt_y"/>
                                          </p:val>
                                        </p:tav>
                                      </p:tavLst>
                                    </p:anim>
                                    <p:animEffect transition="in" filter="fade">
                                      <p:cBhvr>
                                        <p:cTn id="43" dur="5000"/>
                                        <p:tgtEl>
                                          <p:spTgt spid="20483">
                                            <p:txEl>
                                              <p:pRg st="3" end="3"/>
                                            </p:txEl>
                                          </p:spTgt>
                                        </p:tgtEl>
                                      </p:cBhvr>
                                    </p:animEffect>
                                  </p:childTnLst>
                                </p:cTn>
                              </p:par>
                            </p:childTnLst>
                          </p:cTn>
                        </p:par>
                        <p:par>
                          <p:cTn id="44" fill="hold">
                            <p:stCondLst>
                              <p:cond delay="22000"/>
                            </p:stCondLst>
                            <p:childTnLst>
                              <p:par>
                                <p:cTn id="45" presetID="54" presetClass="entr" presetSubtype="0" accel="100000" fill="hold" grpId="0" nodeType="afterEffect">
                                  <p:stCondLst>
                                    <p:cond delay="0"/>
                                  </p:stCondLst>
                                  <p:childTnLst>
                                    <p:set>
                                      <p:cBhvr>
                                        <p:cTn id="46" dur="1" fill="hold">
                                          <p:stCondLst>
                                            <p:cond delay="0"/>
                                          </p:stCondLst>
                                        </p:cTn>
                                        <p:tgtEl>
                                          <p:spTgt spid="20483">
                                            <p:txEl>
                                              <p:pRg st="4" end="4"/>
                                            </p:txEl>
                                          </p:spTgt>
                                        </p:tgtEl>
                                        <p:attrNameLst>
                                          <p:attrName>style.visibility</p:attrName>
                                        </p:attrNameLst>
                                      </p:cBhvr>
                                      <p:to>
                                        <p:strVal val="visible"/>
                                      </p:to>
                                    </p:set>
                                    <p:anim calcmode="lin" valueType="num">
                                      <p:cBhvr>
                                        <p:cTn id="47" dur="5000" fill="hold"/>
                                        <p:tgtEl>
                                          <p:spTgt spid="20483">
                                            <p:txEl>
                                              <p:pRg st="4" end="4"/>
                                            </p:txEl>
                                          </p:spTgt>
                                        </p:tgtEl>
                                        <p:attrNameLst>
                                          <p:attrName>ppt_w</p:attrName>
                                        </p:attrNameLst>
                                      </p:cBhvr>
                                      <p:tavLst>
                                        <p:tav tm="0">
                                          <p:val>
                                            <p:strVal val="#ppt_w*0.05"/>
                                          </p:val>
                                        </p:tav>
                                        <p:tav tm="100000">
                                          <p:val>
                                            <p:strVal val="#ppt_w"/>
                                          </p:val>
                                        </p:tav>
                                      </p:tavLst>
                                    </p:anim>
                                    <p:anim calcmode="lin" valueType="num">
                                      <p:cBhvr>
                                        <p:cTn id="48" dur="5000" fill="hold"/>
                                        <p:tgtEl>
                                          <p:spTgt spid="20483">
                                            <p:txEl>
                                              <p:pRg st="4" end="4"/>
                                            </p:txEl>
                                          </p:spTgt>
                                        </p:tgtEl>
                                        <p:attrNameLst>
                                          <p:attrName>ppt_h</p:attrName>
                                        </p:attrNameLst>
                                      </p:cBhvr>
                                      <p:tavLst>
                                        <p:tav tm="0">
                                          <p:val>
                                            <p:strVal val="#ppt_h"/>
                                          </p:val>
                                        </p:tav>
                                        <p:tav tm="100000">
                                          <p:val>
                                            <p:strVal val="#ppt_h"/>
                                          </p:val>
                                        </p:tav>
                                      </p:tavLst>
                                    </p:anim>
                                    <p:anim calcmode="lin" valueType="num">
                                      <p:cBhvr>
                                        <p:cTn id="49" dur="5000" fill="hold"/>
                                        <p:tgtEl>
                                          <p:spTgt spid="20483">
                                            <p:txEl>
                                              <p:pRg st="4" end="4"/>
                                            </p:txEl>
                                          </p:spTgt>
                                        </p:tgtEl>
                                        <p:attrNameLst>
                                          <p:attrName>ppt_x</p:attrName>
                                        </p:attrNameLst>
                                      </p:cBhvr>
                                      <p:tavLst>
                                        <p:tav tm="0">
                                          <p:val>
                                            <p:strVal val="#ppt_x-.2"/>
                                          </p:val>
                                        </p:tav>
                                        <p:tav tm="100000">
                                          <p:val>
                                            <p:strVal val="#ppt_x"/>
                                          </p:val>
                                        </p:tav>
                                      </p:tavLst>
                                    </p:anim>
                                    <p:anim calcmode="lin" valueType="num">
                                      <p:cBhvr>
                                        <p:cTn id="50" dur="5000" fill="hold"/>
                                        <p:tgtEl>
                                          <p:spTgt spid="20483">
                                            <p:txEl>
                                              <p:pRg st="4" end="4"/>
                                            </p:txEl>
                                          </p:spTgt>
                                        </p:tgtEl>
                                        <p:attrNameLst>
                                          <p:attrName>ppt_y</p:attrName>
                                        </p:attrNameLst>
                                      </p:cBhvr>
                                      <p:tavLst>
                                        <p:tav tm="0">
                                          <p:val>
                                            <p:strVal val="#ppt_y"/>
                                          </p:val>
                                        </p:tav>
                                        <p:tav tm="100000">
                                          <p:val>
                                            <p:strVal val="#ppt_y"/>
                                          </p:val>
                                        </p:tav>
                                      </p:tavLst>
                                    </p:anim>
                                    <p:animEffect transition="in" filter="fade">
                                      <p:cBhvr>
                                        <p:cTn id="51" dur="50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625" y="571500"/>
            <a:ext cx="8183563" cy="1050925"/>
          </a:xfrm>
        </p:spPr>
        <p:txBody>
          <a:bodyPr/>
          <a:lstStyle/>
          <a:p>
            <a:pPr algn="ctr" eaLnBrk="1" hangingPunct="1">
              <a:defRPr/>
            </a:pPr>
            <a:r>
              <a:rPr lang="ar-SY" sz="3200" smtClean="0">
                <a:effectLst>
                  <a:outerShdw blurRad="38100" dist="38100" dir="2700000" algn="tl">
                    <a:srgbClr val="000000"/>
                  </a:outerShdw>
                </a:effectLst>
              </a:rPr>
              <a:t>نظرية الذكاءات المتعددة </a:t>
            </a:r>
            <a:br>
              <a:rPr lang="ar-SY" sz="3200" smtClean="0">
                <a:effectLst>
                  <a:outerShdw blurRad="38100" dist="38100" dir="2700000" algn="tl">
                    <a:srgbClr val="000000"/>
                  </a:outerShdw>
                </a:effectLst>
              </a:rPr>
            </a:br>
            <a:r>
              <a:rPr lang="en-US" sz="3200" smtClean="0">
                <a:effectLst>
                  <a:outerShdw blurRad="38100" dist="38100" dir="2700000" algn="tl">
                    <a:srgbClr val="000000"/>
                  </a:outerShdw>
                </a:effectLst>
                <a:cs typeface="Tahoma" pitchFamily="34" charset="0"/>
              </a:rPr>
              <a:t>H.Gardner (1993,1983)</a:t>
            </a:r>
            <a:endParaRPr lang="ar-SA" sz="3200" smtClean="0">
              <a:effectLst>
                <a:outerShdw blurRad="38100" dist="38100" dir="2700000" algn="tl">
                  <a:srgbClr val="000000"/>
                </a:outerShdw>
              </a:effectLst>
            </a:endParaRPr>
          </a:p>
        </p:txBody>
      </p:sp>
      <p:sp>
        <p:nvSpPr>
          <p:cNvPr id="30723" name="عنصر نائب للمحتوى 2"/>
          <p:cNvSpPr>
            <a:spLocks noGrp="1"/>
          </p:cNvSpPr>
          <p:nvPr>
            <p:ph idx="1"/>
          </p:nvPr>
        </p:nvSpPr>
        <p:spPr>
          <a:xfrm>
            <a:off x="571500" y="1928813"/>
            <a:ext cx="7286625" cy="3902075"/>
          </a:xfrm>
        </p:spPr>
        <p:txBody>
          <a:bodyPr/>
          <a:lstStyle/>
          <a:p>
            <a:pPr algn="just" eaLnBrk="1" hangingPunct="1">
              <a:lnSpc>
                <a:spcPct val="80000"/>
              </a:lnSpc>
            </a:pPr>
            <a:r>
              <a:rPr lang="ar-SY" sz="2800" b="1" smtClean="0"/>
              <a:t>تنطلق من مسلمة هي :</a:t>
            </a:r>
          </a:p>
          <a:p>
            <a:pPr algn="just" eaLnBrk="1" hangingPunct="1">
              <a:lnSpc>
                <a:spcPct val="80000"/>
              </a:lnSpc>
            </a:pPr>
            <a:r>
              <a:rPr lang="ar-SY" sz="2800" b="1" smtClean="0"/>
              <a:t>” كل الأطفال يولدون ولديهم كفاءات ذهنية متعددة منها ما هو ضعيف ومنها ما هو قوي ومن شأن التربية الفعالة أن تنمي ما لدى المتعلم من كفاءات ضعيفة وتعمل في الوقت نفسه على زيادة تنمية ما هو قوي لديه ”</a:t>
            </a:r>
            <a:r>
              <a:rPr lang="en-US" sz="2800" b="1" smtClean="0">
                <a:cs typeface="Arial" pitchFamily="34" charset="0"/>
              </a:rPr>
              <a:t>.</a:t>
            </a:r>
            <a:endParaRPr lang="ar-SY" sz="2800" b="1" smtClean="0"/>
          </a:p>
          <a:p>
            <a:pPr algn="just" eaLnBrk="1" hangingPunct="1">
              <a:lnSpc>
                <a:spcPct val="80000"/>
              </a:lnSpc>
            </a:pPr>
            <a:r>
              <a:rPr lang="ar-SY" sz="2800" b="1" smtClean="0"/>
              <a:t>أي تبتعد هذه النظرية عن ربط الكفاءات الذهنية بالوراثة الميكانيكية التي تسلب كل إرادة للتربية </a:t>
            </a:r>
            <a:r>
              <a:rPr lang="en-US" sz="2800" b="1" smtClean="0">
                <a:cs typeface="Arial" pitchFamily="34" charset="0"/>
              </a:rPr>
              <a:t>.</a:t>
            </a:r>
            <a:endParaRPr lang="ar-SY" sz="2800" b="1" smtClean="0"/>
          </a:p>
          <a:p>
            <a:pPr algn="just" eaLnBrk="1" hangingPunct="1">
              <a:lnSpc>
                <a:spcPct val="80000"/>
              </a:lnSpc>
            </a:pPr>
            <a:r>
              <a:rPr lang="ar-SY" sz="2800" b="1" smtClean="0"/>
              <a:t>ترفض هذه النظرية الاختبارات التقليدية للذكاء لأنها لا تنصف ذكاء الشخص فهي تركز على جوانب معينة فقط من الذكاء</a:t>
            </a:r>
            <a:r>
              <a:rPr lang="en-US" sz="2800" b="1" smtClean="0">
                <a:cs typeface="Arial" pitchFamily="34" charset="0"/>
              </a:rPr>
              <a:t>.</a:t>
            </a:r>
            <a:r>
              <a:rPr lang="ar-SY" sz="2800" b="1" smtClean="0"/>
              <a:t> </a:t>
            </a:r>
          </a:p>
          <a:p>
            <a:pPr algn="just" eaLnBrk="1" hangingPunct="1">
              <a:lnSpc>
                <a:spcPct val="80000"/>
              </a:lnSpc>
            </a:pPr>
            <a:r>
              <a:rPr lang="ar-SY" sz="2800" b="1" smtClean="0"/>
              <a:t>ليس هناك طالب أفضل من آخر وكل ما هنالك اختلاف في الذكاءات</a:t>
            </a:r>
            <a:r>
              <a:rPr lang="en-US" sz="2800" b="1" smtClean="0">
                <a:cs typeface="Arial" pitchFamily="34" charset="0"/>
              </a:rPr>
              <a:t>.</a:t>
            </a:r>
            <a:endParaRPr lang="ar-SA" sz="2800" b="1" smtClean="0"/>
          </a:p>
        </p:txBody>
      </p:sp>
      <p:sp>
        <p:nvSpPr>
          <p:cNvPr id="30724"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5CA114D-9D67-48A6-95C6-AE2D31A6CB7B}" type="slidenum">
              <a:rPr lang="ar-SA"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وان 1"/>
          <p:cNvSpPr>
            <a:spLocks noGrp="1"/>
          </p:cNvSpPr>
          <p:nvPr>
            <p:ph type="title"/>
          </p:nvPr>
        </p:nvSpPr>
        <p:spPr>
          <a:xfrm>
            <a:off x="500063" y="500063"/>
            <a:ext cx="8183562" cy="857235"/>
          </a:xfrm>
        </p:spPr>
        <p:txBody>
          <a:bodyPr/>
          <a:lstStyle/>
          <a:p>
            <a:pPr algn="ctr" eaLnBrk="1" hangingPunct="1">
              <a:defRPr/>
            </a:pPr>
            <a:r>
              <a:rPr lang="ar-SY" dirty="0" smtClean="0">
                <a:effectLst>
                  <a:outerShdw blurRad="38100" dist="38100" dir="2700000" algn="tl">
                    <a:srgbClr val="000000"/>
                  </a:outerShdw>
                </a:effectLst>
              </a:rPr>
              <a:t>تعريف الذكاء بالمفهوم الجديد</a:t>
            </a:r>
            <a:endParaRPr lang="ar-SA" dirty="0" smtClean="0">
              <a:effectLst>
                <a:outerShdw blurRad="38100" dist="38100" dir="2700000" algn="tl">
                  <a:srgbClr val="000000"/>
                </a:outerShdw>
              </a:effectLst>
            </a:endParaRPr>
          </a:p>
        </p:txBody>
      </p:sp>
      <p:sp>
        <p:nvSpPr>
          <p:cNvPr id="31747" name="عنصر نائب للمحتوى 2"/>
          <p:cNvSpPr>
            <a:spLocks noGrp="1"/>
          </p:cNvSpPr>
          <p:nvPr>
            <p:ph idx="1"/>
          </p:nvPr>
        </p:nvSpPr>
        <p:spPr>
          <a:xfrm>
            <a:off x="500063" y="1428750"/>
            <a:ext cx="7429500" cy="5000625"/>
          </a:xfrm>
        </p:spPr>
        <p:txBody>
          <a:bodyPr/>
          <a:lstStyle/>
          <a:p>
            <a:pPr algn="just" eaLnBrk="1" hangingPunct="1">
              <a:lnSpc>
                <a:spcPct val="90000"/>
              </a:lnSpc>
            </a:pPr>
            <a:r>
              <a:rPr lang="ar-SY" sz="3200" b="1" smtClean="0"/>
              <a:t>الذكاء هو القدرة على حل المشكلات أو تشكيل الإنتاجات (يؤلف موسيقى – يكتب قصيدة.....)</a:t>
            </a:r>
            <a:r>
              <a:rPr lang="en-US" sz="3200" b="1" smtClean="0">
                <a:cs typeface="Arial" pitchFamily="34" charset="0"/>
              </a:rPr>
              <a:t>.</a:t>
            </a:r>
            <a:endParaRPr lang="ar-SY" sz="3200" b="1" smtClean="0"/>
          </a:p>
          <a:p>
            <a:pPr algn="just" eaLnBrk="1" hangingPunct="1">
              <a:lnSpc>
                <a:spcPct val="90000"/>
              </a:lnSpc>
            </a:pPr>
            <a:r>
              <a:rPr lang="ar-SY" sz="3200" b="1" smtClean="0"/>
              <a:t>أي أننا نتعلم عن الذكاء بدراسة العمليات الذهنية التي يستخدمها الناس عندما يحلون مشكلات ثقافية مهمة أو تصميم انتاجات ثقافية مهمة وليس من خلال اختبارات مقننة.</a:t>
            </a:r>
          </a:p>
          <a:p>
            <a:pPr algn="just" eaLnBrk="1" hangingPunct="1">
              <a:lnSpc>
                <a:spcPct val="90000"/>
              </a:lnSpc>
            </a:pPr>
            <a:r>
              <a:rPr lang="ar-SY" sz="3200" b="1" smtClean="0"/>
              <a:t>يعتقد جاردنر انه لا يمكن إيجاد نموذج للوظيفة الذهنية ليشكل الأساس في حل المشكلات الذهنية</a:t>
            </a:r>
            <a:r>
              <a:rPr lang="en-US" sz="3200" b="1" smtClean="0">
                <a:cs typeface="Arial" pitchFamily="34" charset="0"/>
              </a:rPr>
              <a:t>.</a:t>
            </a:r>
            <a:r>
              <a:rPr lang="ar-SY" sz="3200" b="1" smtClean="0"/>
              <a:t> </a:t>
            </a:r>
          </a:p>
          <a:p>
            <a:pPr algn="just" eaLnBrk="1" hangingPunct="1">
              <a:lnSpc>
                <a:spcPct val="90000"/>
              </a:lnSpc>
            </a:pPr>
            <a:r>
              <a:rPr lang="ar-SY" sz="3200" b="1" smtClean="0"/>
              <a:t>يرى جاردنر أن العمليات الذهنية تتنوع بالاعتماد على المهمة التي يشترك فيها المتعلم</a:t>
            </a:r>
            <a:r>
              <a:rPr lang="en-US" sz="3200" b="1" smtClean="0">
                <a:cs typeface="Arial" pitchFamily="34" charset="0"/>
              </a:rPr>
              <a:t>.</a:t>
            </a:r>
            <a:r>
              <a:rPr lang="ar-SY" sz="3200" b="1" smtClean="0"/>
              <a:t> </a:t>
            </a:r>
            <a:endParaRPr lang="ar-SA" sz="3200" b="1" smtClean="0"/>
          </a:p>
        </p:txBody>
      </p:sp>
      <p:sp>
        <p:nvSpPr>
          <p:cNvPr id="31748"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7CC4611-D281-4241-84C9-C314A8BD3B95}" type="slidenum">
              <a:rPr lang="ar-SA" smtClean="0"/>
              <a:pPr/>
              <a:t>8</a:t>
            </a:fld>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625" y="428625"/>
            <a:ext cx="8183563" cy="785797"/>
          </a:xfrm>
        </p:spPr>
        <p:txBody>
          <a:bodyPr/>
          <a:lstStyle/>
          <a:p>
            <a:pPr algn="ctr" eaLnBrk="1" hangingPunct="1">
              <a:defRPr/>
            </a:pPr>
            <a:r>
              <a:rPr lang="ar-SY" dirty="0" smtClean="0">
                <a:effectLst>
                  <a:outerShdw blurRad="38100" dist="38100" dir="2700000" algn="tl">
                    <a:srgbClr val="000000"/>
                  </a:outerShdw>
                </a:effectLst>
              </a:rPr>
              <a:t>معالم نظرية </a:t>
            </a:r>
            <a:r>
              <a:rPr lang="ar-SY" dirty="0" err="1" smtClean="0">
                <a:effectLst>
                  <a:outerShdw blurRad="38100" dist="38100" dir="2700000" algn="tl">
                    <a:srgbClr val="000000"/>
                  </a:outerShdw>
                </a:effectLst>
              </a:rPr>
              <a:t>الذكاءات</a:t>
            </a:r>
            <a:r>
              <a:rPr lang="ar-SY" dirty="0" smtClean="0">
                <a:effectLst>
                  <a:outerShdw blurRad="38100" dist="38100" dir="2700000" algn="tl">
                    <a:srgbClr val="000000"/>
                  </a:outerShdw>
                </a:effectLst>
              </a:rPr>
              <a:t> المتعددة </a:t>
            </a:r>
            <a:endParaRPr lang="ar-SA" dirty="0" smtClean="0">
              <a:effectLst>
                <a:outerShdw blurRad="38100" dist="38100" dir="2700000" algn="tl">
                  <a:srgbClr val="000000"/>
                </a:outerShdw>
              </a:effectLst>
            </a:endParaRPr>
          </a:p>
        </p:txBody>
      </p:sp>
      <p:sp>
        <p:nvSpPr>
          <p:cNvPr id="32771" name="عنصر نائب للمحتوى 2"/>
          <p:cNvSpPr>
            <a:spLocks noGrp="1"/>
          </p:cNvSpPr>
          <p:nvPr>
            <p:ph idx="1"/>
          </p:nvPr>
        </p:nvSpPr>
        <p:spPr>
          <a:xfrm>
            <a:off x="500063" y="1285875"/>
            <a:ext cx="7358062" cy="4545013"/>
          </a:xfrm>
        </p:spPr>
        <p:txBody>
          <a:bodyPr/>
          <a:lstStyle/>
          <a:p>
            <a:pPr algn="just" eaLnBrk="1" hangingPunct="1">
              <a:lnSpc>
                <a:spcPct val="90000"/>
              </a:lnSpc>
            </a:pPr>
            <a:r>
              <a:rPr lang="ar-SY" sz="3200" b="1" smtClean="0">
                <a:solidFill>
                  <a:srgbClr val="C00000"/>
                </a:solidFill>
              </a:rPr>
              <a:t>أولاً : </a:t>
            </a:r>
            <a:r>
              <a:rPr lang="ar-SY" sz="3200" b="1" smtClean="0"/>
              <a:t>ليس الذكاء ثابتاً أو جامداً عند الولادة. أي أن ذكاء الإنسان لا تحدده الوراثة أو يتم قياسه من خلال اختبارات الذكاء فالذكاء كفاءات ذهنية تزداد باستمرار وتنمو وتتغير خلال حياة الإنسان .</a:t>
            </a:r>
            <a:endParaRPr lang="ar-SY" sz="3200" smtClean="0"/>
          </a:p>
          <a:p>
            <a:pPr algn="just" eaLnBrk="1" hangingPunct="1">
              <a:lnSpc>
                <a:spcPct val="90000"/>
              </a:lnSpc>
            </a:pPr>
            <a:r>
              <a:rPr lang="ar-SY" sz="3200" b="1" smtClean="0">
                <a:solidFill>
                  <a:srgbClr val="C00000"/>
                </a:solidFill>
              </a:rPr>
              <a:t>ثانياً: </a:t>
            </a:r>
            <a:r>
              <a:rPr lang="ar-SY" sz="3200" b="1" smtClean="0"/>
              <a:t>يمكن تعلم الذكاء وتعليمه وتطويره وتحسينه لان قدرات الذكاء لها قاعدة عصبية/</a:t>
            </a:r>
            <a:r>
              <a:rPr lang="en-US" sz="3200" b="1" smtClean="0">
                <a:cs typeface="Arial" pitchFamily="34" charset="0"/>
              </a:rPr>
              <a:t> </a:t>
            </a:r>
            <a:r>
              <a:rPr lang="ar-SY" sz="3200" b="1" smtClean="0"/>
              <a:t>ذهنية فان أي قدرة ذهنية يمكن أن تتحسن في أي مرحلة عمرية هذا يعني إننا نستطيع البحث عن طرق لمساعدة الطلبة في البحث عن مجالات ذهنية جديدة من خلال التمارين أو التدريبات كما هو الحال في تنمية أي مهارة</a:t>
            </a:r>
            <a:r>
              <a:rPr lang="en-US" sz="3200" b="1" smtClean="0">
                <a:cs typeface="Arial" pitchFamily="34" charset="0"/>
              </a:rPr>
              <a:t>.</a:t>
            </a:r>
            <a:r>
              <a:rPr lang="ar-SY" sz="3200" b="1" smtClean="0"/>
              <a:t> </a:t>
            </a:r>
            <a:endParaRPr lang="ar-SA" sz="3200" b="1" smtClean="0"/>
          </a:p>
        </p:txBody>
      </p:sp>
      <p:sp>
        <p:nvSpPr>
          <p:cNvPr id="32772" name="عنصر نائب لرقم الشريحة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B4221DB-87BB-4BD8-B14D-A80B8C34EF49}" type="slidenum">
              <a:rPr lang="ar-SA" smtClean="0"/>
              <a:pPr/>
              <a:t>9</a:t>
            </a:fld>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7DBD8D207B1C4EA5FED4192A36473D" ma:contentTypeVersion="0" ma:contentTypeDescription="Create a new document." ma:contentTypeScope="" ma:versionID="7c05fff6be1291ab4a121759cb957ae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D7FBA1A-8FF2-4634-9AD6-60B48BC7ACC3}">
  <ds:schemaRefs>
    <ds:schemaRef ds:uri="http://schemas.microsoft.com/office/2006/metadata/properties"/>
  </ds:schemaRefs>
</ds:datastoreItem>
</file>

<file path=customXml/itemProps2.xml><?xml version="1.0" encoding="utf-8"?>
<ds:datastoreItem xmlns:ds="http://schemas.openxmlformats.org/officeDocument/2006/customXml" ds:itemID="{6EB76659-2C18-4FF7-8AD5-DF3D10003C7B}">
  <ds:schemaRefs>
    <ds:schemaRef ds:uri="http://schemas.microsoft.com/sharepoint/v3/contenttype/forms"/>
  </ds:schemaRefs>
</ds:datastoreItem>
</file>

<file path=customXml/itemProps3.xml><?xml version="1.0" encoding="utf-8"?>
<ds:datastoreItem xmlns:ds="http://schemas.openxmlformats.org/officeDocument/2006/customXml" ds:itemID="{02F404F6-78E8-42C3-AA91-086C15E220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Opulent</Template>
  <TotalTime>353</TotalTime>
  <Words>1711</Words>
  <Application>Microsoft Office PowerPoint</Application>
  <PresentationFormat>عرض على الشاشة (3:4)‏</PresentationFormat>
  <Paragraphs>131</Paragraphs>
  <Slides>25</Slides>
  <Notes>0</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وافر</vt:lpstr>
      <vt:lpstr>Multiple Intelligences  الذكاء المتعدد</vt:lpstr>
      <vt:lpstr>عرض تقديمي في PowerPoint</vt:lpstr>
      <vt:lpstr>عرض تقديمي في PowerPoint</vt:lpstr>
      <vt:lpstr>عرض تقديمي في PowerPoint</vt:lpstr>
      <vt:lpstr>عرض تقديمي في PowerPoint</vt:lpstr>
      <vt:lpstr> ..  الذكاءات المتعددة ..</vt:lpstr>
      <vt:lpstr>نظرية الذكاءات المتعددة  H.Gardner (1993,1983)</vt:lpstr>
      <vt:lpstr>تعريف الذكاء بالمفهوم الجديد</vt:lpstr>
      <vt:lpstr>معالم نظرية الذكاءات المتعددة </vt:lpstr>
      <vt:lpstr>عرض تقديمي في PowerPoint</vt:lpstr>
      <vt:lpstr>انواع الذكاءات المتعددة </vt:lpstr>
      <vt:lpstr>الذكاء المنطقي/الرياضي</vt:lpstr>
      <vt:lpstr>الذكاء اللفظي- اللغوي</vt:lpstr>
      <vt:lpstr>الذكاء البصري – المكاني </vt:lpstr>
      <vt:lpstr>الذكاء الموسيقي/الإيقاعي</vt:lpstr>
      <vt:lpstr>الذكاء الجسمي-الحركي</vt:lpstr>
      <vt:lpstr>عرض تقديمي في PowerPoint</vt:lpstr>
      <vt:lpstr>الذكاء التأملي الذاتي</vt:lpstr>
      <vt:lpstr>عرض تقديمي في PowerPoint</vt:lpstr>
      <vt:lpstr>الذكاء التواصلي-التعاوني</vt:lpstr>
      <vt:lpstr>الذكـــاء الطبيعي </vt:lpstr>
      <vt:lpstr>كيفية التعرف على أنواع الذكاء لدى الطلبة</vt:lpstr>
      <vt:lpstr>كيف نسهل تطبيق نظرية الذكاء المتعدد ؟ </vt:lpstr>
      <vt:lpstr>نقد نظرية جاردنر</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مقياس الذكاءات المتعددة</dc:title>
  <dc:creator>Ahmed Al Bakri</dc:creator>
  <cp:lastModifiedBy>Tahanei balahmar</cp:lastModifiedBy>
  <cp:revision>64</cp:revision>
  <dcterms:created xsi:type="dcterms:W3CDTF">2009-04-09T22:28:31Z</dcterms:created>
  <dcterms:modified xsi:type="dcterms:W3CDTF">2017-04-10T05:45:51Z</dcterms:modified>
</cp:coreProperties>
</file>