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9"/>
  </p:notesMasterIdLst>
  <p:sldIdLst>
    <p:sldId id="256" r:id="rId2"/>
    <p:sldId id="266" r:id="rId3"/>
    <p:sldId id="257" r:id="rId4"/>
    <p:sldId id="267" r:id="rId5"/>
    <p:sldId id="269" r:id="rId6"/>
    <p:sldId id="270" r:id="rId7"/>
    <p:sldId id="271" r:id="rId8"/>
    <p:sldId id="272" r:id="rId9"/>
    <p:sldId id="259" r:id="rId10"/>
    <p:sldId id="260" r:id="rId11"/>
    <p:sldId id="261" r:id="rId12"/>
    <p:sldId id="262" r:id="rId13"/>
    <p:sldId id="273" r:id="rId14"/>
    <p:sldId id="274" r:id="rId15"/>
    <p:sldId id="263" r:id="rId16"/>
    <p:sldId id="264" r:id="rId17"/>
    <p:sldId id="275"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3" d="100"/>
          <a:sy n="63" d="100"/>
        </p:scale>
        <p:origin x="-1344" y="-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32BEE5-1AF3-4A8F-9FE3-5121C298CF2B}" type="doc">
      <dgm:prSet loTypeId="urn:microsoft.com/office/officeart/2005/8/layout/pyramid2" loCatId="list" qsTypeId="urn:microsoft.com/office/officeart/2005/8/quickstyle/3d5" qsCatId="3D" csTypeId="urn:microsoft.com/office/officeart/2005/8/colors/colorful1" csCatId="colorful" phldr="1"/>
      <dgm:spPr/>
    </dgm:pt>
    <dgm:pt modelId="{7BFFDCD5-2C26-42E6-B786-BBFFD3B65850}">
      <dgm:prSet phldrT="[Text]"/>
      <dgm:spPr/>
      <dgm:t>
        <a:bodyPr/>
        <a:lstStyle/>
        <a:p>
          <a:pPr rtl="1"/>
          <a:r>
            <a:rPr lang="ar-SA" dirty="0" smtClean="0"/>
            <a:t>تحديدالوعاء الضريبي </a:t>
          </a:r>
          <a:endParaRPr lang="ar-SA" dirty="0"/>
        </a:p>
      </dgm:t>
    </dgm:pt>
    <dgm:pt modelId="{98CA34A4-FF86-498E-A1D6-4E83EB9B1222}" type="parTrans" cxnId="{8D08DDE0-CA4F-41AC-83B9-A402E466A69A}">
      <dgm:prSet/>
      <dgm:spPr/>
      <dgm:t>
        <a:bodyPr/>
        <a:lstStyle/>
        <a:p>
          <a:pPr rtl="1"/>
          <a:endParaRPr lang="ar-SA"/>
        </a:p>
      </dgm:t>
    </dgm:pt>
    <dgm:pt modelId="{804EBDA3-4ACA-4A49-9D17-3ED597D66ACF}" type="sibTrans" cxnId="{8D08DDE0-CA4F-41AC-83B9-A402E466A69A}">
      <dgm:prSet/>
      <dgm:spPr/>
      <dgm:t>
        <a:bodyPr/>
        <a:lstStyle/>
        <a:p>
          <a:pPr rtl="1"/>
          <a:endParaRPr lang="ar-SA"/>
        </a:p>
      </dgm:t>
    </dgm:pt>
    <dgm:pt modelId="{C6F7FC31-5C7D-47CF-A871-11C59B96D890}">
      <dgm:prSet phldrT="[Text]"/>
      <dgm:spPr/>
      <dgm:t>
        <a:bodyPr/>
        <a:lstStyle/>
        <a:p>
          <a:pPr rtl="1"/>
          <a:r>
            <a:rPr lang="ar-SA" dirty="0" smtClean="0"/>
            <a:t>ربط الضريبة</a:t>
          </a:r>
          <a:endParaRPr lang="ar-SA" dirty="0"/>
        </a:p>
      </dgm:t>
    </dgm:pt>
    <dgm:pt modelId="{2D461E69-4FCE-417E-A135-C1BF5B4F7B3C}" type="parTrans" cxnId="{EBFB4FB1-35B8-400E-842A-A61522063A3B}">
      <dgm:prSet/>
      <dgm:spPr/>
      <dgm:t>
        <a:bodyPr/>
        <a:lstStyle/>
        <a:p>
          <a:pPr rtl="1"/>
          <a:endParaRPr lang="ar-SA"/>
        </a:p>
      </dgm:t>
    </dgm:pt>
    <dgm:pt modelId="{6CB0619E-9B1D-43D3-8E7B-02D2372539C3}" type="sibTrans" cxnId="{EBFB4FB1-35B8-400E-842A-A61522063A3B}">
      <dgm:prSet/>
      <dgm:spPr/>
      <dgm:t>
        <a:bodyPr/>
        <a:lstStyle/>
        <a:p>
          <a:pPr rtl="1"/>
          <a:endParaRPr lang="ar-SA"/>
        </a:p>
      </dgm:t>
    </dgm:pt>
    <dgm:pt modelId="{0D6214A2-3C17-42F1-A25F-3CD6BA2E5A41}">
      <dgm:prSet phldrT="[Text]"/>
      <dgm:spPr/>
      <dgm:t>
        <a:bodyPr/>
        <a:lstStyle/>
        <a:p>
          <a:pPr rtl="1"/>
          <a:r>
            <a:rPr lang="ar-SA" dirty="0" smtClean="0"/>
            <a:t>تحصيل الضريبة </a:t>
          </a:r>
          <a:endParaRPr lang="ar-SA" dirty="0"/>
        </a:p>
      </dgm:t>
    </dgm:pt>
    <dgm:pt modelId="{C1AAB8D5-EA59-4279-8694-6ED3B7F851A6}" type="parTrans" cxnId="{40FEF24F-8F30-45EF-868F-920827E75CF2}">
      <dgm:prSet/>
      <dgm:spPr/>
      <dgm:t>
        <a:bodyPr/>
        <a:lstStyle/>
        <a:p>
          <a:pPr rtl="1"/>
          <a:endParaRPr lang="ar-SA"/>
        </a:p>
      </dgm:t>
    </dgm:pt>
    <dgm:pt modelId="{F8994215-5AAD-4166-806B-094CD7348AE6}" type="sibTrans" cxnId="{40FEF24F-8F30-45EF-868F-920827E75CF2}">
      <dgm:prSet/>
      <dgm:spPr/>
      <dgm:t>
        <a:bodyPr/>
        <a:lstStyle/>
        <a:p>
          <a:pPr rtl="1"/>
          <a:endParaRPr lang="ar-SA"/>
        </a:p>
      </dgm:t>
    </dgm:pt>
    <dgm:pt modelId="{5E92C7E0-222F-4980-9D8A-88C17C31CFD3}" type="pres">
      <dgm:prSet presAssocID="{6132BEE5-1AF3-4A8F-9FE3-5121C298CF2B}" presName="compositeShape" presStyleCnt="0">
        <dgm:presLayoutVars>
          <dgm:dir/>
          <dgm:resizeHandles/>
        </dgm:presLayoutVars>
      </dgm:prSet>
      <dgm:spPr/>
    </dgm:pt>
    <dgm:pt modelId="{FE496040-694F-48ED-9398-F631E05CF278}" type="pres">
      <dgm:prSet presAssocID="{6132BEE5-1AF3-4A8F-9FE3-5121C298CF2B}" presName="pyramid" presStyleLbl="node1" presStyleIdx="0" presStyleCnt="1"/>
      <dgm:spPr/>
    </dgm:pt>
    <dgm:pt modelId="{28414DB1-CC1E-438C-9142-92504E5AAF9C}" type="pres">
      <dgm:prSet presAssocID="{6132BEE5-1AF3-4A8F-9FE3-5121C298CF2B}" presName="theList" presStyleCnt="0"/>
      <dgm:spPr/>
    </dgm:pt>
    <dgm:pt modelId="{61F258F6-C0B5-4739-9D58-130B910F6564}" type="pres">
      <dgm:prSet presAssocID="{7BFFDCD5-2C26-42E6-B786-BBFFD3B65850}" presName="aNode" presStyleLbl="fgAcc1" presStyleIdx="0" presStyleCnt="3">
        <dgm:presLayoutVars>
          <dgm:bulletEnabled val="1"/>
        </dgm:presLayoutVars>
      </dgm:prSet>
      <dgm:spPr/>
      <dgm:t>
        <a:bodyPr/>
        <a:lstStyle/>
        <a:p>
          <a:pPr rtl="1"/>
          <a:endParaRPr lang="ar-SA"/>
        </a:p>
      </dgm:t>
    </dgm:pt>
    <dgm:pt modelId="{334B2080-424C-4C98-8896-ABF38CAC3AC4}" type="pres">
      <dgm:prSet presAssocID="{7BFFDCD5-2C26-42E6-B786-BBFFD3B65850}" presName="aSpace" presStyleCnt="0"/>
      <dgm:spPr/>
    </dgm:pt>
    <dgm:pt modelId="{CDA23E00-515C-4B12-8DF6-B0F359246B73}" type="pres">
      <dgm:prSet presAssocID="{C6F7FC31-5C7D-47CF-A871-11C59B96D890}" presName="aNode" presStyleLbl="fgAcc1" presStyleIdx="1" presStyleCnt="3">
        <dgm:presLayoutVars>
          <dgm:bulletEnabled val="1"/>
        </dgm:presLayoutVars>
      </dgm:prSet>
      <dgm:spPr/>
    </dgm:pt>
    <dgm:pt modelId="{62A98A5E-1EA9-47A1-BFCF-E84D1694921E}" type="pres">
      <dgm:prSet presAssocID="{C6F7FC31-5C7D-47CF-A871-11C59B96D890}" presName="aSpace" presStyleCnt="0"/>
      <dgm:spPr/>
    </dgm:pt>
    <dgm:pt modelId="{C998885F-BBC9-4D0F-9CAE-9A9790C7D686}" type="pres">
      <dgm:prSet presAssocID="{0D6214A2-3C17-42F1-A25F-3CD6BA2E5A41}" presName="aNode" presStyleLbl="fgAcc1" presStyleIdx="2" presStyleCnt="3">
        <dgm:presLayoutVars>
          <dgm:bulletEnabled val="1"/>
        </dgm:presLayoutVars>
      </dgm:prSet>
      <dgm:spPr/>
    </dgm:pt>
    <dgm:pt modelId="{FC31AD1D-3819-48CD-A3E9-9E02B31946B3}" type="pres">
      <dgm:prSet presAssocID="{0D6214A2-3C17-42F1-A25F-3CD6BA2E5A41}" presName="aSpace" presStyleCnt="0"/>
      <dgm:spPr/>
    </dgm:pt>
  </dgm:ptLst>
  <dgm:cxnLst>
    <dgm:cxn modelId="{40FEF24F-8F30-45EF-868F-920827E75CF2}" srcId="{6132BEE5-1AF3-4A8F-9FE3-5121C298CF2B}" destId="{0D6214A2-3C17-42F1-A25F-3CD6BA2E5A41}" srcOrd="2" destOrd="0" parTransId="{C1AAB8D5-EA59-4279-8694-6ED3B7F851A6}" sibTransId="{F8994215-5AAD-4166-806B-094CD7348AE6}"/>
    <dgm:cxn modelId="{D8CEB0AE-4686-44E6-94C6-37EA43294430}" type="presOf" srcId="{6132BEE5-1AF3-4A8F-9FE3-5121C298CF2B}" destId="{5E92C7E0-222F-4980-9D8A-88C17C31CFD3}" srcOrd="0" destOrd="0" presId="urn:microsoft.com/office/officeart/2005/8/layout/pyramid2"/>
    <dgm:cxn modelId="{6778C56C-958E-44A4-978B-553994EC74E5}" type="presOf" srcId="{C6F7FC31-5C7D-47CF-A871-11C59B96D890}" destId="{CDA23E00-515C-4B12-8DF6-B0F359246B73}" srcOrd="0" destOrd="0" presId="urn:microsoft.com/office/officeart/2005/8/layout/pyramid2"/>
    <dgm:cxn modelId="{6B57C9BB-DB32-4A7F-87B4-537D13B17F04}" type="presOf" srcId="{0D6214A2-3C17-42F1-A25F-3CD6BA2E5A41}" destId="{C998885F-BBC9-4D0F-9CAE-9A9790C7D686}" srcOrd="0" destOrd="0" presId="urn:microsoft.com/office/officeart/2005/8/layout/pyramid2"/>
    <dgm:cxn modelId="{09F7601F-320F-4225-98A9-E52BB798E03F}" type="presOf" srcId="{7BFFDCD5-2C26-42E6-B786-BBFFD3B65850}" destId="{61F258F6-C0B5-4739-9D58-130B910F6564}" srcOrd="0" destOrd="0" presId="urn:microsoft.com/office/officeart/2005/8/layout/pyramid2"/>
    <dgm:cxn modelId="{8D08DDE0-CA4F-41AC-83B9-A402E466A69A}" srcId="{6132BEE5-1AF3-4A8F-9FE3-5121C298CF2B}" destId="{7BFFDCD5-2C26-42E6-B786-BBFFD3B65850}" srcOrd="0" destOrd="0" parTransId="{98CA34A4-FF86-498E-A1D6-4E83EB9B1222}" sibTransId="{804EBDA3-4ACA-4A49-9D17-3ED597D66ACF}"/>
    <dgm:cxn modelId="{EBFB4FB1-35B8-400E-842A-A61522063A3B}" srcId="{6132BEE5-1AF3-4A8F-9FE3-5121C298CF2B}" destId="{C6F7FC31-5C7D-47CF-A871-11C59B96D890}" srcOrd="1" destOrd="0" parTransId="{2D461E69-4FCE-417E-A135-C1BF5B4F7B3C}" sibTransId="{6CB0619E-9B1D-43D3-8E7B-02D2372539C3}"/>
    <dgm:cxn modelId="{56931CE2-1425-4AE4-8E1E-0DC2DD1BBD93}" type="presParOf" srcId="{5E92C7E0-222F-4980-9D8A-88C17C31CFD3}" destId="{FE496040-694F-48ED-9398-F631E05CF278}" srcOrd="0" destOrd="0" presId="urn:microsoft.com/office/officeart/2005/8/layout/pyramid2"/>
    <dgm:cxn modelId="{6F53B40A-FA5C-4146-8D89-A40088F090A7}" type="presParOf" srcId="{5E92C7E0-222F-4980-9D8A-88C17C31CFD3}" destId="{28414DB1-CC1E-438C-9142-92504E5AAF9C}" srcOrd="1" destOrd="0" presId="urn:microsoft.com/office/officeart/2005/8/layout/pyramid2"/>
    <dgm:cxn modelId="{318EB91D-6AFE-4E66-9103-46F3710C083E}" type="presParOf" srcId="{28414DB1-CC1E-438C-9142-92504E5AAF9C}" destId="{61F258F6-C0B5-4739-9D58-130B910F6564}" srcOrd="0" destOrd="0" presId="urn:microsoft.com/office/officeart/2005/8/layout/pyramid2"/>
    <dgm:cxn modelId="{CD35FC68-845B-4611-AF02-FE72EDF1B686}" type="presParOf" srcId="{28414DB1-CC1E-438C-9142-92504E5AAF9C}" destId="{334B2080-424C-4C98-8896-ABF38CAC3AC4}" srcOrd="1" destOrd="0" presId="urn:microsoft.com/office/officeart/2005/8/layout/pyramid2"/>
    <dgm:cxn modelId="{085CFAE1-9606-4CB7-9FF4-AC4BA057BC9D}" type="presParOf" srcId="{28414DB1-CC1E-438C-9142-92504E5AAF9C}" destId="{CDA23E00-515C-4B12-8DF6-B0F359246B73}" srcOrd="2" destOrd="0" presId="urn:microsoft.com/office/officeart/2005/8/layout/pyramid2"/>
    <dgm:cxn modelId="{B42BBC4C-8FA0-44B6-B0DA-2916E0D8068E}" type="presParOf" srcId="{28414DB1-CC1E-438C-9142-92504E5AAF9C}" destId="{62A98A5E-1EA9-47A1-BFCF-E84D1694921E}" srcOrd="3" destOrd="0" presId="urn:microsoft.com/office/officeart/2005/8/layout/pyramid2"/>
    <dgm:cxn modelId="{1485A95E-C18A-4A13-A14E-74F691716739}" type="presParOf" srcId="{28414DB1-CC1E-438C-9142-92504E5AAF9C}" destId="{C998885F-BBC9-4D0F-9CAE-9A9790C7D686}" srcOrd="4" destOrd="0" presId="urn:microsoft.com/office/officeart/2005/8/layout/pyramid2"/>
    <dgm:cxn modelId="{838C9703-5F7D-47C6-8E17-D0CAC46B3897}" type="presParOf" srcId="{28414DB1-CC1E-438C-9142-92504E5AAF9C}" destId="{FC31AD1D-3819-48CD-A3E9-9E02B31946B3}"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F255BC7-68DC-421F-AE10-FF2DB424F74D}" type="doc">
      <dgm:prSet loTypeId="urn:microsoft.com/office/officeart/2005/8/layout/vList4" loCatId="list" qsTypeId="urn:microsoft.com/office/officeart/2005/8/quickstyle/simple1" qsCatId="simple" csTypeId="urn:microsoft.com/office/officeart/2005/8/colors/accent3_3" csCatId="accent3" phldr="1"/>
      <dgm:spPr/>
      <dgm:t>
        <a:bodyPr/>
        <a:lstStyle/>
        <a:p>
          <a:pPr rtl="1"/>
          <a:endParaRPr lang="ar-SA"/>
        </a:p>
      </dgm:t>
    </dgm:pt>
    <dgm:pt modelId="{78715A72-3229-4C72-8691-79CA4BF31E47}">
      <dgm:prSet phldrT="[Text]" custT="1"/>
      <dgm:spPr/>
      <dgm:t>
        <a:bodyPr/>
        <a:lstStyle/>
        <a:p>
          <a:pPr rtl="1"/>
          <a:r>
            <a:rPr lang="ar-SA" sz="1600" b="1" kern="1200" dirty="0" smtClean="0">
              <a:solidFill>
                <a:schemeClr val="tx2"/>
              </a:solidFill>
            </a:rPr>
            <a:t>التوريد المباشر من المكلف:</a:t>
          </a:r>
          <a:endParaRPr lang="ar-SA" sz="1600" b="1" kern="1200" dirty="0">
            <a:solidFill>
              <a:schemeClr val="tx2"/>
            </a:solidFill>
          </a:endParaRPr>
        </a:p>
      </dgm:t>
    </dgm:pt>
    <dgm:pt modelId="{B51029F8-D1DC-451A-8F91-676417FA628D}" type="parTrans" cxnId="{13F5F1FF-23EA-44DB-BFAB-187EC6887FAA}">
      <dgm:prSet/>
      <dgm:spPr/>
      <dgm:t>
        <a:bodyPr/>
        <a:lstStyle/>
        <a:p>
          <a:pPr rtl="1"/>
          <a:endParaRPr lang="ar-SA"/>
        </a:p>
      </dgm:t>
    </dgm:pt>
    <dgm:pt modelId="{FBF66DB8-6DA7-4BF5-BD93-6FD24284E60A}" type="sibTrans" cxnId="{13F5F1FF-23EA-44DB-BFAB-187EC6887FAA}">
      <dgm:prSet/>
      <dgm:spPr/>
      <dgm:t>
        <a:bodyPr/>
        <a:lstStyle/>
        <a:p>
          <a:pPr rtl="1"/>
          <a:endParaRPr lang="ar-SA"/>
        </a:p>
      </dgm:t>
    </dgm:pt>
    <dgm:pt modelId="{CBA2663C-D78E-4D8C-A5FA-5E872598AE08}">
      <dgm:prSet phldrT="[Text]" custT="1"/>
      <dgm:spPr/>
      <dgm:t>
        <a:bodyPr/>
        <a:lstStyle/>
        <a:p>
          <a:pPr rtl="1"/>
          <a:r>
            <a:rPr kumimoji="0" lang="ar-SA" sz="1800" b="1" kern="1200" dirty="0" smtClean="0">
              <a:latin typeface="+mj-lt"/>
              <a:ea typeface="+mj-ea"/>
              <a:cs typeface="+mj-cs"/>
            </a:rPr>
            <a:t>يقوم المكلف في نهاية السنة الضريبيه بتوريد الضريبة المستحقة عليه مباشرة من الادارة الضريبية سواء على دفعة واحدة او على اقساط وفقاً لما يحدده النظام الضريبي.</a:t>
          </a:r>
          <a:endParaRPr kumimoji="0" lang="ar-SA" sz="1800" b="1" kern="1200" dirty="0">
            <a:latin typeface="+mj-lt"/>
            <a:ea typeface="+mj-ea"/>
            <a:cs typeface="+mj-cs"/>
          </a:endParaRPr>
        </a:p>
      </dgm:t>
    </dgm:pt>
    <dgm:pt modelId="{01D12327-099D-4132-8653-AF026B7CB198}" type="parTrans" cxnId="{9B5F652D-67AB-4DFB-994E-BCE25871D505}">
      <dgm:prSet/>
      <dgm:spPr/>
      <dgm:t>
        <a:bodyPr/>
        <a:lstStyle/>
        <a:p>
          <a:pPr rtl="1"/>
          <a:endParaRPr lang="ar-SA"/>
        </a:p>
      </dgm:t>
    </dgm:pt>
    <dgm:pt modelId="{79AE6308-6EF7-45A1-8D22-B482B251B2E5}" type="sibTrans" cxnId="{9B5F652D-67AB-4DFB-994E-BCE25871D505}">
      <dgm:prSet/>
      <dgm:spPr/>
      <dgm:t>
        <a:bodyPr/>
        <a:lstStyle/>
        <a:p>
          <a:pPr rtl="1"/>
          <a:endParaRPr lang="ar-SA"/>
        </a:p>
      </dgm:t>
    </dgm:pt>
    <dgm:pt modelId="{0212E538-E239-41F0-8766-604AE28D824D}">
      <dgm:prSet phldrT="[Text]" custT="1"/>
      <dgm:spPr/>
      <dgm:t>
        <a:bodyPr/>
        <a:lstStyle/>
        <a:p>
          <a:pPr rtl="1"/>
          <a:r>
            <a:rPr lang="ar-SA" sz="1600" b="1" dirty="0" smtClean="0">
              <a:solidFill>
                <a:schemeClr val="tx2"/>
              </a:solidFill>
            </a:rPr>
            <a:t>طريقة الاقساط المقدمة:</a:t>
          </a:r>
          <a:endParaRPr lang="ar-SA" sz="1600" b="1" dirty="0">
            <a:solidFill>
              <a:schemeClr val="tx2"/>
            </a:solidFill>
          </a:endParaRPr>
        </a:p>
      </dgm:t>
    </dgm:pt>
    <dgm:pt modelId="{0BE1A44F-636F-4B76-BA76-8CC74E03C5AA}" type="parTrans" cxnId="{A0A4D156-94CE-465C-9C4A-362978D33BF1}">
      <dgm:prSet/>
      <dgm:spPr/>
      <dgm:t>
        <a:bodyPr/>
        <a:lstStyle/>
        <a:p>
          <a:pPr rtl="1"/>
          <a:endParaRPr lang="ar-SA"/>
        </a:p>
      </dgm:t>
    </dgm:pt>
    <dgm:pt modelId="{9DF086CE-4962-44A7-8259-ADF4066DA834}" type="sibTrans" cxnId="{A0A4D156-94CE-465C-9C4A-362978D33BF1}">
      <dgm:prSet/>
      <dgm:spPr/>
      <dgm:t>
        <a:bodyPr/>
        <a:lstStyle/>
        <a:p>
          <a:pPr rtl="1"/>
          <a:endParaRPr lang="ar-SA"/>
        </a:p>
      </dgm:t>
    </dgm:pt>
    <dgm:pt modelId="{24EF8642-9FED-459D-B906-63389BA5CF2B}">
      <dgm:prSet phldrT="[Text]" custT="1"/>
      <dgm:spPr/>
      <dgm:t>
        <a:bodyPr/>
        <a:lstStyle/>
        <a:p>
          <a:pPr rtl="1"/>
          <a:r>
            <a:rPr lang="ar-SA" sz="2000" b="1" dirty="0" smtClean="0"/>
            <a:t>يقوم المكلف بسداد اقساط مقدمة تحت حساب الضريبة بناء على اقرار محتمل وتقوم الادارة الضريبية في نهاية السنة بإجراء تسوية بين الاقساط المسددة فعلاً والضريبة المستحقة عليه</a:t>
          </a:r>
          <a:r>
            <a:rPr lang="ar-SA" sz="1800" dirty="0" smtClean="0"/>
            <a:t>.</a:t>
          </a:r>
          <a:endParaRPr lang="ar-SA" sz="1800" dirty="0"/>
        </a:p>
      </dgm:t>
    </dgm:pt>
    <dgm:pt modelId="{E16C5951-EEFC-42F5-847E-4822CD62497C}" type="parTrans" cxnId="{EE5F4D82-0D83-4D86-9889-F859B52BDF0F}">
      <dgm:prSet/>
      <dgm:spPr/>
      <dgm:t>
        <a:bodyPr/>
        <a:lstStyle/>
        <a:p>
          <a:pPr rtl="1"/>
          <a:endParaRPr lang="ar-SA"/>
        </a:p>
      </dgm:t>
    </dgm:pt>
    <dgm:pt modelId="{99120994-17E5-4DD6-81C8-7DD95E9C2A3F}" type="sibTrans" cxnId="{EE5F4D82-0D83-4D86-9889-F859B52BDF0F}">
      <dgm:prSet/>
      <dgm:spPr/>
      <dgm:t>
        <a:bodyPr/>
        <a:lstStyle/>
        <a:p>
          <a:pPr rtl="1"/>
          <a:endParaRPr lang="ar-SA"/>
        </a:p>
      </dgm:t>
    </dgm:pt>
    <dgm:pt modelId="{94EE94EF-ED9D-448E-82C9-3B3D91A0FD3C}">
      <dgm:prSet phldrT="[Text]" custT="1"/>
      <dgm:spPr/>
      <dgm:t>
        <a:bodyPr/>
        <a:lstStyle/>
        <a:p>
          <a:pPr rtl="1"/>
          <a:r>
            <a:rPr lang="ar-SA" sz="1600" b="1" dirty="0" smtClean="0">
              <a:solidFill>
                <a:schemeClr val="tx2"/>
              </a:solidFill>
            </a:rPr>
            <a:t>طريقة الحجز من المنبع:</a:t>
          </a:r>
          <a:endParaRPr lang="ar-SA" sz="1600" b="1" dirty="0">
            <a:solidFill>
              <a:schemeClr val="tx2"/>
            </a:solidFill>
          </a:endParaRPr>
        </a:p>
      </dgm:t>
    </dgm:pt>
    <dgm:pt modelId="{02992E85-CC29-4775-B24A-90ED2DE61EBA}" type="parTrans" cxnId="{924D685A-F008-4C8C-9BF9-1B23CDE35807}">
      <dgm:prSet/>
      <dgm:spPr/>
      <dgm:t>
        <a:bodyPr/>
        <a:lstStyle/>
        <a:p>
          <a:pPr rtl="1"/>
          <a:endParaRPr lang="ar-SA"/>
        </a:p>
      </dgm:t>
    </dgm:pt>
    <dgm:pt modelId="{006A0608-17C8-4D5A-866E-A2DC40DE1794}" type="sibTrans" cxnId="{924D685A-F008-4C8C-9BF9-1B23CDE35807}">
      <dgm:prSet/>
      <dgm:spPr/>
      <dgm:t>
        <a:bodyPr/>
        <a:lstStyle/>
        <a:p>
          <a:pPr rtl="1"/>
          <a:endParaRPr lang="ar-SA"/>
        </a:p>
      </dgm:t>
    </dgm:pt>
    <dgm:pt modelId="{B83BF630-EA12-4C9D-A716-93912A5ABECA}">
      <dgm:prSet phldrT="[Text]" custT="1"/>
      <dgm:spPr/>
      <dgm:t>
        <a:bodyPr/>
        <a:lstStyle/>
        <a:p>
          <a:pPr rtl="1"/>
          <a:r>
            <a:rPr lang="ar-SA" sz="2000" b="1" dirty="0" smtClean="0"/>
            <a:t>تقوم الادارة الضريبية بإلزام جهة معينة مدينة او مسؤولة عن دخل المكلف بخصم الضريبة المستحقة على المكلف وتوريدها للادارة الضريبية ويعتبر توريد غير مباشر.</a:t>
          </a:r>
          <a:endParaRPr lang="ar-SA" sz="2000" b="1" dirty="0"/>
        </a:p>
      </dgm:t>
    </dgm:pt>
    <dgm:pt modelId="{E5B9AD49-5BB0-4817-80D3-7CE52FAC6047}" type="parTrans" cxnId="{4AE6FE98-3813-40E2-9D5C-8A7E4652B434}">
      <dgm:prSet/>
      <dgm:spPr/>
      <dgm:t>
        <a:bodyPr/>
        <a:lstStyle/>
        <a:p>
          <a:pPr rtl="1"/>
          <a:endParaRPr lang="ar-SA"/>
        </a:p>
      </dgm:t>
    </dgm:pt>
    <dgm:pt modelId="{D96F95B9-39A2-4F84-B674-1E0A75389134}" type="sibTrans" cxnId="{4AE6FE98-3813-40E2-9D5C-8A7E4652B434}">
      <dgm:prSet/>
      <dgm:spPr/>
      <dgm:t>
        <a:bodyPr/>
        <a:lstStyle/>
        <a:p>
          <a:pPr rtl="1"/>
          <a:endParaRPr lang="ar-SA"/>
        </a:p>
      </dgm:t>
    </dgm:pt>
    <dgm:pt modelId="{B790E8B7-2D82-45BC-85A8-FBC69E3BD7DB}" type="pres">
      <dgm:prSet presAssocID="{BF255BC7-68DC-421F-AE10-FF2DB424F74D}" presName="linear" presStyleCnt="0">
        <dgm:presLayoutVars>
          <dgm:dir/>
          <dgm:resizeHandles val="exact"/>
        </dgm:presLayoutVars>
      </dgm:prSet>
      <dgm:spPr/>
      <dgm:t>
        <a:bodyPr/>
        <a:lstStyle/>
        <a:p>
          <a:pPr rtl="1"/>
          <a:endParaRPr lang="ar-SA"/>
        </a:p>
      </dgm:t>
    </dgm:pt>
    <dgm:pt modelId="{E3A64981-7C55-4E24-AB24-3D3380DA16D7}" type="pres">
      <dgm:prSet presAssocID="{78715A72-3229-4C72-8691-79CA4BF31E47}" presName="comp" presStyleCnt="0"/>
      <dgm:spPr/>
    </dgm:pt>
    <dgm:pt modelId="{FFC9B130-A00D-4C45-B7F6-338270A35EA0}" type="pres">
      <dgm:prSet presAssocID="{78715A72-3229-4C72-8691-79CA4BF31E47}" presName="box" presStyleLbl="node1" presStyleIdx="0" presStyleCnt="3" custLinFactNeighborX="2290" custLinFactNeighborY="0"/>
      <dgm:spPr/>
      <dgm:t>
        <a:bodyPr/>
        <a:lstStyle/>
        <a:p>
          <a:pPr rtl="1"/>
          <a:endParaRPr lang="ar-SA"/>
        </a:p>
      </dgm:t>
    </dgm:pt>
    <dgm:pt modelId="{4DA4A6C7-ABB0-4699-87FB-174BC467EA4E}" type="pres">
      <dgm:prSet presAssocID="{78715A72-3229-4C72-8691-79CA4BF31E47}" presName="img" presStyleLbl="fgImgPlace1" presStyleIdx="0" presStyleCnt="3" custScaleX="91345" custScaleY="77209"/>
      <dgm:spPr/>
    </dgm:pt>
    <dgm:pt modelId="{2736084C-F044-4606-B035-28796FE0DB1B}" type="pres">
      <dgm:prSet presAssocID="{78715A72-3229-4C72-8691-79CA4BF31E47}" presName="text" presStyleLbl="node1" presStyleIdx="0" presStyleCnt="3">
        <dgm:presLayoutVars>
          <dgm:bulletEnabled val="1"/>
        </dgm:presLayoutVars>
      </dgm:prSet>
      <dgm:spPr/>
      <dgm:t>
        <a:bodyPr/>
        <a:lstStyle/>
        <a:p>
          <a:pPr rtl="1"/>
          <a:endParaRPr lang="ar-SA"/>
        </a:p>
      </dgm:t>
    </dgm:pt>
    <dgm:pt modelId="{D89317E1-955E-476E-A6C3-E0F4D06DA325}" type="pres">
      <dgm:prSet presAssocID="{FBF66DB8-6DA7-4BF5-BD93-6FD24284E60A}" presName="spacer" presStyleCnt="0"/>
      <dgm:spPr/>
    </dgm:pt>
    <dgm:pt modelId="{11FEAD15-4B82-43D2-ADD4-F779A0A33F33}" type="pres">
      <dgm:prSet presAssocID="{0212E538-E239-41F0-8766-604AE28D824D}" presName="comp" presStyleCnt="0"/>
      <dgm:spPr/>
    </dgm:pt>
    <dgm:pt modelId="{B864E8AD-7FAD-4DFA-B1A8-B322CEDE945C}" type="pres">
      <dgm:prSet presAssocID="{0212E538-E239-41F0-8766-604AE28D824D}" presName="box" presStyleLbl="node1" presStyleIdx="1" presStyleCnt="3" custLinFactNeighborX="1786" custLinFactNeighborY="-1675"/>
      <dgm:spPr/>
      <dgm:t>
        <a:bodyPr/>
        <a:lstStyle/>
        <a:p>
          <a:pPr rtl="1"/>
          <a:endParaRPr lang="ar-SA"/>
        </a:p>
      </dgm:t>
    </dgm:pt>
    <dgm:pt modelId="{5C73476B-BAB1-449B-8B43-96074FCBF449}" type="pres">
      <dgm:prSet presAssocID="{0212E538-E239-41F0-8766-604AE28D824D}" presName="img" presStyleLbl="fgImgPlace1" presStyleIdx="1" presStyleCnt="3"/>
      <dgm:spPr/>
    </dgm:pt>
    <dgm:pt modelId="{BA8961BF-47D6-44DD-BE28-FD83C8CDA539}" type="pres">
      <dgm:prSet presAssocID="{0212E538-E239-41F0-8766-604AE28D824D}" presName="text" presStyleLbl="node1" presStyleIdx="1" presStyleCnt="3">
        <dgm:presLayoutVars>
          <dgm:bulletEnabled val="1"/>
        </dgm:presLayoutVars>
      </dgm:prSet>
      <dgm:spPr/>
      <dgm:t>
        <a:bodyPr/>
        <a:lstStyle/>
        <a:p>
          <a:pPr rtl="1"/>
          <a:endParaRPr lang="ar-SA"/>
        </a:p>
      </dgm:t>
    </dgm:pt>
    <dgm:pt modelId="{C6A5E662-90B0-4881-9A03-DB0EA5D3895E}" type="pres">
      <dgm:prSet presAssocID="{9DF086CE-4962-44A7-8259-ADF4066DA834}" presName="spacer" presStyleCnt="0"/>
      <dgm:spPr/>
    </dgm:pt>
    <dgm:pt modelId="{E42DAAC9-5414-4D8F-801D-98370D891649}" type="pres">
      <dgm:prSet presAssocID="{94EE94EF-ED9D-448E-82C9-3B3D91A0FD3C}" presName="comp" presStyleCnt="0"/>
      <dgm:spPr/>
    </dgm:pt>
    <dgm:pt modelId="{1F675ED5-8343-41A8-9735-333C41410AE7}" type="pres">
      <dgm:prSet presAssocID="{94EE94EF-ED9D-448E-82C9-3B3D91A0FD3C}" presName="box" presStyleLbl="node1" presStyleIdx="2" presStyleCnt="3"/>
      <dgm:spPr/>
      <dgm:t>
        <a:bodyPr/>
        <a:lstStyle/>
        <a:p>
          <a:pPr rtl="1"/>
          <a:endParaRPr lang="ar-SA"/>
        </a:p>
      </dgm:t>
    </dgm:pt>
    <dgm:pt modelId="{775F3015-A089-4408-BC6B-1B60822E21F2}" type="pres">
      <dgm:prSet presAssocID="{94EE94EF-ED9D-448E-82C9-3B3D91A0FD3C}" presName="img" presStyleLbl="fgImgPlace1" presStyleIdx="2" presStyleCnt="3"/>
      <dgm:spPr/>
    </dgm:pt>
    <dgm:pt modelId="{42CC435A-5057-4D59-B9EA-D4FCC19F7E04}" type="pres">
      <dgm:prSet presAssocID="{94EE94EF-ED9D-448E-82C9-3B3D91A0FD3C}" presName="text" presStyleLbl="node1" presStyleIdx="2" presStyleCnt="3">
        <dgm:presLayoutVars>
          <dgm:bulletEnabled val="1"/>
        </dgm:presLayoutVars>
      </dgm:prSet>
      <dgm:spPr/>
      <dgm:t>
        <a:bodyPr/>
        <a:lstStyle/>
        <a:p>
          <a:pPr rtl="1"/>
          <a:endParaRPr lang="ar-SA"/>
        </a:p>
      </dgm:t>
    </dgm:pt>
  </dgm:ptLst>
  <dgm:cxnLst>
    <dgm:cxn modelId="{EE5F4D82-0D83-4D86-9889-F859B52BDF0F}" srcId="{0212E538-E239-41F0-8766-604AE28D824D}" destId="{24EF8642-9FED-459D-B906-63389BA5CF2B}" srcOrd="0" destOrd="0" parTransId="{E16C5951-EEFC-42F5-847E-4822CD62497C}" sibTransId="{99120994-17E5-4DD6-81C8-7DD95E9C2A3F}"/>
    <dgm:cxn modelId="{385A6EE6-1A58-4265-9184-BE90F6C46468}" type="presOf" srcId="{78715A72-3229-4C72-8691-79CA4BF31E47}" destId="{FFC9B130-A00D-4C45-B7F6-338270A35EA0}" srcOrd="0" destOrd="0" presId="urn:microsoft.com/office/officeart/2005/8/layout/vList4"/>
    <dgm:cxn modelId="{1BA88E34-72E1-493B-BB28-4C04E1575EBF}" type="presOf" srcId="{94EE94EF-ED9D-448E-82C9-3B3D91A0FD3C}" destId="{1F675ED5-8343-41A8-9735-333C41410AE7}" srcOrd="0" destOrd="0" presId="urn:microsoft.com/office/officeart/2005/8/layout/vList4"/>
    <dgm:cxn modelId="{924D685A-F008-4C8C-9BF9-1B23CDE35807}" srcId="{BF255BC7-68DC-421F-AE10-FF2DB424F74D}" destId="{94EE94EF-ED9D-448E-82C9-3B3D91A0FD3C}" srcOrd="2" destOrd="0" parTransId="{02992E85-CC29-4775-B24A-90ED2DE61EBA}" sibTransId="{006A0608-17C8-4D5A-866E-A2DC40DE1794}"/>
    <dgm:cxn modelId="{9B94E021-9DC4-4A1C-96F3-FCB55A756B07}" type="presOf" srcId="{24EF8642-9FED-459D-B906-63389BA5CF2B}" destId="{B864E8AD-7FAD-4DFA-B1A8-B322CEDE945C}" srcOrd="0" destOrd="1" presId="urn:microsoft.com/office/officeart/2005/8/layout/vList4"/>
    <dgm:cxn modelId="{A9EFC97A-EF50-43EF-8E37-76D575F3AC6B}" type="presOf" srcId="{CBA2663C-D78E-4D8C-A5FA-5E872598AE08}" destId="{2736084C-F044-4606-B035-28796FE0DB1B}" srcOrd="1" destOrd="1" presId="urn:microsoft.com/office/officeart/2005/8/layout/vList4"/>
    <dgm:cxn modelId="{B52B4DC4-F025-4856-8E87-F33702EB4EC6}" type="presOf" srcId="{24EF8642-9FED-459D-B906-63389BA5CF2B}" destId="{BA8961BF-47D6-44DD-BE28-FD83C8CDA539}" srcOrd="1" destOrd="1" presId="urn:microsoft.com/office/officeart/2005/8/layout/vList4"/>
    <dgm:cxn modelId="{FF8B350D-E3FD-4533-AFCB-E0ADC496B86A}" type="presOf" srcId="{BF255BC7-68DC-421F-AE10-FF2DB424F74D}" destId="{B790E8B7-2D82-45BC-85A8-FBC69E3BD7DB}" srcOrd="0" destOrd="0" presId="urn:microsoft.com/office/officeart/2005/8/layout/vList4"/>
    <dgm:cxn modelId="{4AE6FE98-3813-40E2-9D5C-8A7E4652B434}" srcId="{94EE94EF-ED9D-448E-82C9-3B3D91A0FD3C}" destId="{B83BF630-EA12-4C9D-A716-93912A5ABECA}" srcOrd="0" destOrd="0" parTransId="{E5B9AD49-5BB0-4817-80D3-7CE52FAC6047}" sibTransId="{D96F95B9-39A2-4F84-B674-1E0A75389134}"/>
    <dgm:cxn modelId="{9B5F652D-67AB-4DFB-994E-BCE25871D505}" srcId="{78715A72-3229-4C72-8691-79CA4BF31E47}" destId="{CBA2663C-D78E-4D8C-A5FA-5E872598AE08}" srcOrd="0" destOrd="0" parTransId="{01D12327-099D-4132-8653-AF026B7CB198}" sibTransId="{79AE6308-6EF7-45A1-8D22-B482B251B2E5}"/>
    <dgm:cxn modelId="{8F9CC13F-1774-4047-91B4-B2A85CCE337F}" type="presOf" srcId="{0212E538-E239-41F0-8766-604AE28D824D}" destId="{B864E8AD-7FAD-4DFA-B1A8-B322CEDE945C}" srcOrd="0" destOrd="0" presId="urn:microsoft.com/office/officeart/2005/8/layout/vList4"/>
    <dgm:cxn modelId="{2C608C07-F1EB-410F-A914-62D647280A97}" type="presOf" srcId="{78715A72-3229-4C72-8691-79CA4BF31E47}" destId="{2736084C-F044-4606-B035-28796FE0DB1B}" srcOrd="1" destOrd="0" presId="urn:microsoft.com/office/officeart/2005/8/layout/vList4"/>
    <dgm:cxn modelId="{7017E8A9-439C-44D3-82E3-753F9FA99BB5}" type="presOf" srcId="{0212E538-E239-41F0-8766-604AE28D824D}" destId="{BA8961BF-47D6-44DD-BE28-FD83C8CDA539}" srcOrd="1" destOrd="0" presId="urn:microsoft.com/office/officeart/2005/8/layout/vList4"/>
    <dgm:cxn modelId="{A0A4D156-94CE-465C-9C4A-362978D33BF1}" srcId="{BF255BC7-68DC-421F-AE10-FF2DB424F74D}" destId="{0212E538-E239-41F0-8766-604AE28D824D}" srcOrd="1" destOrd="0" parTransId="{0BE1A44F-636F-4B76-BA76-8CC74E03C5AA}" sibTransId="{9DF086CE-4962-44A7-8259-ADF4066DA834}"/>
    <dgm:cxn modelId="{6783D674-27D0-4356-8A17-0953F810BB7C}" type="presOf" srcId="{94EE94EF-ED9D-448E-82C9-3B3D91A0FD3C}" destId="{42CC435A-5057-4D59-B9EA-D4FCC19F7E04}" srcOrd="1" destOrd="0" presId="urn:microsoft.com/office/officeart/2005/8/layout/vList4"/>
    <dgm:cxn modelId="{1D83F15F-97A9-4F18-A3F9-5F88A5DFE5C9}" type="presOf" srcId="{B83BF630-EA12-4C9D-A716-93912A5ABECA}" destId="{42CC435A-5057-4D59-B9EA-D4FCC19F7E04}" srcOrd="1" destOrd="1" presId="urn:microsoft.com/office/officeart/2005/8/layout/vList4"/>
    <dgm:cxn modelId="{90D8A305-FBC1-4196-8804-9FB9717F6475}" type="presOf" srcId="{CBA2663C-D78E-4D8C-A5FA-5E872598AE08}" destId="{FFC9B130-A00D-4C45-B7F6-338270A35EA0}" srcOrd="0" destOrd="1" presId="urn:microsoft.com/office/officeart/2005/8/layout/vList4"/>
    <dgm:cxn modelId="{2F415974-F9F4-45B3-9C8C-5B77B1BA0050}" type="presOf" srcId="{B83BF630-EA12-4C9D-A716-93912A5ABECA}" destId="{1F675ED5-8343-41A8-9735-333C41410AE7}" srcOrd="0" destOrd="1" presId="urn:microsoft.com/office/officeart/2005/8/layout/vList4"/>
    <dgm:cxn modelId="{13F5F1FF-23EA-44DB-BFAB-187EC6887FAA}" srcId="{BF255BC7-68DC-421F-AE10-FF2DB424F74D}" destId="{78715A72-3229-4C72-8691-79CA4BF31E47}" srcOrd="0" destOrd="0" parTransId="{B51029F8-D1DC-451A-8F91-676417FA628D}" sibTransId="{FBF66DB8-6DA7-4BF5-BD93-6FD24284E60A}"/>
    <dgm:cxn modelId="{6194676C-8FE7-4930-B02A-466E27166AC1}" type="presParOf" srcId="{B790E8B7-2D82-45BC-85A8-FBC69E3BD7DB}" destId="{E3A64981-7C55-4E24-AB24-3D3380DA16D7}" srcOrd="0" destOrd="0" presId="urn:microsoft.com/office/officeart/2005/8/layout/vList4"/>
    <dgm:cxn modelId="{BA61DF16-4A75-4A33-8595-340A8017C461}" type="presParOf" srcId="{E3A64981-7C55-4E24-AB24-3D3380DA16D7}" destId="{FFC9B130-A00D-4C45-B7F6-338270A35EA0}" srcOrd="0" destOrd="0" presId="urn:microsoft.com/office/officeart/2005/8/layout/vList4"/>
    <dgm:cxn modelId="{5C6E51D8-51FE-4960-ABBF-C46771EB5B8F}" type="presParOf" srcId="{E3A64981-7C55-4E24-AB24-3D3380DA16D7}" destId="{4DA4A6C7-ABB0-4699-87FB-174BC467EA4E}" srcOrd="1" destOrd="0" presId="urn:microsoft.com/office/officeart/2005/8/layout/vList4"/>
    <dgm:cxn modelId="{C8059543-9808-40B3-8CF2-CBECBDA3DAF8}" type="presParOf" srcId="{E3A64981-7C55-4E24-AB24-3D3380DA16D7}" destId="{2736084C-F044-4606-B035-28796FE0DB1B}" srcOrd="2" destOrd="0" presId="urn:microsoft.com/office/officeart/2005/8/layout/vList4"/>
    <dgm:cxn modelId="{0BE4B290-8079-4F2A-885F-CB39AC11794A}" type="presParOf" srcId="{B790E8B7-2D82-45BC-85A8-FBC69E3BD7DB}" destId="{D89317E1-955E-476E-A6C3-E0F4D06DA325}" srcOrd="1" destOrd="0" presId="urn:microsoft.com/office/officeart/2005/8/layout/vList4"/>
    <dgm:cxn modelId="{0B41CBE9-1946-47D8-B7EC-A153F3CB33FA}" type="presParOf" srcId="{B790E8B7-2D82-45BC-85A8-FBC69E3BD7DB}" destId="{11FEAD15-4B82-43D2-ADD4-F779A0A33F33}" srcOrd="2" destOrd="0" presId="urn:microsoft.com/office/officeart/2005/8/layout/vList4"/>
    <dgm:cxn modelId="{5CDB9AB1-C940-4195-9E9E-454C1DE8CA9E}" type="presParOf" srcId="{11FEAD15-4B82-43D2-ADD4-F779A0A33F33}" destId="{B864E8AD-7FAD-4DFA-B1A8-B322CEDE945C}" srcOrd="0" destOrd="0" presId="urn:microsoft.com/office/officeart/2005/8/layout/vList4"/>
    <dgm:cxn modelId="{FD004E85-3867-42FE-8C8E-96698D0029EB}" type="presParOf" srcId="{11FEAD15-4B82-43D2-ADD4-F779A0A33F33}" destId="{5C73476B-BAB1-449B-8B43-96074FCBF449}" srcOrd="1" destOrd="0" presId="urn:microsoft.com/office/officeart/2005/8/layout/vList4"/>
    <dgm:cxn modelId="{F809F3C0-3694-4632-9169-7AB63071F697}" type="presParOf" srcId="{11FEAD15-4B82-43D2-ADD4-F779A0A33F33}" destId="{BA8961BF-47D6-44DD-BE28-FD83C8CDA539}" srcOrd="2" destOrd="0" presId="urn:microsoft.com/office/officeart/2005/8/layout/vList4"/>
    <dgm:cxn modelId="{C484C905-484C-418D-828D-B24CF6F8AD91}" type="presParOf" srcId="{B790E8B7-2D82-45BC-85A8-FBC69E3BD7DB}" destId="{C6A5E662-90B0-4881-9A03-DB0EA5D3895E}" srcOrd="3" destOrd="0" presId="urn:microsoft.com/office/officeart/2005/8/layout/vList4"/>
    <dgm:cxn modelId="{064F6809-F592-4C37-9C70-2C9F4280FD49}" type="presParOf" srcId="{B790E8B7-2D82-45BC-85A8-FBC69E3BD7DB}" destId="{E42DAAC9-5414-4D8F-801D-98370D891649}" srcOrd="4" destOrd="0" presId="urn:microsoft.com/office/officeart/2005/8/layout/vList4"/>
    <dgm:cxn modelId="{0285DA68-F011-45F2-9B08-7EE5C8B5FBFC}" type="presParOf" srcId="{E42DAAC9-5414-4D8F-801D-98370D891649}" destId="{1F675ED5-8343-41A8-9735-333C41410AE7}" srcOrd="0" destOrd="0" presId="urn:microsoft.com/office/officeart/2005/8/layout/vList4"/>
    <dgm:cxn modelId="{8FC185A5-FFF8-4FF9-ADE5-D842E2AF3690}" type="presParOf" srcId="{E42DAAC9-5414-4D8F-801D-98370D891649}" destId="{775F3015-A089-4408-BC6B-1B60822E21F2}" srcOrd="1" destOrd="0" presId="urn:microsoft.com/office/officeart/2005/8/layout/vList4"/>
    <dgm:cxn modelId="{1DF030A7-02E9-452B-B77A-1FD03C2113CB}" type="presParOf" srcId="{E42DAAC9-5414-4D8F-801D-98370D891649}" destId="{42CC435A-5057-4D59-B9EA-D4FCC19F7E04}"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F2CCB38-3979-4D8A-BEA6-2C600283BFE1}" type="doc">
      <dgm:prSet loTypeId="urn:microsoft.com/office/officeart/2005/8/layout/hierarchy1" loCatId="hierarchy" qsTypeId="urn:microsoft.com/office/officeart/2005/8/quickstyle/simple1" qsCatId="simple" csTypeId="urn:microsoft.com/office/officeart/2005/8/colors/accent3_5" csCatId="accent3" phldr="1"/>
      <dgm:spPr/>
      <dgm:t>
        <a:bodyPr/>
        <a:lstStyle/>
        <a:p>
          <a:pPr rtl="1"/>
          <a:endParaRPr lang="ar-SA"/>
        </a:p>
      </dgm:t>
    </dgm:pt>
    <dgm:pt modelId="{06D0F9F6-6AE2-4C19-A545-90884F007CFE}">
      <dgm:prSet phldrT="[Text]" custT="1"/>
      <dgm:spPr/>
      <dgm:t>
        <a:bodyPr/>
        <a:lstStyle/>
        <a:p>
          <a:pPr algn="ctr" rtl="1"/>
          <a:r>
            <a:rPr lang="ar-SA" sz="2400" b="1" dirty="0">
              <a:solidFill>
                <a:schemeClr val="tx2"/>
              </a:solidFill>
              <a:latin typeface="Arial (Headings)"/>
            </a:rPr>
            <a:t>تجنب الضريبة</a:t>
          </a:r>
        </a:p>
        <a:p>
          <a:pPr algn="r" rtl="1"/>
          <a:r>
            <a:rPr lang="ar-SA" sz="1600" b="1" dirty="0">
              <a:latin typeface="Arial (Headings)"/>
            </a:rPr>
            <a:t>قيام المكلف بتجنب سداد الضريبة بطرق لا تتعارض من أحكام النظام الضريبي.</a:t>
          </a:r>
        </a:p>
        <a:p>
          <a:pPr algn="r" rtl="1"/>
          <a:r>
            <a:rPr lang="ar-SA" sz="1200" b="1" dirty="0">
              <a:latin typeface="Arial (Headings)"/>
            </a:rPr>
            <a:t>*مثل:</a:t>
          </a:r>
        </a:p>
        <a:p>
          <a:pPr algn="r" rtl="1"/>
          <a:r>
            <a:rPr lang="ar-SA" sz="1600" b="1" dirty="0">
              <a:latin typeface="Arial (Headings)"/>
            </a:rPr>
            <a:t>أ) حالة عدم استهلاك بعض السلع </a:t>
          </a:r>
        </a:p>
        <a:p>
          <a:pPr algn="r" rtl="1"/>
          <a:r>
            <a:rPr lang="ar-SA" sz="1600" b="1" dirty="0">
              <a:latin typeface="Arial (Headings)"/>
            </a:rPr>
            <a:t>ب) عدم استهلاك سلع مستوردة التي يفرض عليها ضريبة جمركية</a:t>
          </a:r>
        </a:p>
        <a:p>
          <a:pPr algn="r" rtl="1"/>
          <a:r>
            <a:rPr lang="ar-SA" sz="1600" b="1" dirty="0">
              <a:latin typeface="Arial (Headings)"/>
            </a:rPr>
            <a:t>ج)الاستفادة من الثغرات بالنظام الضريبي</a:t>
          </a:r>
        </a:p>
      </dgm:t>
    </dgm:pt>
    <dgm:pt modelId="{FAC1EAF4-C67C-4DD4-8481-31C25370BCD8}" type="parTrans" cxnId="{4F4DE529-192D-4D52-B03A-A793CA9E3614}">
      <dgm:prSet/>
      <dgm:spPr/>
      <dgm:t>
        <a:bodyPr/>
        <a:lstStyle/>
        <a:p>
          <a:pPr rtl="1"/>
          <a:endParaRPr lang="ar-SA"/>
        </a:p>
      </dgm:t>
    </dgm:pt>
    <dgm:pt modelId="{09208C75-05CD-4FA5-8911-30B7C6131E1A}" type="sibTrans" cxnId="{4F4DE529-192D-4D52-B03A-A793CA9E3614}">
      <dgm:prSet/>
      <dgm:spPr/>
      <dgm:t>
        <a:bodyPr/>
        <a:lstStyle/>
        <a:p>
          <a:pPr rtl="1"/>
          <a:endParaRPr lang="ar-SA"/>
        </a:p>
      </dgm:t>
    </dgm:pt>
    <dgm:pt modelId="{7D76E01D-E4B8-4D16-8D64-BD3EE015EB3F}">
      <dgm:prSet phldrT="[Text]" custT="1"/>
      <dgm:spPr/>
      <dgm:t>
        <a:bodyPr/>
        <a:lstStyle/>
        <a:p>
          <a:pPr algn="ctr" rtl="1"/>
          <a:r>
            <a:rPr lang="ar-SA" sz="2000" b="1" dirty="0">
              <a:solidFill>
                <a:schemeClr val="tx2"/>
              </a:solidFill>
              <a:latin typeface="Arial (Headings)"/>
            </a:rPr>
            <a:t>التهرب من الضريبة</a:t>
          </a:r>
        </a:p>
        <a:p>
          <a:pPr algn="r" rtl="1"/>
          <a:r>
            <a:rPr lang="ar-SA" sz="1600" b="1" dirty="0">
              <a:latin typeface="Arial (Headings)"/>
            </a:rPr>
            <a:t>قيام المكلف بتجنب سداد الضريبة بطرق تتعارض مع أحاكم النظام الضريبي بطريقة غير مشروعة تحمل طابع الغش والاحتيال .</a:t>
          </a:r>
        </a:p>
        <a:p>
          <a:pPr algn="r" rtl="1"/>
          <a:r>
            <a:rPr lang="ar-SA" sz="1400" b="0" dirty="0" smtClean="0">
              <a:latin typeface="Arial (Headings)"/>
            </a:rPr>
            <a:t> * أنواع </a:t>
          </a:r>
          <a:r>
            <a:rPr lang="ar-SA" sz="1400" b="0" dirty="0">
              <a:latin typeface="Arial (Headings)"/>
            </a:rPr>
            <a:t>التهرب الضريبي من حيث التوقيت:</a:t>
          </a:r>
        </a:p>
        <a:p>
          <a:pPr algn="r" rtl="1"/>
          <a:r>
            <a:rPr lang="ar-SA" sz="1600" b="1" dirty="0">
              <a:latin typeface="Arial (Headings)"/>
            </a:rPr>
            <a:t>أ)عند تحديد الوعاء الضريبي وعند الربط، وذلك بإخفاء المادة الخاضعة للضريبة أو تقديم إقرار غير صحيح</a:t>
          </a:r>
        </a:p>
        <a:p>
          <a:pPr algn="r" rtl="1"/>
          <a:r>
            <a:rPr lang="ar-SA" sz="1600" b="1" dirty="0">
              <a:latin typeface="Arial (Headings)"/>
            </a:rPr>
            <a:t>ب)عند تحصيل الضريبة وذلك بإخفاء أموال المكلف او إخفائه شخصيا بهروبه خارج البلاد</a:t>
          </a:r>
        </a:p>
      </dgm:t>
    </dgm:pt>
    <dgm:pt modelId="{70661DCD-CBBD-4A52-B8F2-C7CB129FE00E}" type="sibTrans" cxnId="{DD06AE23-7B90-4C50-B922-0853175DFCC6}">
      <dgm:prSet/>
      <dgm:spPr/>
      <dgm:t>
        <a:bodyPr/>
        <a:lstStyle/>
        <a:p>
          <a:pPr rtl="1"/>
          <a:endParaRPr lang="ar-SA"/>
        </a:p>
      </dgm:t>
    </dgm:pt>
    <dgm:pt modelId="{55F00DE4-2E14-4DD4-B7D3-6D5579C667FB}" type="parTrans" cxnId="{DD06AE23-7B90-4C50-B922-0853175DFCC6}">
      <dgm:prSet/>
      <dgm:spPr/>
      <dgm:t>
        <a:bodyPr/>
        <a:lstStyle/>
        <a:p>
          <a:pPr rtl="1"/>
          <a:endParaRPr lang="ar-SA"/>
        </a:p>
      </dgm:t>
    </dgm:pt>
    <dgm:pt modelId="{E08E3B8D-3CE0-4A31-B152-9E8D40598698}">
      <dgm:prSet phldrT="[Text]"/>
      <dgm:spPr/>
      <dgm:t>
        <a:bodyPr/>
        <a:lstStyle/>
        <a:p>
          <a:pPr rtl="1"/>
          <a:r>
            <a:rPr lang="ar-SA" b="1" dirty="0" smtClean="0">
              <a:solidFill>
                <a:schemeClr val="tx2"/>
              </a:solidFill>
              <a:latin typeface="Arial (Headings)"/>
            </a:rPr>
            <a:t>التهرب </a:t>
          </a:r>
          <a:r>
            <a:rPr lang="ar-SA" b="1" dirty="0">
              <a:solidFill>
                <a:schemeClr val="tx2"/>
              </a:solidFill>
              <a:latin typeface="Arial (Headings)"/>
            </a:rPr>
            <a:t>من الالتزام بدفع الضريبة</a:t>
          </a:r>
        </a:p>
      </dgm:t>
    </dgm:pt>
    <dgm:pt modelId="{0C5F8BD9-FB63-43C2-8AAD-E10EDCF3A7F7}" type="sibTrans" cxnId="{F75B1BFD-56C5-40F3-A393-CA388143D8E4}">
      <dgm:prSet/>
      <dgm:spPr/>
      <dgm:t>
        <a:bodyPr/>
        <a:lstStyle/>
        <a:p>
          <a:pPr rtl="1"/>
          <a:endParaRPr lang="ar-SA"/>
        </a:p>
      </dgm:t>
    </dgm:pt>
    <dgm:pt modelId="{0555CE13-4CBB-4871-9E1B-9AE107FA20E3}" type="parTrans" cxnId="{F75B1BFD-56C5-40F3-A393-CA388143D8E4}">
      <dgm:prSet/>
      <dgm:spPr/>
      <dgm:t>
        <a:bodyPr/>
        <a:lstStyle/>
        <a:p>
          <a:pPr rtl="1"/>
          <a:endParaRPr lang="ar-SA"/>
        </a:p>
      </dgm:t>
    </dgm:pt>
    <dgm:pt modelId="{0E39BD51-41AB-4723-A1FF-1175301CF08A}" type="pres">
      <dgm:prSet presAssocID="{AF2CCB38-3979-4D8A-BEA6-2C600283BFE1}" presName="hierChild1" presStyleCnt="0">
        <dgm:presLayoutVars>
          <dgm:chPref val="1"/>
          <dgm:dir/>
          <dgm:animOne val="branch"/>
          <dgm:animLvl val="lvl"/>
          <dgm:resizeHandles/>
        </dgm:presLayoutVars>
      </dgm:prSet>
      <dgm:spPr/>
      <dgm:t>
        <a:bodyPr/>
        <a:lstStyle/>
        <a:p>
          <a:endParaRPr lang="en-US"/>
        </a:p>
      </dgm:t>
    </dgm:pt>
    <dgm:pt modelId="{1977BBDB-678C-4F1E-95CF-0446D17C8C2E}" type="pres">
      <dgm:prSet presAssocID="{E08E3B8D-3CE0-4A31-B152-9E8D40598698}" presName="hierRoot1" presStyleCnt="0"/>
      <dgm:spPr/>
      <dgm:t>
        <a:bodyPr/>
        <a:lstStyle/>
        <a:p>
          <a:pPr rtl="1"/>
          <a:endParaRPr lang="ar-SA"/>
        </a:p>
      </dgm:t>
    </dgm:pt>
    <dgm:pt modelId="{96BED717-EB40-4C6C-B255-99B6051C186E}" type="pres">
      <dgm:prSet presAssocID="{E08E3B8D-3CE0-4A31-B152-9E8D40598698}" presName="composite" presStyleCnt="0"/>
      <dgm:spPr/>
      <dgm:t>
        <a:bodyPr/>
        <a:lstStyle/>
        <a:p>
          <a:pPr rtl="1"/>
          <a:endParaRPr lang="ar-SA"/>
        </a:p>
      </dgm:t>
    </dgm:pt>
    <dgm:pt modelId="{46F9046F-C343-4C01-AA0E-A1D5D8E2B5A0}" type="pres">
      <dgm:prSet presAssocID="{E08E3B8D-3CE0-4A31-B152-9E8D40598698}" presName="background" presStyleLbl="node0" presStyleIdx="0" presStyleCnt="1"/>
      <dgm:spPr/>
      <dgm:t>
        <a:bodyPr/>
        <a:lstStyle/>
        <a:p>
          <a:pPr rtl="1"/>
          <a:endParaRPr lang="ar-SA"/>
        </a:p>
      </dgm:t>
    </dgm:pt>
    <dgm:pt modelId="{37896083-C714-4A33-837A-1D85E193B25B}" type="pres">
      <dgm:prSet presAssocID="{E08E3B8D-3CE0-4A31-B152-9E8D40598698}" presName="text" presStyleLbl="fgAcc0" presStyleIdx="0" presStyleCnt="1" custScaleX="198237" custScaleY="63726" custLinFactNeighborX="-513">
        <dgm:presLayoutVars>
          <dgm:chPref val="3"/>
        </dgm:presLayoutVars>
      </dgm:prSet>
      <dgm:spPr/>
      <dgm:t>
        <a:bodyPr/>
        <a:lstStyle/>
        <a:p>
          <a:pPr rtl="1"/>
          <a:endParaRPr lang="ar-SA"/>
        </a:p>
      </dgm:t>
    </dgm:pt>
    <dgm:pt modelId="{CE578AAD-63C1-4698-952F-3A6FD9A48B73}" type="pres">
      <dgm:prSet presAssocID="{E08E3B8D-3CE0-4A31-B152-9E8D40598698}" presName="hierChild2" presStyleCnt="0"/>
      <dgm:spPr/>
      <dgm:t>
        <a:bodyPr/>
        <a:lstStyle/>
        <a:p>
          <a:pPr rtl="1"/>
          <a:endParaRPr lang="ar-SA"/>
        </a:p>
      </dgm:t>
    </dgm:pt>
    <dgm:pt modelId="{75100D15-A20D-474F-97CB-AB5FBFFFE388}" type="pres">
      <dgm:prSet presAssocID="{55F00DE4-2E14-4DD4-B7D3-6D5579C667FB}" presName="Name10" presStyleLbl="parChTrans1D2" presStyleIdx="0" presStyleCnt="2"/>
      <dgm:spPr/>
      <dgm:t>
        <a:bodyPr/>
        <a:lstStyle/>
        <a:p>
          <a:endParaRPr lang="en-US"/>
        </a:p>
      </dgm:t>
    </dgm:pt>
    <dgm:pt modelId="{046A96CB-4E31-4B67-B1DD-E90C3F503CE9}" type="pres">
      <dgm:prSet presAssocID="{7D76E01D-E4B8-4D16-8D64-BD3EE015EB3F}" presName="hierRoot2" presStyleCnt="0"/>
      <dgm:spPr/>
      <dgm:t>
        <a:bodyPr/>
        <a:lstStyle/>
        <a:p>
          <a:pPr rtl="1"/>
          <a:endParaRPr lang="ar-SA"/>
        </a:p>
      </dgm:t>
    </dgm:pt>
    <dgm:pt modelId="{BCB07050-ABB6-4928-82B1-5BDF37E98CE3}" type="pres">
      <dgm:prSet presAssocID="{7D76E01D-E4B8-4D16-8D64-BD3EE015EB3F}" presName="composite2" presStyleCnt="0"/>
      <dgm:spPr/>
      <dgm:t>
        <a:bodyPr/>
        <a:lstStyle/>
        <a:p>
          <a:pPr rtl="1"/>
          <a:endParaRPr lang="ar-SA"/>
        </a:p>
      </dgm:t>
    </dgm:pt>
    <dgm:pt modelId="{0A680D04-FD64-4AA8-B642-6AC35FCDE997}" type="pres">
      <dgm:prSet presAssocID="{7D76E01D-E4B8-4D16-8D64-BD3EE015EB3F}" presName="background2" presStyleLbl="node2" presStyleIdx="0" presStyleCnt="2"/>
      <dgm:spPr/>
      <dgm:t>
        <a:bodyPr/>
        <a:lstStyle/>
        <a:p>
          <a:pPr rtl="1"/>
          <a:endParaRPr lang="ar-SA"/>
        </a:p>
      </dgm:t>
    </dgm:pt>
    <dgm:pt modelId="{0B4DD12C-E0AB-4414-8247-5D31F4D722DC}" type="pres">
      <dgm:prSet presAssocID="{7D76E01D-E4B8-4D16-8D64-BD3EE015EB3F}" presName="text2" presStyleLbl="fgAcc2" presStyleIdx="0" presStyleCnt="2" custScaleX="184657" custScaleY="294317" custLinFactNeighborX="-25534" custLinFactNeighborY="1813">
        <dgm:presLayoutVars>
          <dgm:chPref val="3"/>
        </dgm:presLayoutVars>
      </dgm:prSet>
      <dgm:spPr/>
      <dgm:t>
        <a:bodyPr/>
        <a:lstStyle/>
        <a:p>
          <a:pPr rtl="1"/>
          <a:endParaRPr lang="ar-SA"/>
        </a:p>
      </dgm:t>
    </dgm:pt>
    <dgm:pt modelId="{A2605FF8-31BF-4D1F-AAD9-3E4832781569}" type="pres">
      <dgm:prSet presAssocID="{7D76E01D-E4B8-4D16-8D64-BD3EE015EB3F}" presName="hierChild3" presStyleCnt="0"/>
      <dgm:spPr/>
      <dgm:t>
        <a:bodyPr/>
        <a:lstStyle/>
        <a:p>
          <a:pPr rtl="1"/>
          <a:endParaRPr lang="ar-SA"/>
        </a:p>
      </dgm:t>
    </dgm:pt>
    <dgm:pt modelId="{E31F508D-B434-482B-A718-9CA990DEBC3F}" type="pres">
      <dgm:prSet presAssocID="{FAC1EAF4-C67C-4DD4-8481-31C25370BCD8}" presName="Name10" presStyleLbl="parChTrans1D2" presStyleIdx="1" presStyleCnt="2"/>
      <dgm:spPr/>
      <dgm:t>
        <a:bodyPr/>
        <a:lstStyle/>
        <a:p>
          <a:endParaRPr lang="en-US"/>
        </a:p>
      </dgm:t>
    </dgm:pt>
    <dgm:pt modelId="{8E85374A-02BD-43EF-B1DC-135FB40D128E}" type="pres">
      <dgm:prSet presAssocID="{06D0F9F6-6AE2-4C19-A545-90884F007CFE}" presName="hierRoot2" presStyleCnt="0"/>
      <dgm:spPr/>
      <dgm:t>
        <a:bodyPr/>
        <a:lstStyle/>
        <a:p>
          <a:pPr rtl="1"/>
          <a:endParaRPr lang="ar-SA"/>
        </a:p>
      </dgm:t>
    </dgm:pt>
    <dgm:pt modelId="{B14E629C-200A-4434-BE0B-62784869FDE8}" type="pres">
      <dgm:prSet presAssocID="{06D0F9F6-6AE2-4C19-A545-90884F007CFE}" presName="composite2" presStyleCnt="0"/>
      <dgm:spPr/>
      <dgm:t>
        <a:bodyPr/>
        <a:lstStyle/>
        <a:p>
          <a:pPr rtl="1"/>
          <a:endParaRPr lang="ar-SA"/>
        </a:p>
      </dgm:t>
    </dgm:pt>
    <dgm:pt modelId="{AE232E86-CEC6-421B-B0D5-0298F9760122}" type="pres">
      <dgm:prSet presAssocID="{06D0F9F6-6AE2-4C19-A545-90884F007CFE}" presName="background2" presStyleLbl="node2" presStyleIdx="1" presStyleCnt="2"/>
      <dgm:spPr/>
      <dgm:t>
        <a:bodyPr/>
        <a:lstStyle/>
        <a:p>
          <a:pPr rtl="1"/>
          <a:endParaRPr lang="ar-SA"/>
        </a:p>
      </dgm:t>
    </dgm:pt>
    <dgm:pt modelId="{CCBDC4DB-CAD2-4ED6-8797-A90CA8183233}" type="pres">
      <dgm:prSet presAssocID="{06D0F9F6-6AE2-4C19-A545-90884F007CFE}" presName="text2" presStyleLbl="fgAcc2" presStyleIdx="1" presStyleCnt="2" custScaleX="170828" custScaleY="284455" custLinFactNeighborX="32648" custLinFactNeighborY="96">
        <dgm:presLayoutVars>
          <dgm:chPref val="3"/>
        </dgm:presLayoutVars>
      </dgm:prSet>
      <dgm:spPr/>
      <dgm:t>
        <a:bodyPr/>
        <a:lstStyle/>
        <a:p>
          <a:pPr rtl="1"/>
          <a:endParaRPr lang="ar-SA"/>
        </a:p>
      </dgm:t>
    </dgm:pt>
    <dgm:pt modelId="{5C5AE9CA-77C7-4749-BCA3-21E752AC2302}" type="pres">
      <dgm:prSet presAssocID="{06D0F9F6-6AE2-4C19-A545-90884F007CFE}" presName="hierChild3" presStyleCnt="0"/>
      <dgm:spPr/>
      <dgm:t>
        <a:bodyPr/>
        <a:lstStyle/>
        <a:p>
          <a:pPr rtl="1"/>
          <a:endParaRPr lang="ar-SA"/>
        </a:p>
      </dgm:t>
    </dgm:pt>
  </dgm:ptLst>
  <dgm:cxnLst>
    <dgm:cxn modelId="{18927809-12FD-441E-A41D-E8AB0AF2EBD0}" type="presOf" srcId="{E08E3B8D-3CE0-4A31-B152-9E8D40598698}" destId="{37896083-C714-4A33-837A-1D85E193B25B}" srcOrd="0" destOrd="0" presId="urn:microsoft.com/office/officeart/2005/8/layout/hierarchy1"/>
    <dgm:cxn modelId="{B3A23577-C09C-410F-9CC6-51ED6B8B3E4F}" type="presOf" srcId="{FAC1EAF4-C67C-4DD4-8481-31C25370BCD8}" destId="{E31F508D-B434-482B-A718-9CA990DEBC3F}" srcOrd="0" destOrd="0" presId="urn:microsoft.com/office/officeart/2005/8/layout/hierarchy1"/>
    <dgm:cxn modelId="{ACF02E12-70F2-454F-A919-BEE252CC82C7}" type="presOf" srcId="{06D0F9F6-6AE2-4C19-A545-90884F007CFE}" destId="{CCBDC4DB-CAD2-4ED6-8797-A90CA8183233}" srcOrd="0" destOrd="0" presId="urn:microsoft.com/office/officeart/2005/8/layout/hierarchy1"/>
    <dgm:cxn modelId="{0B8FEE17-B258-490C-BDA3-5363A059D870}" type="presOf" srcId="{7D76E01D-E4B8-4D16-8D64-BD3EE015EB3F}" destId="{0B4DD12C-E0AB-4414-8247-5D31F4D722DC}" srcOrd="0" destOrd="0" presId="urn:microsoft.com/office/officeart/2005/8/layout/hierarchy1"/>
    <dgm:cxn modelId="{4F4DE529-192D-4D52-B03A-A793CA9E3614}" srcId="{E08E3B8D-3CE0-4A31-B152-9E8D40598698}" destId="{06D0F9F6-6AE2-4C19-A545-90884F007CFE}" srcOrd="1" destOrd="0" parTransId="{FAC1EAF4-C67C-4DD4-8481-31C25370BCD8}" sibTransId="{09208C75-05CD-4FA5-8911-30B7C6131E1A}"/>
    <dgm:cxn modelId="{DD06AE23-7B90-4C50-B922-0853175DFCC6}" srcId="{E08E3B8D-3CE0-4A31-B152-9E8D40598698}" destId="{7D76E01D-E4B8-4D16-8D64-BD3EE015EB3F}" srcOrd="0" destOrd="0" parTransId="{55F00DE4-2E14-4DD4-B7D3-6D5579C667FB}" sibTransId="{70661DCD-CBBD-4A52-B8F2-C7CB129FE00E}"/>
    <dgm:cxn modelId="{30B8D9F6-B2C6-4F9E-BFA6-82902658B477}" type="presOf" srcId="{AF2CCB38-3979-4D8A-BEA6-2C600283BFE1}" destId="{0E39BD51-41AB-4723-A1FF-1175301CF08A}" srcOrd="0" destOrd="0" presId="urn:microsoft.com/office/officeart/2005/8/layout/hierarchy1"/>
    <dgm:cxn modelId="{33E387D3-F477-4B62-963F-25527A02751F}" type="presOf" srcId="{55F00DE4-2E14-4DD4-B7D3-6D5579C667FB}" destId="{75100D15-A20D-474F-97CB-AB5FBFFFE388}" srcOrd="0" destOrd="0" presId="urn:microsoft.com/office/officeart/2005/8/layout/hierarchy1"/>
    <dgm:cxn modelId="{F75B1BFD-56C5-40F3-A393-CA388143D8E4}" srcId="{AF2CCB38-3979-4D8A-BEA6-2C600283BFE1}" destId="{E08E3B8D-3CE0-4A31-B152-9E8D40598698}" srcOrd="0" destOrd="0" parTransId="{0555CE13-4CBB-4871-9E1B-9AE107FA20E3}" sibTransId="{0C5F8BD9-FB63-43C2-8AAD-E10EDCF3A7F7}"/>
    <dgm:cxn modelId="{55565148-4384-459B-8E95-85AFED222BA9}" type="presParOf" srcId="{0E39BD51-41AB-4723-A1FF-1175301CF08A}" destId="{1977BBDB-678C-4F1E-95CF-0446D17C8C2E}" srcOrd="0" destOrd="0" presId="urn:microsoft.com/office/officeart/2005/8/layout/hierarchy1"/>
    <dgm:cxn modelId="{AF230F20-66E4-4844-948F-E0FB43A27813}" type="presParOf" srcId="{1977BBDB-678C-4F1E-95CF-0446D17C8C2E}" destId="{96BED717-EB40-4C6C-B255-99B6051C186E}" srcOrd="0" destOrd="0" presId="urn:microsoft.com/office/officeart/2005/8/layout/hierarchy1"/>
    <dgm:cxn modelId="{CD261B0D-4720-48B6-8B75-E65362FFE8F6}" type="presParOf" srcId="{96BED717-EB40-4C6C-B255-99B6051C186E}" destId="{46F9046F-C343-4C01-AA0E-A1D5D8E2B5A0}" srcOrd="0" destOrd="0" presId="urn:microsoft.com/office/officeart/2005/8/layout/hierarchy1"/>
    <dgm:cxn modelId="{C122AD24-2FC2-416C-A4AE-C6765BF9EE1E}" type="presParOf" srcId="{96BED717-EB40-4C6C-B255-99B6051C186E}" destId="{37896083-C714-4A33-837A-1D85E193B25B}" srcOrd="1" destOrd="0" presId="urn:microsoft.com/office/officeart/2005/8/layout/hierarchy1"/>
    <dgm:cxn modelId="{D80E5EA5-F995-426F-8489-5F73323BB761}" type="presParOf" srcId="{1977BBDB-678C-4F1E-95CF-0446D17C8C2E}" destId="{CE578AAD-63C1-4698-952F-3A6FD9A48B73}" srcOrd="1" destOrd="0" presId="urn:microsoft.com/office/officeart/2005/8/layout/hierarchy1"/>
    <dgm:cxn modelId="{4F123702-8559-46A0-A38C-CB27442249C5}" type="presParOf" srcId="{CE578AAD-63C1-4698-952F-3A6FD9A48B73}" destId="{75100D15-A20D-474F-97CB-AB5FBFFFE388}" srcOrd="0" destOrd="0" presId="urn:microsoft.com/office/officeart/2005/8/layout/hierarchy1"/>
    <dgm:cxn modelId="{F87D85DF-0F28-40FB-8B13-C8CD4C3418A6}" type="presParOf" srcId="{CE578AAD-63C1-4698-952F-3A6FD9A48B73}" destId="{046A96CB-4E31-4B67-B1DD-E90C3F503CE9}" srcOrd="1" destOrd="0" presId="urn:microsoft.com/office/officeart/2005/8/layout/hierarchy1"/>
    <dgm:cxn modelId="{81902CCF-DDC5-4143-AAA6-F8E4757D7175}" type="presParOf" srcId="{046A96CB-4E31-4B67-B1DD-E90C3F503CE9}" destId="{BCB07050-ABB6-4928-82B1-5BDF37E98CE3}" srcOrd="0" destOrd="0" presId="urn:microsoft.com/office/officeart/2005/8/layout/hierarchy1"/>
    <dgm:cxn modelId="{29F0CBD9-590B-42CC-ADC0-8A5F09439547}" type="presParOf" srcId="{BCB07050-ABB6-4928-82B1-5BDF37E98CE3}" destId="{0A680D04-FD64-4AA8-B642-6AC35FCDE997}" srcOrd="0" destOrd="0" presId="urn:microsoft.com/office/officeart/2005/8/layout/hierarchy1"/>
    <dgm:cxn modelId="{13E552D3-DF8E-4139-8913-8A661B7F1CB8}" type="presParOf" srcId="{BCB07050-ABB6-4928-82B1-5BDF37E98CE3}" destId="{0B4DD12C-E0AB-4414-8247-5D31F4D722DC}" srcOrd="1" destOrd="0" presId="urn:microsoft.com/office/officeart/2005/8/layout/hierarchy1"/>
    <dgm:cxn modelId="{BB6D2AFD-822F-48C8-911B-AE791F55497A}" type="presParOf" srcId="{046A96CB-4E31-4B67-B1DD-E90C3F503CE9}" destId="{A2605FF8-31BF-4D1F-AAD9-3E4832781569}" srcOrd="1" destOrd="0" presId="urn:microsoft.com/office/officeart/2005/8/layout/hierarchy1"/>
    <dgm:cxn modelId="{33EC2D4F-12D9-430C-8B4A-69731C1BB890}" type="presParOf" srcId="{CE578AAD-63C1-4698-952F-3A6FD9A48B73}" destId="{E31F508D-B434-482B-A718-9CA990DEBC3F}" srcOrd="2" destOrd="0" presId="urn:microsoft.com/office/officeart/2005/8/layout/hierarchy1"/>
    <dgm:cxn modelId="{5C7A0ED9-FCE0-4A99-98A1-94BCA1496D94}" type="presParOf" srcId="{CE578AAD-63C1-4698-952F-3A6FD9A48B73}" destId="{8E85374A-02BD-43EF-B1DC-135FB40D128E}" srcOrd="3" destOrd="0" presId="urn:microsoft.com/office/officeart/2005/8/layout/hierarchy1"/>
    <dgm:cxn modelId="{8520C530-1982-4E7D-B7AE-1522BB1DBB39}" type="presParOf" srcId="{8E85374A-02BD-43EF-B1DC-135FB40D128E}" destId="{B14E629C-200A-4434-BE0B-62784869FDE8}" srcOrd="0" destOrd="0" presId="urn:microsoft.com/office/officeart/2005/8/layout/hierarchy1"/>
    <dgm:cxn modelId="{5897BCC8-38ED-41B6-840B-C80CB3F243C2}" type="presParOf" srcId="{B14E629C-200A-4434-BE0B-62784869FDE8}" destId="{AE232E86-CEC6-421B-B0D5-0298F9760122}" srcOrd="0" destOrd="0" presId="urn:microsoft.com/office/officeart/2005/8/layout/hierarchy1"/>
    <dgm:cxn modelId="{B4263F6E-9520-46CF-95A7-2430FB84D413}" type="presParOf" srcId="{B14E629C-200A-4434-BE0B-62784869FDE8}" destId="{CCBDC4DB-CAD2-4ED6-8797-A90CA8183233}" srcOrd="1" destOrd="0" presId="urn:microsoft.com/office/officeart/2005/8/layout/hierarchy1"/>
    <dgm:cxn modelId="{6C9ED6DF-DDE9-4EEB-9133-20B6981466D0}" type="presParOf" srcId="{8E85374A-02BD-43EF-B1DC-135FB40D128E}" destId="{5C5AE9CA-77C7-4749-BCA3-21E752AC230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4040B1-4B71-4888-ABB6-62F266A089B7}" type="doc">
      <dgm:prSet loTypeId="urn:microsoft.com/office/officeart/2005/8/layout/venn1" loCatId="relationship" qsTypeId="urn:microsoft.com/office/officeart/2005/8/quickstyle/3d5" qsCatId="3D" csTypeId="urn:microsoft.com/office/officeart/2005/8/colors/colorful1" csCatId="colorful" phldr="1"/>
      <dgm:spPr/>
    </dgm:pt>
    <dgm:pt modelId="{87CE3D4D-0899-4491-BF2A-E5F04B83ECF5}">
      <dgm:prSet phldrT="[Text]" custT="1"/>
      <dgm:spPr/>
      <dgm:t>
        <a:bodyPr/>
        <a:lstStyle/>
        <a:p>
          <a:r>
            <a:rPr lang="ar-SA" sz="3200" b="1" cap="all" spc="0" dirty="0" smtClean="0">
              <a:ln w="9000" cmpd="sng">
                <a:prstDash val="solid"/>
              </a:ln>
              <a:effectLst>
                <a:reflection blurRad="12700" stA="28000" endPos="45000" dist="1000" dir="5400000" sy="-100000" algn="bl" rotWithShape="0"/>
              </a:effectLst>
            </a:rPr>
            <a:t>مبدأ التبعية السياسية</a:t>
          </a:r>
          <a:endParaRPr lang="en-US" sz="3200" b="1" cap="all" spc="0" dirty="0">
            <a:ln w="9000" cmpd="sng">
              <a:prstDash val="solid"/>
            </a:ln>
            <a:effectLst>
              <a:reflection blurRad="12700" stA="28000" endPos="45000" dist="1000" dir="5400000" sy="-100000" algn="bl" rotWithShape="0"/>
            </a:effectLst>
          </a:endParaRPr>
        </a:p>
      </dgm:t>
    </dgm:pt>
    <dgm:pt modelId="{F5A09B6C-49A5-4783-9728-2FE7CDA9749D}" type="parTrans" cxnId="{A04FC9AD-C403-4041-B3E8-AA2C2A074804}">
      <dgm:prSet/>
      <dgm:spPr/>
      <dgm:t>
        <a:bodyPr/>
        <a:lstStyle/>
        <a:p>
          <a:endParaRPr lang="en-US"/>
        </a:p>
      </dgm:t>
    </dgm:pt>
    <dgm:pt modelId="{767DA6F8-9525-41A7-9A28-7DABB96EDBFA}" type="sibTrans" cxnId="{A04FC9AD-C403-4041-B3E8-AA2C2A074804}">
      <dgm:prSet/>
      <dgm:spPr/>
      <dgm:t>
        <a:bodyPr/>
        <a:lstStyle/>
        <a:p>
          <a:endParaRPr lang="en-US"/>
        </a:p>
      </dgm:t>
    </dgm:pt>
    <dgm:pt modelId="{0366E046-5762-45DC-8C38-4FCBC37802BD}">
      <dgm:prSet phldrT="[Text]" custT="1"/>
      <dgm:spPr/>
      <dgm:t>
        <a:bodyPr/>
        <a:lstStyle/>
        <a:p>
          <a:r>
            <a:rPr lang="ar-SA" sz="3200" b="1" cap="all" spc="0" smtClean="0">
              <a:ln w="9000" cmpd="sng">
                <a:prstDash val="solid"/>
              </a:ln>
              <a:effectLst>
                <a:reflection blurRad="12700" stA="28000" endPos="45000" dist="1000" dir="5400000" sy="-100000" algn="bl" rotWithShape="0"/>
              </a:effectLst>
            </a:rPr>
            <a:t>مبدأ التبعية الاقتصادية</a:t>
          </a:r>
          <a:endParaRPr lang="en-US" sz="3200" b="1" cap="all" spc="0" dirty="0">
            <a:ln w="9000" cmpd="sng">
              <a:prstDash val="solid"/>
            </a:ln>
            <a:effectLst>
              <a:reflection blurRad="12700" stA="28000" endPos="45000" dist="1000" dir="5400000" sy="-100000" algn="bl" rotWithShape="0"/>
            </a:effectLst>
          </a:endParaRPr>
        </a:p>
      </dgm:t>
    </dgm:pt>
    <dgm:pt modelId="{2923FD08-4303-42B3-B408-0743F0DC71B3}" type="parTrans" cxnId="{EBDE3607-8340-4903-902D-61E42EEC00EC}">
      <dgm:prSet/>
      <dgm:spPr/>
      <dgm:t>
        <a:bodyPr/>
        <a:lstStyle/>
        <a:p>
          <a:endParaRPr lang="en-US"/>
        </a:p>
      </dgm:t>
    </dgm:pt>
    <dgm:pt modelId="{8FFA207B-07BF-4314-807C-70F434D34C6C}" type="sibTrans" cxnId="{EBDE3607-8340-4903-902D-61E42EEC00EC}">
      <dgm:prSet/>
      <dgm:spPr/>
      <dgm:t>
        <a:bodyPr/>
        <a:lstStyle/>
        <a:p>
          <a:endParaRPr lang="en-US"/>
        </a:p>
      </dgm:t>
    </dgm:pt>
    <dgm:pt modelId="{55D3DE2C-AA3F-4044-83D0-1C9ABE66E312}">
      <dgm:prSet phldrT="[Text]" custT="1"/>
      <dgm:spPr/>
      <dgm:t>
        <a:bodyPr/>
        <a:lstStyle/>
        <a:p>
          <a:r>
            <a:rPr lang="ar-SA" sz="3200" b="1" cap="all" spc="0" smtClean="0">
              <a:ln w="9000" cmpd="sng">
                <a:prstDash val="solid"/>
              </a:ln>
              <a:effectLst>
                <a:reflection blurRad="12700" stA="28000" endPos="45000" dist="1000" dir="5400000" sy="-100000" algn="bl" rotWithShape="0"/>
              </a:effectLst>
            </a:rPr>
            <a:t>مبدأ الإقامة</a:t>
          </a:r>
          <a:endParaRPr lang="en-US" sz="1400" b="1" cap="all" spc="0" dirty="0">
            <a:ln w="9000" cmpd="sng">
              <a:prstDash val="solid"/>
            </a:ln>
            <a:effectLst>
              <a:reflection blurRad="12700" stA="28000" endPos="45000" dist="1000" dir="5400000" sy="-100000" algn="bl" rotWithShape="0"/>
            </a:effectLst>
          </a:endParaRPr>
        </a:p>
      </dgm:t>
    </dgm:pt>
    <dgm:pt modelId="{C48D28B3-7915-4AE8-93A8-7A073B8A9E90}" type="parTrans" cxnId="{C7C0B867-38D6-46ED-B6B2-F51D0D453B58}">
      <dgm:prSet/>
      <dgm:spPr/>
      <dgm:t>
        <a:bodyPr/>
        <a:lstStyle/>
        <a:p>
          <a:endParaRPr lang="en-US"/>
        </a:p>
      </dgm:t>
    </dgm:pt>
    <dgm:pt modelId="{FB529B1A-FE42-403A-B1CE-0C3AAF072F73}" type="sibTrans" cxnId="{C7C0B867-38D6-46ED-B6B2-F51D0D453B58}">
      <dgm:prSet/>
      <dgm:spPr/>
      <dgm:t>
        <a:bodyPr/>
        <a:lstStyle/>
        <a:p>
          <a:endParaRPr lang="en-US"/>
        </a:p>
      </dgm:t>
    </dgm:pt>
    <dgm:pt modelId="{745D1FE3-E7A4-4BD4-A859-8E704AA35EA7}" type="pres">
      <dgm:prSet presAssocID="{004040B1-4B71-4888-ABB6-62F266A089B7}" presName="compositeShape" presStyleCnt="0">
        <dgm:presLayoutVars>
          <dgm:chMax val="7"/>
          <dgm:dir/>
          <dgm:resizeHandles val="exact"/>
        </dgm:presLayoutVars>
      </dgm:prSet>
      <dgm:spPr/>
    </dgm:pt>
    <dgm:pt modelId="{0545BF82-BE58-434F-A336-3419DB85790C}" type="pres">
      <dgm:prSet presAssocID="{87CE3D4D-0899-4491-BF2A-E5F04B83ECF5}" presName="circ1" presStyleLbl="vennNode1" presStyleIdx="0" presStyleCnt="3"/>
      <dgm:spPr/>
      <dgm:t>
        <a:bodyPr/>
        <a:lstStyle/>
        <a:p>
          <a:endParaRPr lang="en-US"/>
        </a:p>
      </dgm:t>
    </dgm:pt>
    <dgm:pt modelId="{328C0802-6F96-41ED-B5AA-0F57C89FA05A}" type="pres">
      <dgm:prSet presAssocID="{87CE3D4D-0899-4491-BF2A-E5F04B83ECF5}" presName="circ1Tx" presStyleLbl="revTx" presStyleIdx="0" presStyleCnt="0">
        <dgm:presLayoutVars>
          <dgm:chMax val="0"/>
          <dgm:chPref val="0"/>
          <dgm:bulletEnabled val="1"/>
        </dgm:presLayoutVars>
      </dgm:prSet>
      <dgm:spPr/>
      <dgm:t>
        <a:bodyPr/>
        <a:lstStyle/>
        <a:p>
          <a:endParaRPr lang="en-US"/>
        </a:p>
      </dgm:t>
    </dgm:pt>
    <dgm:pt modelId="{24F8C8AA-78B7-44E9-9F40-C027BDD4CDAF}" type="pres">
      <dgm:prSet presAssocID="{0366E046-5762-45DC-8C38-4FCBC37802BD}" presName="circ2" presStyleLbl="vennNode1" presStyleIdx="1" presStyleCnt="3"/>
      <dgm:spPr/>
      <dgm:t>
        <a:bodyPr/>
        <a:lstStyle/>
        <a:p>
          <a:endParaRPr lang="en-US"/>
        </a:p>
      </dgm:t>
    </dgm:pt>
    <dgm:pt modelId="{9BB61B2B-41F5-48B6-B51E-A4B991A52085}" type="pres">
      <dgm:prSet presAssocID="{0366E046-5762-45DC-8C38-4FCBC37802BD}" presName="circ2Tx" presStyleLbl="revTx" presStyleIdx="0" presStyleCnt="0">
        <dgm:presLayoutVars>
          <dgm:chMax val="0"/>
          <dgm:chPref val="0"/>
          <dgm:bulletEnabled val="1"/>
        </dgm:presLayoutVars>
      </dgm:prSet>
      <dgm:spPr/>
      <dgm:t>
        <a:bodyPr/>
        <a:lstStyle/>
        <a:p>
          <a:endParaRPr lang="en-US"/>
        </a:p>
      </dgm:t>
    </dgm:pt>
    <dgm:pt modelId="{BA56AF0D-8845-4FEC-8FFD-C1DB608A8FFB}" type="pres">
      <dgm:prSet presAssocID="{55D3DE2C-AA3F-4044-83D0-1C9ABE66E312}" presName="circ3" presStyleLbl="vennNode1" presStyleIdx="2" presStyleCnt="3"/>
      <dgm:spPr/>
      <dgm:t>
        <a:bodyPr/>
        <a:lstStyle/>
        <a:p>
          <a:endParaRPr lang="en-US"/>
        </a:p>
      </dgm:t>
    </dgm:pt>
    <dgm:pt modelId="{C8015D10-F7CB-44F0-98D7-BBEC0706679E}" type="pres">
      <dgm:prSet presAssocID="{55D3DE2C-AA3F-4044-83D0-1C9ABE66E312}" presName="circ3Tx" presStyleLbl="revTx" presStyleIdx="0" presStyleCnt="0">
        <dgm:presLayoutVars>
          <dgm:chMax val="0"/>
          <dgm:chPref val="0"/>
          <dgm:bulletEnabled val="1"/>
        </dgm:presLayoutVars>
      </dgm:prSet>
      <dgm:spPr/>
      <dgm:t>
        <a:bodyPr/>
        <a:lstStyle/>
        <a:p>
          <a:endParaRPr lang="en-US"/>
        </a:p>
      </dgm:t>
    </dgm:pt>
  </dgm:ptLst>
  <dgm:cxnLst>
    <dgm:cxn modelId="{6C20A7C5-9FE8-4748-B42D-310561909055}" type="presOf" srcId="{0366E046-5762-45DC-8C38-4FCBC37802BD}" destId="{24F8C8AA-78B7-44E9-9F40-C027BDD4CDAF}" srcOrd="0" destOrd="0" presId="urn:microsoft.com/office/officeart/2005/8/layout/venn1"/>
    <dgm:cxn modelId="{2AFE70BB-1F3E-418C-ACED-5E7F147E7C5E}" type="presOf" srcId="{55D3DE2C-AA3F-4044-83D0-1C9ABE66E312}" destId="{BA56AF0D-8845-4FEC-8FFD-C1DB608A8FFB}" srcOrd="0" destOrd="0" presId="urn:microsoft.com/office/officeart/2005/8/layout/venn1"/>
    <dgm:cxn modelId="{BD1935D8-644C-40A3-B4AB-82B25D6CEC40}" type="presOf" srcId="{0366E046-5762-45DC-8C38-4FCBC37802BD}" destId="{9BB61B2B-41F5-48B6-B51E-A4B991A52085}" srcOrd="1" destOrd="0" presId="urn:microsoft.com/office/officeart/2005/8/layout/venn1"/>
    <dgm:cxn modelId="{B1EF592A-A3BD-4D75-AFA7-2866748B3967}" type="presOf" srcId="{87CE3D4D-0899-4491-BF2A-E5F04B83ECF5}" destId="{328C0802-6F96-41ED-B5AA-0F57C89FA05A}" srcOrd="1" destOrd="0" presId="urn:microsoft.com/office/officeart/2005/8/layout/venn1"/>
    <dgm:cxn modelId="{1229EEDE-A128-414D-9960-EE7AF4773EA9}" type="presOf" srcId="{004040B1-4B71-4888-ABB6-62F266A089B7}" destId="{745D1FE3-E7A4-4BD4-A859-8E704AA35EA7}" srcOrd="0" destOrd="0" presId="urn:microsoft.com/office/officeart/2005/8/layout/venn1"/>
    <dgm:cxn modelId="{EBDE3607-8340-4903-902D-61E42EEC00EC}" srcId="{004040B1-4B71-4888-ABB6-62F266A089B7}" destId="{0366E046-5762-45DC-8C38-4FCBC37802BD}" srcOrd="1" destOrd="0" parTransId="{2923FD08-4303-42B3-B408-0743F0DC71B3}" sibTransId="{8FFA207B-07BF-4314-807C-70F434D34C6C}"/>
    <dgm:cxn modelId="{B1BEA72B-C151-4567-935B-2DBD9C86F060}" type="presOf" srcId="{87CE3D4D-0899-4491-BF2A-E5F04B83ECF5}" destId="{0545BF82-BE58-434F-A336-3419DB85790C}" srcOrd="0" destOrd="0" presId="urn:microsoft.com/office/officeart/2005/8/layout/venn1"/>
    <dgm:cxn modelId="{C7C0B867-38D6-46ED-B6B2-F51D0D453B58}" srcId="{004040B1-4B71-4888-ABB6-62F266A089B7}" destId="{55D3DE2C-AA3F-4044-83D0-1C9ABE66E312}" srcOrd="2" destOrd="0" parTransId="{C48D28B3-7915-4AE8-93A8-7A073B8A9E90}" sibTransId="{FB529B1A-FE42-403A-B1CE-0C3AAF072F73}"/>
    <dgm:cxn modelId="{A38476AA-57E3-4B35-9208-2C83BC466DDE}" type="presOf" srcId="{55D3DE2C-AA3F-4044-83D0-1C9ABE66E312}" destId="{C8015D10-F7CB-44F0-98D7-BBEC0706679E}" srcOrd="1" destOrd="0" presId="urn:microsoft.com/office/officeart/2005/8/layout/venn1"/>
    <dgm:cxn modelId="{A04FC9AD-C403-4041-B3E8-AA2C2A074804}" srcId="{004040B1-4B71-4888-ABB6-62F266A089B7}" destId="{87CE3D4D-0899-4491-BF2A-E5F04B83ECF5}" srcOrd="0" destOrd="0" parTransId="{F5A09B6C-49A5-4783-9728-2FE7CDA9749D}" sibTransId="{767DA6F8-9525-41A7-9A28-7DABB96EDBFA}"/>
    <dgm:cxn modelId="{7E7B1290-73EF-4947-A33E-7787E3EF7AB1}" type="presParOf" srcId="{745D1FE3-E7A4-4BD4-A859-8E704AA35EA7}" destId="{0545BF82-BE58-434F-A336-3419DB85790C}" srcOrd="0" destOrd="0" presId="urn:microsoft.com/office/officeart/2005/8/layout/venn1"/>
    <dgm:cxn modelId="{6AF79689-CD83-4614-8284-1E95A51A9ACC}" type="presParOf" srcId="{745D1FE3-E7A4-4BD4-A859-8E704AA35EA7}" destId="{328C0802-6F96-41ED-B5AA-0F57C89FA05A}" srcOrd="1" destOrd="0" presId="urn:microsoft.com/office/officeart/2005/8/layout/venn1"/>
    <dgm:cxn modelId="{31522AE2-423C-4313-9434-1702CB2E1701}" type="presParOf" srcId="{745D1FE3-E7A4-4BD4-A859-8E704AA35EA7}" destId="{24F8C8AA-78B7-44E9-9F40-C027BDD4CDAF}" srcOrd="2" destOrd="0" presId="urn:microsoft.com/office/officeart/2005/8/layout/venn1"/>
    <dgm:cxn modelId="{AB2D2857-98F4-4041-91E0-5B5DF7236FE8}" type="presParOf" srcId="{745D1FE3-E7A4-4BD4-A859-8E704AA35EA7}" destId="{9BB61B2B-41F5-48B6-B51E-A4B991A52085}" srcOrd="3" destOrd="0" presId="urn:microsoft.com/office/officeart/2005/8/layout/venn1"/>
    <dgm:cxn modelId="{F9AA961F-E9D3-4571-A4C9-CA9A86A07327}" type="presParOf" srcId="{745D1FE3-E7A4-4BD4-A859-8E704AA35EA7}" destId="{BA56AF0D-8845-4FEC-8FFD-C1DB608A8FFB}" srcOrd="4" destOrd="0" presId="urn:microsoft.com/office/officeart/2005/8/layout/venn1"/>
    <dgm:cxn modelId="{4BE0D5DE-0C52-4DF7-959B-C3DC65C94982}" type="presParOf" srcId="{745D1FE3-E7A4-4BD4-A859-8E704AA35EA7}" destId="{C8015D10-F7CB-44F0-98D7-BBEC0706679E}"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9BC854E-4FCC-4D3A-87DB-ABE129B58B51}" type="doc">
      <dgm:prSet loTypeId="urn:microsoft.com/office/officeart/2005/8/layout/hierarchy3" loCatId="relationship" qsTypeId="urn:microsoft.com/office/officeart/2005/8/quickstyle/simple1" qsCatId="simple" csTypeId="urn:microsoft.com/office/officeart/2005/8/colors/accent3_5" csCatId="accent3" phldr="1"/>
      <dgm:spPr/>
      <dgm:t>
        <a:bodyPr/>
        <a:lstStyle/>
        <a:p>
          <a:pPr rtl="1"/>
          <a:endParaRPr lang="ar-SA"/>
        </a:p>
      </dgm:t>
    </dgm:pt>
    <dgm:pt modelId="{3119E95B-4DAD-4BAB-8571-B127CD658043}">
      <dgm:prSet phldrT="[Text]" custT="1"/>
      <dgm:spPr/>
      <dgm:t>
        <a:bodyPr/>
        <a:lstStyle/>
        <a:p>
          <a:pPr rtl="1"/>
          <a:r>
            <a:rPr lang="ar-SA" sz="4800" dirty="0" smtClean="0"/>
            <a:t>دولي</a:t>
          </a:r>
          <a:r>
            <a:rPr lang="ar-SA" sz="6500" dirty="0" smtClean="0"/>
            <a:t> </a:t>
          </a:r>
          <a:endParaRPr lang="ar-SA" sz="6500" dirty="0"/>
        </a:p>
      </dgm:t>
    </dgm:pt>
    <dgm:pt modelId="{54BB6D78-B7D2-482C-9022-A7E76F8FAF13}" type="parTrans" cxnId="{A226BEB2-71DE-4D36-BE71-08E6F916277D}">
      <dgm:prSet/>
      <dgm:spPr/>
      <dgm:t>
        <a:bodyPr/>
        <a:lstStyle/>
        <a:p>
          <a:pPr rtl="1"/>
          <a:endParaRPr lang="ar-SA"/>
        </a:p>
      </dgm:t>
    </dgm:pt>
    <dgm:pt modelId="{40B36EA8-A4BF-43B4-82C8-A229F15C6DE3}" type="sibTrans" cxnId="{A226BEB2-71DE-4D36-BE71-08E6F916277D}">
      <dgm:prSet/>
      <dgm:spPr/>
      <dgm:t>
        <a:bodyPr/>
        <a:lstStyle/>
        <a:p>
          <a:pPr rtl="1"/>
          <a:endParaRPr lang="ar-SA"/>
        </a:p>
      </dgm:t>
    </dgm:pt>
    <dgm:pt modelId="{BB81BF7E-CF93-4E73-887E-FE16F0B9B6EC}">
      <dgm:prSet phldrT="[Text]" custT="1"/>
      <dgm:spPr/>
      <dgm:t>
        <a:bodyPr/>
        <a:lstStyle/>
        <a:p>
          <a:pPr rtl="1"/>
          <a:r>
            <a:rPr lang="ar-SA" sz="3200" dirty="0" smtClean="0"/>
            <a:t>يتم بين دولتين أو أكثر </a:t>
          </a:r>
          <a:r>
            <a:rPr lang="ar-SA" sz="3200" b="1" u="sng" dirty="0" smtClean="0"/>
            <a:t>غير مقصود </a:t>
          </a:r>
          <a:r>
            <a:rPr lang="ar-SA" sz="3200" dirty="0" smtClean="0"/>
            <a:t>ويصعب التحكم فيه .</a:t>
          </a:r>
          <a:endParaRPr lang="ar-SA" sz="3200" dirty="0"/>
        </a:p>
      </dgm:t>
    </dgm:pt>
    <dgm:pt modelId="{F0CBD759-7069-464C-BD8D-9B215B98D0FF}" type="parTrans" cxnId="{92667505-927D-40CF-B988-3B0F2398AF99}">
      <dgm:prSet/>
      <dgm:spPr/>
      <dgm:t>
        <a:bodyPr/>
        <a:lstStyle/>
        <a:p>
          <a:pPr rtl="1"/>
          <a:endParaRPr lang="ar-SA"/>
        </a:p>
      </dgm:t>
    </dgm:pt>
    <dgm:pt modelId="{928A7A1E-2434-4D7B-958C-8A6FBA1F4FC5}" type="sibTrans" cxnId="{92667505-927D-40CF-B988-3B0F2398AF99}">
      <dgm:prSet/>
      <dgm:spPr/>
      <dgm:t>
        <a:bodyPr/>
        <a:lstStyle/>
        <a:p>
          <a:pPr rtl="1"/>
          <a:endParaRPr lang="ar-SA"/>
        </a:p>
      </dgm:t>
    </dgm:pt>
    <dgm:pt modelId="{2B2FB64B-630C-409A-A09D-9D8363EC2935}">
      <dgm:prSet phldrT="[Text]" custT="1"/>
      <dgm:spPr/>
      <dgm:t>
        <a:bodyPr/>
        <a:lstStyle/>
        <a:p>
          <a:pPr rtl="1"/>
          <a:r>
            <a:rPr lang="ar-SA" sz="4800" dirty="0" smtClean="0"/>
            <a:t>داخلي </a:t>
          </a:r>
          <a:endParaRPr lang="ar-SA" sz="4800" dirty="0"/>
        </a:p>
      </dgm:t>
    </dgm:pt>
    <dgm:pt modelId="{BBD3310E-7307-4D3C-8FD8-E8AC37BC2295}" type="parTrans" cxnId="{7B762414-195F-4275-8577-5391E4BB9CE5}">
      <dgm:prSet/>
      <dgm:spPr/>
      <dgm:t>
        <a:bodyPr/>
        <a:lstStyle/>
        <a:p>
          <a:pPr rtl="1"/>
          <a:endParaRPr lang="ar-SA"/>
        </a:p>
      </dgm:t>
    </dgm:pt>
    <dgm:pt modelId="{1D04ECEE-048F-471D-83BD-D3805F825823}" type="sibTrans" cxnId="{7B762414-195F-4275-8577-5391E4BB9CE5}">
      <dgm:prSet/>
      <dgm:spPr/>
      <dgm:t>
        <a:bodyPr/>
        <a:lstStyle/>
        <a:p>
          <a:pPr rtl="1"/>
          <a:endParaRPr lang="ar-SA"/>
        </a:p>
      </dgm:t>
    </dgm:pt>
    <dgm:pt modelId="{4558E6BD-5707-4EFF-BF0B-BF41D525CBCD}">
      <dgm:prSet phldrT="[Text]" custT="1"/>
      <dgm:spPr/>
      <dgm:t>
        <a:bodyPr/>
        <a:lstStyle/>
        <a:p>
          <a:pPr rtl="1"/>
          <a:r>
            <a:rPr lang="ar-SA" sz="3200" dirty="0" smtClean="0"/>
            <a:t>داخل حدود الدولة ويكون </a:t>
          </a:r>
          <a:r>
            <a:rPr lang="ar-SA" sz="3200" b="1" u="sng" dirty="0" smtClean="0"/>
            <a:t>مقصود </a:t>
          </a:r>
          <a:r>
            <a:rPr lang="ar-SA" sz="3200" dirty="0" smtClean="0"/>
            <a:t>ويمكن التحكم فيه .</a:t>
          </a:r>
          <a:endParaRPr lang="ar-SA" sz="3200" dirty="0"/>
        </a:p>
      </dgm:t>
    </dgm:pt>
    <dgm:pt modelId="{B405CE8D-69AB-484B-BC15-48B157672B36}" type="parTrans" cxnId="{AA9821FA-E7B2-4195-9636-9332792A5561}">
      <dgm:prSet/>
      <dgm:spPr/>
      <dgm:t>
        <a:bodyPr/>
        <a:lstStyle/>
        <a:p>
          <a:pPr rtl="1"/>
          <a:endParaRPr lang="ar-SA"/>
        </a:p>
      </dgm:t>
    </dgm:pt>
    <dgm:pt modelId="{83DFF508-352F-4F83-AFFE-C354A350DB24}" type="sibTrans" cxnId="{AA9821FA-E7B2-4195-9636-9332792A5561}">
      <dgm:prSet/>
      <dgm:spPr/>
      <dgm:t>
        <a:bodyPr/>
        <a:lstStyle/>
        <a:p>
          <a:pPr rtl="1"/>
          <a:endParaRPr lang="ar-SA"/>
        </a:p>
      </dgm:t>
    </dgm:pt>
    <dgm:pt modelId="{4C7B1B4E-6713-4857-972E-69286D89B5FE}" type="pres">
      <dgm:prSet presAssocID="{29BC854E-4FCC-4D3A-87DB-ABE129B58B51}" presName="diagram" presStyleCnt="0">
        <dgm:presLayoutVars>
          <dgm:chPref val="1"/>
          <dgm:dir/>
          <dgm:animOne val="branch"/>
          <dgm:animLvl val="lvl"/>
          <dgm:resizeHandles/>
        </dgm:presLayoutVars>
      </dgm:prSet>
      <dgm:spPr/>
      <dgm:t>
        <a:bodyPr/>
        <a:lstStyle/>
        <a:p>
          <a:pPr rtl="1"/>
          <a:endParaRPr lang="ar-SA"/>
        </a:p>
      </dgm:t>
    </dgm:pt>
    <dgm:pt modelId="{6C738EAA-3454-4D2B-B832-8F48E477889D}" type="pres">
      <dgm:prSet presAssocID="{3119E95B-4DAD-4BAB-8571-B127CD658043}" presName="root" presStyleCnt="0"/>
      <dgm:spPr/>
    </dgm:pt>
    <dgm:pt modelId="{08ECFC59-E8DC-4FC3-AF38-DEC06C90E52A}" type="pres">
      <dgm:prSet presAssocID="{3119E95B-4DAD-4BAB-8571-B127CD658043}" presName="rootComposite" presStyleCnt="0"/>
      <dgm:spPr/>
    </dgm:pt>
    <dgm:pt modelId="{7C495299-161E-4D93-BBD1-9942D4DBCC4F}" type="pres">
      <dgm:prSet presAssocID="{3119E95B-4DAD-4BAB-8571-B127CD658043}" presName="rootText" presStyleLbl="node1" presStyleIdx="0" presStyleCnt="2" custScaleY="69088"/>
      <dgm:spPr/>
      <dgm:t>
        <a:bodyPr/>
        <a:lstStyle/>
        <a:p>
          <a:pPr rtl="1"/>
          <a:endParaRPr lang="ar-SA"/>
        </a:p>
      </dgm:t>
    </dgm:pt>
    <dgm:pt modelId="{F9ADDB85-A43C-453C-B57D-7B5079891E19}" type="pres">
      <dgm:prSet presAssocID="{3119E95B-4DAD-4BAB-8571-B127CD658043}" presName="rootConnector" presStyleLbl="node1" presStyleIdx="0" presStyleCnt="2"/>
      <dgm:spPr/>
      <dgm:t>
        <a:bodyPr/>
        <a:lstStyle/>
        <a:p>
          <a:pPr rtl="1"/>
          <a:endParaRPr lang="ar-SA"/>
        </a:p>
      </dgm:t>
    </dgm:pt>
    <dgm:pt modelId="{57FB9724-BAAE-4E7A-9A74-64EA8C715C29}" type="pres">
      <dgm:prSet presAssocID="{3119E95B-4DAD-4BAB-8571-B127CD658043}" presName="childShape" presStyleCnt="0"/>
      <dgm:spPr/>
    </dgm:pt>
    <dgm:pt modelId="{ACD65D2D-3293-4DD4-AED0-C2F18EDF0974}" type="pres">
      <dgm:prSet presAssocID="{F0CBD759-7069-464C-BD8D-9B215B98D0FF}" presName="Name13" presStyleLbl="parChTrans1D2" presStyleIdx="0" presStyleCnt="2"/>
      <dgm:spPr/>
      <dgm:t>
        <a:bodyPr/>
        <a:lstStyle/>
        <a:p>
          <a:pPr rtl="1"/>
          <a:endParaRPr lang="ar-SA"/>
        </a:p>
      </dgm:t>
    </dgm:pt>
    <dgm:pt modelId="{3B0D52B8-7A37-41E3-9829-3D6708A5B9BC}" type="pres">
      <dgm:prSet presAssocID="{BB81BF7E-CF93-4E73-887E-FE16F0B9B6EC}" presName="childText" presStyleLbl="bgAcc1" presStyleIdx="0" presStyleCnt="2">
        <dgm:presLayoutVars>
          <dgm:bulletEnabled val="1"/>
        </dgm:presLayoutVars>
      </dgm:prSet>
      <dgm:spPr/>
      <dgm:t>
        <a:bodyPr/>
        <a:lstStyle/>
        <a:p>
          <a:pPr rtl="1"/>
          <a:endParaRPr lang="ar-SA"/>
        </a:p>
      </dgm:t>
    </dgm:pt>
    <dgm:pt modelId="{F481B27E-E9BB-45DD-AB3A-11CB82D7C3EA}" type="pres">
      <dgm:prSet presAssocID="{2B2FB64B-630C-409A-A09D-9D8363EC2935}" presName="root" presStyleCnt="0"/>
      <dgm:spPr/>
    </dgm:pt>
    <dgm:pt modelId="{DA720A5A-81C3-4B98-A529-A59390C404F3}" type="pres">
      <dgm:prSet presAssocID="{2B2FB64B-630C-409A-A09D-9D8363EC2935}" presName="rootComposite" presStyleCnt="0"/>
      <dgm:spPr/>
    </dgm:pt>
    <dgm:pt modelId="{E976DE6A-451E-4884-891C-58E1BF3D3D35}" type="pres">
      <dgm:prSet presAssocID="{2B2FB64B-630C-409A-A09D-9D8363EC2935}" presName="rootText" presStyleLbl="node1" presStyleIdx="1" presStyleCnt="2" custScaleY="69088"/>
      <dgm:spPr/>
      <dgm:t>
        <a:bodyPr/>
        <a:lstStyle/>
        <a:p>
          <a:pPr rtl="1"/>
          <a:endParaRPr lang="ar-SA"/>
        </a:p>
      </dgm:t>
    </dgm:pt>
    <dgm:pt modelId="{F098FF2C-1281-40AA-ADD5-1523A7AC60FA}" type="pres">
      <dgm:prSet presAssocID="{2B2FB64B-630C-409A-A09D-9D8363EC2935}" presName="rootConnector" presStyleLbl="node1" presStyleIdx="1" presStyleCnt="2"/>
      <dgm:spPr/>
      <dgm:t>
        <a:bodyPr/>
        <a:lstStyle/>
        <a:p>
          <a:pPr rtl="1"/>
          <a:endParaRPr lang="ar-SA"/>
        </a:p>
      </dgm:t>
    </dgm:pt>
    <dgm:pt modelId="{0FBDED47-6258-4DAE-8E2B-D627D711F4F5}" type="pres">
      <dgm:prSet presAssocID="{2B2FB64B-630C-409A-A09D-9D8363EC2935}" presName="childShape" presStyleCnt="0"/>
      <dgm:spPr/>
    </dgm:pt>
    <dgm:pt modelId="{5F10F1EF-B9A0-43A1-BAF5-8217F088E2C0}" type="pres">
      <dgm:prSet presAssocID="{B405CE8D-69AB-484B-BC15-48B157672B36}" presName="Name13" presStyleLbl="parChTrans1D2" presStyleIdx="1" presStyleCnt="2"/>
      <dgm:spPr/>
      <dgm:t>
        <a:bodyPr/>
        <a:lstStyle/>
        <a:p>
          <a:pPr rtl="1"/>
          <a:endParaRPr lang="ar-SA"/>
        </a:p>
      </dgm:t>
    </dgm:pt>
    <dgm:pt modelId="{F6A23F30-16B9-4D00-B98B-47E1164B929C}" type="pres">
      <dgm:prSet presAssocID="{4558E6BD-5707-4EFF-BF0B-BF41D525CBCD}" presName="childText" presStyleLbl="bgAcc1" presStyleIdx="1" presStyleCnt="2">
        <dgm:presLayoutVars>
          <dgm:bulletEnabled val="1"/>
        </dgm:presLayoutVars>
      </dgm:prSet>
      <dgm:spPr/>
      <dgm:t>
        <a:bodyPr/>
        <a:lstStyle/>
        <a:p>
          <a:pPr rtl="1"/>
          <a:endParaRPr lang="ar-SA"/>
        </a:p>
      </dgm:t>
    </dgm:pt>
  </dgm:ptLst>
  <dgm:cxnLst>
    <dgm:cxn modelId="{92667505-927D-40CF-B988-3B0F2398AF99}" srcId="{3119E95B-4DAD-4BAB-8571-B127CD658043}" destId="{BB81BF7E-CF93-4E73-887E-FE16F0B9B6EC}" srcOrd="0" destOrd="0" parTransId="{F0CBD759-7069-464C-BD8D-9B215B98D0FF}" sibTransId="{928A7A1E-2434-4D7B-958C-8A6FBA1F4FC5}"/>
    <dgm:cxn modelId="{BDC18033-6215-481A-BE34-26CB010F94D9}" type="presOf" srcId="{3119E95B-4DAD-4BAB-8571-B127CD658043}" destId="{F9ADDB85-A43C-453C-B57D-7B5079891E19}" srcOrd="1" destOrd="0" presId="urn:microsoft.com/office/officeart/2005/8/layout/hierarchy3"/>
    <dgm:cxn modelId="{2757A3FB-696E-4874-88D0-3C1EA658ED28}" type="presOf" srcId="{4558E6BD-5707-4EFF-BF0B-BF41D525CBCD}" destId="{F6A23F30-16B9-4D00-B98B-47E1164B929C}" srcOrd="0" destOrd="0" presId="urn:microsoft.com/office/officeart/2005/8/layout/hierarchy3"/>
    <dgm:cxn modelId="{482A11E7-1BD6-4942-82C1-65D8DAEE19E0}" type="presOf" srcId="{2B2FB64B-630C-409A-A09D-9D8363EC2935}" destId="{E976DE6A-451E-4884-891C-58E1BF3D3D35}" srcOrd="0" destOrd="0" presId="urn:microsoft.com/office/officeart/2005/8/layout/hierarchy3"/>
    <dgm:cxn modelId="{E386B43A-8E58-4625-A137-2954C8657237}" type="presOf" srcId="{F0CBD759-7069-464C-BD8D-9B215B98D0FF}" destId="{ACD65D2D-3293-4DD4-AED0-C2F18EDF0974}" srcOrd="0" destOrd="0" presId="urn:microsoft.com/office/officeart/2005/8/layout/hierarchy3"/>
    <dgm:cxn modelId="{2560A984-5FC4-41B7-B727-8A7D8AE66EAE}" type="presOf" srcId="{BB81BF7E-CF93-4E73-887E-FE16F0B9B6EC}" destId="{3B0D52B8-7A37-41E3-9829-3D6708A5B9BC}" srcOrd="0" destOrd="0" presId="urn:microsoft.com/office/officeart/2005/8/layout/hierarchy3"/>
    <dgm:cxn modelId="{195852D1-E9BF-45FC-94EC-2B864054F884}" type="presOf" srcId="{B405CE8D-69AB-484B-BC15-48B157672B36}" destId="{5F10F1EF-B9A0-43A1-BAF5-8217F088E2C0}" srcOrd="0" destOrd="0" presId="urn:microsoft.com/office/officeart/2005/8/layout/hierarchy3"/>
    <dgm:cxn modelId="{F002B541-4ACC-43DC-A719-C2264010F309}" type="presOf" srcId="{2B2FB64B-630C-409A-A09D-9D8363EC2935}" destId="{F098FF2C-1281-40AA-ADD5-1523A7AC60FA}" srcOrd="1" destOrd="0" presId="urn:microsoft.com/office/officeart/2005/8/layout/hierarchy3"/>
    <dgm:cxn modelId="{A226BEB2-71DE-4D36-BE71-08E6F916277D}" srcId="{29BC854E-4FCC-4D3A-87DB-ABE129B58B51}" destId="{3119E95B-4DAD-4BAB-8571-B127CD658043}" srcOrd="0" destOrd="0" parTransId="{54BB6D78-B7D2-482C-9022-A7E76F8FAF13}" sibTransId="{40B36EA8-A4BF-43B4-82C8-A229F15C6DE3}"/>
    <dgm:cxn modelId="{104232FE-1F28-4BF0-8801-5D6EEF3AB206}" type="presOf" srcId="{3119E95B-4DAD-4BAB-8571-B127CD658043}" destId="{7C495299-161E-4D93-BBD1-9942D4DBCC4F}" srcOrd="0" destOrd="0" presId="urn:microsoft.com/office/officeart/2005/8/layout/hierarchy3"/>
    <dgm:cxn modelId="{AA9821FA-E7B2-4195-9636-9332792A5561}" srcId="{2B2FB64B-630C-409A-A09D-9D8363EC2935}" destId="{4558E6BD-5707-4EFF-BF0B-BF41D525CBCD}" srcOrd="0" destOrd="0" parTransId="{B405CE8D-69AB-484B-BC15-48B157672B36}" sibTransId="{83DFF508-352F-4F83-AFFE-C354A350DB24}"/>
    <dgm:cxn modelId="{B384EBA2-6B34-4669-97C7-6BBB2978D625}" type="presOf" srcId="{29BC854E-4FCC-4D3A-87DB-ABE129B58B51}" destId="{4C7B1B4E-6713-4857-972E-69286D89B5FE}" srcOrd="0" destOrd="0" presId="urn:microsoft.com/office/officeart/2005/8/layout/hierarchy3"/>
    <dgm:cxn modelId="{7B762414-195F-4275-8577-5391E4BB9CE5}" srcId="{29BC854E-4FCC-4D3A-87DB-ABE129B58B51}" destId="{2B2FB64B-630C-409A-A09D-9D8363EC2935}" srcOrd="1" destOrd="0" parTransId="{BBD3310E-7307-4D3C-8FD8-E8AC37BC2295}" sibTransId="{1D04ECEE-048F-471D-83BD-D3805F825823}"/>
    <dgm:cxn modelId="{851771CC-1B14-4FA4-804A-197894BCEA8E}" type="presParOf" srcId="{4C7B1B4E-6713-4857-972E-69286D89B5FE}" destId="{6C738EAA-3454-4D2B-B832-8F48E477889D}" srcOrd="0" destOrd="0" presId="urn:microsoft.com/office/officeart/2005/8/layout/hierarchy3"/>
    <dgm:cxn modelId="{F69380B0-5798-40E4-A645-7C4397B827BC}" type="presParOf" srcId="{6C738EAA-3454-4D2B-B832-8F48E477889D}" destId="{08ECFC59-E8DC-4FC3-AF38-DEC06C90E52A}" srcOrd="0" destOrd="0" presId="urn:microsoft.com/office/officeart/2005/8/layout/hierarchy3"/>
    <dgm:cxn modelId="{D56BFBE8-1D45-43C1-9554-4EF48CDD1839}" type="presParOf" srcId="{08ECFC59-E8DC-4FC3-AF38-DEC06C90E52A}" destId="{7C495299-161E-4D93-BBD1-9942D4DBCC4F}" srcOrd="0" destOrd="0" presId="urn:microsoft.com/office/officeart/2005/8/layout/hierarchy3"/>
    <dgm:cxn modelId="{8BD00584-20B1-4998-A3BD-4613E36CB737}" type="presParOf" srcId="{08ECFC59-E8DC-4FC3-AF38-DEC06C90E52A}" destId="{F9ADDB85-A43C-453C-B57D-7B5079891E19}" srcOrd="1" destOrd="0" presId="urn:microsoft.com/office/officeart/2005/8/layout/hierarchy3"/>
    <dgm:cxn modelId="{8130A903-2443-4D93-84E8-934B678D6552}" type="presParOf" srcId="{6C738EAA-3454-4D2B-B832-8F48E477889D}" destId="{57FB9724-BAAE-4E7A-9A74-64EA8C715C29}" srcOrd="1" destOrd="0" presId="urn:microsoft.com/office/officeart/2005/8/layout/hierarchy3"/>
    <dgm:cxn modelId="{B6FECB56-21C0-4A01-BDCB-88131393F01B}" type="presParOf" srcId="{57FB9724-BAAE-4E7A-9A74-64EA8C715C29}" destId="{ACD65D2D-3293-4DD4-AED0-C2F18EDF0974}" srcOrd="0" destOrd="0" presId="urn:microsoft.com/office/officeart/2005/8/layout/hierarchy3"/>
    <dgm:cxn modelId="{ED32A63D-7FA4-4840-8028-55945315FDEC}" type="presParOf" srcId="{57FB9724-BAAE-4E7A-9A74-64EA8C715C29}" destId="{3B0D52B8-7A37-41E3-9829-3D6708A5B9BC}" srcOrd="1" destOrd="0" presId="urn:microsoft.com/office/officeart/2005/8/layout/hierarchy3"/>
    <dgm:cxn modelId="{EF992845-66D3-491D-ABF1-A0653335E27F}" type="presParOf" srcId="{4C7B1B4E-6713-4857-972E-69286D89B5FE}" destId="{F481B27E-E9BB-45DD-AB3A-11CB82D7C3EA}" srcOrd="1" destOrd="0" presId="urn:microsoft.com/office/officeart/2005/8/layout/hierarchy3"/>
    <dgm:cxn modelId="{CC8DBBEB-8CD9-479B-9BEB-F3ABCEA5F6FB}" type="presParOf" srcId="{F481B27E-E9BB-45DD-AB3A-11CB82D7C3EA}" destId="{DA720A5A-81C3-4B98-A529-A59390C404F3}" srcOrd="0" destOrd="0" presId="urn:microsoft.com/office/officeart/2005/8/layout/hierarchy3"/>
    <dgm:cxn modelId="{0DFA2F05-89BF-4629-B349-C4346FDEAEB5}" type="presParOf" srcId="{DA720A5A-81C3-4B98-A529-A59390C404F3}" destId="{E976DE6A-451E-4884-891C-58E1BF3D3D35}" srcOrd="0" destOrd="0" presId="urn:microsoft.com/office/officeart/2005/8/layout/hierarchy3"/>
    <dgm:cxn modelId="{5DD9C342-460B-46E3-9C0A-565628DEA5D9}" type="presParOf" srcId="{DA720A5A-81C3-4B98-A529-A59390C404F3}" destId="{F098FF2C-1281-40AA-ADD5-1523A7AC60FA}" srcOrd="1" destOrd="0" presId="urn:microsoft.com/office/officeart/2005/8/layout/hierarchy3"/>
    <dgm:cxn modelId="{2858B48B-B3AE-437B-A15E-506FC06181D7}" type="presParOf" srcId="{F481B27E-E9BB-45DD-AB3A-11CB82D7C3EA}" destId="{0FBDED47-6258-4DAE-8E2B-D627D711F4F5}" srcOrd="1" destOrd="0" presId="urn:microsoft.com/office/officeart/2005/8/layout/hierarchy3"/>
    <dgm:cxn modelId="{8880DC7E-997E-4A83-BC32-C8C6ED959D0F}" type="presParOf" srcId="{0FBDED47-6258-4DAE-8E2B-D627D711F4F5}" destId="{5F10F1EF-B9A0-43A1-BAF5-8217F088E2C0}" srcOrd="0" destOrd="0" presId="urn:microsoft.com/office/officeart/2005/8/layout/hierarchy3"/>
    <dgm:cxn modelId="{230D1118-9955-455C-A42C-D71B9E63971F}" type="presParOf" srcId="{0FBDED47-6258-4DAE-8E2B-D627D711F4F5}" destId="{F6A23F30-16B9-4D00-B98B-47E1164B929C}"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CD28B8C-18A2-4656-A1A9-47FA6A41FFAE}" type="doc">
      <dgm:prSet loTypeId="urn:microsoft.com/office/officeart/2008/layout/SquareAccentList" loCatId="list" qsTypeId="urn:microsoft.com/office/officeart/2005/8/quickstyle/simple5" qsCatId="simple" csTypeId="urn:microsoft.com/office/officeart/2005/8/colors/colorful1" csCatId="colorful" phldr="1"/>
      <dgm:spPr/>
      <dgm:t>
        <a:bodyPr/>
        <a:lstStyle/>
        <a:p>
          <a:pPr rtl="1"/>
          <a:endParaRPr lang="ar-SA"/>
        </a:p>
      </dgm:t>
    </dgm:pt>
    <dgm:pt modelId="{A97A5002-FC3B-4837-9054-26AFD250F839}">
      <dgm:prSet phldrT="[Text]"/>
      <dgm:spPr/>
      <dgm:t>
        <a:bodyPr/>
        <a:lstStyle/>
        <a:p>
          <a:pPr rtl="1"/>
          <a:r>
            <a:rPr lang="ar-SA" dirty="0" smtClean="0"/>
            <a:t>الازدواج الدولي</a:t>
          </a:r>
          <a:endParaRPr lang="ar-SA" dirty="0"/>
        </a:p>
      </dgm:t>
    </dgm:pt>
    <dgm:pt modelId="{19A5BCAD-3223-439F-B1A2-C0F449B34D73}" type="parTrans" cxnId="{EC336054-E5A3-4A98-9F07-C30169FBE3CF}">
      <dgm:prSet/>
      <dgm:spPr/>
      <dgm:t>
        <a:bodyPr/>
        <a:lstStyle/>
        <a:p>
          <a:pPr rtl="1"/>
          <a:endParaRPr lang="ar-SA"/>
        </a:p>
      </dgm:t>
    </dgm:pt>
    <dgm:pt modelId="{59E768C5-E7E4-43E7-881B-33109131C788}" type="sibTrans" cxnId="{EC336054-E5A3-4A98-9F07-C30169FBE3CF}">
      <dgm:prSet/>
      <dgm:spPr/>
      <dgm:t>
        <a:bodyPr/>
        <a:lstStyle/>
        <a:p>
          <a:pPr rtl="1"/>
          <a:endParaRPr lang="ar-SA"/>
        </a:p>
      </dgm:t>
    </dgm:pt>
    <dgm:pt modelId="{3B69F726-ED4C-4891-B3D5-67650D24DF8B}">
      <dgm:prSet phldrT="[Text]"/>
      <dgm:spPr/>
      <dgm:t>
        <a:bodyPr/>
        <a:lstStyle/>
        <a:p>
          <a:pPr rtl="1"/>
          <a:r>
            <a:rPr lang="ar-SA" dirty="0" smtClean="0"/>
            <a:t>يصعب التحكم فيه . </a:t>
          </a:r>
          <a:endParaRPr lang="ar-SA" dirty="0"/>
        </a:p>
      </dgm:t>
    </dgm:pt>
    <dgm:pt modelId="{3C8BA5B1-EA65-4380-8673-8B346C0D80D5}" type="parTrans" cxnId="{AEEA1C43-6BE1-47D5-9EB4-48240A1BAFBE}">
      <dgm:prSet/>
      <dgm:spPr/>
      <dgm:t>
        <a:bodyPr/>
        <a:lstStyle/>
        <a:p>
          <a:pPr rtl="1"/>
          <a:endParaRPr lang="ar-SA"/>
        </a:p>
      </dgm:t>
    </dgm:pt>
    <dgm:pt modelId="{088AFEC2-4086-4692-ADB0-57E58FA7E7A8}" type="sibTrans" cxnId="{AEEA1C43-6BE1-47D5-9EB4-48240A1BAFBE}">
      <dgm:prSet/>
      <dgm:spPr/>
      <dgm:t>
        <a:bodyPr/>
        <a:lstStyle/>
        <a:p>
          <a:pPr rtl="1"/>
          <a:endParaRPr lang="ar-SA"/>
        </a:p>
      </dgm:t>
    </dgm:pt>
    <dgm:pt modelId="{30BD8867-B9BB-4FD6-92D1-671C6DEF0B5D}">
      <dgm:prSet phldrT="[Text]"/>
      <dgm:spPr/>
      <dgm:t>
        <a:bodyPr/>
        <a:lstStyle/>
        <a:p>
          <a:pPr algn="l" rtl="1"/>
          <a:r>
            <a:rPr lang="ar-SA" dirty="0" smtClean="0"/>
            <a:t>     يمكن الحد من الازدواج الدولي من خلال : </a:t>
          </a:r>
          <a:endParaRPr lang="ar-SA" dirty="0"/>
        </a:p>
      </dgm:t>
    </dgm:pt>
    <dgm:pt modelId="{E577098D-11D1-4946-8D10-6E5AD67217BE}" type="parTrans" cxnId="{4542AAC2-0396-47C2-98FF-22672477EB64}">
      <dgm:prSet/>
      <dgm:spPr/>
      <dgm:t>
        <a:bodyPr/>
        <a:lstStyle/>
        <a:p>
          <a:pPr rtl="1"/>
          <a:endParaRPr lang="ar-SA"/>
        </a:p>
      </dgm:t>
    </dgm:pt>
    <dgm:pt modelId="{4D3FCEAE-42FC-4C61-8632-23F81DEEC24C}" type="sibTrans" cxnId="{4542AAC2-0396-47C2-98FF-22672477EB64}">
      <dgm:prSet/>
      <dgm:spPr/>
      <dgm:t>
        <a:bodyPr/>
        <a:lstStyle/>
        <a:p>
          <a:pPr rtl="1"/>
          <a:endParaRPr lang="ar-SA"/>
        </a:p>
      </dgm:t>
    </dgm:pt>
    <dgm:pt modelId="{36024498-4A21-43D3-978F-837205C3DD67}">
      <dgm:prSet phldrT="[Text]"/>
      <dgm:spPr/>
      <dgm:t>
        <a:bodyPr/>
        <a:lstStyle/>
        <a:p>
          <a:pPr rtl="1"/>
          <a:r>
            <a:rPr lang="ar-SA" dirty="0" smtClean="0"/>
            <a:t>أ) قيام كل دولة من تلقاء نفسها بعدم فرض ضريبة تعلم أنها من حق دولة أجنبية أخرى .</a:t>
          </a:r>
        </a:p>
        <a:p>
          <a:pPr rtl="1"/>
          <a:r>
            <a:rPr lang="ar-SA" dirty="0" smtClean="0"/>
            <a:t>ب) من خلال الاتفاقيات والمعاهدات بين الدول . </a:t>
          </a:r>
          <a:endParaRPr lang="ar-SA" dirty="0"/>
        </a:p>
      </dgm:t>
    </dgm:pt>
    <dgm:pt modelId="{3B07903F-B0C6-4C31-B987-A6720DFAA042}" type="parTrans" cxnId="{E8AD0DD0-D696-4F7B-8F58-57C68876D42A}">
      <dgm:prSet/>
      <dgm:spPr/>
      <dgm:t>
        <a:bodyPr/>
        <a:lstStyle/>
        <a:p>
          <a:pPr rtl="1"/>
          <a:endParaRPr lang="ar-SA"/>
        </a:p>
      </dgm:t>
    </dgm:pt>
    <dgm:pt modelId="{9D408C6D-28C7-4631-9C71-9041C565A7A3}" type="sibTrans" cxnId="{E8AD0DD0-D696-4F7B-8F58-57C68876D42A}">
      <dgm:prSet/>
      <dgm:spPr/>
      <dgm:t>
        <a:bodyPr/>
        <a:lstStyle/>
        <a:p>
          <a:pPr rtl="1"/>
          <a:endParaRPr lang="ar-SA"/>
        </a:p>
      </dgm:t>
    </dgm:pt>
    <dgm:pt modelId="{83D9A83E-54BE-4092-BA6F-0087BFC52256}">
      <dgm:prSet phldrT="[Text]"/>
      <dgm:spPr/>
      <dgm:t>
        <a:bodyPr/>
        <a:lstStyle/>
        <a:p>
          <a:pPr rtl="1"/>
          <a:r>
            <a:rPr lang="ar-SA" dirty="0" smtClean="0"/>
            <a:t>الازدواج الداخلي </a:t>
          </a:r>
          <a:endParaRPr lang="ar-SA" dirty="0"/>
        </a:p>
      </dgm:t>
    </dgm:pt>
    <dgm:pt modelId="{CB9DB001-A92F-4F78-9D11-525FB915FF15}" type="parTrans" cxnId="{A8EA85E1-3D6E-4179-BDE7-6335573FD081}">
      <dgm:prSet/>
      <dgm:spPr/>
      <dgm:t>
        <a:bodyPr/>
        <a:lstStyle/>
        <a:p>
          <a:pPr rtl="1"/>
          <a:endParaRPr lang="ar-SA"/>
        </a:p>
      </dgm:t>
    </dgm:pt>
    <dgm:pt modelId="{0A5EA0F3-D357-4D8E-B93A-F204B4CBEE82}" type="sibTrans" cxnId="{A8EA85E1-3D6E-4179-BDE7-6335573FD081}">
      <dgm:prSet/>
      <dgm:spPr/>
      <dgm:t>
        <a:bodyPr/>
        <a:lstStyle/>
        <a:p>
          <a:pPr rtl="1"/>
          <a:endParaRPr lang="ar-SA"/>
        </a:p>
      </dgm:t>
    </dgm:pt>
    <dgm:pt modelId="{DF47DB4C-52D1-4195-9171-98286FB26294}">
      <dgm:prSet phldrT="[Text]"/>
      <dgm:spPr/>
      <dgm:t>
        <a:bodyPr/>
        <a:lstStyle/>
        <a:p>
          <a:pPr rtl="1"/>
          <a:r>
            <a:rPr lang="ar-SA" dirty="0" smtClean="0"/>
            <a:t>يكون مقصود </a:t>
          </a:r>
          <a:endParaRPr lang="ar-SA" dirty="0"/>
        </a:p>
      </dgm:t>
    </dgm:pt>
    <dgm:pt modelId="{C7010A8F-84C5-448A-9AE0-49559EE44D22}" type="parTrans" cxnId="{1D7D9FBC-DA18-43B4-9D6D-374C8471ABAD}">
      <dgm:prSet/>
      <dgm:spPr/>
      <dgm:t>
        <a:bodyPr/>
        <a:lstStyle/>
        <a:p>
          <a:pPr rtl="1"/>
          <a:endParaRPr lang="ar-SA"/>
        </a:p>
      </dgm:t>
    </dgm:pt>
    <dgm:pt modelId="{4ED11593-818C-4548-A390-E464AC94A9C1}" type="sibTrans" cxnId="{1D7D9FBC-DA18-43B4-9D6D-374C8471ABAD}">
      <dgm:prSet/>
      <dgm:spPr/>
      <dgm:t>
        <a:bodyPr/>
        <a:lstStyle/>
        <a:p>
          <a:pPr rtl="1"/>
          <a:endParaRPr lang="ar-SA"/>
        </a:p>
      </dgm:t>
    </dgm:pt>
    <dgm:pt modelId="{C8842A4A-75B8-4965-8C2B-6343A6C8EF37}">
      <dgm:prSet phldrT="[Text]"/>
      <dgm:spPr/>
      <dgm:t>
        <a:bodyPr/>
        <a:lstStyle/>
        <a:p>
          <a:pPr rtl="1"/>
          <a:r>
            <a:rPr lang="ar-SA" dirty="0" smtClean="0"/>
            <a:t>يمكن التحكم فيه </a:t>
          </a:r>
          <a:endParaRPr lang="ar-SA" dirty="0"/>
        </a:p>
      </dgm:t>
    </dgm:pt>
    <dgm:pt modelId="{DAEADE75-9486-44F5-A5F0-2957B060944A}" type="parTrans" cxnId="{47171BAE-C8AD-45B8-AC47-418BA8BE473E}">
      <dgm:prSet/>
      <dgm:spPr/>
      <dgm:t>
        <a:bodyPr/>
        <a:lstStyle/>
        <a:p>
          <a:pPr rtl="1"/>
          <a:endParaRPr lang="ar-SA"/>
        </a:p>
      </dgm:t>
    </dgm:pt>
    <dgm:pt modelId="{C6C44D2D-2F9A-41A6-8A36-C7AB75F2EFBB}" type="sibTrans" cxnId="{47171BAE-C8AD-45B8-AC47-418BA8BE473E}">
      <dgm:prSet/>
      <dgm:spPr/>
      <dgm:t>
        <a:bodyPr/>
        <a:lstStyle/>
        <a:p>
          <a:pPr rtl="1"/>
          <a:endParaRPr lang="ar-SA"/>
        </a:p>
      </dgm:t>
    </dgm:pt>
    <dgm:pt modelId="{BE3C41E0-BA15-41B3-BF01-90C92C3A42E2}" type="pres">
      <dgm:prSet presAssocID="{FCD28B8C-18A2-4656-A1A9-47FA6A41FFAE}" presName="layout" presStyleCnt="0">
        <dgm:presLayoutVars>
          <dgm:chMax/>
          <dgm:chPref/>
          <dgm:dir/>
          <dgm:resizeHandles/>
        </dgm:presLayoutVars>
      </dgm:prSet>
      <dgm:spPr/>
      <dgm:t>
        <a:bodyPr/>
        <a:lstStyle/>
        <a:p>
          <a:pPr rtl="1"/>
          <a:endParaRPr lang="ar-SA"/>
        </a:p>
      </dgm:t>
    </dgm:pt>
    <dgm:pt modelId="{DC2718BC-1228-4C11-9337-1FBECBEE4F84}" type="pres">
      <dgm:prSet presAssocID="{A97A5002-FC3B-4837-9054-26AFD250F839}" presName="root" presStyleCnt="0">
        <dgm:presLayoutVars>
          <dgm:chMax/>
          <dgm:chPref/>
        </dgm:presLayoutVars>
      </dgm:prSet>
      <dgm:spPr/>
      <dgm:t>
        <a:bodyPr/>
        <a:lstStyle/>
        <a:p>
          <a:pPr rtl="1"/>
          <a:endParaRPr lang="ar-SA"/>
        </a:p>
      </dgm:t>
    </dgm:pt>
    <dgm:pt modelId="{4BC2B7A0-601E-4A98-A5D9-EFD72BEE576F}" type="pres">
      <dgm:prSet presAssocID="{A97A5002-FC3B-4837-9054-26AFD250F839}" presName="rootComposite" presStyleCnt="0">
        <dgm:presLayoutVars/>
      </dgm:prSet>
      <dgm:spPr/>
      <dgm:t>
        <a:bodyPr/>
        <a:lstStyle/>
        <a:p>
          <a:pPr rtl="1"/>
          <a:endParaRPr lang="ar-SA"/>
        </a:p>
      </dgm:t>
    </dgm:pt>
    <dgm:pt modelId="{D230680E-04D3-485A-B729-819D3561A206}" type="pres">
      <dgm:prSet presAssocID="{A97A5002-FC3B-4837-9054-26AFD250F839}" presName="ParentAccent" presStyleLbl="alignNode1" presStyleIdx="0" presStyleCnt="2"/>
      <dgm:spPr/>
      <dgm:t>
        <a:bodyPr/>
        <a:lstStyle/>
        <a:p>
          <a:pPr rtl="1"/>
          <a:endParaRPr lang="ar-SA"/>
        </a:p>
      </dgm:t>
    </dgm:pt>
    <dgm:pt modelId="{51C3313D-6180-410A-BEAD-6C3DEF86D0D8}" type="pres">
      <dgm:prSet presAssocID="{A97A5002-FC3B-4837-9054-26AFD250F839}" presName="ParentSmallAccent" presStyleLbl="fgAcc1" presStyleIdx="0" presStyleCnt="2" custLinFactX="600000" custLinFactNeighborX="630318"/>
      <dgm:spPr/>
      <dgm:t>
        <a:bodyPr/>
        <a:lstStyle/>
        <a:p>
          <a:pPr rtl="1"/>
          <a:endParaRPr lang="ar-SA"/>
        </a:p>
      </dgm:t>
    </dgm:pt>
    <dgm:pt modelId="{EC4254BE-027C-48F3-A7D2-5EB38A20C8F0}" type="pres">
      <dgm:prSet presAssocID="{A97A5002-FC3B-4837-9054-26AFD250F839}" presName="Parent" presStyleLbl="revTx" presStyleIdx="0" presStyleCnt="7">
        <dgm:presLayoutVars>
          <dgm:chMax/>
          <dgm:chPref val="4"/>
          <dgm:bulletEnabled val="1"/>
        </dgm:presLayoutVars>
      </dgm:prSet>
      <dgm:spPr/>
      <dgm:t>
        <a:bodyPr/>
        <a:lstStyle/>
        <a:p>
          <a:pPr rtl="1"/>
          <a:endParaRPr lang="ar-SA"/>
        </a:p>
      </dgm:t>
    </dgm:pt>
    <dgm:pt modelId="{33F76EFA-D039-404E-9148-93209752C81F}" type="pres">
      <dgm:prSet presAssocID="{A97A5002-FC3B-4837-9054-26AFD250F839}" presName="childShape" presStyleCnt="0">
        <dgm:presLayoutVars>
          <dgm:chMax val="0"/>
          <dgm:chPref val="0"/>
        </dgm:presLayoutVars>
      </dgm:prSet>
      <dgm:spPr/>
      <dgm:t>
        <a:bodyPr/>
        <a:lstStyle/>
        <a:p>
          <a:pPr rtl="1"/>
          <a:endParaRPr lang="ar-SA"/>
        </a:p>
      </dgm:t>
    </dgm:pt>
    <dgm:pt modelId="{62DB2D23-8F1C-41A9-8475-53275F269F64}" type="pres">
      <dgm:prSet presAssocID="{3B69F726-ED4C-4891-B3D5-67650D24DF8B}" presName="childComposite" presStyleCnt="0">
        <dgm:presLayoutVars>
          <dgm:chMax val="0"/>
          <dgm:chPref val="0"/>
        </dgm:presLayoutVars>
      </dgm:prSet>
      <dgm:spPr/>
      <dgm:t>
        <a:bodyPr/>
        <a:lstStyle/>
        <a:p>
          <a:pPr rtl="1"/>
          <a:endParaRPr lang="ar-SA"/>
        </a:p>
      </dgm:t>
    </dgm:pt>
    <dgm:pt modelId="{E1741D91-F8EA-4F42-A688-7866CE73E18D}" type="pres">
      <dgm:prSet presAssocID="{3B69F726-ED4C-4891-B3D5-67650D24DF8B}" presName="ChildAccent" presStyleLbl="solidFgAcc1" presStyleIdx="0" presStyleCnt="5" custLinFactX="600000" custLinFactNeighborX="630351"/>
      <dgm:spPr/>
      <dgm:t>
        <a:bodyPr/>
        <a:lstStyle/>
        <a:p>
          <a:pPr rtl="1"/>
          <a:endParaRPr lang="ar-SA"/>
        </a:p>
      </dgm:t>
    </dgm:pt>
    <dgm:pt modelId="{01D3E1BE-1CA9-410C-B8DE-934603108F29}" type="pres">
      <dgm:prSet presAssocID="{3B69F726-ED4C-4891-B3D5-67650D24DF8B}" presName="Child" presStyleLbl="revTx" presStyleIdx="1" presStyleCnt="7">
        <dgm:presLayoutVars>
          <dgm:chMax val="0"/>
          <dgm:chPref val="0"/>
          <dgm:bulletEnabled val="1"/>
        </dgm:presLayoutVars>
      </dgm:prSet>
      <dgm:spPr/>
      <dgm:t>
        <a:bodyPr/>
        <a:lstStyle/>
        <a:p>
          <a:pPr rtl="1"/>
          <a:endParaRPr lang="ar-SA"/>
        </a:p>
      </dgm:t>
    </dgm:pt>
    <dgm:pt modelId="{68244407-7C6E-4C3B-AD5A-FB7827B124DB}" type="pres">
      <dgm:prSet presAssocID="{30BD8867-B9BB-4FD6-92D1-671C6DEF0B5D}" presName="childComposite" presStyleCnt="0">
        <dgm:presLayoutVars>
          <dgm:chMax val="0"/>
          <dgm:chPref val="0"/>
        </dgm:presLayoutVars>
      </dgm:prSet>
      <dgm:spPr/>
      <dgm:t>
        <a:bodyPr/>
        <a:lstStyle/>
        <a:p>
          <a:pPr rtl="1"/>
          <a:endParaRPr lang="ar-SA"/>
        </a:p>
      </dgm:t>
    </dgm:pt>
    <dgm:pt modelId="{A6AED6E3-04FD-41C6-9DE1-284D1D4F1CF7}" type="pres">
      <dgm:prSet presAssocID="{30BD8867-B9BB-4FD6-92D1-671C6DEF0B5D}" presName="ChildAccent" presStyleLbl="solidFgAcc1" presStyleIdx="1" presStyleCnt="5" custLinFactX="600000" custLinFactNeighborX="630351"/>
      <dgm:spPr/>
      <dgm:t>
        <a:bodyPr/>
        <a:lstStyle/>
        <a:p>
          <a:pPr rtl="1"/>
          <a:endParaRPr lang="ar-SA"/>
        </a:p>
      </dgm:t>
    </dgm:pt>
    <dgm:pt modelId="{213F8725-732E-4D6F-BB5A-86E8972A2889}" type="pres">
      <dgm:prSet presAssocID="{30BD8867-B9BB-4FD6-92D1-671C6DEF0B5D}" presName="Child" presStyleLbl="revTx" presStyleIdx="2" presStyleCnt="7">
        <dgm:presLayoutVars>
          <dgm:chMax val="0"/>
          <dgm:chPref val="0"/>
          <dgm:bulletEnabled val="1"/>
        </dgm:presLayoutVars>
      </dgm:prSet>
      <dgm:spPr/>
      <dgm:t>
        <a:bodyPr/>
        <a:lstStyle/>
        <a:p>
          <a:pPr rtl="1"/>
          <a:endParaRPr lang="ar-SA"/>
        </a:p>
      </dgm:t>
    </dgm:pt>
    <dgm:pt modelId="{79CBC167-750E-4FA1-AB85-54FB1E2D5131}" type="pres">
      <dgm:prSet presAssocID="{36024498-4A21-43D3-978F-837205C3DD67}" presName="childComposite" presStyleCnt="0">
        <dgm:presLayoutVars>
          <dgm:chMax val="0"/>
          <dgm:chPref val="0"/>
        </dgm:presLayoutVars>
      </dgm:prSet>
      <dgm:spPr/>
      <dgm:t>
        <a:bodyPr/>
        <a:lstStyle/>
        <a:p>
          <a:pPr rtl="1"/>
          <a:endParaRPr lang="ar-SA"/>
        </a:p>
      </dgm:t>
    </dgm:pt>
    <dgm:pt modelId="{97D538CB-2022-49B0-8D7A-205B2C73C877}" type="pres">
      <dgm:prSet presAssocID="{36024498-4A21-43D3-978F-837205C3DD67}" presName="ChildAccent" presStyleLbl="solidFgAcc1" presStyleIdx="2" presStyleCnt="5" custLinFactX="600000" custLinFactNeighborX="612140" custLinFactNeighborY="-485"/>
      <dgm:spPr/>
      <dgm:t>
        <a:bodyPr/>
        <a:lstStyle/>
        <a:p>
          <a:pPr rtl="1"/>
          <a:endParaRPr lang="ar-SA"/>
        </a:p>
      </dgm:t>
    </dgm:pt>
    <dgm:pt modelId="{DB1F05D0-6813-400B-9276-BFF0F18496AA}" type="pres">
      <dgm:prSet presAssocID="{36024498-4A21-43D3-978F-837205C3DD67}" presName="Child" presStyleLbl="revTx" presStyleIdx="3" presStyleCnt="7" custScaleY="183988" custLinFactNeighborX="-10757" custLinFactNeighborY="19624">
        <dgm:presLayoutVars>
          <dgm:chMax val="0"/>
          <dgm:chPref val="0"/>
          <dgm:bulletEnabled val="1"/>
        </dgm:presLayoutVars>
      </dgm:prSet>
      <dgm:spPr/>
      <dgm:t>
        <a:bodyPr/>
        <a:lstStyle/>
        <a:p>
          <a:pPr rtl="1"/>
          <a:endParaRPr lang="ar-SA"/>
        </a:p>
      </dgm:t>
    </dgm:pt>
    <dgm:pt modelId="{96051126-4D9F-44B3-AC6C-A2B224A921CB}" type="pres">
      <dgm:prSet presAssocID="{83D9A83E-54BE-4092-BA6F-0087BFC52256}" presName="root" presStyleCnt="0">
        <dgm:presLayoutVars>
          <dgm:chMax/>
          <dgm:chPref/>
        </dgm:presLayoutVars>
      </dgm:prSet>
      <dgm:spPr/>
      <dgm:t>
        <a:bodyPr/>
        <a:lstStyle/>
        <a:p>
          <a:pPr rtl="1"/>
          <a:endParaRPr lang="ar-SA"/>
        </a:p>
      </dgm:t>
    </dgm:pt>
    <dgm:pt modelId="{34D24FB3-0597-423D-8E81-9C087D2029BA}" type="pres">
      <dgm:prSet presAssocID="{83D9A83E-54BE-4092-BA6F-0087BFC52256}" presName="rootComposite" presStyleCnt="0">
        <dgm:presLayoutVars/>
      </dgm:prSet>
      <dgm:spPr/>
      <dgm:t>
        <a:bodyPr/>
        <a:lstStyle/>
        <a:p>
          <a:pPr rtl="1"/>
          <a:endParaRPr lang="ar-SA"/>
        </a:p>
      </dgm:t>
    </dgm:pt>
    <dgm:pt modelId="{95D557F4-45B3-40DD-8E9E-3E60DB5DEE58}" type="pres">
      <dgm:prSet presAssocID="{83D9A83E-54BE-4092-BA6F-0087BFC52256}" presName="ParentAccent" presStyleLbl="alignNode1" presStyleIdx="1" presStyleCnt="2" custLinFactNeighborX="-323" custLinFactNeighborY="3582"/>
      <dgm:spPr/>
      <dgm:t>
        <a:bodyPr/>
        <a:lstStyle/>
        <a:p>
          <a:pPr rtl="1"/>
          <a:endParaRPr lang="ar-SA"/>
        </a:p>
      </dgm:t>
    </dgm:pt>
    <dgm:pt modelId="{CD62DB61-AB39-40E5-A34B-2BCC67CABE2D}" type="pres">
      <dgm:prSet presAssocID="{83D9A83E-54BE-4092-BA6F-0087BFC52256}" presName="ParentSmallAccent" presStyleLbl="fgAcc1" presStyleIdx="1" presStyleCnt="2" custLinFactX="600000" custLinFactNeighborX="624962" custLinFactNeighborY="-7123"/>
      <dgm:spPr/>
      <dgm:t>
        <a:bodyPr/>
        <a:lstStyle/>
        <a:p>
          <a:pPr rtl="1"/>
          <a:endParaRPr lang="ar-SA"/>
        </a:p>
      </dgm:t>
    </dgm:pt>
    <dgm:pt modelId="{2C8052ED-BF2D-4640-AFDB-66A60DCFF204}" type="pres">
      <dgm:prSet presAssocID="{83D9A83E-54BE-4092-BA6F-0087BFC52256}" presName="Parent" presStyleLbl="revTx" presStyleIdx="4" presStyleCnt="7">
        <dgm:presLayoutVars>
          <dgm:chMax/>
          <dgm:chPref val="4"/>
          <dgm:bulletEnabled val="1"/>
        </dgm:presLayoutVars>
      </dgm:prSet>
      <dgm:spPr/>
      <dgm:t>
        <a:bodyPr/>
        <a:lstStyle/>
        <a:p>
          <a:pPr rtl="1"/>
          <a:endParaRPr lang="ar-SA"/>
        </a:p>
      </dgm:t>
    </dgm:pt>
    <dgm:pt modelId="{E84EAE07-495D-4B64-BE2E-684F7EDB5497}" type="pres">
      <dgm:prSet presAssocID="{83D9A83E-54BE-4092-BA6F-0087BFC52256}" presName="childShape" presStyleCnt="0">
        <dgm:presLayoutVars>
          <dgm:chMax val="0"/>
          <dgm:chPref val="0"/>
        </dgm:presLayoutVars>
      </dgm:prSet>
      <dgm:spPr/>
      <dgm:t>
        <a:bodyPr/>
        <a:lstStyle/>
        <a:p>
          <a:pPr rtl="1"/>
          <a:endParaRPr lang="ar-SA"/>
        </a:p>
      </dgm:t>
    </dgm:pt>
    <dgm:pt modelId="{5878DF0E-59A9-407D-BB24-F0D2FCEAAE1C}" type="pres">
      <dgm:prSet presAssocID="{DF47DB4C-52D1-4195-9171-98286FB26294}" presName="childComposite" presStyleCnt="0">
        <dgm:presLayoutVars>
          <dgm:chMax val="0"/>
          <dgm:chPref val="0"/>
        </dgm:presLayoutVars>
      </dgm:prSet>
      <dgm:spPr/>
      <dgm:t>
        <a:bodyPr/>
        <a:lstStyle/>
        <a:p>
          <a:pPr rtl="1"/>
          <a:endParaRPr lang="ar-SA"/>
        </a:p>
      </dgm:t>
    </dgm:pt>
    <dgm:pt modelId="{C8692BFB-191E-4551-ABDB-CB371BDE5527}" type="pres">
      <dgm:prSet presAssocID="{DF47DB4C-52D1-4195-9171-98286FB26294}" presName="ChildAccent" presStyleLbl="solidFgAcc1" presStyleIdx="3" presStyleCnt="5" custLinFactX="600000" custLinFactNeighborX="624992"/>
      <dgm:spPr/>
      <dgm:t>
        <a:bodyPr/>
        <a:lstStyle/>
        <a:p>
          <a:pPr rtl="1"/>
          <a:endParaRPr lang="ar-SA"/>
        </a:p>
      </dgm:t>
    </dgm:pt>
    <dgm:pt modelId="{2429C3AA-117E-47AF-81D7-4FE7564FC96B}" type="pres">
      <dgm:prSet presAssocID="{DF47DB4C-52D1-4195-9171-98286FB26294}" presName="Child" presStyleLbl="revTx" presStyleIdx="5" presStyleCnt="7">
        <dgm:presLayoutVars>
          <dgm:chMax val="0"/>
          <dgm:chPref val="0"/>
          <dgm:bulletEnabled val="1"/>
        </dgm:presLayoutVars>
      </dgm:prSet>
      <dgm:spPr/>
      <dgm:t>
        <a:bodyPr/>
        <a:lstStyle/>
        <a:p>
          <a:pPr rtl="1"/>
          <a:endParaRPr lang="ar-SA"/>
        </a:p>
      </dgm:t>
    </dgm:pt>
    <dgm:pt modelId="{E6863BDA-E81A-49FD-9805-1BBBEB19CCB5}" type="pres">
      <dgm:prSet presAssocID="{C8842A4A-75B8-4965-8C2B-6343A6C8EF37}" presName="childComposite" presStyleCnt="0">
        <dgm:presLayoutVars>
          <dgm:chMax val="0"/>
          <dgm:chPref val="0"/>
        </dgm:presLayoutVars>
      </dgm:prSet>
      <dgm:spPr/>
      <dgm:t>
        <a:bodyPr/>
        <a:lstStyle/>
        <a:p>
          <a:pPr rtl="1"/>
          <a:endParaRPr lang="ar-SA"/>
        </a:p>
      </dgm:t>
    </dgm:pt>
    <dgm:pt modelId="{946C418B-98CC-454D-B72C-5987CF2A296C}" type="pres">
      <dgm:prSet presAssocID="{C8842A4A-75B8-4965-8C2B-6343A6C8EF37}" presName="ChildAccent" presStyleLbl="solidFgAcc1" presStyleIdx="4" presStyleCnt="5" custLinFactX="600000" custLinFactNeighborX="624992" custLinFactNeighborY="23157"/>
      <dgm:spPr/>
      <dgm:t>
        <a:bodyPr/>
        <a:lstStyle/>
        <a:p>
          <a:pPr rtl="1"/>
          <a:endParaRPr lang="ar-SA"/>
        </a:p>
      </dgm:t>
    </dgm:pt>
    <dgm:pt modelId="{2B53B4C2-B99B-4B46-892B-572D7F2D0863}" type="pres">
      <dgm:prSet presAssocID="{C8842A4A-75B8-4965-8C2B-6343A6C8EF37}" presName="Child" presStyleLbl="revTx" presStyleIdx="6" presStyleCnt="7">
        <dgm:presLayoutVars>
          <dgm:chMax val="0"/>
          <dgm:chPref val="0"/>
          <dgm:bulletEnabled val="1"/>
        </dgm:presLayoutVars>
      </dgm:prSet>
      <dgm:spPr/>
      <dgm:t>
        <a:bodyPr/>
        <a:lstStyle/>
        <a:p>
          <a:pPr rtl="1"/>
          <a:endParaRPr lang="ar-SA"/>
        </a:p>
      </dgm:t>
    </dgm:pt>
  </dgm:ptLst>
  <dgm:cxnLst>
    <dgm:cxn modelId="{BC85936A-DD24-44FB-B681-4FE348659D13}" type="presOf" srcId="{DF47DB4C-52D1-4195-9171-98286FB26294}" destId="{2429C3AA-117E-47AF-81D7-4FE7564FC96B}" srcOrd="0" destOrd="0" presId="urn:microsoft.com/office/officeart/2008/layout/SquareAccentList"/>
    <dgm:cxn modelId="{9D94202A-051F-4ABE-8D28-49C4E5A0E57F}" type="presOf" srcId="{FCD28B8C-18A2-4656-A1A9-47FA6A41FFAE}" destId="{BE3C41E0-BA15-41B3-BF01-90C92C3A42E2}" srcOrd="0" destOrd="0" presId="urn:microsoft.com/office/officeart/2008/layout/SquareAccentList"/>
    <dgm:cxn modelId="{CEE871AF-D6DA-4D3F-AA18-67D7F2BA9A91}" type="presOf" srcId="{C8842A4A-75B8-4965-8C2B-6343A6C8EF37}" destId="{2B53B4C2-B99B-4B46-892B-572D7F2D0863}" srcOrd="0" destOrd="0" presId="urn:microsoft.com/office/officeart/2008/layout/SquareAccentList"/>
    <dgm:cxn modelId="{0F3A47D0-BB98-4913-A080-8C07DEBA9C21}" type="presOf" srcId="{83D9A83E-54BE-4092-BA6F-0087BFC52256}" destId="{2C8052ED-BF2D-4640-AFDB-66A60DCFF204}" srcOrd="0" destOrd="0" presId="urn:microsoft.com/office/officeart/2008/layout/SquareAccentList"/>
    <dgm:cxn modelId="{E8AD0DD0-D696-4F7B-8F58-57C68876D42A}" srcId="{A97A5002-FC3B-4837-9054-26AFD250F839}" destId="{36024498-4A21-43D3-978F-837205C3DD67}" srcOrd="2" destOrd="0" parTransId="{3B07903F-B0C6-4C31-B987-A6720DFAA042}" sibTransId="{9D408C6D-28C7-4631-9C71-9041C565A7A3}"/>
    <dgm:cxn modelId="{1D7D9FBC-DA18-43B4-9D6D-374C8471ABAD}" srcId="{83D9A83E-54BE-4092-BA6F-0087BFC52256}" destId="{DF47DB4C-52D1-4195-9171-98286FB26294}" srcOrd="0" destOrd="0" parTransId="{C7010A8F-84C5-448A-9AE0-49559EE44D22}" sibTransId="{4ED11593-818C-4548-A390-E464AC94A9C1}"/>
    <dgm:cxn modelId="{8E9359B2-CB59-4090-B466-E32FD213601F}" type="presOf" srcId="{30BD8867-B9BB-4FD6-92D1-671C6DEF0B5D}" destId="{213F8725-732E-4D6F-BB5A-86E8972A2889}" srcOrd="0" destOrd="0" presId="urn:microsoft.com/office/officeart/2008/layout/SquareAccentList"/>
    <dgm:cxn modelId="{EC336054-E5A3-4A98-9F07-C30169FBE3CF}" srcId="{FCD28B8C-18A2-4656-A1A9-47FA6A41FFAE}" destId="{A97A5002-FC3B-4837-9054-26AFD250F839}" srcOrd="0" destOrd="0" parTransId="{19A5BCAD-3223-439F-B1A2-C0F449B34D73}" sibTransId="{59E768C5-E7E4-43E7-881B-33109131C788}"/>
    <dgm:cxn modelId="{A8EA85E1-3D6E-4179-BDE7-6335573FD081}" srcId="{FCD28B8C-18A2-4656-A1A9-47FA6A41FFAE}" destId="{83D9A83E-54BE-4092-BA6F-0087BFC52256}" srcOrd="1" destOrd="0" parTransId="{CB9DB001-A92F-4F78-9D11-525FB915FF15}" sibTransId="{0A5EA0F3-D357-4D8E-B93A-F204B4CBEE82}"/>
    <dgm:cxn modelId="{AEEA1C43-6BE1-47D5-9EB4-48240A1BAFBE}" srcId="{A97A5002-FC3B-4837-9054-26AFD250F839}" destId="{3B69F726-ED4C-4891-B3D5-67650D24DF8B}" srcOrd="0" destOrd="0" parTransId="{3C8BA5B1-EA65-4380-8673-8B346C0D80D5}" sibTransId="{088AFEC2-4086-4692-ADB0-57E58FA7E7A8}"/>
    <dgm:cxn modelId="{47171BAE-C8AD-45B8-AC47-418BA8BE473E}" srcId="{83D9A83E-54BE-4092-BA6F-0087BFC52256}" destId="{C8842A4A-75B8-4965-8C2B-6343A6C8EF37}" srcOrd="1" destOrd="0" parTransId="{DAEADE75-9486-44F5-A5F0-2957B060944A}" sibTransId="{C6C44D2D-2F9A-41A6-8A36-C7AB75F2EFBB}"/>
    <dgm:cxn modelId="{4542AAC2-0396-47C2-98FF-22672477EB64}" srcId="{A97A5002-FC3B-4837-9054-26AFD250F839}" destId="{30BD8867-B9BB-4FD6-92D1-671C6DEF0B5D}" srcOrd="1" destOrd="0" parTransId="{E577098D-11D1-4946-8D10-6E5AD67217BE}" sibTransId="{4D3FCEAE-42FC-4C61-8632-23F81DEEC24C}"/>
    <dgm:cxn modelId="{94525EB6-0881-42BE-84BA-A4B1DF6BE200}" type="presOf" srcId="{A97A5002-FC3B-4837-9054-26AFD250F839}" destId="{EC4254BE-027C-48F3-A7D2-5EB38A20C8F0}" srcOrd="0" destOrd="0" presId="urn:microsoft.com/office/officeart/2008/layout/SquareAccentList"/>
    <dgm:cxn modelId="{6FA0EFA5-EC39-4A91-AEDE-2DF615BB2022}" type="presOf" srcId="{36024498-4A21-43D3-978F-837205C3DD67}" destId="{DB1F05D0-6813-400B-9276-BFF0F18496AA}" srcOrd="0" destOrd="0" presId="urn:microsoft.com/office/officeart/2008/layout/SquareAccentList"/>
    <dgm:cxn modelId="{88576882-D52C-42E3-81DE-B98F86340971}" type="presOf" srcId="{3B69F726-ED4C-4891-B3D5-67650D24DF8B}" destId="{01D3E1BE-1CA9-410C-B8DE-934603108F29}" srcOrd="0" destOrd="0" presId="urn:microsoft.com/office/officeart/2008/layout/SquareAccentList"/>
    <dgm:cxn modelId="{CA538FBA-068C-4626-8391-B1A82A232689}" type="presParOf" srcId="{BE3C41E0-BA15-41B3-BF01-90C92C3A42E2}" destId="{DC2718BC-1228-4C11-9337-1FBECBEE4F84}" srcOrd="0" destOrd="0" presId="urn:microsoft.com/office/officeart/2008/layout/SquareAccentList"/>
    <dgm:cxn modelId="{D28248DD-71FB-44F4-A551-D08C963B930B}" type="presParOf" srcId="{DC2718BC-1228-4C11-9337-1FBECBEE4F84}" destId="{4BC2B7A0-601E-4A98-A5D9-EFD72BEE576F}" srcOrd="0" destOrd="0" presId="urn:microsoft.com/office/officeart/2008/layout/SquareAccentList"/>
    <dgm:cxn modelId="{7B43846C-0B51-463E-AF88-FE54DAFE8B3E}" type="presParOf" srcId="{4BC2B7A0-601E-4A98-A5D9-EFD72BEE576F}" destId="{D230680E-04D3-485A-B729-819D3561A206}" srcOrd="0" destOrd="0" presId="urn:microsoft.com/office/officeart/2008/layout/SquareAccentList"/>
    <dgm:cxn modelId="{82918E28-BB57-4D30-AF4D-3410CB7A26A9}" type="presParOf" srcId="{4BC2B7A0-601E-4A98-A5D9-EFD72BEE576F}" destId="{51C3313D-6180-410A-BEAD-6C3DEF86D0D8}" srcOrd="1" destOrd="0" presId="urn:microsoft.com/office/officeart/2008/layout/SquareAccentList"/>
    <dgm:cxn modelId="{38C9EF76-FDBA-4439-A417-C0E3E5E8B91A}" type="presParOf" srcId="{4BC2B7A0-601E-4A98-A5D9-EFD72BEE576F}" destId="{EC4254BE-027C-48F3-A7D2-5EB38A20C8F0}" srcOrd="2" destOrd="0" presId="urn:microsoft.com/office/officeart/2008/layout/SquareAccentList"/>
    <dgm:cxn modelId="{DB909CC9-E0C2-427D-8A55-53ACA90F9A5C}" type="presParOf" srcId="{DC2718BC-1228-4C11-9337-1FBECBEE4F84}" destId="{33F76EFA-D039-404E-9148-93209752C81F}" srcOrd="1" destOrd="0" presId="urn:microsoft.com/office/officeart/2008/layout/SquareAccentList"/>
    <dgm:cxn modelId="{B8B2ED47-D627-458E-B4DB-7B6D07BA4F4E}" type="presParOf" srcId="{33F76EFA-D039-404E-9148-93209752C81F}" destId="{62DB2D23-8F1C-41A9-8475-53275F269F64}" srcOrd="0" destOrd="0" presId="urn:microsoft.com/office/officeart/2008/layout/SquareAccentList"/>
    <dgm:cxn modelId="{7B6AD7C9-F868-41A5-826A-AB8783A52A10}" type="presParOf" srcId="{62DB2D23-8F1C-41A9-8475-53275F269F64}" destId="{E1741D91-F8EA-4F42-A688-7866CE73E18D}" srcOrd="0" destOrd="0" presId="urn:microsoft.com/office/officeart/2008/layout/SquareAccentList"/>
    <dgm:cxn modelId="{BB4C4B67-EA2D-4F5F-9667-3DCFE77DB4C2}" type="presParOf" srcId="{62DB2D23-8F1C-41A9-8475-53275F269F64}" destId="{01D3E1BE-1CA9-410C-B8DE-934603108F29}" srcOrd="1" destOrd="0" presId="urn:microsoft.com/office/officeart/2008/layout/SquareAccentList"/>
    <dgm:cxn modelId="{C9F5B77F-A69B-4D98-8C64-EF4E84A4B452}" type="presParOf" srcId="{33F76EFA-D039-404E-9148-93209752C81F}" destId="{68244407-7C6E-4C3B-AD5A-FB7827B124DB}" srcOrd="1" destOrd="0" presId="urn:microsoft.com/office/officeart/2008/layout/SquareAccentList"/>
    <dgm:cxn modelId="{8F0CA632-7BB7-426C-8AC7-72CC183BEDE5}" type="presParOf" srcId="{68244407-7C6E-4C3B-AD5A-FB7827B124DB}" destId="{A6AED6E3-04FD-41C6-9DE1-284D1D4F1CF7}" srcOrd="0" destOrd="0" presId="urn:microsoft.com/office/officeart/2008/layout/SquareAccentList"/>
    <dgm:cxn modelId="{2E3AAE76-A247-482E-A777-4AA28B83B4E7}" type="presParOf" srcId="{68244407-7C6E-4C3B-AD5A-FB7827B124DB}" destId="{213F8725-732E-4D6F-BB5A-86E8972A2889}" srcOrd="1" destOrd="0" presId="urn:microsoft.com/office/officeart/2008/layout/SquareAccentList"/>
    <dgm:cxn modelId="{5FE556DD-47F4-4568-B5A2-8A1E40FC9C50}" type="presParOf" srcId="{33F76EFA-D039-404E-9148-93209752C81F}" destId="{79CBC167-750E-4FA1-AB85-54FB1E2D5131}" srcOrd="2" destOrd="0" presId="urn:microsoft.com/office/officeart/2008/layout/SquareAccentList"/>
    <dgm:cxn modelId="{0B6E8CE0-0FF1-408A-AEAE-5C871B4A8EFF}" type="presParOf" srcId="{79CBC167-750E-4FA1-AB85-54FB1E2D5131}" destId="{97D538CB-2022-49B0-8D7A-205B2C73C877}" srcOrd="0" destOrd="0" presId="urn:microsoft.com/office/officeart/2008/layout/SquareAccentList"/>
    <dgm:cxn modelId="{FF5B167D-937B-4A78-85B6-4B72980D3A08}" type="presParOf" srcId="{79CBC167-750E-4FA1-AB85-54FB1E2D5131}" destId="{DB1F05D0-6813-400B-9276-BFF0F18496AA}" srcOrd="1" destOrd="0" presId="urn:microsoft.com/office/officeart/2008/layout/SquareAccentList"/>
    <dgm:cxn modelId="{2DD33AA9-B0F7-4AB5-8226-C3812E6490B5}" type="presParOf" srcId="{BE3C41E0-BA15-41B3-BF01-90C92C3A42E2}" destId="{96051126-4D9F-44B3-AC6C-A2B224A921CB}" srcOrd="1" destOrd="0" presId="urn:microsoft.com/office/officeart/2008/layout/SquareAccentList"/>
    <dgm:cxn modelId="{F0E55EE1-BDCB-4D73-BA74-8C7A81C5C1E6}" type="presParOf" srcId="{96051126-4D9F-44B3-AC6C-A2B224A921CB}" destId="{34D24FB3-0597-423D-8E81-9C087D2029BA}" srcOrd="0" destOrd="0" presId="urn:microsoft.com/office/officeart/2008/layout/SquareAccentList"/>
    <dgm:cxn modelId="{BFA1DD64-6AA6-4A5A-BD83-84A3B0156646}" type="presParOf" srcId="{34D24FB3-0597-423D-8E81-9C087D2029BA}" destId="{95D557F4-45B3-40DD-8E9E-3E60DB5DEE58}" srcOrd="0" destOrd="0" presId="urn:microsoft.com/office/officeart/2008/layout/SquareAccentList"/>
    <dgm:cxn modelId="{3DB586C0-24BC-4743-9AD1-61441C240169}" type="presParOf" srcId="{34D24FB3-0597-423D-8E81-9C087D2029BA}" destId="{CD62DB61-AB39-40E5-A34B-2BCC67CABE2D}" srcOrd="1" destOrd="0" presId="urn:microsoft.com/office/officeart/2008/layout/SquareAccentList"/>
    <dgm:cxn modelId="{00004E2A-2171-4077-9960-5CA12663D882}" type="presParOf" srcId="{34D24FB3-0597-423D-8E81-9C087D2029BA}" destId="{2C8052ED-BF2D-4640-AFDB-66A60DCFF204}" srcOrd="2" destOrd="0" presId="urn:microsoft.com/office/officeart/2008/layout/SquareAccentList"/>
    <dgm:cxn modelId="{0F898343-74B3-4409-BC89-015DED72D902}" type="presParOf" srcId="{96051126-4D9F-44B3-AC6C-A2B224A921CB}" destId="{E84EAE07-495D-4B64-BE2E-684F7EDB5497}" srcOrd="1" destOrd="0" presId="urn:microsoft.com/office/officeart/2008/layout/SquareAccentList"/>
    <dgm:cxn modelId="{599DC030-9D43-42C5-879C-1969D4D6A135}" type="presParOf" srcId="{E84EAE07-495D-4B64-BE2E-684F7EDB5497}" destId="{5878DF0E-59A9-407D-BB24-F0D2FCEAAE1C}" srcOrd="0" destOrd="0" presId="urn:microsoft.com/office/officeart/2008/layout/SquareAccentList"/>
    <dgm:cxn modelId="{D1D840BE-2F28-4A74-BF73-4421D3ED8A53}" type="presParOf" srcId="{5878DF0E-59A9-407D-BB24-F0D2FCEAAE1C}" destId="{C8692BFB-191E-4551-ABDB-CB371BDE5527}" srcOrd="0" destOrd="0" presId="urn:microsoft.com/office/officeart/2008/layout/SquareAccentList"/>
    <dgm:cxn modelId="{65D485FB-94B9-4A20-BB12-7C43BDD05D32}" type="presParOf" srcId="{5878DF0E-59A9-407D-BB24-F0D2FCEAAE1C}" destId="{2429C3AA-117E-47AF-81D7-4FE7564FC96B}" srcOrd="1" destOrd="0" presId="urn:microsoft.com/office/officeart/2008/layout/SquareAccentList"/>
    <dgm:cxn modelId="{7D79A94A-E74A-43A1-B6FC-899881441861}" type="presParOf" srcId="{E84EAE07-495D-4B64-BE2E-684F7EDB5497}" destId="{E6863BDA-E81A-49FD-9805-1BBBEB19CCB5}" srcOrd="1" destOrd="0" presId="urn:microsoft.com/office/officeart/2008/layout/SquareAccentList"/>
    <dgm:cxn modelId="{E9E8368F-0925-4506-B4AC-5508E4C97066}" type="presParOf" srcId="{E6863BDA-E81A-49FD-9805-1BBBEB19CCB5}" destId="{946C418B-98CC-454D-B72C-5987CF2A296C}" srcOrd="0" destOrd="0" presId="urn:microsoft.com/office/officeart/2008/layout/SquareAccentList"/>
    <dgm:cxn modelId="{1F9948C4-CF3C-43B8-AEFC-13F1DD279683}" type="presParOf" srcId="{E6863BDA-E81A-49FD-9805-1BBBEB19CCB5}" destId="{2B53B4C2-B99B-4B46-892B-572D7F2D0863}"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496040-694F-48ED-9398-F631E05CF278}">
      <dsp:nvSpPr>
        <dsp:cNvPr id="0" name=""/>
        <dsp:cNvSpPr/>
      </dsp:nvSpPr>
      <dsp:spPr>
        <a:xfrm>
          <a:off x="1623219" y="0"/>
          <a:ext cx="4572000" cy="4572000"/>
        </a:xfrm>
        <a:prstGeom prst="triangle">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sp>
    <dsp:sp modelId="{61F258F6-C0B5-4739-9D58-130B910F6564}">
      <dsp:nvSpPr>
        <dsp:cNvPr id="0" name=""/>
        <dsp:cNvSpPr/>
      </dsp:nvSpPr>
      <dsp:spPr>
        <a:xfrm>
          <a:off x="3909219" y="459655"/>
          <a:ext cx="2971800" cy="1082278"/>
        </a:xfrm>
        <a:prstGeom prst="round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t>تحديدالوعاء الضريبي </a:t>
          </a:r>
          <a:endParaRPr lang="ar-SA" sz="3000" kern="1200" dirty="0"/>
        </a:p>
      </dsp:txBody>
      <dsp:txXfrm>
        <a:off x="3962051" y="512487"/>
        <a:ext cx="2866136" cy="976614"/>
      </dsp:txXfrm>
    </dsp:sp>
    <dsp:sp modelId="{CDA23E00-515C-4B12-8DF6-B0F359246B73}">
      <dsp:nvSpPr>
        <dsp:cNvPr id="0" name=""/>
        <dsp:cNvSpPr/>
      </dsp:nvSpPr>
      <dsp:spPr>
        <a:xfrm>
          <a:off x="3909219" y="1677218"/>
          <a:ext cx="2971800" cy="1082278"/>
        </a:xfrm>
        <a:prstGeom prst="round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t>ربط الضريبة</a:t>
          </a:r>
          <a:endParaRPr lang="ar-SA" sz="3000" kern="1200" dirty="0"/>
        </a:p>
      </dsp:txBody>
      <dsp:txXfrm>
        <a:off x="3962051" y="1730050"/>
        <a:ext cx="2866136" cy="976614"/>
      </dsp:txXfrm>
    </dsp:sp>
    <dsp:sp modelId="{C998885F-BBC9-4D0F-9CAE-9A9790C7D686}">
      <dsp:nvSpPr>
        <dsp:cNvPr id="0" name=""/>
        <dsp:cNvSpPr/>
      </dsp:nvSpPr>
      <dsp:spPr>
        <a:xfrm>
          <a:off x="3909219" y="2894781"/>
          <a:ext cx="2971800" cy="1082278"/>
        </a:xfrm>
        <a:prstGeom prst="round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sp3d z="57150" extrusionH="63500" prstMaterial="matte"/>
      </dsp:spPr>
      <dsp:style>
        <a:lnRef idx="1">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1333500" rtl="1">
            <a:lnSpc>
              <a:spcPct val="90000"/>
            </a:lnSpc>
            <a:spcBef>
              <a:spcPct val="0"/>
            </a:spcBef>
            <a:spcAft>
              <a:spcPct val="35000"/>
            </a:spcAft>
          </a:pPr>
          <a:r>
            <a:rPr lang="ar-SA" sz="3000" kern="1200" dirty="0" smtClean="0"/>
            <a:t>تحصيل الضريبة </a:t>
          </a:r>
          <a:endParaRPr lang="ar-SA" sz="3000" kern="1200" dirty="0"/>
        </a:p>
      </dsp:txBody>
      <dsp:txXfrm>
        <a:off x="3962051" y="2947613"/>
        <a:ext cx="2866136" cy="9766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C9B130-A00D-4C45-B7F6-338270A35EA0}">
      <dsp:nvSpPr>
        <dsp:cNvPr id="0" name=""/>
        <dsp:cNvSpPr/>
      </dsp:nvSpPr>
      <dsp:spPr>
        <a:xfrm>
          <a:off x="0" y="0"/>
          <a:ext cx="8064896" cy="1130055"/>
        </a:xfrm>
        <a:prstGeom prst="roundRect">
          <a:avLst>
            <a:gd name="adj" fmla="val 10000"/>
          </a:avLst>
        </a:prstGeom>
        <a:solidFill>
          <a:schemeClr val="accent3">
            <a:shade val="8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r" defTabSz="711200" rtl="1">
            <a:lnSpc>
              <a:spcPct val="90000"/>
            </a:lnSpc>
            <a:spcBef>
              <a:spcPct val="0"/>
            </a:spcBef>
            <a:spcAft>
              <a:spcPct val="35000"/>
            </a:spcAft>
          </a:pPr>
          <a:r>
            <a:rPr lang="ar-SA" sz="1600" b="1" kern="1200" dirty="0" smtClean="0">
              <a:solidFill>
                <a:schemeClr val="tx2"/>
              </a:solidFill>
            </a:rPr>
            <a:t>التوريد المباشر من المكلف:</a:t>
          </a:r>
          <a:endParaRPr lang="ar-SA" sz="1600" b="1" kern="1200" dirty="0">
            <a:solidFill>
              <a:schemeClr val="tx2"/>
            </a:solidFill>
          </a:endParaRPr>
        </a:p>
        <a:p>
          <a:pPr marL="171450" lvl="1" indent="-171450" algn="r" defTabSz="800100" rtl="1">
            <a:lnSpc>
              <a:spcPct val="90000"/>
            </a:lnSpc>
            <a:spcBef>
              <a:spcPct val="0"/>
            </a:spcBef>
            <a:spcAft>
              <a:spcPct val="15000"/>
            </a:spcAft>
            <a:buChar char="••"/>
          </a:pPr>
          <a:r>
            <a:rPr kumimoji="0" lang="ar-SA" sz="1800" b="1" kern="1200" dirty="0" smtClean="0">
              <a:latin typeface="+mj-lt"/>
              <a:ea typeface="+mj-ea"/>
              <a:cs typeface="+mj-cs"/>
            </a:rPr>
            <a:t>يقوم المكلف في نهاية السنة الضريبيه بتوريد الضريبة المستحقة عليه مباشرة من الادارة الضريبية سواء على دفعة واحدة او على اقساط وفقاً لما يحدده النظام الضريبي.</a:t>
          </a:r>
          <a:endParaRPr kumimoji="0" lang="ar-SA" sz="1800" b="1" kern="1200" dirty="0">
            <a:latin typeface="+mj-lt"/>
            <a:ea typeface="+mj-ea"/>
            <a:cs typeface="+mj-cs"/>
          </a:endParaRPr>
        </a:p>
      </dsp:txBody>
      <dsp:txXfrm>
        <a:off x="1725984" y="0"/>
        <a:ext cx="6338911" cy="1130055"/>
      </dsp:txXfrm>
    </dsp:sp>
    <dsp:sp modelId="{4DA4A6C7-ABB0-4699-87FB-174BC467EA4E}">
      <dsp:nvSpPr>
        <dsp:cNvPr id="0" name=""/>
        <dsp:cNvSpPr/>
      </dsp:nvSpPr>
      <dsp:spPr>
        <a:xfrm>
          <a:off x="182807" y="216025"/>
          <a:ext cx="1473375" cy="698003"/>
        </a:xfrm>
        <a:prstGeom prst="roundRect">
          <a:avLst>
            <a:gd name="adj" fmla="val 10000"/>
          </a:avLst>
        </a:prstGeom>
        <a:solidFill>
          <a:schemeClr val="accent3">
            <a:tint val="5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B864E8AD-7FAD-4DFA-B1A8-B322CEDE945C}">
      <dsp:nvSpPr>
        <dsp:cNvPr id="0" name=""/>
        <dsp:cNvSpPr/>
      </dsp:nvSpPr>
      <dsp:spPr>
        <a:xfrm>
          <a:off x="0" y="1224132"/>
          <a:ext cx="8064896" cy="1130055"/>
        </a:xfrm>
        <a:prstGeom prst="roundRect">
          <a:avLst>
            <a:gd name="adj" fmla="val 10000"/>
          </a:avLst>
        </a:prstGeom>
        <a:solidFill>
          <a:schemeClr val="accent3">
            <a:shade val="80000"/>
            <a:hueOff val="59948"/>
            <a:satOff val="5950"/>
            <a:lumOff val="10092"/>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r" defTabSz="711200" rtl="1">
            <a:lnSpc>
              <a:spcPct val="90000"/>
            </a:lnSpc>
            <a:spcBef>
              <a:spcPct val="0"/>
            </a:spcBef>
            <a:spcAft>
              <a:spcPct val="35000"/>
            </a:spcAft>
          </a:pPr>
          <a:r>
            <a:rPr lang="ar-SA" sz="1600" b="1" kern="1200" dirty="0" smtClean="0">
              <a:solidFill>
                <a:schemeClr val="tx2"/>
              </a:solidFill>
            </a:rPr>
            <a:t>طريقة الاقساط المقدمة:</a:t>
          </a:r>
          <a:endParaRPr lang="ar-SA" sz="1600" b="1" kern="1200" dirty="0">
            <a:solidFill>
              <a:schemeClr val="tx2"/>
            </a:solidFill>
          </a:endParaRPr>
        </a:p>
        <a:p>
          <a:pPr marL="228600" lvl="1" indent="-228600" algn="r" defTabSz="889000" rtl="1">
            <a:lnSpc>
              <a:spcPct val="90000"/>
            </a:lnSpc>
            <a:spcBef>
              <a:spcPct val="0"/>
            </a:spcBef>
            <a:spcAft>
              <a:spcPct val="15000"/>
            </a:spcAft>
            <a:buChar char="••"/>
          </a:pPr>
          <a:r>
            <a:rPr lang="ar-SA" sz="2000" b="1" kern="1200" dirty="0" smtClean="0"/>
            <a:t>يقوم المكلف بسداد اقساط مقدمة تحت حساب الضريبة بناء على اقرار محتمل وتقوم الادارة الضريبية في نهاية السنة بإجراء تسوية بين الاقساط المسددة فعلاً والضريبة المستحقة عليه</a:t>
          </a:r>
          <a:r>
            <a:rPr lang="ar-SA" sz="1800" kern="1200" dirty="0" smtClean="0"/>
            <a:t>.</a:t>
          </a:r>
          <a:endParaRPr lang="ar-SA" sz="1800" kern="1200" dirty="0"/>
        </a:p>
      </dsp:txBody>
      <dsp:txXfrm>
        <a:off x="1725984" y="1224132"/>
        <a:ext cx="6338911" cy="1130055"/>
      </dsp:txXfrm>
    </dsp:sp>
    <dsp:sp modelId="{5C73476B-BAB1-449B-8B43-96074FCBF449}">
      <dsp:nvSpPr>
        <dsp:cNvPr id="0" name=""/>
        <dsp:cNvSpPr/>
      </dsp:nvSpPr>
      <dsp:spPr>
        <a:xfrm>
          <a:off x="113005" y="1356066"/>
          <a:ext cx="1612979" cy="904044"/>
        </a:xfrm>
        <a:prstGeom prst="roundRect">
          <a:avLst>
            <a:gd name="adj" fmla="val 10000"/>
          </a:avLst>
        </a:prstGeom>
        <a:solidFill>
          <a:schemeClr val="accent3">
            <a:tint val="50000"/>
            <a:hueOff val="13925"/>
            <a:satOff val="-1180"/>
            <a:lumOff val="418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 modelId="{1F675ED5-8343-41A8-9735-333C41410AE7}">
      <dsp:nvSpPr>
        <dsp:cNvPr id="0" name=""/>
        <dsp:cNvSpPr/>
      </dsp:nvSpPr>
      <dsp:spPr>
        <a:xfrm>
          <a:off x="0" y="2486120"/>
          <a:ext cx="8064896" cy="1130055"/>
        </a:xfrm>
        <a:prstGeom prst="roundRect">
          <a:avLst>
            <a:gd name="adj" fmla="val 10000"/>
          </a:avLst>
        </a:prstGeom>
        <a:solidFill>
          <a:schemeClr val="accent3">
            <a:shade val="80000"/>
            <a:hueOff val="119896"/>
            <a:satOff val="11900"/>
            <a:lumOff val="20184"/>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lvl="0" algn="r" defTabSz="711200" rtl="1">
            <a:lnSpc>
              <a:spcPct val="90000"/>
            </a:lnSpc>
            <a:spcBef>
              <a:spcPct val="0"/>
            </a:spcBef>
            <a:spcAft>
              <a:spcPct val="35000"/>
            </a:spcAft>
          </a:pPr>
          <a:r>
            <a:rPr lang="ar-SA" sz="1600" b="1" kern="1200" dirty="0" smtClean="0">
              <a:solidFill>
                <a:schemeClr val="tx2"/>
              </a:solidFill>
            </a:rPr>
            <a:t>طريقة الحجز من المنبع:</a:t>
          </a:r>
          <a:endParaRPr lang="ar-SA" sz="1600" b="1" kern="1200" dirty="0">
            <a:solidFill>
              <a:schemeClr val="tx2"/>
            </a:solidFill>
          </a:endParaRPr>
        </a:p>
        <a:p>
          <a:pPr marL="228600" lvl="1" indent="-228600" algn="r" defTabSz="889000" rtl="1">
            <a:lnSpc>
              <a:spcPct val="90000"/>
            </a:lnSpc>
            <a:spcBef>
              <a:spcPct val="0"/>
            </a:spcBef>
            <a:spcAft>
              <a:spcPct val="15000"/>
            </a:spcAft>
            <a:buChar char="••"/>
          </a:pPr>
          <a:r>
            <a:rPr lang="ar-SA" sz="2000" b="1" kern="1200" dirty="0" smtClean="0"/>
            <a:t>تقوم الادارة الضريبية بإلزام جهة معينة مدينة او مسؤولة عن دخل المكلف بخصم الضريبة المستحقة على المكلف وتوريدها للادارة الضريبية ويعتبر توريد غير مباشر.</a:t>
          </a:r>
          <a:endParaRPr lang="ar-SA" sz="2000" b="1" kern="1200" dirty="0"/>
        </a:p>
      </dsp:txBody>
      <dsp:txXfrm>
        <a:off x="1725984" y="2486120"/>
        <a:ext cx="6338911" cy="1130055"/>
      </dsp:txXfrm>
    </dsp:sp>
    <dsp:sp modelId="{775F3015-A089-4408-BC6B-1B60822E21F2}">
      <dsp:nvSpPr>
        <dsp:cNvPr id="0" name=""/>
        <dsp:cNvSpPr/>
      </dsp:nvSpPr>
      <dsp:spPr>
        <a:xfrm>
          <a:off x="113005" y="2599126"/>
          <a:ext cx="1612979" cy="904044"/>
        </a:xfrm>
        <a:prstGeom prst="roundRect">
          <a:avLst>
            <a:gd name="adj" fmla="val 10000"/>
          </a:avLst>
        </a:prstGeom>
        <a:solidFill>
          <a:schemeClr val="accent3">
            <a:tint val="50000"/>
            <a:hueOff val="27850"/>
            <a:satOff val="-2361"/>
            <a:lumOff val="8361"/>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1F508D-B434-482B-A718-9CA990DEBC3F}">
      <dsp:nvSpPr>
        <dsp:cNvPr id="0" name=""/>
        <dsp:cNvSpPr/>
      </dsp:nvSpPr>
      <dsp:spPr>
        <a:xfrm>
          <a:off x="4148246" y="693621"/>
          <a:ext cx="2338116" cy="498846"/>
        </a:xfrm>
        <a:custGeom>
          <a:avLst/>
          <a:gdLst/>
          <a:ahLst/>
          <a:cxnLst/>
          <a:rect l="0" t="0" r="0" b="0"/>
          <a:pathLst>
            <a:path>
              <a:moveTo>
                <a:pt x="0" y="0"/>
              </a:moveTo>
              <a:lnTo>
                <a:pt x="0" y="340281"/>
              </a:lnTo>
              <a:lnTo>
                <a:pt x="2338116" y="340281"/>
              </a:lnTo>
              <a:lnTo>
                <a:pt x="2338116" y="498846"/>
              </a:lnTo>
            </a:path>
          </a:pathLst>
        </a:custGeom>
        <a:noFill/>
        <a:ln w="11429" cap="flat" cmpd="sng" algn="ctr">
          <a:solidFill>
            <a:schemeClr val="accent3">
              <a:tint val="9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75100D15-A20D-474F-97CB-AB5FBFFFE388}">
      <dsp:nvSpPr>
        <dsp:cNvPr id="0" name=""/>
        <dsp:cNvSpPr/>
      </dsp:nvSpPr>
      <dsp:spPr>
        <a:xfrm>
          <a:off x="2067810" y="693621"/>
          <a:ext cx="2080436" cy="498790"/>
        </a:xfrm>
        <a:custGeom>
          <a:avLst/>
          <a:gdLst/>
          <a:ahLst/>
          <a:cxnLst/>
          <a:rect l="0" t="0" r="0" b="0"/>
          <a:pathLst>
            <a:path>
              <a:moveTo>
                <a:pt x="2080436" y="0"/>
              </a:moveTo>
              <a:lnTo>
                <a:pt x="2080436" y="340226"/>
              </a:lnTo>
              <a:lnTo>
                <a:pt x="0" y="340226"/>
              </a:lnTo>
              <a:lnTo>
                <a:pt x="0" y="498790"/>
              </a:lnTo>
            </a:path>
          </a:pathLst>
        </a:custGeom>
        <a:noFill/>
        <a:ln w="11429" cap="flat" cmpd="sng" algn="ctr">
          <a:solidFill>
            <a:schemeClr val="accent3">
              <a:tint val="9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46F9046F-C343-4C01-AA0E-A1D5D8E2B5A0}">
      <dsp:nvSpPr>
        <dsp:cNvPr id="0" name=""/>
        <dsp:cNvSpPr/>
      </dsp:nvSpPr>
      <dsp:spPr>
        <a:xfrm>
          <a:off x="2451691" y="987"/>
          <a:ext cx="3393111" cy="692634"/>
        </a:xfrm>
        <a:prstGeom prst="roundRect">
          <a:avLst>
            <a:gd name="adj" fmla="val 10000"/>
          </a:avLst>
        </a:prstGeom>
        <a:solidFill>
          <a:schemeClr val="accent3">
            <a:alpha val="8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37896083-C714-4A33-837A-1D85E193B25B}">
      <dsp:nvSpPr>
        <dsp:cNvPr id="0" name=""/>
        <dsp:cNvSpPr/>
      </dsp:nvSpPr>
      <dsp:spPr>
        <a:xfrm>
          <a:off x="2641873" y="181661"/>
          <a:ext cx="3393111" cy="692634"/>
        </a:xfrm>
        <a:prstGeom prst="roundRect">
          <a:avLst>
            <a:gd name="adj" fmla="val 10000"/>
          </a:avLst>
        </a:prstGeom>
        <a:solidFill>
          <a:schemeClr val="lt1">
            <a:alpha val="90000"/>
            <a:hueOff val="0"/>
            <a:satOff val="0"/>
            <a:lumOff val="0"/>
            <a:alphaOff val="0"/>
          </a:schemeClr>
        </a:solidFill>
        <a:ln w="11429" cap="flat" cmpd="sng" algn="ctr">
          <a:solidFill>
            <a:schemeClr val="accent3">
              <a:shade val="8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kern="1200" dirty="0" smtClean="0">
              <a:solidFill>
                <a:schemeClr val="tx2"/>
              </a:solidFill>
              <a:latin typeface="Arial (Headings)"/>
            </a:rPr>
            <a:t>التهرب </a:t>
          </a:r>
          <a:r>
            <a:rPr lang="ar-SA" sz="2300" b="1" kern="1200" dirty="0">
              <a:solidFill>
                <a:schemeClr val="tx2"/>
              </a:solidFill>
              <a:latin typeface="Arial (Headings)"/>
            </a:rPr>
            <a:t>من الالتزام بدفع الضريبة</a:t>
          </a:r>
        </a:p>
      </dsp:txBody>
      <dsp:txXfrm>
        <a:off x="2662160" y="201948"/>
        <a:ext cx="3352537" cy="652060"/>
      </dsp:txXfrm>
    </dsp:sp>
    <dsp:sp modelId="{0A680D04-FD64-4AA8-B642-6AC35FCDE997}">
      <dsp:nvSpPr>
        <dsp:cNvPr id="0" name=""/>
        <dsp:cNvSpPr/>
      </dsp:nvSpPr>
      <dsp:spPr>
        <a:xfrm>
          <a:off x="487474" y="1192412"/>
          <a:ext cx="3160670" cy="3198913"/>
        </a:xfrm>
        <a:prstGeom prst="roundRect">
          <a:avLst>
            <a:gd name="adj" fmla="val 10000"/>
          </a:avLst>
        </a:prstGeom>
        <a:solidFill>
          <a:schemeClr val="accent3">
            <a:alpha val="7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0B4DD12C-E0AB-4414-8247-5D31F4D722DC}">
      <dsp:nvSpPr>
        <dsp:cNvPr id="0" name=""/>
        <dsp:cNvSpPr/>
      </dsp:nvSpPr>
      <dsp:spPr>
        <a:xfrm>
          <a:off x="677657" y="1373086"/>
          <a:ext cx="3160670" cy="3198913"/>
        </a:xfrm>
        <a:prstGeom prst="roundRect">
          <a:avLst>
            <a:gd name="adj" fmla="val 10000"/>
          </a:avLst>
        </a:prstGeom>
        <a:solidFill>
          <a:schemeClr val="lt1">
            <a:alpha val="90000"/>
            <a:hueOff val="0"/>
            <a:satOff val="0"/>
            <a:lumOff val="0"/>
            <a:alphaOff val="0"/>
          </a:schemeClr>
        </a:solidFill>
        <a:ln w="11429" cap="flat" cmpd="sng" algn="ctr">
          <a:solidFill>
            <a:schemeClr val="accent3">
              <a:tint val="9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a:solidFill>
                <a:schemeClr val="tx2"/>
              </a:solidFill>
              <a:latin typeface="Arial (Headings)"/>
            </a:rPr>
            <a:t>التهرب من الضريبة</a:t>
          </a:r>
        </a:p>
        <a:p>
          <a:pPr lvl="0" algn="r" defTabSz="889000" rtl="1">
            <a:lnSpc>
              <a:spcPct val="90000"/>
            </a:lnSpc>
            <a:spcBef>
              <a:spcPct val="0"/>
            </a:spcBef>
            <a:spcAft>
              <a:spcPct val="35000"/>
            </a:spcAft>
          </a:pPr>
          <a:r>
            <a:rPr lang="ar-SA" sz="1600" b="1" kern="1200" dirty="0">
              <a:latin typeface="Arial (Headings)"/>
            </a:rPr>
            <a:t>قيام المكلف بتجنب سداد الضريبة بطرق تتعارض مع أحاكم النظام الضريبي بطريقة غير مشروعة تحمل طابع الغش والاحتيال .</a:t>
          </a:r>
        </a:p>
        <a:p>
          <a:pPr lvl="0" algn="r" defTabSz="889000" rtl="1">
            <a:lnSpc>
              <a:spcPct val="90000"/>
            </a:lnSpc>
            <a:spcBef>
              <a:spcPct val="0"/>
            </a:spcBef>
            <a:spcAft>
              <a:spcPct val="35000"/>
            </a:spcAft>
          </a:pPr>
          <a:r>
            <a:rPr lang="ar-SA" sz="1400" b="0" kern="1200" dirty="0" smtClean="0">
              <a:latin typeface="Arial (Headings)"/>
            </a:rPr>
            <a:t> * أنواع </a:t>
          </a:r>
          <a:r>
            <a:rPr lang="ar-SA" sz="1400" b="0" kern="1200" dirty="0">
              <a:latin typeface="Arial (Headings)"/>
            </a:rPr>
            <a:t>التهرب الضريبي من حيث التوقيت:</a:t>
          </a:r>
        </a:p>
        <a:p>
          <a:pPr lvl="0" algn="r" defTabSz="889000" rtl="1">
            <a:lnSpc>
              <a:spcPct val="90000"/>
            </a:lnSpc>
            <a:spcBef>
              <a:spcPct val="0"/>
            </a:spcBef>
            <a:spcAft>
              <a:spcPct val="35000"/>
            </a:spcAft>
          </a:pPr>
          <a:r>
            <a:rPr lang="ar-SA" sz="1600" b="1" kern="1200" dirty="0">
              <a:latin typeface="Arial (Headings)"/>
            </a:rPr>
            <a:t>أ)عند تحديد الوعاء الضريبي وعند الربط، وذلك بإخفاء المادة الخاضعة للضريبة أو تقديم إقرار غير صحيح</a:t>
          </a:r>
        </a:p>
        <a:p>
          <a:pPr lvl="0" algn="r" defTabSz="889000" rtl="1">
            <a:lnSpc>
              <a:spcPct val="90000"/>
            </a:lnSpc>
            <a:spcBef>
              <a:spcPct val="0"/>
            </a:spcBef>
            <a:spcAft>
              <a:spcPct val="35000"/>
            </a:spcAft>
          </a:pPr>
          <a:r>
            <a:rPr lang="ar-SA" sz="1600" b="1" kern="1200" dirty="0">
              <a:latin typeface="Arial (Headings)"/>
            </a:rPr>
            <a:t>ب)عند تحصيل الضريبة وذلك بإخفاء أموال المكلف او إخفائه شخصيا بهروبه خارج البلاد</a:t>
          </a:r>
        </a:p>
      </dsp:txBody>
      <dsp:txXfrm>
        <a:off x="770230" y="1465659"/>
        <a:ext cx="2975524" cy="3013767"/>
      </dsp:txXfrm>
    </dsp:sp>
    <dsp:sp modelId="{AE232E86-CEC6-421B-B0D5-0298F9760122}">
      <dsp:nvSpPr>
        <dsp:cNvPr id="0" name=""/>
        <dsp:cNvSpPr/>
      </dsp:nvSpPr>
      <dsp:spPr>
        <a:xfrm>
          <a:off x="5024379" y="1192468"/>
          <a:ext cx="2923967" cy="3091724"/>
        </a:xfrm>
        <a:prstGeom prst="roundRect">
          <a:avLst>
            <a:gd name="adj" fmla="val 10000"/>
          </a:avLst>
        </a:prstGeom>
        <a:solidFill>
          <a:schemeClr val="accent3">
            <a:alpha val="7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sp>
    <dsp:sp modelId="{CCBDC4DB-CAD2-4ED6-8797-A90CA8183233}">
      <dsp:nvSpPr>
        <dsp:cNvPr id="0" name=""/>
        <dsp:cNvSpPr/>
      </dsp:nvSpPr>
      <dsp:spPr>
        <a:xfrm>
          <a:off x="5214562" y="1373141"/>
          <a:ext cx="2923967" cy="3091724"/>
        </a:xfrm>
        <a:prstGeom prst="roundRect">
          <a:avLst>
            <a:gd name="adj" fmla="val 10000"/>
          </a:avLst>
        </a:prstGeom>
        <a:solidFill>
          <a:schemeClr val="lt1">
            <a:alpha val="90000"/>
            <a:hueOff val="0"/>
            <a:satOff val="0"/>
            <a:lumOff val="0"/>
            <a:alphaOff val="0"/>
          </a:schemeClr>
        </a:solidFill>
        <a:ln w="11429" cap="flat" cmpd="sng" algn="ctr">
          <a:solidFill>
            <a:schemeClr val="accent3">
              <a:tint val="9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lang="ar-SA" sz="2400" b="1" kern="1200" dirty="0">
              <a:solidFill>
                <a:schemeClr val="tx2"/>
              </a:solidFill>
              <a:latin typeface="Arial (Headings)"/>
            </a:rPr>
            <a:t>تجنب الضريبة</a:t>
          </a:r>
        </a:p>
        <a:p>
          <a:pPr lvl="0" algn="r" defTabSz="1066800" rtl="1">
            <a:lnSpc>
              <a:spcPct val="90000"/>
            </a:lnSpc>
            <a:spcBef>
              <a:spcPct val="0"/>
            </a:spcBef>
            <a:spcAft>
              <a:spcPct val="35000"/>
            </a:spcAft>
          </a:pPr>
          <a:r>
            <a:rPr lang="ar-SA" sz="1600" b="1" kern="1200" dirty="0">
              <a:latin typeface="Arial (Headings)"/>
            </a:rPr>
            <a:t>قيام المكلف بتجنب سداد الضريبة بطرق لا تتعارض من أحكام النظام الضريبي.</a:t>
          </a:r>
        </a:p>
        <a:p>
          <a:pPr lvl="0" algn="r" defTabSz="1066800" rtl="1">
            <a:lnSpc>
              <a:spcPct val="90000"/>
            </a:lnSpc>
            <a:spcBef>
              <a:spcPct val="0"/>
            </a:spcBef>
            <a:spcAft>
              <a:spcPct val="35000"/>
            </a:spcAft>
          </a:pPr>
          <a:r>
            <a:rPr lang="ar-SA" sz="1200" b="1" kern="1200" dirty="0">
              <a:latin typeface="Arial (Headings)"/>
            </a:rPr>
            <a:t>*مثل:</a:t>
          </a:r>
        </a:p>
        <a:p>
          <a:pPr lvl="0" algn="r" defTabSz="1066800" rtl="1">
            <a:lnSpc>
              <a:spcPct val="90000"/>
            </a:lnSpc>
            <a:spcBef>
              <a:spcPct val="0"/>
            </a:spcBef>
            <a:spcAft>
              <a:spcPct val="35000"/>
            </a:spcAft>
          </a:pPr>
          <a:r>
            <a:rPr lang="ar-SA" sz="1600" b="1" kern="1200" dirty="0">
              <a:latin typeface="Arial (Headings)"/>
            </a:rPr>
            <a:t>أ) حالة عدم استهلاك بعض السلع </a:t>
          </a:r>
        </a:p>
        <a:p>
          <a:pPr lvl="0" algn="r" defTabSz="1066800" rtl="1">
            <a:lnSpc>
              <a:spcPct val="90000"/>
            </a:lnSpc>
            <a:spcBef>
              <a:spcPct val="0"/>
            </a:spcBef>
            <a:spcAft>
              <a:spcPct val="35000"/>
            </a:spcAft>
          </a:pPr>
          <a:r>
            <a:rPr lang="ar-SA" sz="1600" b="1" kern="1200" dirty="0">
              <a:latin typeface="Arial (Headings)"/>
            </a:rPr>
            <a:t>ب) عدم استهلاك سلع مستوردة التي يفرض عليها ضريبة جمركية</a:t>
          </a:r>
        </a:p>
        <a:p>
          <a:pPr lvl="0" algn="r" defTabSz="1066800" rtl="1">
            <a:lnSpc>
              <a:spcPct val="90000"/>
            </a:lnSpc>
            <a:spcBef>
              <a:spcPct val="0"/>
            </a:spcBef>
            <a:spcAft>
              <a:spcPct val="35000"/>
            </a:spcAft>
          </a:pPr>
          <a:r>
            <a:rPr lang="ar-SA" sz="1600" b="1" kern="1200" dirty="0">
              <a:latin typeface="Arial (Headings)"/>
            </a:rPr>
            <a:t>ج)الاستفادة من الثغرات بالنظام الضريبي</a:t>
          </a:r>
        </a:p>
      </dsp:txBody>
      <dsp:txXfrm>
        <a:off x="5300202" y="1458781"/>
        <a:ext cx="2752687" cy="29204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45BF82-BE58-434F-A336-3419DB85790C}">
      <dsp:nvSpPr>
        <dsp:cNvPr id="0" name=""/>
        <dsp:cNvSpPr/>
      </dsp:nvSpPr>
      <dsp:spPr>
        <a:xfrm>
          <a:off x="2848451" y="52764"/>
          <a:ext cx="2532697" cy="2532697"/>
        </a:xfrm>
        <a:prstGeom prst="ellipse">
          <a:avLst/>
        </a:prstGeom>
        <a:solidFill>
          <a:schemeClr val="accent2">
            <a:alpha val="5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ar-SA" sz="3200" b="1" kern="1200" cap="all" spc="0" dirty="0" smtClean="0">
              <a:ln w="9000" cmpd="sng">
                <a:prstDash val="solid"/>
              </a:ln>
              <a:effectLst>
                <a:reflection blurRad="12700" stA="28000" endPos="45000" dist="1000" dir="5400000" sy="-100000" algn="bl" rotWithShape="0"/>
              </a:effectLst>
            </a:rPr>
            <a:t>مبدأ التبعية السياسية</a:t>
          </a:r>
          <a:endParaRPr lang="en-US" sz="3200" b="1" kern="1200" cap="all" spc="0" dirty="0">
            <a:ln w="9000" cmpd="sng">
              <a:prstDash val="solid"/>
            </a:ln>
            <a:effectLst>
              <a:reflection blurRad="12700" stA="28000" endPos="45000" dist="1000" dir="5400000" sy="-100000" algn="bl" rotWithShape="0"/>
            </a:effectLst>
          </a:endParaRPr>
        </a:p>
      </dsp:txBody>
      <dsp:txXfrm>
        <a:off x="3186144" y="495986"/>
        <a:ext cx="1857311" cy="1139714"/>
      </dsp:txXfrm>
    </dsp:sp>
    <dsp:sp modelId="{24F8C8AA-78B7-44E9-9F40-C027BDD4CDAF}">
      <dsp:nvSpPr>
        <dsp:cNvPr id="0" name=""/>
        <dsp:cNvSpPr/>
      </dsp:nvSpPr>
      <dsp:spPr>
        <a:xfrm>
          <a:off x="3762332" y="1635700"/>
          <a:ext cx="2532697" cy="2532697"/>
        </a:xfrm>
        <a:prstGeom prst="ellipse">
          <a:avLst/>
        </a:prstGeom>
        <a:solidFill>
          <a:schemeClr val="accent3">
            <a:alpha val="5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ar-SA" sz="3200" b="1" kern="1200" cap="all" spc="0" smtClean="0">
              <a:ln w="9000" cmpd="sng">
                <a:prstDash val="solid"/>
              </a:ln>
              <a:effectLst>
                <a:reflection blurRad="12700" stA="28000" endPos="45000" dist="1000" dir="5400000" sy="-100000" algn="bl" rotWithShape="0"/>
              </a:effectLst>
            </a:rPr>
            <a:t>مبدأ التبعية الاقتصادية</a:t>
          </a:r>
          <a:endParaRPr lang="en-US" sz="3200" b="1" kern="1200" cap="all" spc="0" dirty="0">
            <a:ln w="9000" cmpd="sng">
              <a:prstDash val="solid"/>
            </a:ln>
            <a:effectLst>
              <a:reflection blurRad="12700" stA="28000" endPos="45000" dist="1000" dir="5400000" sy="-100000" algn="bl" rotWithShape="0"/>
            </a:effectLst>
          </a:endParaRPr>
        </a:p>
      </dsp:txBody>
      <dsp:txXfrm>
        <a:off x="4536916" y="2289980"/>
        <a:ext cx="1519618" cy="1392983"/>
      </dsp:txXfrm>
    </dsp:sp>
    <dsp:sp modelId="{BA56AF0D-8845-4FEC-8FFD-C1DB608A8FFB}">
      <dsp:nvSpPr>
        <dsp:cNvPr id="0" name=""/>
        <dsp:cNvSpPr/>
      </dsp:nvSpPr>
      <dsp:spPr>
        <a:xfrm>
          <a:off x="1934569" y="1635700"/>
          <a:ext cx="2532697" cy="2532697"/>
        </a:xfrm>
        <a:prstGeom prst="ellipse">
          <a:avLst/>
        </a:prstGeom>
        <a:solidFill>
          <a:schemeClr val="accent4">
            <a:alpha val="5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r>
            <a:rPr lang="ar-SA" sz="3200" b="1" kern="1200" cap="all" spc="0" smtClean="0">
              <a:ln w="9000" cmpd="sng">
                <a:prstDash val="solid"/>
              </a:ln>
              <a:effectLst>
                <a:reflection blurRad="12700" stA="28000" endPos="45000" dist="1000" dir="5400000" sy="-100000" algn="bl" rotWithShape="0"/>
              </a:effectLst>
            </a:rPr>
            <a:t>مبدأ الإقامة</a:t>
          </a:r>
          <a:endParaRPr lang="en-US" sz="1400" b="1" kern="1200" cap="all" spc="0" dirty="0">
            <a:ln w="9000" cmpd="sng">
              <a:prstDash val="solid"/>
            </a:ln>
            <a:effectLst>
              <a:reflection blurRad="12700" stA="28000" endPos="45000" dist="1000" dir="5400000" sy="-100000" algn="bl" rotWithShape="0"/>
            </a:effectLst>
          </a:endParaRPr>
        </a:p>
      </dsp:txBody>
      <dsp:txXfrm>
        <a:off x="2173065" y="2289980"/>
        <a:ext cx="1519618" cy="139298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495299-161E-4D93-BBD1-9942D4DBCC4F}">
      <dsp:nvSpPr>
        <dsp:cNvPr id="0" name=""/>
        <dsp:cNvSpPr/>
      </dsp:nvSpPr>
      <dsp:spPr>
        <a:xfrm>
          <a:off x="1038" y="452480"/>
          <a:ext cx="3778738" cy="1305327"/>
        </a:xfrm>
        <a:prstGeom prst="roundRect">
          <a:avLst>
            <a:gd name="adj" fmla="val 10000"/>
          </a:avLst>
        </a:prstGeom>
        <a:solidFill>
          <a:schemeClr val="accent3">
            <a:alpha val="90000"/>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lvl="0" algn="ctr" defTabSz="2133600" rtl="1">
            <a:lnSpc>
              <a:spcPct val="90000"/>
            </a:lnSpc>
            <a:spcBef>
              <a:spcPct val="0"/>
            </a:spcBef>
            <a:spcAft>
              <a:spcPct val="35000"/>
            </a:spcAft>
          </a:pPr>
          <a:r>
            <a:rPr lang="ar-SA" sz="4800" kern="1200" dirty="0" smtClean="0"/>
            <a:t>دولي</a:t>
          </a:r>
          <a:r>
            <a:rPr lang="ar-SA" sz="6500" kern="1200" dirty="0" smtClean="0"/>
            <a:t> </a:t>
          </a:r>
          <a:endParaRPr lang="ar-SA" sz="6500" kern="1200" dirty="0"/>
        </a:p>
      </dsp:txBody>
      <dsp:txXfrm>
        <a:off x="39270" y="490712"/>
        <a:ext cx="3702274" cy="1228863"/>
      </dsp:txXfrm>
    </dsp:sp>
    <dsp:sp modelId="{ACD65D2D-3293-4DD4-AED0-C2F18EDF0974}">
      <dsp:nvSpPr>
        <dsp:cNvPr id="0" name=""/>
        <dsp:cNvSpPr/>
      </dsp:nvSpPr>
      <dsp:spPr>
        <a:xfrm>
          <a:off x="378911" y="1757807"/>
          <a:ext cx="377873" cy="1417026"/>
        </a:xfrm>
        <a:custGeom>
          <a:avLst/>
          <a:gdLst/>
          <a:ahLst/>
          <a:cxnLst/>
          <a:rect l="0" t="0" r="0" b="0"/>
          <a:pathLst>
            <a:path>
              <a:moveTo>
                <a:pt x="0" y="0"/>
              </a:moveTo>
              <a:lnTo>
                <a:pt x="0" y="1417026"/>
              </a:lnTo>
              <a:lnTo>
                <a:pt x="377873" y="1417026"/>
              </a:lnTo>
            </a:path>
          </a:pathLst>
        </a:custGeom>
        <a:noFill/>
        <a:ln w="11429" cap="flat" cmpd="sng" algn="ctr">
          <a:solidFill>
            <a:schemeClr val="accent3">
              <a:tint val="9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3B0D52B8-7A37-41E3-9829-3D6708A5B9BC}">
      <dsp:nvSpPr>
        <dsp:cNvPr id="0" name=""/>
        <dsp:cNvSpPr/>
      </dsp:nvSpPr>
      <dsp:spPr>
        <a:xfrm>
          <a:off x="756785" y="2230150"/>
          <a:ext cx="3022990" cy="1889369"/>
        </a:xfrm>
        <a:prstGeom prst="roundRect">
          <a:avLst>
            <a:gd name="adj" fmla="val 10000"/>
          </a:avLst>
        </a:prstGeom>
        <a:solidFill>
          <a:schemeClr val="lt1">
            <a:alpha val="90000"/>
            <a:hueOff val="0"/>
            <a:satOff val="0"/>
            <a:lumOff val="0"/>
            <a:alphaOff val="0"/>
          </a:schemeClr>
        </a:solidFill>
        <a:ln w="11429" cap="flat" cmpd="sng" algn="ctr">
          <a:solidFill>
            <a:schemeClr val="accent3">
              <a:alpha val="9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rtl="1">
            <a:lnSpc>
              <a:spcPct val="90000"/>
            </a:lnSpc>
            <a:spcBef>
              <a:spcPct val="0"/>
            </a:spcBef>
            <a:spcAft>
              <a:spcPct val="35000"/>
            </a:spcAft>
          </a:pPr>
          <a:r>
            <a:rPr lang="ar-SA" sz="3200" kern="1200" dirty="0" smtClean="0"/>
            <a:t>يتم بين دولتين أو أكثر </a:t>
          </a:r>
          <a:r>
            <a:rPr lang="ar-SA" sz="3200" b="1" u="sng" kern="1200" dirty="0" smtClean="0"/>
            <a:t>غير مقصود </a:t>
          </a:r>
          <a:r>
            <a:rPr lang="ar-SA" sz="3200" kern="1200" dirty="0" smtClean="0"/>
            <a:t>ويصعب التحكم فيه .</a:t>
          </a:r>
          <a:endParaRPr lang="ar-SA" sz="3200" kern="1200" dirty="0"/>
        </a:p>
      </dsp:txBody>
      <dsp:txXfrm>
        <a:off x="812123" y="2285488"/>
        <a:ext cx="2912314" cy="1778693"/>
      </dsp:txXfrm>
    </dsp:sp>
    <dsp:sp modelId="{E976DE6A-451E-4884-891C-58E1BF3D3D35}">
      <dsp:nvSpPr>
        <dsp:cNvPr id="0" name=""/>
        <dsp:cNvSpPr/>
      </dsp:nvSpPr>
      <dsp:spPr>
        <a:xfrm>
          <a:off x="4724461" y="452480"/>
          <a:ext cx="3778738" cy="1305327"/>
        </a:xfrm>
        <a:prstGeom prst="roundRect">
          <a:avLst>
            <a:gd name="adj" fmla="val 10000"/>
          </a:avLst>
        </a:prstGeom>
        <a:solidFill>
          <a:schemeClr val="accent3">
            <a:alpha val="90000"/>
            <a:hueOff val="0"/>
            <a:satOff val="0"/>
            <a:lumOff val="0"/>
            <a:alphaOff val="-4000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60960" rIns="91440" bIns="60960" numCol="1" spcCol="1270" anchor="ctr" anchorCtr="0">
          <a:noAutofit/>
        </a:bodyPr>
        <a:lstStyle/>
        <a:p>
          <a:pPr lvl="0" algn="ctr" defTabSz="2133600" rtl="1">
            <a:lnSpc>
              <a:spcPct val="90000"/>
            </a:lnSpc>
            <a:spcBef>
              <a:spcPct val="0"/>
            </a:spcBef>
            <a:spcAft>
              <a:spcPct val="35000"/>
            </a:spcAft>
          </a:pPr>
          <a:r>
            <a:rPr lang="ar-SA" sz="4800" kern="1200" dirty="0" smtClean="0"/>
            <a:t>داخلي </a:t>
          </a:r>
          <a:endParaRPr lang="ar-SA" sz="4800" kern="1200" dirty="0"/>
        </a:p>
      </dsp:txBody>
      <dsp:txXfrm>
        <a:off x="4762693" y="490712"/>
        <a:ext cx="3702274" cy="1228863"/>
      </dsp:txXfrm>
    </dsp:sp>
    <dsp:sp modelId="{5F10F1EF-B9A0-43A1-BAF5-8217F088E2C0}">
      <dsp:nvSpPr>
        <dsp:cNvPr id="0" name=""/>
        <dsp:cNvSpPr/>
      </dsp:nvSpPr>
      <dsp:spPr>
        <a:xfrm>
          <a:off x="5102335" y="1757807"/>
          <a:ext cx="377873" cy="1417026"/>
        </a:xfrm>
        <a:custGeom>
          <a:avLst/>
          <a:gdLst/>
          <a:ahLst/>
          <a:cxnLst/>
          <a:rect l="0" t="0" r="0" b="0"/>
          <a:pathLst>
            <a:path>
              <a:moveTo>
                <a:pt x="0" y="0"/>
              </a:moveTo>
              <a:lnTo>
                <a:pt x="0" y="1417026"/>
              </a:lnTo>
              <a:lnTo>
                <a:pt x="377873" y="1417026"/>
              </a:lnTo>
            </a:path>
          </a:pathLst>
        </a:custGeom>
        <a:noFill/>
        <a:ln w="11429" cap="flat" cmpd="sng" algn="ctr">
          <a:solidFill>
            <a:schemeClr val="accent3">
              <a:tint val="90000"/>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sp>
    <dsp:sp modelId="{F6A23F30-16B9-4D00-B98B-47E1164B929C}">
      <dsp:nvSpPr>
        <dsp:cNvPr id="0" name=""/>
        <dsp:cNvSpPr/>
      </dsp:nvSpPr>
      <dsp:spPr>
        <a:xfrm>
          <a:off x="5480209" y="2230150"/>
          <a:ext cx="3022990" cy="1889369"/>
        </a:xfrm>
        <a:prstGeom prst="roundRect">
          <a:avLst>
            <a:gd name="adj" fmla="val 10000"/>
          </a:avLst>
        </a:prstGeom>
        <a:solidFill>
          <a:schemeClr val="lt1">
            <a:alpha val="90000"/>
            <a:hueOff val="0"/>
            <a:satOff val="0"/>
            <a:lumOff val="0"/>
            <a:alphaOff val="0"/>
          </a:schemeClr>
        </a:solidFill>
        <a:ln w="11429" cap="flat" cmpd="sng" algn="ctr">
          <a:solidFill>
            <a:schemeClr val="accent3">
              <a:alpha val="90000"/>
              <a:hueOff val="0"/>
              <a:satOff val="0"/>
              <a:lumOff val="0"/>
              <a:alphaOff val="-4000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60960" tIns="40640" rIns="60960" bIns="40640" numCol="1" spcCol="1270" anchor="ctr" anchorCtr="0">
          <a:noAutofit/>
        </a:bodyPr>
        <a:lstStyle/>
        <a:p>
          <a:pPr lvl="0" algn="ctr" defTabSz="1422400" rtl="1">
            <a:lnSpc>
              <a:spcPct val="90000"/>
            </a:lnSpc>
            <a:spcBef>
              <a:spcPct val="0"/>
            </a:spcBef>
            <a:spcAft>
              <a:spcPct val="35000"/>
            </a:spcAft>
          </a:pPr>
          <a:r>
            <a:rPr lang="ar-SA" sz="3200" kern="1200" dirty="0" smtClean="0"/>
            <a:t>داخل حدود الدولة ويكون </a:t>
          </a:r>
          <a:r>
            <a:rPr lang="ar-SA" sz="3200" b="1" u="sng" kern="1200" dirty="0" smtClean="0"/>
            <a:t>مقصود </a:t>
          </a:r>
          <a:r>
            <a:rPr lang="ar-SA" sz="3200" kern="1200" dirty="0" smtClean="0"/>
            <a:t>ويمكن التحكم فيه .</a:t>
          </a:r>
          <a:endParaRPr lang="ar-SA" sz="3200" kern="1200" dirty="0"/>
        </a:p>
      </dsp:txBody>
      <dsp:txXfrm>
        <a:off x="5535547" y="2285488"/>
        <a:ext cx="2912314" cy="177869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30680E-04D3-485A-B729-819D3561A206}">
      <dsp:nvSpPr>
        <dsp:cNvPr id="0" name=""/>
        <dsp:cNvSpPr/>
      </dsp:nvSpPr>
      <dsp:spPr>
        <a:xfrm>
          <a:off x="2423" y="876239"/>
          <a:ext cx="4146044" cy="487769"/>
        </a:xfrm>
        <a:prstGeom prst="rect">
          <a:avLst/>
        </a:prstGeom>
        <a:solidFill>
          <a:schemeClr val="accent2">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2">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sp>
    <dsp:sp modelId="{51C3313D-6180-410A-BEAD-6C3DEF86D0D8}">
      <dsp:nvSpPr>
        <dsp:cNvPr id="0" name=""/>
        <dsp:cNvSpPr/>
      </dsp:nvSpPr>
      <dsp:spPr>
        <a:xfrm>
          <a:off x="3749767" y="1059426"/>
          <a:ext cx="304583" cy="304583"/>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1">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sp>
    <dsp:sp modelId="{EC4254BE-027C-48F3-A7D2-5EB38A20C8F0}">
      <dsp:nvSpPr>
        <dsp:cNvPr id="0" name=""/>
        <dsp:cNvSpPr/>
      </dsp:nvSpPr>
      <dsp:spPr>
        <a:xfrm>
          <a:off x="2423" y="0"/>
          <a:ext cx="4146044" cy="876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775" tIns="69850" rIns="104775" bIns="69850" numCol="1" spcCol="1270" anchor="ctr" anchorCtr="0">
          <a:noAutofit/>
        </a:bodyPr>
        <a:lstStyle/>
        <a:p>
          <a:pPr lvl="0" algn="ctr" defTabSz="2444750" rtl="1">
            <a:lnSpc>
              <a:spcPct val="90000"/>
            </a:lnSpc>
            <a:spcBef>
              <a:spcPct val="0"/>
            </a:spcBef>
            <a:spcAft>
              <a:spcPct val="35000"/>
            </a:spcAft>
          </a:pPr>
          <a:r>
            <a:rPr lang="ar-SA" sz="5500" kern="1200" dirty="0" smtClean="0"/>
            <a:t>الازدواج الدولي</a:t>
          </a:r>
          <a:endParaRPr lang="ar-SA" sz="5500" kern="1200" dirty="0"/>
        </a:p>
      </dsp:txBody>
      <dsp:txXfrm>
        <a:off x="2423" y="0"/>
        <a:ext cx="4146044" cy="876239"/>
      </dsp:txXfrm>
    </dsp:sp>
    <dsp:sp modelId="{E1741D91-F8EA-4F42-A688-7866CE73E18D}">
      <dsp:nvSpPr>
        <dsp:cNvPr id="0" name=""/>
        <dsp:cNvSpPr/>
      </dsp:nvSpPr>
      <dsp:spPr>
        <a:xfrm>
          <a:off x="3749776" y="1769400"/>
          <a:ext cx="304575" cy="304575"/>
        </a:xfrm>
        <a:prstGeom prst="rect">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1">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sp>
    <dsp:sp modelId="{01D3E1BE-1CA9-410C-B8DE-934603108F29}">
      <dsp:nvSpPr>
        <dsp:cNvPr id="0" name=""/>
        <dsp:cNvSpPr/>
      </dsp:nvSpPr>
      <dsp:spPr>
        <a:xfrm>
          <a:off x="292646" y="1566705"/>
          <a:ext cx="3855820" cy="7099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rtl="1">
            <a:lnSpc>
              <a:spcPct val="90000"/>
            </a:lnSpc>
            <a:spcBef>
              <a:spcPct val="0"/>
            </a:spcBef>
            <a:spcAft>
              <a:spcPct val="35000"/>
            </a:spcAft>
          </a:pPr>
          <a:r>
            <a:rPr lang="ar-SA" sz="1900" kern="1200" dirty="0" smtClean="0"/>
            <a:t>يصعب التحكم فيه . </a:t>
          </a:r>
          <a:endParaRPr lang="ar-SA" sz="1900" kern="1200" dirty="0"/>
        </a:p>
      </dsp:txBody>
      <dsp:txXfrm>
        <a:off x="292646" y="1566705"/>
        <a:ext cx="3855820" cy="709967"/>
      </dsp:txXfrm>
    </dsp:sp>
    <dsp:sp modelId="{A6AED6E3-04FD-41C6-9DE1-284D1D4F1CF7}">
      <dsp:nvSpPr>
        <dsp:cNvPr id="0" name=""/>
        <dsp:cNvSpPr/>
      </dsp:nvSpPr>
      <dsp:spPr>
        <a:xfrm>
          <a:off x="3749776" y="2479368"/>
          <a:ext cx="304575" cy="304575"/>
        </a:xfrm>
        <a:prstGeom prst="rect">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1">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sp>
    <dsp:sp modelId="{213F8725-732E-4D6F-BB5A-86E8972A2889}">
      <dsp:nvSpPr>
        <dsp:cNvPr id="0" name=""/>
        <dsp:cNvSpPr/>
      </dsp:nvSpPr>
      <dsp:spPr>
        <a:xfrm>
          <a:off x="292646" y="2276672"/>
          <a:ext cx="3855820" cy="7099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l" defTabSz="844550" rtl="1">
            <a:lnSpc>
              <a:spcPct val="90000"/>
            </a:lnSpc>
            <a:spcBef>
              <a:spcPct val="0"/>
            </a:spcBef>
            <a:spcAft>
              <a:spcPct val="35000"/>
            </a:spcAft>
          </a:pPr>
          <a:r>
            <a:rPr lang="ar-SA" sz="1900" kern="1200" dirty="0" smtClean="0"/>
            <a:t>     يمكن الحد من الازدواج الدولي من خلال : </a:t>
          </a:r>
          <a:endParaRPr lang="ar-SA" sz="1900" kern="1200" dirty="0"/>
        </a:p>
      </dsp:txBody>
      <dsp:txXfrm>
        <a:off x="292646" y="2276672"/>
        <a:ext cx="3855820" cy="709967"/>
      </dsp:txXfrm>
    </dsp:sp>
    <dsp:sp modelId="{97D538CB-2022-49B0-8D7A-205B2C73C877}">
      <dsp:nvSpPr>
        <dsp:cNvPr id="0" name=""/>
        <dsp:cNvSpPr/>
      </dsp:nvSpPr>
      <dsp:spPr>
        <a:xfrm>
          <a:off x="3694309" y="3486001"/>
          <a:ext cx="304575" cy="304575"/>
        </a:xfrm>
        <a:prstGeom prst="rect">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1">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sp>
    <dsp:sp modelId="{DB1F05D0-6813-400B-9276-BFF0F18496AA}">
      <dsp:nvSpPr>
        <dsp:cNvPr id="0" name=""/>
        <dsp:cNvSpPr/>
      </dsp:nvSpPr>
      <dsp:spPr>
        <a:xfrm>
          <a:off x="0" y="3125963"/>
          <a:ext cx="3855820" cy="13062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rtl="1">
            <a:lnSpc>
              <a:spcPct val="90000"/>
            </a:lnSpc>
            <a:spcBef>
              <a:spcPct val="0"/>
            </a:spcBef>
            <a:spcAft>
              <a:spcPct val="35000"/>
            </a:spcAft>
          </a:pPr>
          <a:r>
            <a:rPr lang="ar-SA" sz="1900" kern="1200" dirty="0" smtClean="0"/>
            <a:t>أ) قيام كل دولة من تلقاء نفسها بعدم فرض ضريبة تعلم أنها من حق دولة أجنبية أخرى .</a:t>
          </a:r>
        </a:p>
        <a:p>
          <a:pPr lvl="0" algn="ctr" defTabSz="844550" rtl="1">
            <a:lnSpc>
              <a:spcPct val="90000"/>
            </a:lnSpc>
            <a:spcBef>
              <a:spcPct val="0"/>
            </a:spcBef>
            <a:spcAft>
              <a:spcPct val="35000"/>
            </a:spcAft>
          </a:pPr>
          <a:r>
            <a:rPr lang="ar-SA" sz="1900" kern="1200" dirty="0" smtClean="0"/>
            <a:t>ب) من خلال الاتفاقيات والمعاهدات بين الدول . </a:t>
          </a:r>
          <a:endParaRPr lang="ar-SA" sz="1900" kern="1200" dirty="0"/>
        </a:p>
      </dsp:txBody>
      <dsp:txXfrm>
        <a:off x="0" y="3125963"/>
        <a:ext cx="3855820" cy="1306254"/>
      </dsp:txXfrm>
    </dsp:sp>
    <dsp:sp modelId="{95D557F4-45B3-40DD-8E9E-3E60DB5DEE58}">
      <dsp:nvSpPr>
        <dsp:cNvPr id="0" name=""/>
        <dsp:cNvSpPr/>
      </dsp:nvSpPr>
      <dsp:spPr>
        <a:xfrm>
          <a:off x="4342378" y="893711"/>
          <a:ext cx="4146044" cy="487769"/>
        </a:xfrm>
        <a:prstGeom prst="rect">
          <a:avLst/>
        </a:prstGeom>
        <a:solidFill>
          <a:schemeClr val="accent3">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accent3">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sp>
    <dsp:sp modelId="{CD62DB61-AB39-40E5-A34B-2BCC67CABE2D}">
      <dsp:nvSpPr>
        <dsp:cNvPr id="0" name=""/>
        <dsp:cNvSpPr/>
      </dsp:nvSpPr>
      <dsp:spPr>
        <a:xfrm>
          <a:off x="8086800" y="1037730"/>
          <a:ext cx="304583" cy="304583"/>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1">
              <a:alpha val="90000"/>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sp>
    <dsp:sp modelId="{2C8052ED-BF2D-4640-AFDB-66A60DCFF204}">
      <dsp:nvSpPr>
        <dsp:cNvPr id="0" name=""/>
        <dsp:cNvSpPr/>
      </dsp:nvSpPr>
      <dsp:spPr>
        <a:xfrm>
          <a:off x="4355770" y="0"/>
          <a:ext cx="4146044" cy="8762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4775" tIns="69850" rIns="104775" bIns="69850" numCol="1" spcCol="1270" anchor="ctr" anchorCtr="0">
          <a:noAutofit/>
        </a:bodyPr>
        <a:lstStyle/>
        <a:p>
          <a:pPr lvl="0" algn="ctr" defTabSz="2444750" rtl="1">
            <a:lnSpc>
              <a:spcPct val="90000"/>
            </a:lnSpc>
            <a:spcBef>
              <a:spcPct val="0"/>
            </a:spcBef>
            <a:spcAft>
              <a:spcPct val="35000"/>
            </a:spcAft>
          </a:pPr>
          <a:r>
            <a:rPr lang="ar-SA" sz="5500" kern="1200" dirty="0" smtClean="0"/>
            <a:t>الازدواج الداخلي </a:t>
          </a:r>
          <a:endParaRPr lang="ar-SA" sz="5500" kern="1200" dirty="0"/>
        </a:p>
      </dsp:txBody>
      <dsp:txXfrm>
        <a:off x="4355770" y="0"/>
        <a:ext cx="4146044" cy="876239"/>
      </dsp:txXfrm>
    </dsp:sp>
    <dsp:sp modelId="{C8692BFB-191E-4551-ABDB-CB371BDE5527}">
      <dsp:nvSpPr>
        <dsp:cNvPr id="0" name=""/>
        <dsp:cNvSpPr/>
      </dsp:nvSpPr>
      <dsp:spPr>
        <a:xfrm>
          <a:off x="8086800" y="1769400"/>
          <a:ext cx="304575" cy="304575"/>
        </a:xfrm>
        <a:prstGeom prst="rect">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1">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sp>
    <dsp:sp modelId="{2429C3AA-117E-47AF-81D7-4FE7564FC96B}">
      <dsp:nvSpPr>
        <dsp:cNvPr id="0" name=""/>
        <dsp:cNvSpPr/>
      </dsp:nvSpPr>
      <dsp:spPr>
        <a:xfrm>
          <a:off x="4645993" y="1566705"/>
          <a:ext cx="3855820" cy="7099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rtl="1">
            <a:lnSpc>
              <a:spcPct val="90000"/>
            </a:lnSpc>
            <a:spcBef>
              <a:spcPct val="0"/>
            </a:spcBef>
            <a:spcAft>
              <a:spcPct val="35000"/>
            </a:spcAft>
          </a:pPr>
          <a:r>
            <a:rPr lang="ar-SA" sz="1900" kern="1200" dirty="0" smtClean="0"/>
            <a:t>يكون مقصود </a:t>
          </a:r>
          <a:endParaRPr lang="ar-SA" sz="1900" kern="1200" dirty="0"/>
        </a:p>
      </dsp:txBody>
      <dsp:txXfrm>
        <a:off x="4645993" y="1566705"/>
        <a:ext cx="3855820" cy="709967"/>
      </dsp:txXfrm>
    </dsp:sp>
    <dsp:sp modelId="{946C418B-98CC-454D-B72C-5987CF2A296C}">
      <dsp:nvSpPr>
        <dsp:cNvPr id="0" name=""/>
        <dsp:cNvSpPr/>
      </dsp:nvSpPr>
      <dsp:spPr>
        <a:xfrm>
          <a:off x="8086800" y="2549898"/>
          <a:ext cx="304575" cy="304575"/>
        </a:xfrm>
        <a:prstGeom prst="rect">
          <a:avLst/>
        </a:prstGeom>
        <a:solidFill>
          <a:schemeClr val="lt1">
            <a:hueOff val="0"/>
            <a:satOff val="0"/>
            <a:lumOff val="0"/>
            <a:alphaOff val="0"/>
          </a:schemeClr>
        </a:solidFill>
        <a:ln w="9525" cap="flat" cmpd="sng" algn="ctr">
          <a:solidFill>
            <a:schemeClr val="accent6">
              <a:hueOff val="0"/>
              <a:satOff val="0"/>
              <a:lumOff val="0"/>
              <a:alphaOff val="0"/>
            </a:schemeClr>
          </a:solidFill>
          <a:prstDash val="solid"/>
        </a:ln>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lt1">
              <a:hueOff val="0"/>
              <a:satOff val="0"/>
              <a:lumOff val="0"/>
              <a:alphaOff val="0"/>
              <a:shade val="70000"/>
              <a:satMod val="105000"/>
            </a:schemeClr>
          </a:contourClr>
        </a:sp3d>
      </dsp:spPr>
      <dsp:style>
        <a:lnRef idx="1">
          <a:scrgbClr r="0" g="0" b="0"/>
        </a:lnRef>
        <a:fillRef idx="1">
          <a:scrgbClr r="0" g="0" b="0"/>
        </a:fillRef>
        <a:effectRef idx="2">
          <a:scrgbClr r="0" g="0" b="0"/>
        </a:effectRef>
        <a:fontRef idx="minor"/>
      </dsp:style>
    </dsp:sp>
    <dsp:sp modelId="{2B53B4C2-B99B-4B46-892B-572D7F2D0863}">
      <dsp:nvSpPr>
        <dsp:cNvPr id="0" name=""/>
        <dsp:cNvSpPr/>
      </dsp:nvSpPr>
      <dsp:spPr>
        <a:xfrm>
          <a:off x="4645993" y="2276672"/>
          <a:ext cx="3855820" cy="7099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5128" tIns="135128" rIns="135128" bIns="135128" numCol="1" spcCol="1270" anchor="ctr" anchorCtr="0">
          <a:noAutofit/>
        </a:bodyPr>
        <a:lstStyle/>
        <a:p>
          <a:pPr lvl="0" algn="ctr" defTabSz="844550" rtl="1">
            <a:lnSpc>
              <a:spcPct val="90000"/>
            </a:lnSpc>
            <a:spcBef>
              <a:spcPct val="0"/>
            </a:spcBef>
            <a:spcAft>
              <a:spcPct val="35000"/>
            </a:spcAft>
          </a:pPr>
          <a:r>
            <a:rPr lang="ar-SA" sz="1900" kern="1200" dirty="0" smtClean="0"/>
            <a:t>يمكن التحكم فيه </a:t>
          </a:r>
          <a:endParaRPr lang="ar-SA" sz="1900" kern="1200" dirty="0"/>
        </a:p>
      </dsp:txBody>
      <dsp:txXfrm>
        <a:off x="4645993" y="2276672"/>
        <a:ext cx="3855820" cy="709967"/>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1CA1699-0663-4086-A62C-DD392B4D1F2E}" type="datetimeFigureOut">
              <a:rPr lang="ar-SA" smtClean="0"/>
              <a:t>20/01/38</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F16D9EC-4ED5-4E1E-9FF1-FC73E749B115}" type="slidenum">
              <a:rPr lang="ar-SA" smtClean="0"/>
              <a:t>‹#›</a:t>
            </a:fld>
            <a:endParaRPr lang="ar-SA"/>
          </a:p>
        </p:txBody>
      </p:sp>
    </p:spTree>
    <p:extLst>
      <p:ext uri="{BB962C8B-B14F-4D97-AF65-F5344CB8AC3E}">
        <p14:creationId xmlns:p14="http://schemas.microsoft.com/office/powerpoint/2010/main" val="153528539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a:p>
        </p:txBody>
      </p:sp>
      <p:sp>
        <p:nvSpPr>
          <p:cNvPr id="4" name="Slide Number Placeholder 3"/>
          <p:cNvSpPr>
            <a:spLocks noGrp="1"/>
          </p:cNvSpPr>
          <p:nvPr>
            <p:ph type="sldNum" sz="quarter" idx="10"/>
          </p:nvPr>
        </p:nvSpPr>
        <p:spPr/>
        <p:txBody>
          <a:bodyPr/>
          <a:lstStyle/>
          <a:p>
            <a:fld id="{CF16D9EC-4ED5-4E1E-9FF1-FC73E749B115}" type="slidenum">
              <a:rPr lang="ar-SA" smtClean="0"/>
              <a:t>1</a:t>
            </a:fld>
            <a:endParaRPr lang="ar-SA"/>
          </a:p>
        </p:txBody>
      </p:sp>
    </p:spTree>
    <p:extLst>
      <p:ext uri="{BB962C8B-B14F-4D97-AF65-F5344CB8AC3E}">
        <p14:creationId xmlns:p14="http://schemas.microsoft.com/office/powerpoint/2010/main" val="1061120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EC49151-BCD9-4299-ACFC-D2BFE2409A11}" type="datetimeFigureOut">
              <a:rPr lang="ar-SA" smtClean="0"/>
              <a:t>20/01/38</a:t>
            </a:fld>
            <a:endParaRPr lang="ar-SA"/>
          </a:p>
        </p:txBody>
      </p:sp>
      <p:sp>
        <p:nvSpPr>
          <p:cNvPr id="17" name="Footer Placeholder 16"/>
          <p:cNvSpPr>
            <a:spLocks noGrp="1"/>
          </p:cNvSpPr>
          <p:nvPr>
            <p:ph type="ftr" sz="quarter" idx="11"/>
          </p:nvPr>
        </p:nvSpPr>
        <p:spPr/>
        <p:txBody>
          <a:bodyPr/>
          <a:lstStyle/>
          <a:p>
            <a:endParaRPr lang="ar-SA"/>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69DF700-81C7-4726-A5FC-C77AE6835A45}" type="slidenum">
              <a:rPr lang="ar-SA" smtClean="0"/>
              <a:t>‹#›</a:t>
            </a:fld>
            <a:endParaRPr lang="ar-SA"/>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C49151-BCD9-4299-ACFC-D2BFE2409A11}" type="datetimeFigureOut">
              <a:rPr lang="ar-SA" smtClean="0"/>
              <a:t>20/01/38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E69DF700-81C7-4726-A5FC-C77AE6835A45}"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E69DF700-81C7-4726-A5FC-C77AE6835A45}" type="slidenum">
              <a:rPr lang="ar-SA" smtClean="0"/>
              <a:t>‹#›</a:t>
            </a:fld>
            <a:endParaRPr lang="ar-SA"/>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C49151-BCD9-4299-ACFC-D2BFE2409A11}" type="datetimeFigureOut">
              <a:rPr lang="ar-SA" smtClean="0"/>
              <a:t>20/01/38</a:t>
            </a:fld>
            <a:endParaRPr lang="ar-SA"/>
          </a:p>
        </p:txBody>
      </p:sp>
      <p:sp>
        <p:nvSpPr>
          <p:cNvPr id="5" name="Footer Placeholder 4"/>
          <p:cNvSpPr>
            <a:spLocks noGrp="1"/>
          </p:cNvSpPr>
          <p:nvPr>
            <p:ph type="ftr" sz="quarter" idx="11"/>
          </p:nvPr>
        </p:nvSpPr>
        <p:spPr/>
        <p:txBody>
          <a:bodyPr/>
          <a:lstStyle/>
          <a:p>
            <a:endParaRPr lang="ar-SA"/>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EC49151-BCD9-4299-ACFC-D2BFE2409A11}" type="datetimeFigureOut">
              <a:rPr lang="ar-SA" smtClean="0"/>
              <a:t>20/01/38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a:xfrm>
            <a:off x="4361688" y="1026372"/>
            <a:ext cx="457200" cy="441325"/>
          </a:xfrm>
        </p:spPr>
        <p:txBody>
          <a:bodyPr/>
          <a:lstStyle/>
          <a:p>
            <a:fld id="{E69DF700-81C7-4726-A5FC-C77AE6835A45}" type="slidenum">
              <a:rPr lang="ar-SA" smtClean="0"/>
              <a:t>‹#›</a:t>
            </a:fld>
            <a:endParaRPr lang="ar-SA"/>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ar-SA"/>
          </a:p>
        </p:txBody>
      </p:sp>
      <p:sp>
        <p:nvSpPr>
          <p:cNvPr id="4" name="Date Placeholder 3"/>
          <p:cNvSpPr>
            <a:spLocks noGrp="1"/>
          </p:cNvSpPr>
          <p:nvPr>
            <p:ph type="dt" sz="half" idx="10"/>
          </p:nvPr>
        </p:nvSpPr>
        <p:spPr/>
        <p:txBody>
          <a:bodyPr/>
          <a:lstStyle/>
          <a:p>
            <a:fld id="{EEC49151-BCD9-4299-ACFC-D2BFE2409A11}" type="datetimeFigureOut">
              <a:rPr lang="ar-SA" smtClean="0"/>
              <a:t>20/01/38</a:t>
            </a:fld>
            <a:endParaRPr lang="ar-SA"/>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E69DF700-81C7-4726-A5FC-C77AE6835A45}" type="slidenum">
              <a:rPr lang="ar-SA" smtClean="0"/>
              <a:t>‹#›</a:t>
            </a:fld>
            <a:endParaRPr lang="ar-SA"/>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EEC49151-BCD9-4299-ACFC-D2BFE2409A11}" type="datetimeFigureOut">
              <a:rPr lang="ar-SA" smtClean="0"/>
              <a:t>20/01/38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E69DF700-81C7-4726-A5FC-C77AE6835A45}" type="slidenum">
              <a:rPr lang="ar-SA" smtClean="0"/>
              <a:t>‹#›</a:t>
            </a:fld>
            <a:endParaRPr lang="ar-SA"/>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EC49151-BCD9-4299-ACFC-D2BFE2409A11}" type="datetimeFigureOut">
              <a:rPr lang="ar-SA" smtClean="0"/>
              <a:t>20/01/38</a:t>
            </a:fld>
            <a:endParaRPr lang="ar-SA"/>
          </a:p>
        </p:txBody>
      </p:sp>
      <p:sp>
        <p:nvSpPr>
          <p:cNvPr id="8" name="Footer Placeholder 7"/>
          <p:cNvSpPr>
            <a:spLocks noGrp="1"/>
          </p:cNvSpPr>
          <p:nvPr>
            <p:ph type="ftr" sz="quarter" idx="11"/>
          </p:nvPr>
        </p:nvSpPr>
        <p:spPr>
          <a:xfrm>
            <a:off x="304800" y="6409944"/>
            <a:ext cx="3581400" cy="365760"/>
          </a:xfrm>
        </p:spPr>
        <p:txBody>
          <a:bodyPr/>
          <a:lstStyle/>
          <a:p>
            <a:endParaRPr lang="ar-SA"/>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E69DF700-81C7-4726-A5FC-C77AE6835A45}" type="slidenum">
              <a:rPr lang="ar-SA" smtClean="0"/>
              <a:t>‹#›</a:t>
            </a:fld>
            <a:endParaRPr lang="ar-SA"/>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EC49151-BCD9-4299-ACFC-D2BFE2409A11}" type="datetimeFigureOut">
              <a:rPr lang="ar-SA" smtClean="0"/>
              <a:t>20/01/38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a:xfrm>
            <a:off x="4343400" y="1036020"/>
            <a:ext cx="457200" cy="441325"/>
          </a:xfrm>
        </p:spPr>
        <p:txBody>
          <a:bodyPr/>
          <a:lstStyle/>
          <a:p>
            <a:fld id="{E69DF700-81C7-4726-A5FC-C77AE6835A45}"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EEC49151-BCD9-4299-ACFC-D2BFE2409A11}" type="datetimeFigureOut">
              <a:rPr lang="ar-SA" smtClean="0"/>
              <a:t>20/01/38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E69DF700-81C7-4726-A5FC-C77AE6835A45}"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E69DF700-81C7-4726-A5FC-C77AE6835A45}" type="slidenum">
              <a:rPr lang="ar-SA" smtClean="0"/>
              <a:t>‹#›</a:t>
            </a:fld>
            <a:endParaRPr lang="ar-SA"/>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EEC49151-BCD9-4299-ACFC-D2BFE2409A11}" type="datetimeFigureOut">
              <a:rPr lang="ar-SA" smtClean="0"/>
              <a:t>20/01/38</a:t>
            </a:fld>
            <a:endParaRPr lang="ar-SA"/>
          </a:p>
        </p:txBody>
      </p:sp>
      <p:sp>
        <p:nvSpPr>
          <p:cNvPr id="6" name="Footer Placeholder 5"/>
          <p:cNvSpPr>
            <a:spLocks noGrp="1"/>
          </p:cNvSpPr>
          <p:nvPr>
            <p:ph type="ftr" sz="quarter" idx="11"/>
          </p:nvPr>
        </p:nvSpPr>
        <p:spPr>
          <a:xfrm>
            <a:off x="301752" y="6410848"/>
            <a:ext cx="3383280" cy="365760"/>
          </a:xfrm>
        </p:spPr>
        <p:txBody>
          <a:bodyPr/>
          <a:lstStyle/>
          <a:p>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E69DF700-81C7-4726-A5FC-C77AE6835A45}" type="slidenum">
              <a:rPr lang="ar-SA" smtClean="0"/>
              <a:t>‹#›</a:t>
            </a:fld>
            <a:endParaRPr lang="ar-SA"/>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EEC49151-BCD9-4299-ACFC-D2BFE2409A11}" type="datetimeFigureOut">
              <a:rPr lang="ar-SA" smtClean="0"/>
              <a:t>20/01/38</a:t>
            </a:fld>
            <a:endParaRPr lang="ar-SA"/>
          </a:p>
        </p:txBody>
      </p:sp>
      <p:sp>
        <p:nvSpPr>
          <p:cNvPr id="6" name="Footer Placeholder 5"/>
          <p:cNvSpPr>
            <a:spLocks noGrp="1"/>
          </p:cNvSpPr>
          <p:nvPr>
            <p:ph type="ftr" sz="quarter" idx="11"/>
          </p:nvPr>
        </p:nvSpPr>
        <p:spPr>
          <a:xfrm>
            <a:off x="301752" y="6410848"/>
            <a:ext cx="3584448" cy="365760"/>
          </a:xfrm>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EC49151-BCD9-4299-ACFC-D2BFE2409A11}" type="datetimeFigureOut">
              <a:rPr lang="ar-SA" smtClean="0"/>
              <a:t>20/01/38</a:t>
            </a:fld>
            <a:endParaRPr lang="ar-SA"/>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ar-SA"/>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E69DF700-81C7-4726-A5FC-C77AE6835A45}" type="slidenum">
              <a:rPr lang="ar-SA" smtClean="0"/>
              <a:t>‹#›</a:t>
            </a:fld>
            <a:endParaRPr lang="ar-SA"/>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diagramLayout" Target="../diagrams/layout2.xml"/><Relationship Id="rId7" Type="http://schemas.openxmlformats.org/officeDocument/2006/relationships/image" Target="../media/image6.jp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27841" y="3284984"/>
            <a:ext cx="6400800" cy="1752600"/>
          </a:xfrm>
        </p:spPr>
        <p:txBody>
          <a:bodyPr/>
          <a:lstStyle/>
          <a:p>
            <a:endParaRPr lang="ar-SA" dirty="0"/>
          </a:p>
          <a:p>
            <a:r>
              <a:rPr lang="ar-SA" sz="3200" dirty="0" smtClean="0"/>
              <a:t>الفصل الثاني </a:t>
            </a:r>
          </a:p>
          <a:p>
            <a:r>
              <a:rPr lang="ar-SA" sz="3600" dirty="0" smtClean="0">
                <a:solidFill>
                  <a:schemeClr val="accent6">
                    <a:lumMod val="60000"/>
                    <a:lumOff val="40000"/>
                  </a:schemeClr>
                </a:solidFill>
              </a:rPr>
              <a:t>( تسوية الضريبة ) </a:t>
            </a:r>
          </a:p>
          <a:p>
            <a:endParaRPr lang="ar-SA" sz="2400" dirty="0" smtClean="0"/>
          </a:p>
          <a:p>
            <a:endParaRPr lang="ar-SA" dirty="0"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359276"/>
            <a:ext cx="1368152" cy="184558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88208" y="548680"/>
            <a:ext cx="1296144" cy="1656183"/>
          </a:xfrm>
          <a:prstGeom prst="rect">
            <a:avLst/>
          </a:prstGeom>
        </p:spPr>
      </p:pic>
    </p:spTree>
    <p:extLst>
      <p:ext uri="{BB962C8B-B14F-4D97-AF65-F5344CB8AC3E}">
        <p14:creationId xmlns:p14="http://schemas.microsoft.com/office/powerpoint/2010/main" val="32640721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000" dirty="0"/>
              <a:t>التهرب من الالتزام الضريبي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551404349"/>
              </p:ext>
            </p:extLst>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347551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000" dirty="0"/>
              <a:t>وسائل مكافحة التهرب الضريبي </a:t>
            </a:r>
            <a:r>
              <a:rPr lang="ar-SA" dirty="0" smtClean="0"/>
              <a:t>:</a:t>
            </a:r>
            <a:endParaRPr lang="ar-SA" dirty="0"/>
          </a:p>
        </p:txBody>
      </p:sp>
      <p:sp>
        <p:nvSpPr>
          <p:cNvPr id="3" name="Content Placeholder 2"/>
          <p:cNvSpPr>
            <a:spLocks noGrp="1"/>
          </p:cNvSpPr>
          <p:nvPr>
            <p:ph sz="quarter" idx="1"/>
          </p:nvPr>
        </p:nvSpPr>
        <p:spPr>
          <a:xfrm>
            <a:off x="301752" y="1340768"/>
            <a:ext cx="8503920" cy="4782272"/>
          </a:xfrm>
        </p:spPr>
        <p:txBody>
          <a:bodyPr>
            <a:noAutofit/>
          </a:bodyPr>
          <a:lstStyle/>
          <a:p>
            <a:pPr marL="342900" indent="-342900">
              <a:buFont typeface="+mj-lt"/>
              <a:buAutoNum type="arabicPeriod"/>
            </a:pPr>
            <a:r>
              <a:rPr lang="ar-SA" sz="2000" b="1" dirty="0"/>
              <a:t>حق الاطلاع: </a:t>
            </a:r>
            <a:r>
              <a:rPr lang="ar-SA" sz="2000" dirty="0"/>
              <a:t>يحق للإدارة الضريبية الاطلاع على دفاتر ومستندات المكلف للتأكد والتحقق من سلامة الاقرار الضريبي ويتم توقيع العقاب على من يعرقل هذا الحق .</a:t>
            </a:r>
          </a:p>
          <a:p>
            <a:pPr marL="342900" indent="-342900">
              <a:buFont typeface="+mj-lt"/>
              <a:buAutoNum type="arabicPeriod"/>
            </a:pPr>
            <a:r>
              <a:rPr lang="ar-SA" sz="2000" b="1" dirty="0"/>
              <a:t>حق التفتيش : </a:t>
            </a:r>
            <a:r>
              <a:rPr lang="ar-SA" sz="2000" dirty="0"/>
              <a:t>يحق لموظفي الادارة الضريبية التفتيش على مكان مزاولة المكلف نشاطه ومخازنه وعدد عماله مع توقيع العقاب على من يعرقل هذا الحق .</a:t>
            </a:r>
          </a:p>
          <a:p>
            <a:pPr marL="342900" indent="-342900">
              <a:buFont typeface="+mj-lt"/>
              <a:buAutoNum type="arabicPeriod"/>
            </a:pPr>
            <a:r>
              <a:rPr lang="ar-SA" sz="2000" b="1" dirty="0"/>
              <a:t>الحجز من المنبع : </a:t>
            </a:r>
            <a:r>
              <a:rPr lang="ar-SA" sz="2000" dirty="0"/>
              <a:t>تقوم الادارة الضريبية بإلزام جهة معينة مدينة او مسؤولة عن دخل المكلف بخصم الضريبة المستحقة على المكلف وتوريدها الى الادارة الضريبية .</a:t>
            </a:r>
            <a:endParaRPr lang="ar-SA" sz="2000" b="1" dirty="0"/>
          </a:p>
          <a:p>
            <a:pPr marL="342900" indent="-342900">
              <a:buFont typeface="+mj-lt"/>
              <a:buAutoNum type="arabicPeriod"/>
            </a:pPr>
            <a:r>
              <a:rPr lang="ar-SA" sz="2000" b="1" dirty="0"/>
              <a:t>الالتزام بتقديم إقرار مؤيد باليمين </a:t>
            </a:r>
            <a:r>
              <a:rPr lang="ar-SA" sz="2000" dirty="0"/>
              <a:t>: وإذا ثبت عدم صحة الاقرار يتم توقيع عقاب شهادة الزور على المكلف .</a:t>
            </a:r>
          </a:p>
          <a:p>
            <a:pPr marL="342900" indent="-342900">
              <a:buFont typeface="+mj-lt"/>
              <a:buAutoNum type="arabicPeriod"/>
            </a:pPr>
            <a:r>
              <a:rPr lang="ar-SA" sz="2000" b="1" dirty="0"/>
              <a:t>الالتزام بالتبليغ :</a:t>
            </a:r>
            <a:r>
              <a:rPr lang="ar-SA" sz="2000" dirty="0"/>
              <a:t>حيث يطلب من جهة معينة جمع المعلومات وتقديمها للإدارة الضريبية كوسيلة رقابة على اقرار المكلف واذا ثبت صحة المعلومات مكافئة تلك الجهة .</a:t>
            </a:r>
          </a:p>
          <a:p>
            <a:pPr marL="342900" indent="-342900">
              <a:buFont typeface="+mj-lt"/>
              <a:buAutoNum type="arabicPeriod"/>
            </a:pPr>
            <a:r>
              <a:rPr lang="ar-SA" sz="2000" b="1" dirty="0"/>
              <a:t>توقيع العقوبات على من يتهرب من الضريبة :</a:t>
            </a:r>
            <a:r>
              <a:rPr lang="ar-SA" sz="2000" dirty="0"/>
              <a:t>غرامة, سجن , دفع مبلغ الضريبة .</a:t>
            </a:r>
          </a:p>
          <a:p>
            <a:pPr marL="342900" indent="-342900">
              <a:buFont typeface="+mj-lt"/>
              <a:buAutoNum type="arabicPeriod"/>
            </a:pPr>
            <a:r>
              <a:rPr lang="ar-SA" sz="2000" b="1" dirty="0"/>
              <a:t>توقيع البيع الجبري والحجز على ممتلكات المكلف لسداد الضريبة .</a:t>
            </a:r>
          </a:p>
          <a:p>
            <a:pPr marL="342900" indent="-342900">
              <a:buFont typeface="+mj-lt"/>
              <a:buAutoNum type="arabicPeriod"/>
            </a:pPr>
            <a:r>
              <a:rPr lang="ar-SA" sz="2000" b="1" dirty="0"/>
              <a:t>الحد من الاسباب المؤدية الى التهرب الضريبي :  </a:t>
            </a:r>
            <a:r>
              <a:rPr lang="ar-SA" sz="2000" dirty="0"/>
              <a:t>مثل عدم رفع اسعار الضرائب مما يرفع معها العبء على المكلف او مثل زيادة الوعي بدور الضريبة في تخطيط نفقات الدولة .</a:t>
            </a:r>
          </a:p>
          <a:p>
            <a:pPr marL="342900" indent="-342900">
              <a:buFont typeface="+mj-lt"/>
              <a:buAutoNum type="arabicPeriod"/>
            </a:pPr>
            <a:r>
              <a:rPr lang="ar-SA" sz="2000" b="1" dirty="0"/>
              <a:t>الواقعة المنشئة للضريبة.</a:t>
            </a:r>
            <a:endParaRPr lang="ar-SA" sz="2000" dirty="0"/>
          </a:p>
          <a:p>
            <a:endParaRPr lang="ar-SA" sz="2000" dirty="0"/>
          </a:p>
        </p:txBody>
      </p:sp>
    </p:spTree>
    <p:extLst>
      <p:ext uri="{BB962C8B-B14F-4D97-AF65-F5344CB8AC3E}">
        <p14:creationId xmlns:p14="http://schemas.microsoft.com/office/powerpoint/2010/main" val="1852752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000" dirty="0"/>
              <a:t>الازدواج في </a:t>
            </a:r>
            <a:r>
              <a:rPr lang="ar-SA" sz="4000" dirty="0" smtClean="0"/>
              <a:t>الضريبة : </a:t>
            </a:r>
            <a:endParaRPr lang="ar-SA" sz="4000" dirty="0"/>
          </a:p>
        </p:txBody>
      </p:sp>
      <p:sp>
        <p:nvSpPr>
          <p:cNvPr id="5" name="Content Placeholder 2"/>
          <p:cNvSpPr>
            <a:spLocks noGrp="1"/>
          </p:cNvSpPr>
          <p:nvPr/>
        </p:nvSpPr>
        <p:spPr>
          <a:xfrm>
            <a:off x="492136" y="1456853"/>
            <a:ext cx="8229600" cy="39163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ar-SA" sz="2800" dirty="0" smtClean="0">
                <a:ea typeface="Calibri"/>
              </a:rPr>
              <a:t>الالتزام بدفع الضريبة ينبع من النظام الضريبي للدولة الذي يتوقف على واحد أو أكثر من هذه المبادئ:</a:t>
            </a:r>
          </a:p>
          <a:p>
            <a:pPr marL="0" indent="0" algn="r">
              <a:buNone/>
            </a:pPr>
            <a:r>
              <a:rPr lang="ar-SA" sz="2800" dirty="0" smtClean="0">
                <a:ea typeface="Calibri"/>
              </a:rPr>
              <a:t> </a:t>
            </a:r>
            <a:r>
              <a:rPr lang="en-US" sz="2800" dirty="0" smtClean="0">
                <a:ea typeface="Calibri"/>
              </a:rPr>
              <a:t> </a:t>
            </a:r>
            <a:endParaRPr lang="en-US" sz="2800" dirty="0"/>
          </a:p>
        </p:txBody>
      </p:sp>
      <p:graphicFrame>
        <p:nvGraphicFramePr>
          <p:cNvPr id="6" name="Content Placeholder 3"/>
          <p:cNvGraphicFramePr>
            <a:graphicFrameLocks/>
          </p:cNvGraphicFramePr>
          <p:nvPr>
            <p:extLst>
              <p:ext uri="{D42A27DB-BD31-4B8C-83A1-F6EECF244321}">
                <p14:modId xmlns:p14="http://schemas.microsoft.com/office/powerpoint/2010/main" val="1045803417"/>
              </p:ext>
            </p:extLst>
          </p:nvPr>
        </p:nvGraphicFramePr>
        <p:xfrm>
          <a:off x="457200" y="2156619"/>
          <a:ext cx="8229600" cy="42211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623719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000" dirty="0"/>
              <a:t>المبادئ الضريبية </a:t>
            </a:r>
            <a:r>
              <a:rPr lang="ar-SA" dirty="0" smtClean="0"/>
              <a:t>: </a:t>
            </a:r>
            <a:endParaRPr lang="ar-SA" dirty="0"/>
          </a:p>
        </p:txBody>
      </p:sp>
      <p:sp>
        <p:nvSpPr>
          <p:cNvPr id="3" name="Content Placeholder 2"/>
          <p:cNvSpPr>
            <a:spLocks noGrp="1"/>
          </p:cNvSpPr>
          <p:nvPr>
            <p:ph sz="quarter" idx="1"/>
          </p:nvPr>
        </p:nvSpPr>
        <p:spPr/>
        <p:txBody>
          <a:bodyPr>
            <a:normAutofit fontScale="92500" lnSpcReduction="20000"/>
          </a:bodyPr>
          <a:lstStyle/>
          <a:p>
            <a:pPr marL="0" indent="0">
              <a:lnSpc>
                <a:spcPct val="115000"/>
              </a:lnSpc>
              <a:spcBef>
                <a:spcPts val="0"/>
              </a:spcBef>
              <a:spcAft>
                <a:spcPts val="1000"/>
              </a:spcAft>
              <a:buNone/>
            </a:pPr>
            <a:r>
              <a:rPr lang="ar-SA" sz="2600" b="1" dirty="0">
                <a:solidFill>
                  <a:schemeClr val="accent6">
                    <a:lumMod val="60000"/>
                    <a:lumOff val="40000"/>
                  </a:schemeClr>
                </a:solidFill>
              </a:rPr>
              <a:t>1 - مبدأ التبعية السياسية:</a:t>
            </a:r>
            <a:endParaRPr lang="en-US" sz="2600" b="1" dirty="0">
              <a:solidFill>
                <a:schemeClr val="accent6">
                  <a:lumMod val="60000"/>
                  <a:lumOff val="40000"/>
                </a:schemeClr>
              </a:solidFill>
            </a:endParaRPr>
          </a:p>
          <a:p>
            <a:pPr marL="0" indent="0">
              <a:lnSpc>
                <a:spcPct val="115000"/>
              </a:lnSpc>
              <a:spcBef>
                <a:spcPts val="0"/>
              </a:spcBef>
              <a:spcAft>
                <a:spcPts val="1000"/>
              </a:spcAft>
              <a:buNone/>
            </a:pPr>
            <a:r>
              <a:rPr lang="ar-SA" sz="2400" dirty="0"/>
              <a:t>ارتباط الأفراد بالدولة برابطة الجنسية، حيث يلتزم المكلف بدفع الضريبة للدولة التي يحمل جنسيتها نتيجة التبعية السياسية.</a:t>
            </a:r>
          </a:p>
          <a:p>
            <a:pPr marL="0" indent="0">
              <a:lnSpc>
                <a:spcPct val="115000"/>
              </a:lnSpc>
              <a:spcBef>
                <a:spcPts val="0"/>
              </a:spcBef>
              <a:spcAft>
                <a:spcPts val="1000"/>
              </a:spcAft>
              <a:buNone/>
            </a:pPr>
            <a:r>
              <a:rPr lang="ar-SA" sz="2400" b="1" dirty="0">
                <a:solidFill>
                  <a:schemeClr val="accent6">
                    <a:lumMod val="60000"/>
                    <a:lumOff val="40000"/>
                  </a:schemeClr>
                </a:solidFill>
              </a:rPr>
              <a:t>2 - مبدأ التبعية الاقتصادية:</a:t>
            </a:r>
            <a:endParaRPr lang="en-US" sz="2400" b="1" dirty="0">
              <a:solidFill>
                <a:schemeClr val="accent6">
                  <a:lumMod val="60000"/>
                  <a:lumOff val="40000"/>
                </a:schemeClr>
              </a:solidFill>
            </a:endParaRPr>
          </a:p>
          <a:p>
            <a:pPr marL="0" indent="0">
              <a:lnSpc>
                <a:spcPct val="115000"/>
              </a:lnSpc>
              <a:spcBef>
                <a:spcPts val="0"/>
              </a:spcBef>
              <a:spcAft>
                <a:spcPts val="1000"/>
              </a:spcAft>
              <a:buNone/>
            </a:pPr>
            <a:r>
              <a:rPr lang="ar-SA" sz="2400" dirty="0"/>
              <a:t>ارتباط الأفراد بالدولة برابطة اقتصادية، حيث يلتزم المكلف بدفع الضريبة للدولة التي يمارس فيها نشاطه الاقتصادي.</a:t>
            </a:r>
          </a:p>
          <a:p>
            <a:pPr marL="0" indent="0">
              <a:lnSpc>
                <a:spcPct val="115000"/>
              </a:lnSpc>
              <a:spcBef>
                <a:spcPts val="0"/>
              </a:spcBef>
              <a:spcAft>
                <a:spcPts val="1000"/>
              </a:spcAft>
              <a:buNone/>
            </a:pPr>
            <a:r>
              <a:rPr lang="ar-SA" sz="2400" b="1" dirty="0">
                <a:solidFill>
                  <a:schemeClr val="accent6">
                    <a:lumMod val="60000"/>
                    <a:lumOff val="40000"/>
                  </a:schemeClr>
                </a:solidFill>
              </a:rPr>
              <a:t>3 - مبدأ الإقامة:</a:t>
            </a:r>
            <a:endParaRPr lang="en-US" sz="2400" b="1" dirty="0">
              <a:solidFill>
                <a:schemeClr val="accent6">
                  <a:lumMod val="60000"/>
                  <a:lumOff val="40000"/>
                </a:schemeClr>
              </a:solidFill>
            </a:endParaRPr>
          </a:p>
          <a:p>
            <a:pPr marL="0" indent="0">
              <a:lnSpc>
                <a:spcPct val="115000"/>
              </a:lnSpc>
              <a:spcBef>
                <a:spcPts val="0"/>
              </a:spcBef>
              <a:spcAft>
                <a:spcPts val="1000"/>
              </a:spcAft>
              <a:buNone/>
            </a:pPr>
            <a:r>
              <a:rPr lang="ar-SA" sz="2400" dirty="0"/>
              <a:t>ارتباط الأفراد بالدولة برابطة الإقامة في إقليم معين لفترة من الزمن.</a:t>
            </a:r>
          </a:p>
          <a:p>
            <a:pPr marL="0" indent="0">
              <a:lnSpc>
                <a:spcPct val="115000"/>
              </a:lnSpc>
              <a:spcBef>
                <a:spcPts val="0"/>
              </a:spcBef>
              <a:spcAft>
                <a:spcPts val="1000"/>
              </a:spcAft>
              <a:buNone/>
            </a:pPr>
            <a:endParaRPr lang="ar-SA" sz="2600" b="1" dirty="0"/>
          </a:p>
          <a:p>
            <a:pPr marL="0" indent="0">
              <a:lnSpc>
                <a:spcPct val="115000"/>
              </a:lnSpc>
              <a:spcBef>
                <a:spcPts val="0"/>
              </a:spcBef>
              <a:spcAft>
                <a:spcPts val="1000"/>
              </a:spcAft>
              <a:buNone/>
            </a:pPr>
            <a:r>
              <a:rPr lang="ar-SA" sz="2600" b="1" dirty="0"/>
              <a:t>الإخذ بواحد أو أكثر من هذه المبادئ في النظام الضريبي يؤدي إلى الازدواج الضريبي.</a:t>
            </a:r>
            <a:endParaRPr lang="en-US" sz="2600" b="1" dirty="0"/>
          </a:p>
          <a:p>
            <a:endParaRPr lang="ar-SA" dirty="0"/>
          </a:p>
        </p:txBody>
      </p:sp>
    </p:spTree>
    <p:extLst>
      <p:ext uri="{BB962C8B-B14F-4D97-AF65-F5344CB8AC3E}">
        <p14:creationId xmlns:p14="http://schemas.microsoft.com/office/powerpoint/2010/main" val="6678044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20000"/>
          </a:bodyPr>
          <a:lstStyle/>
          <a:p>
            <a:pPr marL="0" indent="0">
              <a:lnSpc>
                <a:spcPct val="115000"/>
              </a:lnSpc>
              <a:spcBef>
                <a:spcPts val="0"/>
              </a:spcBef>
              <a:spcAft>
                <a:spcPts val="1000"/>
              </a:spcAft>
              <a:buNone/>
            </a:pPr>
            <a:r>
              <a:rPr lang="ar-SA" sz="3000" b="1" dirty="0">
                <a:solidFill>
                  <a:schemeClr val="accent6">
                    <a:lumMod val="60000"/>
                    <a:lumOff val="40000"/>
                  </a:schemeClr>
                </a:solidFill>
                <a:ea typeface="Calibri"/>
              </a:rPr>
              <a:t>الازدواج الضريبي :</a:t>
            </a:r>
          </a:p>
          <a:p>
            <a:pPr marL="0" indent="0">
              <a:lnSpc>
                <a:spcPct val="115000"/>
              </a:lnSpc>
              <a:spcBef>
                <a:spcPts val="0"/>
              </a:spcBef>
              <a:spcAft>
                <a:spcPts val="1000"/>
              </a:spcAft>
              <a:buNone/>
            </a:pPr>
            <a:r>
              <a:rPr lang="ar-SA" b="1" dirty="0">
                <a:ea typeface="Calibri"/>
              </a:rPr>
              <a:t>هو فرض نفس الضريبة أكثر من مرة على نفس المادة وعلى نفس الشخص خلال نفس الفترة الزمنية.</a:t>
            </a:r>
            <a:endParaRPr lang="en-US" b="1" dirty="0">
              <a:ea typeface="Calibri"/>
            </a:endParaRPr>
          </a:p>
          <a:p>
            <a:pPr marL="0">
              <a:lnSpc>
                <a:spcPct val="115000"/>
              </a:lnSpc>
              <a:spcBef>
                <a:spcPts val="0"/>
              </a:spcBef>
              <a:spcAft>
                <a:spcPts val="1000"/>
              </a:spcAft>
            </a:pPr>
            <a:r>
              <a:rPr lang="ar-SA" sz="3000" b="1" dirty="0">
                <a:solidFill>
                  <a:schemeClr val="accent6">
                    <a:lumMod val="60000"/>
                    <a:lumOff val="40000"/>
                  </a:schemeClr>
                </a:solidFill>
                <a:ea typeface="Calibri"/>
              </a:rPr>
              <a:t>يتضح من هذا التعريف أنه لكي يتحقق الازدواج الضريبي لابد من توافر أربعة شروط:</a:t>
            </a:r>
            <a:endParaRPr lang="en-US" sz="3000" b="1" dirty="0">
              <a:solidFill>
                <a:schemeClr val="accent6">
                  <a:lumMod val="60000"/>
                  <a:lumOff val="40000"/>
                </a:schemeClr>
              </a:solidFill>
              <a:ea typeface="Calibri"/>
            </a:endParaRPr>
          </a:p>
          <a:p>
            <a:pPr lvl="0">
              <a:lnSpc>
                <a:spcPct val="115000"/>
              </a:lnSpc>
              <a:spcBef>
                <a:spcPts val="0"/>
              </a:spcBef>
              <a:spcAft>
                <a:spcPts val="1000"/>
              </a:spcAft>
              <a:buFont typeface="+mj-lt"/>
              <a:buAutoNum type="arabicPeriod"/>
            </a:pPr>
            <a:r>
              <a:rPr lang="ar-SA" b="1" dirty="0">
                <a:ea typeface="Calibri"/>
              </a:rPr>
              <a:t>نفس </a:t>
            </a:r>
            <a:r>
              <a:rPr lang="ar-SA" b="1" dirty="0">
                <a:ea typeface="Calibri"/>
              </a:rPr>
              <a:t>الضريبة.</a:t>
            </a:r>
            <a:endParaRPr lang="en-US" b="1" dirty="0">
              <a:ea typeface="Calibri"/>
            </a:endParaRPr>
          </a:p>
          <a:p>
            <a:pPr lvl="0">
              <a:lnSpc>
                <a:spcPct val="115000"/>
              </a:lnSpc>
              <a:spcBef>
                <a:spcPts val="0"/>
              </a:spcBef>
              <a:spcAft>
                <a:spcPts val="1000"/>
              </a:spcAft>
              <a:buFont typeface="+mj-lt"/>
              <a:buAutoNum type="arabicPeriod"/>
            </a:pPr>
            <a:r>
              <a:rPr lang="ar-SA" b="1" dirty="0">
                <a:ea typeface="Calibri"/>
              </a:rPr>
              <a:t>نفس المادة .</a:t>
            </a:r>
          </a:p>
          <a:p>
            <a:pPr lvl="0">
              <a:lnSpc>
                <a:spcPct val="115000"/>
              </a:lnSpc>
              <a:spcBef>
                <a:spcPts val="0"/>
              </a:spcBef>
              <a:spcAft>
                <a:spcPts val="1000"/>
              </a:spcAft>
              <a:buFont typeface="+mj-lt"/>
              <a:buAutoNum type="arabicPeriod"/>
            </a:pPr>
            <a:r>
              <a:rPr lang="ar-SA" b="1" dirty="0">
                <a:ea typeface="Calibri"/>
              </a:rPr>
              <a:t>نفس الشخص.</a:t>
            </a:r>
            <a:endParaRPr lang="en-US" b="1" dirty="0">
              <a:ea typeface="Calibri"/>
            </a:endParaRPr>
          </a:p>
          <a:p>
            <a:pPr lvl="0">
              <a:lnSpc>
                <a:spcPct val="115000"/>
              </a:lnSpc>
              <a:spcBef>
                <a:spcPts val="0"/>
              </a:spcBef>
              <a:spcAft>
                <a:spcPts val="1000"/>
              </a:spcAft>
              <a:buFont typeface="+mj-lt"/>
              <a:buAutoNum type="arabicPeriod"/>
            </a:pPr>
            <a:r>
              <a:rPr lang="ar-SA" b="1" dirty="0">
                <a:ea typeface="Calibri"/>
              </a:rPr>
              <a:t>نفس الفترة</a:t>
            </a:r>
            <a:r>
              <a:rPr lang="ar-SA" b="1" dirty="0">
                <a:ea typeface="Calibri"/>
              </a:rPr>
              <a:t>.</a:t>
            </a:r>
            <a:endParaRPr lang="en-US" b="1" dirty="0">
              <a:ea typeface="Calibri"/>
              <a:cs typeface="Arial"/>
            </a:endParaRPr>
          </a:p>
          <a:p>
            <a:endParaRPr lang="en-US" dirty="0"/>
          </a:p>
          <a:p>
            <a:endParaRPr lang="ar-SA" dirty="0"/>
          </a:p>
        </p:txBody>
      </p:sp>
      <p:sp>
        <p:nvSpPr>
          <p:cNvPr id="4" name="Title 1"/>
          <p:cNvSpPr>
            <a:spLocks noGrp="1"/>
          </p:cNvSpPr>
          <p:nvPr>
            <p:ph type="title"/>
          </p:nvPr>
        </p:nvSpPr>
        <p:spPr>
          <a:xfrm>
            <a:off x="301752" y="228600"/>
            <a:ext cx="8534400" cy="758952"/>
          </a:xfrm>
        </p:spPr>
        <p:txBody>
          <a:bodyPr>
            <a:normAutofit/>
          </a:bodyPr>
          <a:lstStyle/>
          <a:p>
            <a:r>
              <a:rPr lang="ar-SA" sz="4000" dirty="0"/>
              <a:t>الازدواج في </a:t>
            </a:r>
            <a:r>
              <a:rPr lang="ar-SA" sz="4000" dirty="0" smtClean="0"/>
              <a:t>الضريبة : </a:t>
            </a:r>
            <a:endParaRPr lang="ar-SA" sz="4000" dirty="0"/>
          </a:p>
        </p:txBody>
      </p:sp>
    </p:spTree>
    <p:extLst>
      <p:ext uri="{BB962C8B-B14F-4D97-AF65-F5344CB8AC3E}">
        <p14:creationId xmlns:p14="http://schemas.microsoft.com/office/powerpoint/2010/main" val="1326071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4000" dirty="0"/>
              <a:t>نطاق الازدواج الضريبي :</a:t>
            </a: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747281795"/>
              </p:ext>
            </p:extLst>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108330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000" dirty="0"/>
              <a:t>نطاق</a:t>
            </a:r>
            <a:r>
              <a:rPr lang="ar-SA" dirty="0" smtClean="0"/>
              <a:t> </a:t>
            </a:r>
            <a:r>
              <a:rPr lang="ar-SA" sz="4000" dirty="0"/>
              <a:t>الإزدواج الضريبي</a:t>
            </a:r>
            <a:endParaRPr lang="ar-SA" sz="4000"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298872850"/>
              </p:ext>
            </p:extLst>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53032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extLst>
              <p:ext uri="{D42A27DB-BD31-4B8C-83A1-F6EECF244321}">
                <p14:modId xmlns:p14="http://schemas.microsoft.com/office/powerpoint/2010/main" val="2383015589"/>
              </p:ext>
            </p:extLst>
          </p:nvPr>
        </p:nvGraphicFramePr>
        <p:xfrm>
          <a:off x="2088002" y="2406496"/>
          <a:ext cx="4932270" cy="2966720"/>
        </p:xfrm>
        <a:graphic>
          <a:graphicData uri="http://schemas.openxmlformats.org/drawingml/2006/table">
            <a:tbl>
              <a:tblPr rtl="1" firstRow="1" bandRow="1">
                <a:tableStyleId>{1FECB4D8-DB02-4DC6-A0A2-4F2EBAE1DC90}</a:tableStyleId>
              </a:tblPr>
              <a:tblGrid>
                <a:gridCol w="2497042"/>
                <a:gridCol w="2435228"/>
              </a:tblGrid>
              <a:tr h="370840">
                <a:tc>
                  <a:txBody>
                    <a:bodyPr/>
                    <a:lstStyle/>
                    <a:p>
                      <a:pPr algn="ctr" rtl="1"/>
                      <a:r>
                        <a:rPr lang="ar-SA" dirty="0" smtClean="0"/>
                        <a:t>الاسم</a:t>
                      </a:r>
                      <a:r>
                        <a:rPr lang="ar-SA" baseline="0" dirty="0" smtClean="0"/>
                        <a:t> : </a:t>
                      </a:r>
                      <a:endParaRPr lang="ar-SA" dirty="0"/>
                    </a:p>
                  </a:txBody>
                  <a:tcPr/>
                </a:tc>
                <a:tc>
                  <a:txBody>
                    <a:bodyPr/>
                    <a:lstStyle/>
                    <a:p>
                      <a:pPr algn="ctr" rtl="1"/>
                      <a:r>
                        <a:rPr lang="ar-SA" dirty="0" smtClean="0"/>
                        <a:t> الرقم الجامعي :</a:t>
                      </a:r>
                      <a:endParaRPr lang="ar-SA" dirty="0"/>
                    </a:p>
                  </a:txBody>
                  <a:tcPr/>
                </a:tc>
              </a:tr>
              <a:tr h="370840">
                <a:tc>
                  <a:txBody>
                    <a:bodyPr/>
                    <a:lstStyle/>
                    <a:p>
                      <a:pPr algn="ctr" rtl="1"/>
                      <a:r>
                        <a:rPr lang="ar-SA" dirty="0" smtClean="0"/>
                        <a:t> حنين العتيبي </a:t>
                      </a:r>
                      <a:endParaRPr lang="ar-SA" dirty="0"/>
                    </a:p>
                  </a:txBody>
                  <a:tcPr/>
                </a:tc>
                <a:tc>
                  <a:txBody>
                    <a:bodyPr/>
                    <a:lstStyle/>
                    <a:p>
                      <a:pPr algn="ctr" rtl="1"/>
                      <a:r>
                        <a:rPr lang="ar-SA" dirty="0" smtClean="0"/>
                        <a:t>434201778</a:t>
                      </a:r>
                      <a:endParaRPr lang="ar-SA" dirty="0"/>
                    </a:p>
                  </a:txBody>
                  <a:tcPr/>
                </a:tc>
              </a:tr>
              <a:tr h="370840">
                <a:tc>
                  <a:txBody>
                    <a:bodyPr/>
                    <a:lstStyle/>
                    <a:p>
                      <a:pPr algn="ctr" rtl="1"/>
                      <a:r>
                        <a:rPr lang="ar-SA" dirty="0" smtClean="0"/>
                        <a:t>سماح القاضي </a:t>
                      </a:r>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dirty="0" smtClean="0"/>
                        <a:t>434201704</a:t>
                      </a:r>
                      <a:endParaRPr lang="en-US" dirty="0" smtClean="0"/>
                    </a:p>
                  </a:txBody>
                  <a:tcPr/>
                </a:tc>
              </a:tr>
              <a:tr h="370840">
                <a:tc>
                  <a:txBody>
                    <a:bodyPr/>
                    <a:lstStyle/>
                    <a:p>
                      <a:pPr algn="ctr" rtl="1"/>
                      <a:r>
                        <a:rPr lang="ar-SA" dirty="0" smtClean="0"/>
                        <a:t>بشاير المطيري </a:t>
                      </a:r>
                      <a:endParaRPr lang="ar-SA" dirty="0"/>
                    </a:p>
                  </a:txBody>
                  <a:tcPr/>
                </a:tc>
                <a:tc>
                  <a:txBody>
                    <a:bodyPr/>
                    <a:lstStyle/>
                    <a:p>
                      <a:pPr algn="ctr" rtl="1"/>
                      <a:r>
                        <a:rPr lang="ar-SA" dirty="0" smtClean="0"/>
                        <a:t>434202518</a:t>
                      </a:r>
                      <a:endParaRPr lang="ar-SA" dirty="0"/>
                    </a:p>
                  </a:txBody>
                  <a:tcPr/>
                </a:tc>
              </a:tr>
              <a:tr h="370840">
                <a:tc>
                  <a:txBody>
                    <a:bodyPr/>
                    <a:lstStyle/>
                    <a:p>
                      <a:pPr algn="ctr" rtl="1"/>
                      <a:r>
                        <a:rPr lang="ar-SA" dirty="0" smtClean="0"/>
                        <a:t>جميلة حنبولي </a:t>
                      </a:r>
                      <a:endParaRPr lang="ar-SA" dirty="0"/>
                    </a:p>
                  </a:txBody>
                  <a:tcPr/>
                </a:tc>
                <a:tc>
                  <a:txBody>
                    <a:bodyPr/>
                    <a:lstStyle/>
                    <a:p>
                      <a:pPr algn="ctr" rtl="1"/>
                      <a:r>
                        <a:rPr lang="ar-SA" dirty="0" smtClean="0"/>
                        <a:t>434202345</a:t>
                      </a:r>
                      <a:endParaRPr lang="ar-SA" dirty="0"/>
                    </a:p>
                  </a:txBody>
                  <a:tcPr/>
                </a:tc>
              </a:tr>
              <a:tr h="370840">
                <a:tc>
                  <a:txBody>
                    <a:bodyPr/>
                    <a:lstStyle/>
                    <a:p>
                      <a:pPr algn="ctr" rtl="1"/>
                      <a:r>
                        <a:rPr lang="ar-SA" dirty="0" smtClean="0"/>
                        <a:t>روان الشارخ </a:t>
                      </a:r>
                      <a:endParaRPr lang="ar-SA" dirty="0"/>
                    </a:p>
                  </a:txBody>
                  <a:tcPr/>
                </a:tc>
                <a:tc>
                  <a:txBody>
                    <a:bodyPr/>
                    <a:lstStyle/>
                    <a:p>
                      <a:pPr algn="ctr" rtl="1"/>
                      <a:r>
                        <a:rPr lang="ar-SA" dirty="0" smtClean="0"/>
                        <a:t>434201678</a:t>
                      </a:r>
                      <a:endParaRPr lang="ar-SA" dirty="0"/>
                    </a:p>
                  </a:txBody>
                  <a:tcPr/>
                </a:tc>
              </a:tr>
              <a:tr h="370840">
                <a:tc>
                  <a:txBody>
                    <a:bodyPr/>
                    <a:lstStyle/>
                    <a:p>
                      <a:pPr algn="ctr" rtl="1"/>
                      <a:r>
                        <a:rPr lang="ar-SA" dirty="0" smtClean="0"/>
                        <a:t>لمياء</a:t>
                      </a:r>
                      <a:r>
                        <a:rPr lang="ar-SA" baseline="0" dirty="0" smtClean="0"/>
                        <a:t> البريدي </a:t>
                      </a:r>
                      <a:endParaRPr lang="ar-SA"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dirty="0" smtClean="0"/>
                        <a:t>434200776</a:t>
                      </a:r>
                    </a:p>
                  </a:txBody>
                  <a:tcPr/>
                </a:tc>
              </a:tr>
              <a:tr h="370840">
                <a:tc>
                  <a:txBody>
                    <a:bodyPr/>
                    <a:lstStyle/>
                    <a:p>
                      <a:pPr algn="ctr" rtl="1"/>
                      <a:r>
                        <a:rPr lang="ar-SA" dirty="0" smtClean="0"/>
                        <a:t>أميرة </a:t>
                      </a:r>
                      <a:r>
                        <a:rPr lang="ar-SA" dirty="0" smtClean="0"/>
                        <a:t> الجريد</a:t>
                      </a:r>
                      <a:endParaRPr lang="ar-SA" dirty="0"/>
                    </a:p>
                  </a:txBody>
                  <a:tcPr/>
                </a:tc>
                <a:tc>
                  <a:txBody>
                    <a:bodyPr/>
                    <a:lstStyle/>
                    <a:p>
                      <a:pPr algn="ctr" rtl="1"/>
                      <a:r>
                        <a:rPr lang="ar-SA" dirty="0" smtClean="0"/>
                        <a:t>434200293</a:t>
                      </a:r>
                      <a:endParaRPr lang="ar-SA" dirty="0"/>
                    </a:p>
                  </a:txBody>
                  <a:tcPr/>
                </a:tc>
              </a:tr>
            </a:tbl>
          </a:graphicData>
        </a:graphic>
      </p:graphicFrame>
      <p:sp>
        <p:nvSpPr>
          <p:cNvPr id="5" name="TextBox 4"/>
          <p:cNvSpPr txBox="1"/>
          <p:nvPr/>
        </p:nvSpPr>
        <p:spPr>
          <a:xfrm>
            <a:off x="2627784" y="1484784"/>
            <a:ext cx="3816424" cy="523220"/>
          </a:xfrm>
          <a:prstGeom prst="rect">
            <a:avLst/>
          </a:prstGeom>
          <a:noFill/>
        </p:spPr>
        <p:txBody>
          <a:bodyPr wrap="square" rtlCol="1">
            <a:spAutoFit/>
          </a:bodyPr>
          <a:lstStyle/>
          <a:p>
            <a:pPr algn="ctr"/>
            <a:r>
              <a:rPr lang="ar-SA" sz="2800" b="1" dirty="0" smtClean="0">
                <a:solidFill>
                  <a:schemeClr val="tx2"/>
                </a:solidFill>
              </a:rPr>
              <a:t>شعبة رقم :# 33846</a:t>
            </a:r>
            <a:endParaRPr lang="ar-SA" sz="2800" b="1" dirty="0">
              <a:solidFill>
                <a:schemeClr val="tx2"/>
              </a:solidFill>
            </a:endParaRPr>
          </a:p>
        </p:txBody>
      </p:sp>
    </p:spTree>
    <p:extLst>
      <p:ext uri="{BB962C8B-B14F-4D97-AF65-F5344CB8AC3E}">
        <p14:creationId xmlns:p14="http://schemas.microsoft.com/office/powerpoint/2010/main" val="571899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ar-SA" sz="4400" dirty="0"/>
              <a:t>تسوية الضريبة </a:t>
            </a:r>
            <a:endParaRPr lang="ar-SA" sz="4400" dirty="0"/>
          </a:p>
        </p:txBody>
      </p:sp>
      <p:sp>
        <p:nvSpPr>
          <p:cNvPr id="3" name="Content Placeholder 2"/>
          <p:cNvSpPr>
            <a:spLocks noGrp="1"/>
          </p:cNvSpPr>
          <p:nvPr>
            <p:ph sz="quarter" idx="1"/>
          </p:nvPr>
        </p:nvSpPr>
        <p:spPr>
          <a:xfrm>
            <a:off x="323528" y="1700808"/>
            <a:ext cx="8503920" cy="4572000"/>
          </a:xfrm>
        </p:spPr>
        <p:txBody>
          <a:bodyPr>
            <a:normAutofit/>
          </a:bodyPr>
          <a:lstStyle/>
          <a:p>
            <a:pPr marL="509206" indent="-509206" defTabSz="452627">
              <a:lnSpc>
                <a:spcPct val="90000"/>
              </a:lnSpc>
              <a:spcBef>
                <a:spcPts val="500"/>
              </a:spcBef>
              <a:buFontTx/>
              <a:buAutoNum type="arabicPeriod"/>
              <a:defRPr sz="2376"/>
            </a:pPr>
            <a:r>
              <a:rPr lang="ar-SA" sz="2800" b="1" dirty="0">
                <a:solidFill>
                  <a:schemeClr val="tx1">
                    <a:lumMod val="75000"/>
                    <a:lumOff val="25000"/>
                  </a:schemeClr>
                </a:solidFill>
                <a:sym typeface="Helvetica"/>
              </a:rPr>
              <a:t>مراحل الاستقطاع الضريبي</a:t>
            </a:r>
          </a:p>
          <a:p>
            <a:pPr marL="509206" indent="-509206" defTabSz="452627">
              <a:lnSpc>
                <a:spcPct val="90000"/>
              </a:lnSpc>
              <a:spcBef>
                <a:spcPts val="500"/>
              </a:spcBef>
              <a:buFontTx/>
              <a:buAutoNum type="arabicPeriod"/>
              <a:defRPr sz="2376"/>
            </a:pPr>
            <a:r>
              <a:rPr lang="ar-SA" sz="2800" b="1" dirty="0">
                <a:solidFill>
                  <a:schemeClr val="tx1">
                    <a:lumMod val="75000"/>
                    <a:lumOff val="25000"/>
                  </a:schemeClr>
                </a:solidFill>
                <a:sym typeface="Helvetica"/>
              </a:rPr>
              <a:t>قواعد المحاسبة عن الضريبة </a:t>
            </a:r>
          </a:p>
          <a:p>
            <a:pPr marL="509206" indent="-509206" defTabSz="452627">
              <a:lnSpc>
                <a:spcPct val="90000"/>
              </a:lnSpc>
              <a:spcBef>
                <a:spcPts val="500"/>
              </a:spcBef>
              <a:buFontTx/>
              <a:buAutoNum type="arabicPeriod"/>
              <a:defRPr sz="2376"/>
            </a:pPr>
            <a:r>
              <a:rPr lang="ar-SA" sz="2800" b="1" dirty="0">
                <a:solidFill>
                  <a:schemeClr val="tx1">
                    <a:lumMod val="75000"/>
                    <a:lumOff val="25000"/>
                  </a:schemeClr>
                </a:solidFill>
                <a:sym typeface="Helvetica"/>
              </a:rPr>
              <a:t>طرق توصيل الضريبة</a:t>
            </a:r>
          </a:p>
          <a:p>
            <a:pPr marL="509206" indent="-509206" defTabSz="452627">
              <a:lnSpc>
                <a:spcPct val="90000"/>
              </a:lnSpc>
              <a:spcBef>
                <a:spcPts val="500"/>
              </a:spcBef>
              <a:buFontTx/>
              <a:buAutoNum type="arabicPeriod"/>
              <a:defRPr sz="2376"/>
            </a:pPr>
            <a:r>
              <a:rPr lang="ar-SA" sz="2800" b="1" dirty="0">
                <a:solidFill>
                  <a:schemeClr val="tx1">
                    <a:lumMod val="75000"/>
                    <a:lumOff val="25000"/>
                  </a:schemeClr>
                </a:solidFill>
                <a:sym typeface="Helvetica"/>
              </a:rPr>
              <a:t>التهرب من الالتزام بدف الضريبة </a:t>
            </a:r>
          </a:p>
          <a:p>
            <a:pPr marL="509206" indent="-509206" defTabSz="452627">
              <a:lnSpc>
                <a:spcPct val="90000"/>
              </a:lnSpc>
              <a:spcBef>
                <a:spcPts val="500"/>
              </a:spcBef>
              <a:buFontTx/>
              <a:buAutoNum type="arabicPeriod"/>
              <a:defRPr sz="2376"/>
            </a:pPr>
            <a:r>
              <a:rPr lang="ar-SA" sz="2800" b="1" dirty="0">
                <a:solidFill>
                  <a:schemeClr val="tx1">
                    <a:lumMod val="75000"/>
                    <a:lumOff val="25000"/>
                  </a:schemeClr>
                </a:solidFill>
                <a:sym typeface="Helvetica"/>
              </a:rPr>
              <a:t>ضمانات أداء الضريبة </a:t>
            </a:r>
            <a:r>
              <a:rPr lang="ar-SA" sz="2800" b="1" dirty="0">
                <a:solidFill>
                  <a:schemeClr val="tx1">
                    <a:lumMod val="75000"/>
                    <a:lumOff val="25000"/>
                  </a:schemeClr>
                </a:solidFill>
              </a:rPr>
              <a:t>(</a:t>
            </a:r>
            <a:r>
              <a:rPr lang="ar-SA" sz="2800" b="1" dirty="0">
                <a:solidFill>
                  <a:schemeClr val="tx1">
                    <a:lumMod val="75000"/>
                    <a:lumOff val="25000"/>
                  </a:schemeClr>
                </a:solidFill>
                <a:sym typeface="Helvetica"/>
              </a:rPr>
              <a:t>وسائل مكافحة التهرب من الضريبي</a:t>
            </a:r>
            <a:r>
              <a:rPr lang="ar-SA" sz="2800" b="1" dirty="0">
                <a:solidFill>
                  <a:schemeClr val="tx1">
                    <a:lumMod val="75000"/>
                    <a:lumOff val="25000"/>
                  </a:schemeClr>
                </a:solidFill>
              </a:rPr>
              <a:t>)</a:t>
            </a:r>
          </a:p>
          <a:p>
            <a:pPr marL="509206" indent="-509206" defTabSz="452627">
              <a:lnSpc>
                <a:spcPct val="90000"/>
              </a:lnSpc>
              <a:spcBef>
                <a:spcPts val="500"/>
              </a:spcBef>
              <a:buFontTx/>
              <a:buAutoNum type="arabicPeriod"/>
              <a:defRPr sz="2376"/>
            </a:pPr>
            <a:r>
              <a:rPr lang="ar-SA" sz="2800" b="1" dirty="0">
                <a:solidFill>
                  <a:schemeClr val="tx1">
                    <a:lumMod val="75000"/>
                    <a:lumOff val="25000"/>
                  </a:schemeClr>
                </a:solidFill>
                <a:sym typeface="Helvetica"/>
              </a:rPr>
              <a:t>الازدواج في الضريبة </a:t>
            </a:r>
          </a:p>
          <a:p>
            <a:pPr marL="509206" indent="-509206" defTabSz="452627">
              <a:lnSpc>
                <a:spcPct val="90000"/>
              </a:lnSpc>
              <a:spcBef>
                <a:spcPts val="500"/>
              </a:spcBef>
              <a:buFontTx/>
              <a:buAutoNum type="arabicPeriod"/>
              <a:defRPr sz="2376"/>
            </a:pPr>
            <a:r>
              <a:rPr lang="ar-SA" sz="2800" b="1" dirty="0">
                <a:solidFill>
                  <a:schemeClr val="tx1">
                    <a:lumMod val="75000"/>
                    <a:lumOff val="25000"/>
                  </a:schemeClr>
                </a:solidFill>
                <a:sym typeface="Helvetica"/>
              </a:rPr>
              <a:t>نطاق الازدواج الضريبي</a:t>
            </a:r>
          </a:p>
          <a:p>
            <a:endParaRPr lang="ar-SA" sz="3200" dirty="0">
              <a:solidFill>
                <a:schemeClr val="tx1">
                  <a:lumMod val="75000"/>
                  <a:lumOff val="25000"/>
                </a:schemeClr>
              </a:solidFill>
            </a:endParaRPr>
          </a:p>
        </p:txBody>
      </p:sp>
    </p:spTree>
    <p:extLst>
      <p:ext uri="{BB962C8B-B14F-4D97-AF65-F5344CB8AC3E}">
        <p14:creationId xmlns:p14="http://schemas.microsoft.com/office/powerpoint/2010/main" val="23167765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534400" cy="896144"/>
          </a:xfrm>
        </p:spPr>
        <p:txBody>
          <a:bodyPr>
            <a:normAutofit/>
          </a:bodyPr>
          <a:lstStyle/>
          <a:p>
            <a:r>
              <a:rPr lang="ar-SA" sz="4400" dirty="0" smtClean="0"/>
              <a:t>مراحل الاستقطاع الضريبي : </a:t>
            </a:r>
            <a:endParaRPr lang="ar-SA" sz="4400"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4198450675"/>
              </p:ext>
            </p:extLst>
          </p:nvPr>
        </p:nvGraphicFramePr>
        <p:xfrm>
          <a:off x="250825" y="1700213"/>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440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064" y="1445912"/>
            <a:ext cx="8534400" cy="758952"/>
          </a:xfrm>
        </p:spPr>
        <p:txBody>
          <a:bodyPr/>
          <a:lstStyle/>
          <a:p>
            <a:pPr algn="r"/>
            <a:r>
              <a:rPr lang="ar-SA" b="1" dirty="0" smtClean="0"/>
              <a:t>1) تحديد الوعاء الضريبي </a:t>
            </a:r>
            <a:endParaRPr lang="ar-SA" b="1" dirty="0"/>
          </a:p>
        </p:txBody>
      </p:sp>
      <p:sp>
        <p:nvSpPr>
          <p:cNvPr id="4" name="Shape 297"/>
          <p:cNvSpPr>
            <a:spLocks noGrp="1"/>
          </p:cNvSpPr>
          <p:nvPr/>
        </p:nvSpPr>
        <p:spPr>
          <a:xfrm>
            <a:off x="1909125" y="2269147"/>
            <a:ext cx="6798734" cy="1303869"/>
          </a:xfrm>
          <a:prstGeom prst="rect">
            <a:avLst/>
          </a:prstGeom>
          <a:ln w="12700">
            <a:miter lim="400000"/>
          </a:ln>
          <a:extLst>
            <a:ext uri="{C572A759-6A51-4108-AA02-DFA0A04FC94B}">
              <ma14:wrappingTextBoxFlag xmlns="" xmlns:ma14="http://schemas.microsoft.com/office/mac/drawingml/2011/main" xmlns:lc="http://schemas.openxmlformats.org/drawingml/2006/lockedCanvas" val="1"/>
            </a:ext>
          </a:extLst>
        </p:spPr>
        <p:txBody>
          <a:bodyPr lIns="45719" rIns="45719" anchor="ctr">
            <a:normAutofit/>
          </a:bodyPr>
          <a:lstStyle>
            <a:lvl1pPr marL="0" marR="0" indent="0" algn="ctr" defTabSz="457200" rtl="0" latinLnBrk="0">
              <a:lnSpc>
                <a:spcPct val="100000"/>
              </a:lnSpc>
              <a:spcBef>
                <a:spcPts val="0"/>
              </a:spcBef>
              <a:spcAft>
                <a:spcPts val="0"/>
              </a:spcAft>
              <a:buClrTx/>
              <a:buSzTx/>
              <a:buFontTx/>
              <a:buNone/>
              <a:tabLst/>
              <a:defRPr sz="4000" b="0" i="0" u="none" strike="noStrike" cap="none" spc="0" baseline="0">
                <a:ln>
                  <a:noFill/>
                </a:ln>
                <a:solidFill>
                  <a:srgbClr val="262626"/>
                </a:solidFill>
                <a:uFillTx/>
                <a:latin typeface="+mj-lt"/>
                <a:ea typeface="+mj-ea"/>
                <a:cs typeface="+mj-cs"/>
                <a:sym typeface="Garamond"/>
              </a:defRPr>
            </a:lvl1pPr>
            <a:lvl2pPr marL="0" marR="0" indent="0" algn="ctr" defTabSz="457200" rtl="0" latinLnBrk="0">
              <a:lnSpc>
                <a:spcPct val="100000"/>
              </a:lnSpc>
              <a:spcBef>
                <a:spcPts val="0"/>
              </a:spcBef>
              <a:spcAft>
                <a:spcPts val="0"/>
              </a:spcAft>
              <a:buClrTx/>
              <a:buSzTx/>
              <a:buFontTx/>
              <a:buNone/>
              <a:tabLst/>
              <a:defRPr sz="4000" b="0" i="0" u="none" strike="noStrike" cap="none" spc="0" baseline="0">
                <a:ln>
                  <a:noFill/>
                </a:ln>
                <a:solidFill>
                  <a:srgbClr val="262626"/>
                </a:solidFill>
                <a:uFillTx/>
                <a:latin typeface="+mj-lt"/>
                <a:ea typeface="+mj-ea"/>
                <a:cs typeface="+mj-cs"/>
                <a:sym typeface="Garamond"/>
              </a:defRPr>
            </a:lvl2pPr>
            <a:lvl3pPr marL="0" marR="0" indent="0" algn="ctr" defTabSz="457200" rtl="0" latinLnBrk="0">
              <a:lnSpc>
                <a:spcPct val="100000"/>
              </a:lnSpc>
              <a:spcBef>
                <a:spcPts val="0"/>
              </a:spcBef>
              <a:spcAft>
                <a:spcPts val="0"/>
              </a:spcAft>
              <a:buClrTx/>
              <a:buSzTx/>
              <a:buFontTx/>
              <a:buNone/>
              <a:tabLst/>
              <a:defRPr sz="4000" b="0" i="0" u="none" strike="noStrike" cap="none" spc="0" baseline="0">
                <a:ln>
                  <a:noFill/>
                </a:ln>
                <a:solidFill>
                  <a:srgbClr val="262626"/>
                </a:solidFill>
                <a:uFillTx/>
                <a:latin typeface="+mj-lt"/>
                <a:ea typeface="+mj-ea"/>
                <a:cs typeface="+mj-cs"/>
                <a:sym typeface="Garamond"/>
              </a:defRPr>
            </a:lvl3pPr>
            <a:lvl4pPr marL="0" marR="0" indent="0" algn="ctr" defTabSz="457200" rtl="0" latinLnBrk="0">
              <a:lnSpc>
                <a:spcPct val="100000"/>
              </a:lnSpc>
              <a:spcBef>
                <a:spcPts val="0"/>
              </a:spcBef>
              <a:spcAft>
                <a:spcPts val="0"/>
              </a:spcAft>
              <a:buClrTx/>
              <a:buSzTx/>
              <a:buFontTx/>
              <a:buNone/>
              <a:tabLst/>
              <a:defRPr sz="4000" b="0" i="0" u="none" strike="noStrike" cap="none" spc="0" baseline="0">
                <a:ln>
                  <a:noFill/>
                </a:ln>
                <a:solidFill>
                  <a:srgbClr val="262626"/>
                </a:solidFill>
                <a:uFillTx/>
                <a:latin typeface="+mj-lt"/>
                <a:ea typeface="+mj-ea"/>
                <a:cs typeface="+mj-cs"/>
                <a:sym typeface="Garamond"/>
              </a:defRPr>
            </a:lvl4pPr>
            <a:lvl5pPr marL="0" marR="0" indent="0" algn="ctr" defTabSz="457200" rtl="0" latinLnBrk="0">
              <a:lnSpc>
                <a:spcPct val="100000"/>
              </a:lnSpc>
              <a:spcBef>
                <a:spcPts val="0"/>
              </a:spcBef>
              <a:spcAft>
                <a:spcPts val="0"/>
              </a:spcAft>
              <a:buClrTx/>
              <a:buSzTx/>
              <a:buFontTx/>
              <a:buNone/>
              <a:tabLst/>
              <a:defRPr sz="4000" b="0" i="0" u="none" strike="noStrike" cap="none" spc="0" baseline="0">
                <a:ln>
                  <a:noFill/>
                </a:ln>
                <a:solidFill>
                  <a:srgbClr val="262626"/>
                </a:solidFill>
                <a:uFillTx/>
                <a:latin typeface="+mj-lt"/>
                <a:ea typeface="+mj-ea"/>
                <a:cs typeface="+mj-cs"/>
                <a:sym typeface="Garamond"/>
              </a:defRPr>
            </a:lvl5pPr>
            <a:lvl6pPr marL="0" marR="0" indent="0" algn="ctr" defTabSz="457200" rtl="0" latinLnBrk="0">
              <a:lnSpc>
                <a:spcPct val="100000"/>
              </a:lnSpc>
              <a:spcBef>
                <a:spcPts val="0"/>
              </a:spcBef>
              <a:spcAft>
                <a:spcPts val="0"/>
              </a:spcAft>
              <a:buClrTx/>
              <a:buSzTx/>
              <a:buFontTx/>
              <a:buNone/>
              <a:tabLst/>
              <a:defRPr sz="4000" b="0" i="0" u="none" strike="noStrike" cap="none" spc="0" baseline="0">
                <a:ln>
                  <a:noFill/>
                </a:ln>
                <a:solidFill>
                  <a:srgbClr val="262626"/>
                </a:solidFill>
                <a:uFillTx/>
                <a:latin typeface="+mj-lt"/>
                <a:ea typeface="+mj-ea"/>
                <a:cs typeface="+mj-cs"/>
                <a:sym typeface="Garamond"/>
              </a:defRPr>
            </a:lvl6pPr>
            <a:lvl7pPr marL="0" marR="0" indent="0" algn="ctr" defTabSz="457200" rtl="0" latinLnBrk="0">
              <a:lnSpc>
                <a:spcPct val="100000"/>
              </a:lnSpc>
              <a:spcBef>
                <a:spcPts val="0"/>
              </a:spcBef>
              <a:spcAft>
                <a:spcPts val="0"/>
              </a:spcAft>
              <a:buClrTx/>
              <a:buSzTx/>
              <a:buFontTx/>
              <a:buNone/>
              <a:tabLst/>
              <a:defRPr sz="4000" b="0" i="0" u="none" strike="noStrike" cap="none" spc="0" baseline="0">
                <a:ln>
                  <a:noFill/>
                </a:ln>
                <a:solidFill>
                  <a:srgbClr val="262626"/>
                </a:solidFill>
                <a:uFillTx/>
                <a:latin typeface="+mj-lt"/>
                <a:ea typeface="+mj-ea"/>
                <a:cs typeface="+mj-cs"/>
                <a:sym typeface="Garamond"/>
              </a:defRPr>
            </a:lvl7pPr>
            <a:lvl8pPr marL="0" marR="0" indent="0" algn="ctr" defTabSz="457200" rtl="0" latinLnBrk="0">
              <a:lnSpc>
                <a:spcPct val="100000"/>
              </a:lnSpc>
              <a:spcBef>
                <a:spcPts val="0"/>
              </a:spcBef>
              <a:spcAft>
                <a:spcPts val="0"/>
              </a:spcAft>
              <a:buClrTx/>
              <a:buSzTx/>
              <a:buFontTx/>
              <a:buNone/>
              <a:tabLst/>
              <a:defRPr sz="4000" b="0" i="0" u="none" strike="noStrike" cap="none" spc="0" baseline="0">
                <a:ln>
                  <a:noFill/>
                </a:ln>
                <a:solidFill>
                  <a:srgbClr val="262626"/>
                </a:solidFill>
                <a:uFillTx/>
                <a:latin typeface="+mj-lt"/>
                <a:ea typeface="+mj-ea"/>
                <a:cs typeface="+mj-cs"/>
                <a:sym typeface="Garamond"/>
              </a:defRPr>
            </a:lvl8pPr>
            <a:lvl9pPr marL="0" marR="0" indent="0" algn="ctr" defTabSz="457200" rtl="0" latinLnBrk="0">
              <a:lnSpc>
                <a:spcPct val="100000"/>
              </a:lnSpc>
              <a:spcBef>
                <a:spcPts val="0"/>
              </a:spcBef>
              <a:spcAft>
                <a:spcPts val="0"/>
              </a:spcAft>
              <a:buClrTx/>
              <a:buSzTx/>
              <a:buFontTx/>
              <a:buNone/>
              <a:tabLst/>
              <a:defRPr sz="4000" b="0" i="0" u="none" strike="noStrike" cap="none" spc="0" baseline="0">
                <a:ln>
                  <a:noFill/>
                </a:ln>
                <a:solidFill>
                  <a:srgbClr val="262626"/>
                </a:solidFill>
                <a:uFillTx/>
                <a:latin typeface="+mj-lt"/>
                <a:ea typeface="+mj-ea"/>
                <a:cs typeface="+mj-cs"/>
                <a:sym typeface="Garamond"/>
              </a:defRPr>
            </a:lvl9pPr>
          </a:lstStyle>
          <a:p>
            <a:pPr algn="r" defTabSz="379475" rtl="1">
              <a:defRPr sz="3652" b="1"/>
            </a:pPr>
            <a:r>
              <a:rPr lang="ar-SA" sz="3300" dirty="0">
                <a:solidFill>
                  <a:schemeClr val="accent3">
                    <a:shade val="75000"/>
                  </a:schemeClr>
                </a:solidFill>
                <a:sym typeface="Helvetica"/>
              </a:rPr>
              <a:t>2) ربط الضريبي </a:t>
            </a:r>
            <a:r>
              <a:rPr dirty="0">
                <a:latin typeface="+mn-lt"/>
                <a:ea typeface="+mn-ea"/>
                <a:cs typeface="+mn-cs"/>
                <a:sym typeface="Helvetica"/>
              </a:rPr>
              <a:t/>
            </a:r>
            <a:br>
              <a:rPr dirty="0">
                <a:latin typeface="+mn-lt"/>
                <a:ea typeface="+mn-ea"/>
                <a:cs typeface="+mn-cs"/>
                <a:sym typeface="Helvetica"/>
              </a:rPr>
            </a:br>
            <a:endParaRPr dirty="0">
              <a:latin typeface="+mn-lt"/>
              <a:ea typeface="+mn-ea"/>
              <a:cs typeface="+mn-cs"/>
              <a:sym typeface="Helvetica"/>
            </a:endParaRPr>
          </a:p>
        </p:txBody>
      </p:sp>
      <p:sp>
        <p:nvSpPr>
          <p:cNvPr id="5" name="Shape 298"/>
          <p:cNvSpPr>
            <a:spLocks noGrp="1"/>
          </p:cNvSpPr>
          <p:nvPr/>
        </p:nvSpPr>
        <p:spPr>
          <a:xfrm>
            <a:off x="1083911" y="2645725"/>
            <a:ext cx="6798738" cy="3444998"/>
          </a:xfrm>
          <a:prstGeom prst="rect">
            <a:avLst/>
          </a:prstGeom>
          <a:ln w="12700">
            <a:miter lim="400000"/>
          </a:ln>
          <a:extLst>
            <a:ext uri="{C572A759-6A51-4108-AA02-DFA0A04FC94B}">
              <ma14:wrappingTextBoxFlag xmlns="" xmlns:ma14="http://schemas.microsoft.com/office/mac/drawingml/2011/main" xmlns:lc="http://schemas.openxmlformats.org/drawingml/2006/lockedCanvas" val="1"/>
            </a:ext>
          </a:extLst>
        </p:spPr>
        <p:txBody>
          <a:bodyPr lIns="45719" rIns="45719">
            <a:normAutofit/>
          </a:bodyPr>
          <a:lstStyle>
            <a:lvl1pPr marL="285750" marR="0" indent="-285750" algn="r" defTabSz="457200" rtl="0" latinLnBrk="0">
              <a:lnSpc>
                <a:spcPct val="100000"/>
              </a:lnSpc>
              <a:spcBef>
                <a:spcPts val="600"/>
              </a:spcBef>
              <a:spcAft>
                <a:spcPts val="0"/>
              </a:spcAft>
              <a:buClr>
                <a:schemeClr val="accent1"/>
              </a:buClr>
              <a:buSzPct val="115000"/>
              <a:buFont typeface="Arial"/>
              <a:buChar char="•"/>
              <a:tabLst/>
              <a:defRPr sz="2400" b="0" i="0" u="none" strike="noStrike" cap="none" spc="0" baseline="0">
                <a:ln>
                  <a:noFill/>
                </a:ln>
                <a:solidFill>
                  <a:srgbClr val="262626"/>
                </a:solidFill>
                <a:uFillTx/>
                <a:latin typeface="+mj-lt"/>
                <a:ea typeface="+mj-ea"/>
                <a:cs typeface="+mj-cs"/>
                <a:sym typeface="Garamond"/>
              </a:defRPr>
            </a:lvl1pPr>
            <a:lvl2pPr marL="800100" marR="0" indent="-342900" algn="r" defTabSz="457200" rtl="0" latinLnBrk="0">
              <a:lnSpc>
                <a:spcPct val="100000"/>
              </a:lnSpc>
              <a:spcBef>
                <a:spcPts val="600"/>
              </a:spcBef>
              <a:spcAft>
                <a:spcPts val="0"/>
              </a:spcAft>
              <a:buClr>
                <a:schemeClr val="accent1"/>
              </a:buClr>
              <a:buSzPct val="115000"/>
              <a:buFont typeface="Arial"/>
              <a:buChar char="•"/>
              <a:tabLst/>
              <a:defRPr sz="2400" b="0" i="0" u="none" strike="noStrike" cap="none" spc="0" baseline="0">
                <a:ln>
                  <a:noFill/>
                </a:ln>
                <a:solidFill>
                  <a:srgbClr val="262626"/>
                </a:solidFill>
                <a:uFillTx/>
                <a:latin typeface="+mj-lt"/>
                <a:ea typeface="+mj-ea"/>
                <a:cs typeface="+mj-cs"/>
                <a:sym typeface="Garamond"/>
              </a:defRPr>
            </a:lvl2pPr>
            <a:lvl3pPr marL="1295400" marR="0" indent="-381000" algn="r" defTabSz="457200" rtl="0" latinLnBrk="0">
              <a:lnSpc>
                <a:spcPct val="100000"/>
              </a:lnSpc>
              <a:spcBef>
                <a:spcPts val="600"/>
              </a:spcBef>
              <a:spcAft>
                <a:spcPts val="0"/>
              </a:spcAft>
              <a:buClr>
                <a:schemeClr val="accent1"/>
              </a:buClr>
              <a:buSzPct val="115000"/>
              <a:buFont typeface="Arial"/>
              <a:buChar char="•"/>
              <a:tabLst/>
              <a:defRPr sz="2400" b="0" i="0" u="none" strike="noStrike" cap="none" spc="0" baseline="0">
                <a:ln>
                  <a:noFill/>
                </a:ln>
                <a:solidFill>
                  <a:srgbClr val="262626"/>
                </a:solidFill>
                <a:uFillTx/>
                <a:latin typeface="+mj-lt"/>
                <a:ea typeface="+mj-ea"/>
                <a:cs typeface="+mj-cs"/>
                <a:sym typeface="Garamond"/>
              </a:defRPr>
            </a:lvl3pPr>
            <a:lvl4pPr marL="1628775" marR="0" indent="-257175" algn="r" defTabSz="457200" rtl="0" latinLnBrk="0">
              <a:lnSpc>
                <a:spcPct val="100000"/>
              </a:lnSpc>
              <a:spcBef>
                <a:spcPts val="600"/>
              </a:spcBef>
              <a:spcAft>
                <a:spcPts val="0"/>
              </a:spcAft>
              <a:buClr>
                <a:schemeClr val="accent1"/>
              </a:buClr>
              <a:buSzPct val="115000"/>
              <a:buFont typeface="Arial"/>
              <a:buChar char="•"/>
              <a:tabLst/>
              <a:defRPr sz="2400" b="0" i="0" u="none" strike="noStrike" cap="none" spc="0" baseline="0">
                <a:ln>
                  <a:noFill/>
                </a:ln>
                <a:solidFill>
                  <a:srgbClr val="262626"/>
                </a:solidFill>
                <a:uFillTx/>
                <a:latin typeface="+mj-lt"/>
                <a:ea typeface="+mj-ea"/>
                <a:cs typeface="+mj-cs"/>
                <a:sym typeface="Garamond"/>
              </a:defRPr>
            </a:lvl4pPr>
            <a:lvl5pPr marL="2122714" marR="0" indent="-293914" algn="r" defTabSz="457200" rtl="0" latinLnBrk="0">
              <a:lnSpc>
                <a:spcPct val="100000"/>
              </a:lnSpc>
              <a:spcBef>
                <a:spcPts val="600"/>
              </a:spcBef>
              <a:spcAft>
                <a:spcPts val="0"/>
              </a:spcAft>
              <a:buClr>
                <a:schemeClr val="accent1"/>
              </a:buClr>
              <a:buSzPct val="115000"/>
              <a:buFont typeface="Arial"/>
              <a:buChar char="•"/>
              <a:tabLst/>
              <a:defRPr sz="2400" b="0" i="0" u="none" strike="noStrike" cap="none" spc="0" baseline="0">
                <a:ln>
                  <a:noFill/>
                </a:ln>
                <a:solidFill>
                  <a:srgbClr val="262626"/>
                </a:solidFill>
                <a:uFillTx/>
                <a:latin typeface="+mj-lt"/>
                <a:ea typeface="+mj-ea"/>
                <a:cs typeface="+mj-cs"/>
                <a:sym typeface="Garamond"/>
              </a:defRPr>
            </a:lvl5pPr>
            <a:lvl6pPr marL="2677885" marR="0" indent="-391885" algn="r" defTabSz="457200" rtl="0" latinLnBrk="0">
              <a:lnSpc>
                <a:spcPct val="100000"/>
              </a:lnSpc>
              <a:spcBef>
                <a:spcPts val="600"/>
              </a:spcBef>
              <a:spcAft>
                <a:spcPts val="0"/>
              </a:spcAft>
              <a:buClr>
                <a:schemeClr val="accent1"/>
              </a:buClr>
              <a:buSzPct val="115000"/>
              <a:buFont typeface="Arial"/>
              <a:buChar char="•"/>
              <a:tabLst/>
              <a:defRPr sz="2400" b="0" i="0" u="none" strike="noStrike" cap="none" spc="0" baseline="0">
                <a:ln>
                  <a:noFill/>
                </a:ln>
                <a:solidFill>
                  <a:srgbClr val="262626"/>
                </a:solidFill>
                <a:uFillTx/>
                <a:latin typeface="+mj-lt"/>
                <a:ea typeface="+mj-ea"/>
                <a:cs typeface="+mj-cs"/>
                <a:sym typeface="Garamond"/>
              </a:defRPr>
            </a:lvl6pPr>
            <a:lvl7pPr marL="3135085" marR="0" indent="-391885" algn="r" defTabSz="457200" rtl="0" latinLnBrk="0">
              <a:lnSpc>
                <a:spcPct val="100000"/>
              </a:lnSpc>
              <a:spcBef>
                <a:spcPts val="600"/>
              </a:spcBef>
              <a:spcAft>
                <a:spcPts val="0"/>
              </a:spcAft>
              <a:buClr>
                <a:schemeClr val="accent1"/>
              </a:buClr>
              <a:buSzPct val="115000"/>
              <a:buFont typeface="Arial"/>
              <a:buChar char="•"/>
              <a:tabLst/>
              <a:defRPr sz="2400" b="0" i="0" u="none" strike="noStrike" cap="none" spc="0" baseline="0">
                <a:ln>
                  <a:noFill/>
                </a:ln>
                <a:solidFill>
                  <a:srgbClr val="262626"/>
                </a:solidFill>
                <a:uFillTx/>
                <a:latin typeface="+mj-lt"/>
                <a:ea typeface="+mj-ea"/>
                <a:cs typeface="+mj-cs"/>
                <a:sym typeface="Garamond"/>
              </a:defRPr>
            </a:lvl7pPr>
            <a:lvl8pPr marL="3592285" marR="0" indent="-391885" algn="r" defTabSz="457200" rtl="0" latinLnBrk="0">
              <a:lnSpc>
                <a:spcPct val="100000"/>
              </a:lnSpc>
              <a:spcBef>
                <a:spcPts val="600"/>
              </a:spcBef>
              <a:spcAft>
                <a:spcPts val="0"/>
              </a:spcAft>
              <a:buClr>
                <a:schemeClr val="accent1"/>
              </a:buClr>
              <a:buSzPct val="115000"/>
              <a:buFont typeface="Arial"/>
              <a:buChar char="•"/>
              <a:tabLst/>
              <a:defRPr sz="2400" b="0" i="0" u="none" strike="noStrike" cap="none" spc="0" baseline="0">
                <a:ln>
                  <a:noFill/>
                </a:ln>
                <a:solidFill>
                  <a:srgbClr val="262626"/>
                </a:solidFill>
                <a:uFillTx/>
                <a:latin typeface="+mj-lt"/>
                <a:ea typeface="+mj-ea"/>
                <a:cs typeface="+mj-cs"/>
                <a:sym typeface="Garamond"/>
              </a:defRPr>
            </a:lvl8pPr>
            <a:lvl9pPr marL="4049485" marR="0" indent="-391885" algn="r" defTabSz="457200" rtl="0" latinLnBrk="0">
              <a:lnSpc>
                <a:spcPct val="100000"/>
              </a:lnSpc>
              <a:spcBef>
                <a:spcPts val="600"/>
              </a:spcBef>
              <a:spcAft>
                <a:spcPts val="0"/>
              </a:spcAft>
              <a:buClr>
                <a:schemeClr val="accent1"/>
              </a:buClr>
              <a:buSzPct val="115000"/>
              <a:buFont typeface="Arial"/>
              <a:buChar char="•"/>
              <a:tabLst/>
              <a:defRPr sz="2400" b="0" i="0" u="none" strike="noStrike" cap="none" spc="0" baseline="0">
                <a:ln>
                  <a:noFill/>
                </a:ln>
                <a:solidFill>
                  <a:srgbClr val="262626"/>
                </a:solidFill>
                <a:uFillTx/>
                <a:latin typeface="+mj-lt"/>
                <a:ea typeface="+mj-ea"/>
                <a:cs typeface="+mj-cs"/>
                <a:sym typeface="Garamond"/>
              </a:defRPr>
            </a:lvl9pPr>
          </a:lstStyle>
          <a:p>
            <a:pPr>
              <a:defRPr>
                <a:latin typeface="+mj-lt"/>
                <a:ea typeface="+mj-ea"/>
                <a:cs typeface="+mj-cs"/>
                <a:sym typeface="Garamond"/>
              </a:defRPr>
            </a:pPr>
            <a:endParaRPr lang="ar-SA" dirty="0" smtClean="0">
              <a:latin typeface="+mn-lt"/>
              <a:ea typeface="+mn-ea"/>
              <a:cs typeface="+mn-cs"/>
              <a:sym typeface="Helvetica"/>
            </a:endParaRPr>
          </a:p>
          <a:p>
            <a:pPr>
              <a:defRPr>
                <a:latin typeface="+mj-lt"/>
                <a:ea typeface="+mj-ea"/>
                <a:cs typeface="+mj-cs"/>
                <a:sym typeface="Garamond"/>
              </a:defRPr>
            </a:pPr>
            <a:r>
              <a:rPr dirty="0" err="1" smtClean="0">
                <a:latin typeface="+mn-lt"/>
                <a:ea typeface="+mn-ea"/>
                <a:cs typeface="+mn-cs"/>
                <a:sym typeface="Helvetica"/>
              </a:rPr>
              <a:t>تحديد</a:t>
            </a:r>
            <a:r>
              <a:rPr dirty="0" smtClean="0">
                <a:latin typeface="+mn-lt"/>
                <a:ea typeface="+mn-ea"/>
                <a:cs typeface="+mn-cs"/>
                <a:sym typeface="Helvetica"/>
              </a:rPr>
              <a:t> </a:t>
            </a:r>
            <a:r>
              <a:rPr dirty="0" err="1">
                <a:latin typeface="+mn-lt"/>
                <a:ea typeface="+mn-ea"/>
                <a:cs typeface="+mn-cs"/>
                <a:sym typeface="Helvetica"/>
              </a:rPr>
              <a:t>المبلغ</a:t>
            </a:r>
            <a:r>
              <a:rPr dirty="0">
                <a:latin typeface="+mn-lt"/>
                <a:ea typeface="+mn-ea"/>
                <a:cs typeface="+mn-cs"/>
                <a:sym typeface="Helvetica"/>
              </a:rPr>
              <a:t> </a:t>
            </a:r>
            <a:r>
              <a:rPr dirty="0" err="1">
                <a:latin typeface="+mn-lt"/>
                <a:ea typeface="+mn-ea"/>
                <a:cs typeface="+mn-cs"/>
                <a:sym typeface="Helvetica"/>
              </a:rPr>
              <a:t>الواجب</a:t>
            </a:r>
            <a:r>
              <a:rPr dirty="0">
                <a:latin typeface="+mn-lt"/>
                <a:ea typeface="+mn-ea"/>
                <a:cs typeface="+mn-cs"/>
                <a:sym typeface="Helvetica"/>
              </a:rPr>
              <a:t> </a:t>
            </a:r>
            <a:r>
              <a:rPr dirty="0" err="1">
                <a:latin typeface="+mn-lt"/>
                <a:ea typeface="+mn-ea"/>
                <a:cs typeface="+mn-cs"/>
                <a:sym typeface="Helvetica"/>
              </a:rPr>
              <a:t>دفعه</a:t>
            </a:r>
            <a:r>
              <a:rPr dirty="0">
                <a:latin typeface="+mn-lt"/>
                <a:ea typeface="+mn-ea"/>
                <a:cs typeface="+mn-cs"/>
                <a:sym typeface="Helvetica"/>
              </a:rPr>
              <a:t> </a:t>
            </a:r>
            <a:r>
              <a:rPr dirty="0" err="1">
                <a:latin typeface="+mn-lt"/>
                <a:ea typeface="+mn-ea"/>
                <a:cs typeface="+mn-cs"/>
                <a:sym typeface="Helvetica"/>
              </a:rPr>
              <a:t>للخزانة</a:t>
            </a:r>
            <a:r>
              <a:rPr dirty="0">
                <a:latin typeface="+mn-lt"/>
                <a:ea typeface="+mn-ea"/>
                <a:cs typeface="+mn-cs"/>
                <a:sym typeface="Helvetica"/>
              </a:rPr>
              <a:t> </a:t>
            </a:r>
            <a:r>
              <a:rPr dirty="0" err="1">
                <a:latin typeface="+mn-lt"/>
                <a:ea typeface="+mn-ea"/>
                <a:cs typeface="+mn-cs"/>
                <a:sym typeface="Helvetica"/>
              </a:rPr>
              <a:t>العامة</a:t>
            </a:r>
            <a:endParaRPr dirty="0">
              <a:latin typeface="+mn-lt"/>
              <a:ea typeface="+mn-ea"/>
              <a:cs typeface="+mn-cs"/>
              <a:sym typeface="Helvetica"/>
            </a:endParaRPr>
          </a:p>
        </p:txBody>
      </p:sp>
      <p:pic>
        <p:nvPicPr>
          <p:cNvPr id="6" name="table"/>
          <p:cNvPicPr>
            <a:picLocks noChangeAspect="1"/>
          </p:cNvPicPr>
          <p:nvPr/>
        </p:nvPicPr>
        <p:blipFill>
          <a:blip r:embed="rId2"/>
          <a:stretch>
            <a:fillRect/>
          </a:stretch>
        </p:blipFill>
        <p:spPr>
          <a:xfrm>
            <a:off x="1742743" y="3645024"/>
            <a:ext cx="5835958" cy="2592288"/>
          </a:xfrm>
          <a:prstGeom prst="rect">
            <a:avLst/>
          </a:prstGeom>
        </p:spPr>
      </p:pic>
      <p:sp>
        <p:nvSpPr>
          <p:cNvPr id="8" name="Shape 301"/>
          <p:cNvSpPr/>
          <p:nvPr/>
        </p:nvSpPr>
        <p:spPr>
          <a:xfrm rot="2692495">
            <a:off x="7243665" y="4871798"/>
            <a:ext cx="293834" cy="272287"/>
          </a:xfrm>
          <a:prstGeom prst="star4">
            <a:avLst>
              <a:gd name="adj" fmla="val 12500"/>
            </a:avLst>
          </a:prstGeom>
          <a:solidFill>
            <a:schemeClr val="accent2"/>
          </a:solidFill>
          <a:ln w="15875" cap="rnd">
            <a:solidFill>
              <a:srgbClr val="8C3A38"/>
            </a:solidFill>
          </a:ln>
        </p:spPr>
        <p:txBody>
          <a:bodyPr lIns="45719" rIns="45719"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pPr algn="ctr">
              <a:defRPr>
                <a:solidFill>
                  <a:srgbClr val="984807"/>
                </a:solidFill>
              </a:defRPr>
            </a:pPr>
            <a:endParaRPr/>
          </a:p>
        </p:txBody>
      </p:sp>
      <p:sp>
        <p:nvSpPr>
          <p:cNvPr id="10" name="Title 1"/>
          <p:cNvSpPr txBox="1">
            <a:spLocks/>
          </p:cNvSpPr>
          <p:nvPr/>
        </p:nvSpPr>
        <p:spPr>
          <a:xfrm>
            <a:off x="395536" y="116632"/>
            <a:ext cx="8534400" cy="896144"/>
          </a:xfrm>
          <a:prstGeom prst="rect">
            <a:avLst/>
          </a:prstGeom>
        </p:spPr>
        <p:txBody>
          <a:bodyPr vert="horz" anchor="b">
            <a:norm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ar-SA" sz="4400" dirty="0" smtClean="0"/>
              <a:t>مراحل الاستقطاع الضريبي : </a:t>
            </a:r>
            <a:endParaRPr lang="ar-SA" sz="4400" dirty="0"/>
          </a:p>
        </p:txBody>
      </p:sp>
    </p:spTree>
    <p:extLst>
      <p:ext uri="{BB962C8B-B14F-4D97-AF65-F5344CB8AC3E}">
        <p14:creationId xmlns:p14="http://schemas.microsoft.com/office/powerpoint/2010/main" val="12165652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87609" y="1124744"/>
            <a:ext cx="8208914" cy="4316993"/>
            <a:chOff x="0" y="217769"/>
            <a:chExt cx="8208912" cy="4316992"/>
          </a:xfrm>
        </p:grpSpPr>
        <p:sp>
          <p:nvSpPr>
            <p:cNvPr id="3" name="Shape 304"/>
            <p:cNvSpPr/>
            <p:nvPr/>
          </p:nvSpPr>
          <p:spPr>
            <a:xfrm>
              <a:off x="3220294" y="217769"/>
              <a:ext cx="1728192" cy="646329"/>
            </a:xfrm>
            <a:prstGeom prst="rect">
              <a:avLst/>
            </a:prstGeom>
            <a:ln/>
            <a:extLst>
              <a:ext uri="{C572A759-6A51-4108-AA02-DFA0A04FC94B}">
                <ma14:wrappingTextBoxFlag xmlns="" xmlns:ma14="http://schemas.microsoft.com/office/mac/drawingml/2011/main" xmlns:lc="http://schemas.openxmlformats.org/drawingml/2006/lockedCanvas" val="1"/>
              </a:ext>
            </a:extLst>
          </p:spPr>
          <p:style>
            <a:lnRef idx="1">
              <a:schemeClr val="accent6"/>
            </a:lnRef>
            <a:fillRef idx="2">
              <a:schemeClr val="accent6"/>
            </a:fillRef>
            <a:effectRef idx="1">
              <a:schemeClr val="accent6"/>
            </a:effectRef>
            <a:fontRef idx="minor">
              <a:schemeClr val="dk1"/>
            </a:fontRef>
          </p:style>
          <p:txBody>
            <a:bodyPr wrap="square" lIns="45719" tIns="45719" rIns="45719" bIns="45719"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pPr algn="ctr">
                <a:defRPr>
                  <a:latin typeface="+mj-lt"/>
                  <a:ea typeface="+mj-ea"/>
                  <a:cs typeface="+mj-cs"/>
                  <a:sym typeface="Garamond"/>
                </a:defRPr>
              </a:pPr>
              <a:r>
                <a:rPr b="1" dirty="0" err="1">
                  <a:latin typeface="+mn-lt"/>
                  <a:ea typeface="+mn-ea"/>
                  <a:cs typeface="+mn-cs"/>
                  <a:sym typeface="Helvetica"/>
                </a:rPr>
                <a:t>طرق</a:t>
              </a:r>
              <a:r>
                <a:rPr b="1" dirty="0">
                  <a:latin typeface="+mn-lt"/>
                  <a:ea typeface="+mn-ea"/>
                  <a:cs typeface="+mn-cs"/>
                  <a:sym typeface="Helvetica"/>
                </a:rPr>
                <a:t> </a:t>
              </a:r>
              <a:r>
                <a:rPr b="1" dirty="0" err="1">
                  <a:latin typeface="+mn-lt"/>
                  <a:ea typeface="+mn-ea"/>
                  <a:cs typeface="+mn-cs"/>
                  <a:sym typeface="Helvetica"/>
                </a:rPr>
                <a:t>تقدير</a:t>
              </a:r>
              <a:r>
                <a:rPr b="1" dirty="0">
                  <a:latin typeface="+mn-lt"/>
                  <a:ea typeface="+mn-ea"/>
                  <a:cs typeface="+mn-cs"/>
                  <a:sym typeface="Helvetica"/>
                </a:rPr>
                <a:t> </a:t>
              </a:r>
              <a:r>
                <a:rPr b="1" dirty="0" err="1">
                  <a:latin typeface="+mn-lt"/>
                  <a:ea typeface="+mn-ea"/>
                  <a:cs typeface="+mn-cs"/>
                  <a:sym typeface="Helvetica"/>
                </a:rPr>
                <a:t>الدخل</a:t>
              </a:r>
              <a:r>
                <a:rPr b="1" dirty="0">
                  <a:latin typeface="+mn-lt"/>
                  <a:ea typeface="+mn-ea"/>
                  <a:cs typeface="+mn-cs"/>
                  <a:sym typeface="Helvetica"/>
                </a:rPr>
                <a:t> </a:t>
              </a:r>
              <a:r>
                <a:rPr b="1" dirty="0" err="1">
                  <a:latin typeface="+mn-lt"/>
                  <a:ea typeface="+mn-ea"/>
                  <a:cs typeface="+mn-cs"/>
                  <a:sym typeface="Helvetica"/>
                </a:rPr>
                <a:t>الضريبي</a:t>
              </a:r>
              <a:r>
                <a:rPr b="1" dirty="0">
                  <a:latin typeface="+mn-lt"/>
                  <a:ea typeface="+mn-ea"/>
                  <a:cs typeface="+mn-cs"/>
                  <a:sym typeface="Helvetica"/>
                </a:rPr>
                <a:t> </a:t>
              </a:r>
            </a:p>
          </p:txBody>
        </p:sp>
        <p:sp>
          <p:nvSpPr>
            <p:cNvPr id="4" name="Shape 307"/>
            <p:cNvSpPr/>
            <p:nvPr/>
          </p:nvSpPr>
          <p:spPr>
            <a:xfrm>
              <a:off x="1080120" y="1296143"/>
              <a:ext cx="1728192" cy="707884"/>
            </a:xfrm>
            <a:prstGeom prst="rect">
              <a:avLst/>
            </a:prstGeom>
            <a:ln/>
            <a:extLst>
              <a:ext uri="{C572A759-6A51-4108-AA02-DFA0A04FC94B}">
                <ma14:wrappingTextBoxFlag xmlns="" xmlns:ma14="http://schemas.microsoft.com/office/mac/drawingml/2011/main" xmlns:lc="http://schemas.openxmlformats.org/drawingml/2006/lockedCanvas" val="1"/>
              </a:ext>
            </a:extLst>
          </p:spPr>
          <p:style>
            <a:lnRef idx="1">
              <a:schemeClr val="accent6"/>
            </a:lnRef>
            <a:fillRef idx="2">
              <a:schemeClr val="accent6"/>
            </a:fillRef>
            <a:effectRef idx="1">
              <a:schemeClr val="accent6"/>
            </a:effectRef>
            <a:fontRef idx="minor">
              <a:schemeClr val="dk1"/>
            </a:fontRef>
          </p:style>
          <p:txBody>
            <a:bodyPr wrap="square" lIns="45719" tIns="45719" rIns="45719" bIns="45719"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pPr algn="ctr" defTabSz="914400" rtl="1">
                <a:defRPr sz="2000" b="1">
                  <a:solidFill>
                    <a:srgbClr val="984807"/>
                  </a:solidFill>
                </a:defRPr>
              </a:pPr>
              <a:r>
                <a:rPr dirty="0" err="1">
                  <a:latin typeface="Times New Roman"/>
                  <a:ea typeface="Times New Roman"/>
                  <a:cs typeface="Times New Roman"/>
                  <a:sym typeface="Times New Roman"/>
                </a:rPr>
                <a:t>ثانيا</a:t>
              </a:r>
              <a:r>
                <a:rPr dirty="0"/>
                <a:t>: </a:t>
              </a:r>
              <a:endParaRPr lang="ar-SA" dirty="0" smtClean="0"/>
            </a:p>
            <a:p>
              <a:pPr algn="ctr" defTabSz="914400" rtl="1">
                <a:defRPr sz="2000" b="1">
                  <a:solidFill>
                    <a:srgbClr val="984807"/>
                  </a:solidFill>
                </a:defRPr>
              </a:pPr>
              <a:r>
                <a:rPr dirty="0" err="1" smtClean="0">
                  <a:latin typeface="Times New Roman"/>
                  <a:ea typeface="Times New Roman"/>
                  <a:cs typeface="Times New Roman"/>
                  <a:sym typeface="Times New Roman"/>
                </a:rPr>
                <a:t>الطريقة</a:t>
              </a:r>
              <a:r>
                <a:rPr dirty="0" smtClean="0">
                  <a:latin typeface="Times New Roman"/>
                  <a:ea typeface="Times New Roman"/>
                  <a:cs typeface="Times New Roman"/>
                  <a:sym typeface="Times New Roman"/>
                </a:rPr>
                <a:t> </a:t>
              </a:r>
              <a:r>
                <a:rPr dirty="0" err="1">
                  <a:latin typeface="Times New Roman"/>
                  <a:ea typeface="Times New Roman"/>
                  <a:cs typeface="Times New Roman"/>
                  <a:sym typeface="Times New Roman"/>
                </a:rPr>
                <a:t>التحديدية</a:t>
              </a:r>
              <a:endParaRPr dirty="0">
                <a:latin typeface="Times New Roman"/>
                <a:ea typeface="Times New Roman"/>
                <a:cs typeface="Times New Roman"/>
                <a:sym typeface="Times New Roman"/>
              </a:endParaRPr>
            </a:p>
          </p:txBody>
        </p:sp>
        <p:sp>
          <p:nvSpPr>
            <p:cNvPr id="5" name="Shape 309"/>
            <p:cNvSpPr/>
            <p:nvPr/>
          </p:nvSpPr>
          <p:spPr>
            <a:xfrm>
              <a:off x="1944216" y="863929"/>
              <a:ext cx="2160241" cy="43209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0800"/>
                  </a:lnTo>
                  <a:lnTo>
                    <a:pt x="0" y="10800"/>
                  </a:lnTo>
                  <a:lnTo>
                    <a:pt x="0" y="21600"/>
                  </a:lnTo>
                </a:path>
              </a:pathLst>
            </a:custGeom>
            <a:ln/>
          </p:spPr>
          <p:style>
            <a:lnRef idx="3">
              <a:schemeClr val="accent6"/>
            </a:lnRef>
            <a:fillRef idx="0">
              <a:schemeClr val="accent6"/>
            </a:fillRef>
            <a:effectRef idx="2">
              <a:schemeClr val="accent6"/>
            </a:effectRef>
            <a:fontRef idx="minor">
              <a:schemeClr val="tx1"/>
            </a:fontRef>
          </p:style>
          <p:txBody>
            <a:bodyPr wrap="square" lIns="45719" tIns="45719" rIns="45719" bIns="4571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endParaRPr/>
            </a:p>
          </p:txBody>
        </p:sp>
        <p:sp>
          <p:nvSpPr>
            <p:cNvPr id="6" name="Shape 311"/>
            <p:cNvSpPr/>
            <p:nvPr/>
          </p:nvSpPr>
          <p:spPr>
            <a:xfrm>
              <a:off x="1080120" y="2448273"/>
              <a:ext cx="1728192" cy="646329"/>
            </a:xfrm>
            <a:prstGeom prst="rect">
              <a:avLst/>
            </a:prstGeom>
            <a:ln/>
            <a:extLst>
              <a:ext uri="{C572A759-6A51-4108-AA02-DFA0A04FC94B}">
                <ma14:wrappingTextBoxFlag xmlns="" xmlns:ma14="http://schemas.microsoft.com/office/mac/drawingml/2011/main" xmlns:lc="http://schemas.openxmlformats.org/drawingml/2006/lockedCanvas" val="1"/>
              </a:ext>
            </a:extLst>
          </p:spPr>
          <p:style>
            <a:lnRef idx="1">
              <a:schemeClr val="accent6"/>
            </a:lnRef>
            <a:fillRef idx="2">
              <a:schemeClr val="accent6"/>
            </a:fillRef>
            <a:effectRef idx="1">
              <a:schemeClr val="accent6"/>
            </a:effectRef>
            <a:fontRef idx="minor">
              <a:schemeClr val="dk1"/>
            </a:fontRef>
          </p:style>
          <p:txBody>
            <a:bodyPr wrap="square" lIns="45719" tIns="45719" rIns="45719" bIns="45719"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pPr marL="285750" indent="-285750" algn="r" defTabSz="914400" rtl="1">
                <a:buFont typeface="Wingdings" pitchFamily="2" charset="2"/>
                <a:buChar char="v"/>
                <a:defRPr b="1">
                  <a:solidFill>
                    <a:srgbClr val="984807"/>
                  </a:solidFill>
                </a:defRPr>
              </a:pPr>
              <a:r>
                <a:rPr dirty="0"/>
                <a:t>-</a:t>
              </a:r>
              <a:r>
                <a:rPr dirty="0" err="1">
                  <a:latin typeface="Times New Roman"/>
                  <a:ea typeface="Times New Roman"/>
                  <a:cs typeface="Times New Roman"/>
                  <a:sym typeface="Times New Roman"/>
                </a:rPr>
                <a:t>تعتمد</a:t>
              </a:r>
              <a:r>
                <a:rPr dirty="0">
                  <a:latin typeface="Times New Roman"/>
                  <a:ea typeface="Times New Roman"/>
                  <a:cs typeface="Times New Roman"/>
                  <a:sym typeface="Times New Roman"/>
                </a:rPr>
                <a:t> </a:t>
              </a:r>
              <a:r>
                <a:rPr dirty="0" err="1">
                  <a:latin typeface="Times New Roman"/>
                  <a:ea typeface="Times New Roman"/>
                  <a:cs typeface="Times New Roman"/>
                  <a:sym typeface="Times New Roman"/>
                </a:rPr>
                <a:t>على</a:t>
              </a:r>
              <a:r>
                <a:rPr dirty="0">
                  <a:latin typeface="Times New Roman"/>
                  <a:ea typeface="Times New Roman"/>
                  <a:cs typeface="Times New Roman"/>
                  <a:sym typeface="Times New Roman"/>
                </a:rPr>
                <a:t> </a:t>
              </a:r>
              <a:r>
                <a:rPr dirty="0" err="1">
                  <a:latin typeface="Times New Roman"/>
                  <a:ea typeface="Times New Roman"/>
                  <a:cs typeface="Times New Roman"/>
                  <a:sym typeface="Times New Roman"/>
                </a:rPr>
                <a:t>البينة</a:t>
              </a:r>
              <a:endParaRPr sz="1360" dirty="0">
                <a:solidFill>
                  <a:srgbClr val="FFFFFF"/>
                </a:solidFill>
              </a:endParaRPr>
            </a:p>
            <a:p>
              <a:pPr marL="285750" indent="-285750" algn="r" defTabSz="914400" rtl="1">
                <a:buFont typeface="Wingdings" pitchFamily="2" charset="2"/>
                <a:buChar char="v"/>
                <a:defRPr b="1">
                  <a:solidFill>
                    <a:srgbClr val="984807"/>
                  </a:solidFill>
                </a:defRPr>
              </a:pPr>
              <a:r>
                <a:rPr dirty="0"/>
                <a:t>-</a:t>
              </a:r>
              <a:r>
                <a:rPr dirty="0" err="1">
                  <a:latin typeface="Times New Roman"/>
                  <a:ea typeface="Times New Roman"/>
                  <a:cs typeface="Times New Roman"/>
                  <a:sym typeface="Times New Roman"/>
                </a:rPr>
                <a:t>تقدير</a:t>
              </a:r>
              <a:r>
                <a:rPr dirty="0">
                  <a:latin typeface="Times New Roman"/>
                  <a:ea typeface="Times New Roman"/>
                  <a:cs typeface="Times New Roman"/>
                  <a:sym typeface="Times New Roman"/>
                </a:rPr>
                <a:t> </a:t>
              </a:r>
              <a:r>
                <a:rPr dirty="0" err="1">
                  <a:latin typeface="Times New Roman"/>
                  <a:ea typeface="Times New Roman"/>
                  <a:cs typeface="Times New Roman"/>
                  <a:sym typeface="Times New Roman"/>
                </a:rPr>
                <a:t>مباشر</a:t>
              </a:r>
              <a:endParaRPr dirty="0">
                <a:latin typeface="Times New Roman"/>
                <a:ea typeface="Times New Roman"/>
                <a:cs typeface="Times New Roman"/>
                <a:sym typeface="Times New Roman"/>
              </a:endParaRPr>
            </a:p>
          </p:txBody>
        </p:sp>
        <p:sp>
          <p:nvSpPr>
            <p:cNvPr id="7" name="Shape 313"/>
            <p:cNvSpPr/>
            <p:nvPr/>
          </p:nvSpPr>
          <p:spPr>
            <a:xfrm>
              <a:off x="1944216" y="2016178"/>
              <a:ext cx="1" cy="432096"/>
            </a:xfrm>
            <a:prstGeom prst="line">
              <a:avLst/>
            </a:prstGeom>
            <a:ln/>
          </p:spPr>
          <p:style>
            <a:lnRef idx="3">
              <a:schemeClr val="accent6"/>
            </a:lnRef>
            <a:fillRef idx="0">
              <a:schemeClr val="accent6"/>
            </a:fillRef>
            <a:effectRef idx="2">
              <a:schemeClr val="accent6"/>
            </a:effectRef>
            <a:fontRef idx="minor">
              <a:schemeClr val="tx1"/>
            </a:fontRef>
          </p:style>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endParaRPr/>
            </a:p>
          </p:txBody>
        </p:sp>
        <p:sp>
          <p:nvSpPr>
            <p:cNvPr id="8" name="Shape 315"/>
            <p:cNvSpPr/>
            <p:nvPr/>
          </p:nvSpPr>
          <p:spPr>
            <a:xfrm>
              <a:off x="0" y="3528274"/>
              <a:ext cx="1728192" cy="599075"/>
            </a:xfrm>
            <a:prstGeom prst="rect">
              <a:avLst/>
            </a:prstGeom>
            <a:ln/>
            <a:extLst>
              <a:ext uri="{C572A759-6A51-4108-AA02-DFA0A04FC94B}">
                <ma14:wrappingTextBoxFlag xmlns="" xmlns:ma14="http://schemas.microsoft.com/office/mac/drawingml/2011/main" xmlns:lc="http://schemas.openxmlformats.org/drawingml/2006/lockedCanvas" val="1"/>
              </a:ext>
            </a:extLst>
          </p:spPr>
          <p:style>
            <a:lnRef idx="1">
              <a:schemeClr val="accent6"/>
            </a:lnRef>
            <a:fillRef idx="2">
              <a:schemeClr val="accent6"/>
            </a:fillRef>
            <a:effectRef idx="1">
              <a:schemeClr val="accent6"/>
            </a:effectRef>
            <a:fontRef idx="minor">
              <a:schemeClr val="dk1"/>
            </a:fontRef>
          </p:style>
          <p:txBody>
            <a:bodyPr wrap="square" lIns="45719" tIns="45719" rIns="45719" bIns="45719"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pPr algn="ctr" defTabSz="800100" rtl="1">
                <a:lnSpc>
                  <a:spcPct val="90000"/>
                </a:lnSpc>
                <a:spcBef>
                  <a:spcPts val="700"/>
                </a:spcBef>
                <a:defRPr b="1"/>
              </a:pPr>
              <a:r>
                <a:rPr>
                  <a:latin typeface="Times New Roman"/>
                  <a:ea typeface="Times New Roman"/>
                  <a:cs typeface="Times New Roman"/>
                  <a:sym typeface="Times New Roman"/>
                </a:rPr>
                <a:t>ب</a:t>
              </a:r>
              <a:r>
                <a:t>)</a:t>
              </a:r>
              <a:r>
                <a:rPr>
                  <a:latin typeface="Times New Roman"/>
                  <a:ea typeface="Times New Roman"/>
                  <a:cs typeface="Times New Roman"/>
                  <a:sym typeface="Times New Roman"/>
                </a:rPr>
                <a:t>طريقة الإقرار المباشر من الغير</a:t>
              </a:r>
            </a:p>
          </p:txBody>
        </p:sp>
        <p:sp>
          <p:nvSpPr>
            <p:cNvPr id="9" name="Shape 317"/>
            <p:cNvSpPr/>
            <p:nvPr/>
          </p:nvSpPr>
          <p:spPr>
            <a:xfrm>
              <a:off x="864095" y="3096345"/>
              <a:ext cx="1080122" cy="43209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0800"/>
                  </a:lnTo>
                  <a:lnTo>
                    <a:pt x="0" y="10800"/>
                  </a:lnTo>
                  <a:lnTo>
                    <a:pt x="0" y="21600"/>
                  </a:lnTo>
                </a:path>
              </a:pathLst>
            </a:custGeom>
            <a:ln/>
          </p:spPr>
          <p:style>
            <a:lnRef idx="3">
              <a:schemeClr val="accent6"/>
            </a:lnRef>
            <a:fillRef idx="0">
              <a:schemeClr val="accent6"/>
            </a:fillRef>
            <a:effectRef idx="2">
              <a:schemeClr val="accent6"/>
            </a:effectRef>
            <a:fontRef idx="minor">
              <a:schemeClr val="tx1"/>
            </a:fontRef>
          </p:style>
          <p:txBody>
            <a:bodyPr wrap="square" lIns="45719" tIns="45719" rIns="45719" bIns="4571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endParaRPr/>
            </a:p>
          </p:txBody>
        </p:sp>
        <p:sp>
          <p:nvSpPr>
            <p:cNvPr id="10" name="Shape 319"/>
            <p:cNvSpPr/>
            <p:nvPr/>
          </p:nvSpPr>
          <p:spPr>
            <a:xfrm>
              <a:off x="2160240" y="3577390"/>
              <a:ext cx="1728192" cy="599075"/>
            </a:xfrm>
            <a:prstGeom prst="rect">
              <a:avLst/>
            </a:prstGeom>
            <a:ln/>
            <a:extLst>
              <a:ext uri="{C572A759-6A51-4108-AA02-DFA0A04FC94B}">
                <ma14:wrappingTextBoxFlag xmlns="" xmlns:ma14="http://schemas.microsoft.com/office/mac/drawingml/2011/main" xmlns:lc="http://schemas.openxmlformats.org/drawingml/2006/lockedCanvas" val="1"/>
              </a:ext>
            </a:extLst>
          </p:spPr>
          <p:style>
            <a:lnRef idx="1">
              <a:schemeClr val="accent6"/>
            </a:lnRef>
            <a:fillRef idx="2">
              <a:schemeClr val="accent6"/>
            </a:fillRef>
            <a:effectRef idx="1">
              <a:schemeClr val="accent6"/>
            </a:effectRef>
            <a:fontRef idx="minor">
              <a:schemeClr val="dk1"/>
            </a:fontRef>
          </p:style>
          <p:txBody>
            <a:bodyPr wrap="square" lIns="45719" tIns="45719" rIns="45719" bIns="45719"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pPr algn="ctr" defTabSz="800100" rtl="1">
                <a:lnSpc>
                  <a:spcPct val="90000"/>
                </a:lnSpc>
                <a:spcBef>
                  <a:spcPts val="700"/>
                </a:spcBef>
                <a:defRPr b="1"/>
              </a:pPr>
              <a:r>
                <a:rPr dirty="0">
                  <a:latin typeface="Times New Roman"/>
                  <a:ea typeface="Times New Roman"/>
                  <a:cs typeface="Times New Roman"/>
                  <a:sym typeface="Times New Roman"/>
                </a:rPr>
                <a:t>أ</a:t>
              </a:r>
              <a:r>
                <a:rPr dirty="0"/>
                <a:t>)</a:t>
              </a:r>
              <a:r>
                <a:rPr dirty="0" err="1">
                  <a:latin typeface="Times New Roman"/>
                  <a:ea typeface="Times New Roman"/>
                  <a:cs typeface="Times New Roman"/>
                  <a:sym typeface="Times New Roman"/>
                </a:rPr>
                <a:t>طريقة</a:t>
              </a:r>
              <a:r>
                <a:rPr dirty="0">
                  <a:latin typeface="Times New Roman"/>
                  <a:ea typeface="Times New Roman"/>
                  <a:cs typeface="Times New Roman"/>
                  <a:sym typeface="Times New Roman"/>
                </a:rPr>
                <a:t> </a:t>
              </a:r>
              <a:r>
                <a:rPr dirty="0" err="1">
                  <a:latin typeface="Times New Roman"/>
                  <a:ea typeface="Times New Roman"/>
                  <a:cs typeface="Times New Roman"/>
                  <a:sym typeface="Times New Roman"/>
                </a:rPr>
                <a:t>الاقرار</a:t>
              </a:r>
              <a:r>
                <a:rPr dirty="0">
                  <a:latin typeface="Times New Roman"/>
                  <a:ea typeface="Times New Roman"/>
                  <a:cs typeface="Times New Roman"/>
                  <a:sym typeface="Times New Roman"/>
                </a:rPr>
                <a:t> </a:t>
              </a:r>
              <a:r>
                <a:rPr dirty="0" err="1">
                  <a:latin typeface="Times New Roman"/>
                  <a:ea typeface="Times New Roman"/>
                  <a:cs typeface="Times New Roman"/>
                  <a:sym typeface="Times New Roman"/>
                </a:rPr>
                <a:t>المباشر</a:t>
              </a:r>
              <a:r>
                <a:rPr dirty="0">
                  <a:latin typeface="Times New Roman"/>
                  <a:ea typeface="Times New Roman"/>
                  <a:cs typeface="Times New Roman"/>
                  <a:sym typeface="Times New Roman"/>
                </a:rPr>
                <a:t> </a:t>
              </a:r>
              <a:r>
                <a:rPr dirty="0" err="1">
                  <a:latin typeface="Times New Roman"/>
                  <a:ea typeface="Times New Roman"/>
                  <a:cs typeface="Times New Roman"/>
                  <a:sym typeface="Times New Roman"/>
                </a:rPr>
                <a:t>من</a:t>
              </a:r>
              <a:r>
                <a:rPr dirty="0">
                  <a:latin typeface="Times New Roman"/>
                  <a:ea typeface="Times New Roman"/>
                  <a:cs typeface="Times New Roman"/>
                  <a:sym typeface="Times New Roman"/>
                </a:rPr>
                <a:t> </a:t>
              </a:r>
              <a:r>
                <a:rPr dirty="0" err="1">
                  <a:latin typeface="Times New Roman"/>
                  <a:ea typeface="Times New Roman"/>
                  <a:cs typeface="Times New Roman"/>
                  <a:sym typeface="Times New Roman"/>
                </a:rPr>
                <a:t>المكلف</a:t>
              </a:r>
              <a:endParaRPr dirty="0">
                <a:latin typeface="Times New Roman"/>
                <a:ea typeface="Times New Roman"/>
                <a:cs typeface="Times New Roman"/>
                <a:sym typeface="Times New Roman"/>
              </a:endParaRPr>
            </a:p>
          </p:txBody>
        </p:sp>
        <p:sp>
          <p:nvSpPr>
            <p:cNvPr id="11" name="Shape 321"/>
            <p:cNvSpPr/>
            <p:nvPr/>
          </p:nvSpPr>
          <p:spPr>
            <a:xfrm>
              <a:off x="1944216" y="3096345"/>
              <a:ext cx="1080121" cy="4320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lnTo>
                    <a:pt x="21600" y="10800"/>
                  </a:lnTo>
                  <a:lnTo>
                    <a:pt x="21600" y="21600"/>
                  </a:lnTo>
                </a:path>
              </a:pathLst>
            </a:custGeom>
            <a:ln/>
          </p:spPr>
          <p:style>
            <a:lnRef idx="3">
              <a:schemeClr val="accent6"/>
            </a:lnRef>
            <a:fillRef idx="0">
              <a:schemeClr val="accent6"/>
            </a:fillRef>
            <a:effectRef idx="2">
              <a:schemeClr val="accent6"/>
            </a:effectRef>
            <a:fontRef idx="minor">
              <a:schemeClr val="tx1"/>
            </a:fontRef>
          </p:style>
          <p:txBody>
            <a:bodyPr wrap="square" lIns="45719" tIns="45719" rIns="45719" bIns="4571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endParaRPr/>
            </a:p>
          </p:txBody>
        </p:sp>
        <p:sp>
          <p:nvSpPr>
            <p:cNvPr id="12" name="Shape 323"/>
            <p:cNvSpPr/>
            <p:nvPr/>
          </p:nvSpPr>
          <p:spPr>
            <a:xfrm>
              <a:off x="5400600" y="1296144"/>
              <a:ext cx="1728192" cy="707884"/>
            </a:xfrm>
            <a:prstGeom prst="rect">
              <a:avLst/>
            </a:prstGeom>
            <a:ln/>
            <a:extLst>
              <a:ext uri="{C572A759-6A51-4108-AA02-DFA0A04FC94B}">
                <ma14:wrappingTextBoxFlag xmlns="" xmlns:ma14="http://schemas.microsoft.com/office/mac/drawingml/2011/main" xmlns:lc="http://schemas.openxmlformats.org/drawingml/2006/lockedCanvas" val="1"/>
              </a:ext>
            </a:extLst>
          </p:spPr>
          <p:style>
            <a:lnRef idx="1">
              <a:schemeClr val="accent6"/>
            </a:lnRef>
            <a:fillRef idx="2">
              <a:schemeClr val="accent6"/>
            </a:fillRef>
            <a:effectRef idx="1">
              <a:schemeClr val="accent6"/>
            </a:effectRef>
            <a:fontRef idx="minor">
              <a:schemeClr val="dk1"/>
            </a:fontRef>
          </p:style>
          <p:txBody>
            <a:bodyPr wrap="square" lIns="45719" tIns="45719" rIns="45719" bIns="45719"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pPr algn="ctr" defTabSz="914400" rtl="1">
                <a:defRPr sz="2000" b="1">
                  <a:solidFill>
                    <a:srgbClr val="984807"/>
                  </a:solidFill>
                </a:defRPr>
              </a:pPr>
              <a:r>
                <a:rPr dirty="0" err="1">
                  <a:latin typeface="Times New Roman"/>
                  <a:ea typeface="Times New Roman"/>
                  <a:cs typeface="Times New Roman"/>
                  <a:sym typeface="Times New Roman"/>
                </a:rPr>
                <a:t>أولا</a:t>
              </a:r>
              <a:r>
                <a:rPr dirty="0"/>
                <a:t>: </a:t>
              </a:r>
              <a:endParaRPr lang="ar-SA" dirty="0" smtClean="0"/>
            </a:p>
            <a:p>
              <a:pPr algn="ctr" defTabSz="914400" rtl="1">
                <a:defRPr sz="2000" b="1">
                  <a:solidFill>
                    <a:srgbClr val="984807"/>
                  </a:solidFill>
                </a:defRPr>
              </a:pPr>
              <a:r>
                <a:rPr dirty="0" err="1" smtClean="0">
                  <a:latin typeface="Times New Roman"/>
                  <a:ea typeface="Times New Roman"/>
                  <a:cs typeface="Times New Roman"/>
                  <a:sym typeface="Times New Roman"/>
                </a:rPr>
                <a:t>الطريقة</a:t>
              </a:r>
              <a:r>
                <a:rPr dirty="0" smtClean="0">
                  <a:latin typeface="Times New Roman"/>
                  <a:ea typeface="Times New Roman"/>
                  <a:cs typeface="Times New Roman"/>
                  <a:sym typeface="Times New Roman"/>
                </a:rPr>
                <a:t> </a:t>
              </a:r>
              <a:r>
                <a:rPr dirty="0" err="1">
                  <a:latin typeface="Times New Roman"/>
                  <a:ea typeface="Times New Roman"/>
                  <a:cs typeface="Times New Roman"/>
                  <a:sym typeface="Times New Roman"/>
                </a:rPr>
                <a:t>التقديرية</a:t>
              </a:r>
              <a:r>
                <a:rPr dirty="0">
                  <a:latin typeface="Times New Roman"/>
                  <a:ea typeface="Times New Roman"/>
                  <a:cs typeface="Times New Roman"/>
                  <a:sym typeface="Times New Roman"/>
                </a:rPr>
                <a:t> </a:t>
              </a:r>
            </a:p>
          </p:txBody>
        </p:sp>
        <p:sp>
          <p:nvSpPr>
            <p:cNvPr id="13" name="Shape 325"/>
            <p:cNvSpPr/>
            <p:nvPr/>
          </p:nvSpPr>
          <p:spPr>
            <a:xfrm>
              <a:off x="4104456" y="863929"/>
              <a:ext cx="2160241" cy="4320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lnTo>
                    <a:pt x="21600" y="10800"/>
                  </a:lnTo>
                  <a:lnTo>
                    <a:pt x="21600" y="21600"/>
                  </a:lnTo>
                </a:path>
              </a:pathLst>
            </a:custGeom>
            <a:ln/>
          </p:spPr>
          <p:style>
            <a:lnRef idx="3">
              <a:schemeClr val="accent6"/>
            </a:lnRef>
            <a:fillRef idx="0">
              <a:schemeClr val="accent6"/>
            </a:fillRef>
            <a:effectRef idx="2">
              <a:schemeClr val="accent6"/>
            </a:effectRef>
            <a:fontRef idx="minor">
              <a:schemeClr val="tx1"/>
            </a:fontRef>
          </p:style>
          <p:txBody>
            <a:bodyPr wrap="square" lIns="45719" tIns="45719" rIns="45719" bIns="4571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endParaRPr/>
            </a:p>
          </p:txBody>
        </p:sp>
        <p:grpSp>
          <p:nvGrpSpPr>
            <p:cNvPr id="14" name="Group 13"/>
            <p:cNvGrpSpPr/>
            <p:nvPr/>
          </p:nvGrpSpPr>
          <p:grpSpPr>
            <a:xfrm>
              <a:off x="5400600" y="2520281"/>
              <a:ext cx="1728192" cy="936103"/>
              <a:chOff x="0" y="-72007"/>
              <a:chExt cx="1728192" cy="936103"/>
            </a:xfrm>
          </p:grpSpPr>
          <p:sp>
            <p:nvSpPr>
              <p:cNvPr id="20" name="Shape 326"/>
              <p:cNvSpPr/>
              <p:nvPr/>
            </p:nvSpPr>
            <p:spPr>
              <a:xfrm>
                <a:off x="0" y="0"/>
                <a:ext cx="1728192" cy="864096"/>
              </a:xfrm>
              <a:prstGeom prst="rect">
                <a:avLst/>
              </a:prstGeom>
              <a:ln/>
            </p:spPr>
            <p:style>
              <a:lnRef idx="1">
                <a:schemeClr val="accent6"/>
              </a:lnRef>
              <a:fillRef idx="2">
                <a:schemeClr val="accent6"/>
              </a:fillRef>
              <a:effectRef idx="1">
                <a:schemeClr val="accent6"/>
              </a:effectRef>
              <a:fontRef idx="minor">
                <a:schemeClr val="dk1"/>
              </a:fontRef>
            </p:style>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pPr algn="r" defTabSz="914400">
                  <a:defRPr sz="1360">
                    <a:solidFill>
                      <a:srgbClr val="FFFFFF"/>
                    </a:solidFill>
                  </a:defRPr>
                </a:pPr>
                <a:endParaRPr/>
              </a:p>
            </p:txBody>
          </p:sp>
          <p:sp>
            <p:nvSpPr>
              <p:cNvPr id="21" name="Shape 327"/>
              <p:cNvSpPr/>
              <p:nvPr/>
            </p:nvSpPr>
            <p:spPr>
              <a:xfrm>
                <a:off x="0" y="-72007"/>
                <a:ext cx="1728192" cy="923328"/>
              </a:xfrm>
              <a:prstGeom prst="rect">
                <a:avLst/>
              </a:prstGeom>
              <a:ln/>
              <a:extLst>
                <a:ext uri="{C572A759-6A51-4108-AA02-DFA0A04FC94B}">
                  <ma14:wrappingTextBoxFlag xmlns="" xmlns:ma14="http://schemas.microsoft.com/office/mac/drawingml/2011/main" xmlns:lc="http://schemas.openxmlformats.org/drawingml/2006/lockedCanvas" val="1"/>
                </a:ext>
              </a:extLst>
            </p:spPr>
            <p:style>
              <a:lnRef idx="1">
                <a:schemeClr val="accent6"/>
              </a:lnRef>
              <a:fillRef idx="2">
                <a:schemeClr val="accent6"/>
              </a:fillRef>
              <a:effectRef idx="1">
                <a:schemeClr val="accent6"/>
              </a:effectRef>
              <a:fontRef idx="minor">
                <a:schemeClr val="dk1"/>
              </a:fontRef>
            </p:style>
            <p:txBody>
              <a:bodyPr wrap="square" lIns="45719" tIns="45719" rIns="45719" bIns="45719"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pPr marL="285750" indent="-285750" algn="r" defTabSz="914400" rtl="1">
                  <a:buFont typeface="Wingdings" pitchFamily="2" charset="2"/>
                  <a:buChar char="v"/>
                  <a:defRPr sz="1700">
                    <a:solidFill>
                      <a:srgbClr val="984807"/>
                    </a:solidFill>
                  </a:defRPr>
                </a:pPr>
                <a:r>
                  <a:rPr dirty="0"/>
                  <a:t>-</a:t>
                </a:r>
                <a:r>
                  <a:rPr sz="1800" b="1" dirty="0" err="1">
                    <a:latin typeface="Times New Roman"/>
                    <a:ea typeface="Times New Roman"/>
                    <a:cs typeface="Times New Roman"/>
                    <a:sym typeface="Times New Roman"/>
                  </a:rPr>
                  <a:t>تعتمد</a:t>
                </a:r>
                <a:r>
                  <a:rPr sz="1800" b="1" dirty="0">
                    <a:latin typeface="Times New Roman"/>
                    <a:ea typeface="Times New Roman"/>
                    <a:cs typeface="Times New Roman"/>
                    <a:sym typeface="Times New Roman"/>
                  </a:rPr>
                  <a:t> </a:t>
                </a:r>
                <a:r>
                  <a:rPr sz="1800" b="1" dirty="0" err="1">
                    <a:latin typeface="Times New Roman"/>
                    <a:ea typeface="Times New Roman"/>
                    <a:cs typeface="Times New Roman"/>
                    <a:sym typeface="Times New Roman"/>
                  </a:rPr>
                  <a:t>على</a:t>
                </a:r>
                <a:r>
                  <a:rPr sz="1800" b="1" dirty="0">
                    <a:latin typeface="Times New Roman"/>
                    <a:ea typeface="Times New Roman"/>
                    <a:cs typeface="Times New Roman"/>
                    <a:sym typeface="Times New Roman"/>
                  </a:rPr>
                  <a:t> </a:t>
                </a:r>
                <a:r>
                  <a:rPr sz="1800" b="1" dirty="0" err="1">
                    <a:latin typeface="Times New Roman"/>
                    <a:ea typeface="Times New Roman"/>
                    <a:cs typeface="Times New Roman"/>
                    <a:sym typeface="Times New Roman"/>
                  </a:rPr>
                  <a:t>الأدلة</a:t>
                </a:r>
                <a:r>
                  <a:rPr sz="1800" b="1" dirty="0">
                    <a:latin typeface="Times New Roman"/>
                    <a:ea typeface="Times New Roman"/>
                    <a:cs typeface="Times New Roman"/>
                    <a:sym typeface="Times New Roman"/>
                  </a:rPr>
                  <a:t> </a:t>
                </a:r>
                <a:r>
                  <a:rPr sz="1800" b="1" dirty="0" err="1">
                    <a:latin typeface="Times New Roman"/>
                    <a:ea typeface="Times New Roman"/>
                    <a:cs typeface="Times New Roman"/>
                    <a:sym typeface="Times New Roman"/>
                  </a:rPr>
                  <a:t>والبراهين</a:t>
                </a:r>
                <a:endParaRPr sz="1360" dirty="0">
                  <a:solidFill>
                    <a:srgbClr val="FFFFFF"/>
                  </a:solidFill>
                </a:endParaRPr>
              </a:p>
              <a:p>
                <a:pPr marL="285750" indent="-285750" algn="r" defTabSz="914400" rtl="1">
                  <a:buFont typeface="Wingdings" pitchFamily="2" charset="2"/>
                  <a:buChar char="v"/>
                  <a:defRPr b="1">
                    <a:solidFill>
                      <a:srgbClr val="984807"/>
                    </a:solidFill>
                  </a:defRPr>
                </a:pPr>
                <a:r>
                  <a:rPr dirty="0"/>
                  <a:t>-</a:t>
                </a:r>
                <a:r>
                  <a:rPr dirty="0" err="1">
                    <a:latin typeface="Times New Roman"/>
                    <a:ea typeface="Times New Roman"/>
                    <a:cs typeface="Times New Roman"/>
                    <a:sym typeface="Times New Roman"/>
                  </a:rPr>
                  <a:t>تقدير</a:t>
                </a:r>
                <a:r>
                  <a:rPr dirty="0">
                    <a:latin typeface="Times New Roman"/>
                    <a:ea typeface="Times New Roman"/>
                    <a:cs typeface="Times New Roman"/>
                    <a:sym typeface="Times New Roman"/>
                  </a:rPr>
                  <a:t> </a:t>
                </a:r>
                <a:r>
                  <a:rPr dirty="0" err="1">
                    <a:latin typeface="Times New Roman"/>
                    <a:ea typeface="Times New Roman"/>
                    <a:cs typeface="Times New Roman"/>
                    <a:sym typeface="Times New Roman"/>
                  </a:rPr>
                  <a:t>مباشر</a:t>
                </a:r>
                <a:r>
                  <a:rPr dirty="0">
                    <a:latin typeface="Times New Roman"/>
                    <a:ea typeface="Times New Roman"/>
                    <a:cs typeface="Times New Roman"/>
                    <a:sym typeface="Times New Roman"/>
                  </a:rPr>
                  <a:t> </a:t>
                </a:r>
              </a:p>
            </p:txBody>
          </p:sp>
        </p:grpSp>
        <p:sp>
          <p:nvSpPr>
            <p:cNvPr id="15" name="Shape 329"/>
            <p:cNvSpPr/>
            <p:nvPr/>
          </p:nvSpPr>
          <p:spPr>
            <a:xfrm>
              <a:off x="6264696" y="2016226"/>
              <a:ext cx="1" cy="432096"/>
            </a:xfrm>
            <a:prstGeom prst="line">
              <a:avLst/>
            </a:prstGeom>
            <a:ln/>
          </p:spPr>
          <p:style>
            <a:lnRef idx="3">
              <a:schemeClr val="accent6"/>
            </a:lnRef>
            <a:fillRef idx="0">
              <a:schemeClr val="accent6"/>
            </a:fillRef>
            <a:effectRef idx="2">
              <a:schemeClr val="accent6"/>
            </a:effectRef>
            <a:fontRef idx="minor">
              <a:schemeClr val="tx1"/>
            </a:fontRef>
          </p:style>
          <p:txBody>
            <a:bodyPr wrap="square" lIns="45719" tIns="45719" rIns="45719" bIns="45719" numCol="1"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endParaRPr/>
            </a:p>
          </p:txBody>
        </p:sp>
        <p:sp>
          <p:nvSpPr>
            <p:cNvPr id="16" name="Shape 331"/>
            <p:cNvSpPr/>
            <p:nvPr/>
          </p:nvSpPr>
          <p:spPr>
            <a:xfrm>
              <a:off x="4320480" y="3888432"/>
              <a:ext cx="1728192" cy="646329"/>
            </a:xfrm>
            <a:prstGeom prst="rect">
              <a:avLst/>
            </a:prstGeom>
            <a:ln/>
            <a:extLst>
              <a:ext uri="{C572A759-6A51-4108-AA02-DFA0A04FC94B}">
                <ma14:wrappingTextBoxFlag xmlns="" xmlns:ma14="http://schemas.microsoft.com/office/mac/drawingml/2011/main" xmlns:lc="http://schemas.openxmlformats.org/drawingml/2006/lockedCanvas" val="1"/>
              </a:ext>
            </a:extLst>
          </p:spPr>
          <p:style>
            <a:lnRef idx="1">
              <a:schemeClr val="accent6"/>
            </a:lnRef>
            <a:fillRef idx="2">
              <a:schemeClr val="accent6"/>
            </a:fillRef>
            <a:effectRef idx="1">
              <a:schemeClr val="accent6"/>
            </a:effectRef>
            <a:fontRef idx="minor">
              <a:schemeClr val="dk1"/>
            </a:fontRef>
          </p:style>
          <p:txBody>
            <a:bodyPr wrap="square" lIns="45719" tIns="45719" rIns="45719" bIns="45719"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pPr algn="ctr" defTabSz="914400" rtl="1">
                <a:defRPr b="1"/>
              </a:pPr>
              <a:r>
                <a:rPr>
                  <a:latin typeface="Times New Roman"/>
                  <a:ea typeface="Times New Roman"/>
                  <a:cs typeface="Times New Roman"/>
                  <a:sym typeface="Times New Roman"/>
                </a:rPr>
                <a:t>ب</a:t>
              </a:r>
              <a:r>
                <a:t>)</a:t>
              </a:r>
              <a:r>
                <a:rPr>
                  <a:latin typeface="Times New Roman"/>
                  <a:ea typeface="Times New Roman"/>
                  <a:cs typeface="Times New Roman"/>
                  <a:sym typeface="Times New Roman"/>
                </a:rPr>
                <a:t>طريقة التقدير الجغرافي</a:t>
              </a:r>
            </a:p>
          </p:txBody>
        </p:sp>
        <p:sp>
          <p:nvSpPr>
            <p:cNvPr id="17" name="Shape 333"/>
            <p:cNvSpPr/>
            <p:nvPr/>
          </p:nvSpPr>
          <p:spPr>
            <a:xfrm>
              <a:off x="5184576" y="3456503"/>
              <a:ext cx="1080121" cy="43209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0800"/>
                  </a:lnTo>
                  <a:lnTo>
                    <a:pt x="0" y="10800"/>
                  </a:lnTo>
                  <a:lnTo>
                    <a:pt x="0" y="21600"/>
                  </a:lnTo>
                </a:path>
              </a:pathLst>
            </a:custGeom>
            <a:ln/>
          </p:spPr>
          <p:style>
            <a:lnRef idx="3">
              <a:schemeClr val="accent6"/>
            </a:lnRef>
            <a:fillRef idx="0">
              <a:schemeClr val="accent6"/>
            </a:fillRef>
            <a:effectRef idx="2">
              <a:schemeClr val="accent6"/>
            </a:effectRef>
            <a:fontRef idx="minor">
              <a:schemeClr val="tx1"/>
            </a:fontRef>
          </p:style>
          <p:txBody>
            <a:bodyPr wrap="square" lIns="45719" tIns="45719" rIns="45719" bIns="4571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endParaRPr/>
            </a:p>
          </p:txBody>
        </p:sp>
        <p:sp>
          <p:nvSpPr>
            <p:cNvPr id="18" name="Shape 335"/>
            <p:cNvSpPr/>
            <p:nvPr/>
          </p:nvSpPr>
          <p:spPr>
            <a:xfrm>
              <a:off x="6480720" y="3888432"/>
              <a:ext cx="1728192" cy="646329"/>
            </a:xfrm>
            <a:prstGeom prst="rect">
              <a:avLst/>
            </a:prstGeom>
            <a:ln/>
            <a:extLst>
              <a:ext uri="{C572A759-6A51-4108-AA02-DFA0A04FC94B}">
                <ma14:wrappingTextBoxFlag xmlns="" xmlns:ma14="http://schemas.microsoft.com/office/mac/drawingml/2011/main" xmlns:lc="http://schemas.openxmlformats.org/drawingml/2006/lockedCanvas" val="1"/>
              </a:ext>
            </a:extLst>
          </p:spPr>
          <p:style>
            <a:lnRef idx="1">
              <a:schemeClr val="accent6"/>
            </a:lnRef>
            <a:fillRef idx="2">
              <a:schemeClr val="accent6"/>
            </a:fillRef>
            <a:effectRef idx="1">
              <a:schemeClr val="accent6"/>
            </a:effectRef>
            <a:fontRef idx="minor">
              <a:schemeClr val="dk1"/>
            </a:fontRef>
          </p:style>
          <p:txBody>
            <a:bodyPr wrap="square" lIns="45719" tIns="45719" rIns="45719" bIns="45719" numCol="1"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pPr algn="ctr" defTabSz="914400" rtl="1">
                <a:defRPr b="1"/>
              </a:pPr>
              <a:r>
                <a:rPr dirty="0">
                  <a:latin typeface="Times New Roman"/>
                  <a:ea typeface="Times New Roman"/>
                  <a:cs typeface="Times New Roman"/>
                  <a:sym typeface="Times New Roman"/>
                </a:rPr>
                <a:t>أ</a:t>
              </a:r>
              <a:r>
                <a:rPr dirty="0"/>
                <a:t>)</a:t>
              </a:r>
              <a:r>
                <a:rPr dirty="0" err="1">
                  <a:latin typeface="Times New Roman"/>
                  <a:ea typeface="Times New Roman"/>
                  <a:cs typeface="Times New Roman"/>
                  <a:sym typeface="Times New Roman"/>
                </a:rPr>
                <a:t>طريقة</a:t>
              </a:r>
              <a:r>
                <a:rPr dirty="0">
                  <a:latin typeface="Times New Roman"/>
                  <a:ea typeface="Times New Roman"/>
                  <a:cs typeface="Times New Roman"/>
                  <a:sym typeface="Times New Roman"/>
                </a:rPr>
                <a:t> </a:t>
              </a:r>
              <a:r>
                <a:rPr dirty="0" err="1">
                  <a:latin typeface="Times New Roman"/>
                  <a:ea typeface="Times New Roman"/>
                  <a:cs typeface="Times New Roman"/>
                  <a:sym typeface="Times New Roman"/>
                </a:rPr>
                <a:t>المظاهر</a:t>
              </a:r>
              <a:r>
                <a:rPr dirty="0">
                  <a:latin typeface="Times New Roman"/>
                  <a:ea typeface="Times New Roman"/>
                  <a:cs typeface="Times New Roman"/>
                  <a:sym typeface="Times New Roman"/>
                </a:rPr>
                <a:t> </a:t>
              </a:r>
              <a:r>
                <a:rPr dirty="0" err="1">
                  <a:latin typeface="Times New Roman"/>
                  <a:ea typeface="Times New Roman"/>
                  <a:cs typeface="Times New Roman"/>
                  <a:sym typeface="Times New Roman"/>
                </a:rPr>
                <a:t>الخارجية</a:t>
              </a:r>
              <a:endParaRPr dirty="0">
                <a:latin typeface="Times New Roman"/>
                <a:ea typeface="Times New Roman"/>
                <a:cs typeface="Times New Roman"/>
                <a:sym typeface="Times New Roman"/>
              </a:endParaRPr>
            </a:p>
          </p:txBody>
        </p:sp>
        <p:sp>
          <p:nvSpPr>
            <p:cNvPr id="19" name="Shape 337"/>
            <p:cNvSpPr/>
            <p:nvPr/>
          </p:nvSpPr>
          <p:spPr>
            <a:xfrm>
              <a:off x="6264696" y="3456503"/>
              <a:ext cx="1080121" cy="4320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0800"/>
                  </a:lnTo>
                  <a:lnTo>
                    <a:pt x="21600" y="10800"/>
                  </a:lnTo>
                  <a:lnTo>
                    <a:pt x="21600" y="21600"/>
                  </a:lnTo>
                </a:path>
              </a:pathLst>
            </a:custGeom>
            <a:ln/>
          </p:spPr>
          <p:style>
            <a:lnRef idx="3">
              <a:schemeClr val="accent6"/>
            </a:lnRef>
            <a:fillRef idx="0">
              <a:schemeClr val="accent6"/>
            </a:fillRef>
            <a:effectRef idx="2">
              <a:schemeClr val="accent6"/>
            </a:effectRef>
            <a:fontRef idx="minor">
              <a:schemeClr val="tx1"/>
            </a:fontRef>
          </p:style>
          <p:txBody>
            <a:bodyPr wrap="square" lIns="45719" tIns="45719" rIns="45719" bIns="45719" numCol="1" anchor="ctr">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1pPr>
              <a:lvl2pPr marL="0" marR="0" indent="457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2pPr>
              <a:lvl3pPr marL="0" marR="0" indent="914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3pPr>
              <a:lvl4pPr marL="0" marR="0" indent="1371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4pPr>
              <a:lvl5pPr marL="0" marR="0" indent="18288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5pPr>
              <a:lvl6pPr marL="0" marR="0" indent="22860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6pPr>
              <a:lvl7pPr marL="0" marR="0" indent="27432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7pPr>
              <a:lvl8pPr marL="0" marR="0" indent="32004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8pPr>
              <a:lvl9pPr marL="0" marR="0" indent="365760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Garamond"/>
                </a:defRPr>
              </a:lvl9pPr>
            </a:lstStyle>
            <a:p>
              <a:endParaRPr/>
            </a:p>
          </p:txBody>
        </p:sp>
      </p:grpSp>
    </p:spTree>
    <p:extLst>
      <p:ext uri="{BB962C8B-B14F-4D97-AF65-F5344CB8AC3E}">
        <p14:creationId xmlns:p14="http://schemas.microsoft.com/office/powerpoint/2010/main" val="17633060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طرق تحديد الدخل الضريبي </a:t>
            </a:r>
            <a:endParaRPr lang="ar-SA" dirty="0"/>
          </a:p>
        </p:txBody>
      </p:sp>
      <p:sp>
        <p:nvSpPr>
          <p:cNvPr id="3" name="Content Placeholder 2"/>
          <p:cNvSpPr>
            <a:spLocks noGrp="1"/>
          </p:cNvSpPr>
          <p:nvPr>
            <p:ph sz="half" idx="1"/>
          </p:nvPr>
        </p:nvSpPr>
        <p:spPr>
          <a:xfrm>
            <a:off x="317376" y="1555584"/>
            <a:ext cx="4038600" cy="4681728"/>
          </a:xfrm>
        </p:spPr>
        <p:txBody>
          <a:bodyPr>
            <a:normAutofit lnSpcReduction="10000"/>
          </a:bodyPr>
          <a:lstStyle/>
          <a:p>
            <a:r>
              <a:rPr lang="ar-SA" b="1" dirty="0" smtClean="0"/>
              <a:t>الطرق التحديدية :</a:t>
            </a:r>
          </a:p>
          <a:p>
            <a:pPr marL="0" indent="0">
              <a:buNone/>
            </a:pPr>
            <a:r>
              <a:rPr lang="ar-SA" b="1" dirty="0">
                <a:solidFill>
                  <a:schemeClr val="accent6">
                    <a:lumMod val="60000"/>
                    <a:lumOff val="40000"/>
                  </a:schemeClr>
                </a:solidFill>
                <a:sym typeface="Helvetica"/>
              </a:rPr>
              <a:t>أ</a:t>
            </a:r>
            <a:r>
              <a:rPr lang="ar-SA" b="1" dirty="0">
                <a:solidFill>
                  <a:schemeClr val="accent6">
                    <a:lumMod val="60000"/>
                    <a:lumOff val="40000"/>
                  </a:schemeClr>
                </a:solidFill>
              </a:rPr>
              <a:t>)</a:t>
            </a:r>
            <a:r>
              <a:rPr lang="ar-SA" b="1" dirty="0">
                <a:solidFill>
                  <a:schemeClr val="accent6">
                    <a:lumMod val="60000"/>
                    <a:lumOff val="40000"/>
                  </a:schemeClr>
                </a:solidFill>
                <a:sym typeface="Helvetica"/>
              </a:rPr>
              <a:t>طريقة الإقرار المباشر من </a:t>
            </a:r>
            <a:r>
              <a:rPr lang="ar-SA" b="1" dirty="0">
                <a:solidFill>
                  <a:schemeClr val="accent6">
                    <a:lumMod val="60000"/>
                    <a:lumOff val="40000"/>
                  </a:schemeClr>
                </a:solidFill>
                <a:sym typeface="Helvetica"/>
              </a:rPr>
              <a:t>المكلف</a:t>
            </a:r>
            <a:r>
              <a:rPr lang="ar-SA" b="1" dirty="0" smtClean="0">
                <a:solidFill>
                  <a:schemeClr val="accent6">
                    <a:lumMod val="60000"/>
                    <a:lumOff val="40000"/>
                  </a:schemeClr>
                </a:solidFill>
              </a:rPr>
              <a:t>:</a:t>
            </a:r>
          </a:p>
          <a:p>
            <a:pPr marL="0" indent="0">
              <a:buNone/>
            </a:pPr>
            <a:r>
              <a:rPr lang="ar-SA" sz="2000" b="1" dirty="0">
                <a:sym typeface="Helvetica"/>
              </a:rPr>
              <a:t>يلتزم المكلف بتقديم إقرار ضريبي عن نتيجة أعماله ومن حق الإدارة الضريبية أن تطلب منه أي مستندات للتوضيح </a:t>
            </a:r>
            <a:r>
              <a:rPr lang="ar-SA" sz="2000" b="1" dirty="0" smtClean="0">
                <a:sym typeface="Helvetica"/>
              </a:rPr>
              <a:t>.</a:t>
            </a:r>
          </a:p>
          <a:p>
            <a:pPr marL="0" indent="0">
              <a:buNone/>
            </a:pPr>
            <a:endParaRPr lang="ar-SA" sz="2400" b="1" dirty="0">
              <a:sym typeface="Helvetica"/>
            </a:endParaRPr>
          </a:p>
          <a:p>
            <a:pPr marL="0" indent="0">
              <a:buNone/>
            </a:pPr>
            <a:r>
              <a:rPr lang="ar-SA" sz="2400" b="1" dirty="0">
                <a:solidFill>
                  <a:schemeClr val="accent6">
                    <a:lumMod val="60000"/>
                    <a:lumOff val="40000"/>
                  </a:schemeClr>
                </a:solidFill>
                <a:sym typeface="Helvetica"/>
              </a:rPr>
              <a:t>ب</a:t>
            </a:r>
            <a:r>
              <a:rPr lang="ar-SA" sz="2400" b="1" dirty="0">
                <a:solidFill>
                  <a:schemeClr val="accent6">
                    <a:lumMod val="60000"/>
                    <a:lumOff val="40000"/>
                  </a:schemeClr>
                </a:solidFill>
              </a:rPr>
              <a:t>)</a:t>
            </a:r>
            <a:r>
              <a:rPr lang="ar-SA" sz="2400" b="1" dirty="0">
                <a:solidFill>
                  <a:schemeClr val="accent6">
                    <a:lumMod val="60000"/>
                    <a:lumOff val="40000"/>
                  </a:schemeClr>
                </a:solidFill>
                <a:sym typeface="Helvetica"/>
              </a:rPr>
              <a:t>طريقة الإقرار المباشر من الغير</a:t>
            </a:r>
            <a:r>
              <a:rPr lang="ar-SA" sz="2400" b="1" dirty="0" smtClean="0">
                <a:solidFill>
                  <a:schemeClr val="accent6">
                    <a:lumMod val="60000"/>
                    <a:lumOff val="40000"/>
                  </a:schemeClr>
                </a:solidFill>
              </a:rPr>
              <a:t>:</a:t>
            </a:r>
          </a:p>
          <a:p>
            <a:pPr marL="285750" indent="-285750">
              <a:spcBef>
                <a:spcPts val="600"/>
              </a:spcBef>
              <a:buSzPct val="115000"/>
              <a:buFont typeface="Arial"/>
              <a:buChar char="•"/>
              <a:defRPr sz="2400">
                <a:solidFill>
                  <a:srgbClr val="262626"/>
                </a:solidFill>
              </a:defRPr>
            </a:pPr>
            <a:r>
              <a:rPr lang="ar-SA" sz="2000" b="1" dirty="0">
                <a:sym typeface="Helvetica"/>
              </a:rPr>
              <a:t>تلزم النظام الضريبي </a:t>
            </a:r>
            <a:r>
              <a:rPr lang="ar-SA" sz="2000" b="1" dirty="0"/>
              <a:t>(</a:t>
            </a:r>
            <a:r>
              <a:rPr lang="ar-SA" sz="2000" b="1" dirty="0">
                <a:sym typeface="Helvetica"/>
              </a:rPr>
              <a:t>شخص</a:t>
            </a:r>
            <a:r>
              <a:rPr lang="ar-SA" sz="2000" b="1" dirty="0"/>
              <a:t>/</a:t>
            </a:r>
            <a:r>
              <a:rPr lang="ar-SA" sz="2000" b="1" dirty="0">
                <a:sym typeface="Helvetica"/>
              </a:rPr>
              <a:t>جهة معنية</a:t>
            </a:r>
            <a:r>
              <a:rPr lang="ar-SA" sz="2000" b="1" dirty="0"/>
              <a:t>)</a:t>
            </a:r>
            <a:r>
              <a:rPr lang="ar-SA" sz="2000" b="1" dirty="0">
                <a:sym typeface="Helvetica"/>
              </a:rPr>
              <a:t>بخلاف المكلف بتقديم إقرار توضح به دخل والأصل أن الغير يكون مدين للمكلف بالدفع</a:t>
            </a:r>
          </a:p>
          <a:p>
            <a:pPr marL="285750" indent="-285750">
              <a:spcBef>
                <a:spcPts val="600"/>
              </a:spcBef>
              <a:buSzPct val="115000"/>
              <a:buFont typeface="Arial"/>
              <a:buChar char="•"/>
              <a:defRPr sz="2400">
                <a:solidFill>
                  <a:srgbClr val="262626"/>
                </a:solidFill>
              </a:defRPr>
            </a:pPr>
            <a:r>
              <a:rPr lang="ar-SA" sz="2000" b="1" dirty="0">
                <a:sym typeface="Helvetica"/>
              </a:rPr>
              <a:t>وسيلة رقابة</a:t>
            </a:r>
          </a:p>
          <a:p>
            <a:pPr marL="0" indent="0">
              <a:buNone/>
            </a:pPr>
            <a:endParaRPr lang="ar-SA" sz="2400" b="1" dirty="0">
              <a:solidFill>
                <a:schemeClr val="accent6">
                  <a:lumMod val="60000"/>
                  <a:lumOff val="40000"/>
                </a:schemeClr>
              </a:solidFill>
            </a:endParaRPr>
          </a:p>
          <a:p>
            <a:pPr marL="0" indent="0">
              <a:buNone/>
            </a:pPr>
            <a:endParaRPr lang="ar-SA" sz="2400" b="1" dirty="0">
              <a:sym typeface="Helvetica"/>
            </a:endParaRPr>
          </a:p>
          <a:p>
            <a:pPr marL="0" indent="0">
              <a:buNone/>
            </a:pPr>
            <a:endParaRPr lang="ar-SA" b="1" dirty="0">
              <a:solidFill>
                <a:schemeClr val="accent6">
                  <a:lumMod val="60000"/>
                  <a:lumOff val="40000"/>
                </a:schemeClr>
              </a:solidFill>
            </a:endParaRPr>
          </a:p>
          <a:p>
            <a:pPr marL="0" indent="0">
              <a:buNone/>
            </a:pPr>
            <a:endParaRPr lang="ar-SA" dirty="0"/>
          </a:p>
        </p:txBody>
      </p:sp>
      <p:sp>
        <p:nvSpPr>
          <p:cNvPr id="4" name="Content Placeholder 3"/>
          <p:cNvSpPr>
            <a:spLocks noGrp="1"/>
          </p:cNvSpPr>
          <p:nvPr>
            <p:ph sz="half" idx="2"/>
          </p:nvPr>
        </p:nvSpPr>
        <p:spPr>
          <a:xfrm>
            <a:off x="4788024" y="1556792"/>
            <a:ext cx="4038600" cy="4681728"/>
          </a:xfrm>
        </p:spPr>
        <p:txBody>
          <a:bodyPr>
            <a:normAutofit lnSpcReduction="10000"/>
          </a:bodyPr>
          <a:lstStyle/>
          <a:p>
            <a:r>
              <a:rPr lang="ar-SA" b="1" dirty="0" smtClean="0"/>
              <a:t>الطرق التقديرية : </a:t>
            </a:r>
          </a:p>
          <a:p>
            <a:pPr marL="0" indent="0">
              <a:buNone/>
            </a:pPr>
            <a:r>
              <a:rPr lang="ar-SA" b="1" dirty="0">
                <a:solidFill>
                  <a:schemeClr val="accent6">
                    <a:lumMod val="60000"/>
                    <a:lumOff val="40000"/>
                  </a:schemeClr>
                </a:solidFill>
                <a:sym typeface="Helvetica"/>
              </a:rPr>
              <a:t>أ</a:t>
            </a:r>
            <a:r>
              <a:rPr lang="ar-SA" b="1" dirty="0">
                <a:solidFill>
                  <a:schemeClr val="accent6">
                    <a:lumMod val="60000"/>
                    <a:lumOff val="40000"/>
                  </a:schemeClr>
                </a:solidFill>
              </a:rPr>
              <a:t>)</a:t>
            </a:r>
            <a:r>
              <a:rPr lang="ar-SA" b="1" dirty="0">
                <a:solidFill>
                  <a:schemeClr val="accent6">
                    <a:lumMod val="60000"/>
                    <a:lumOff val="40000"/>
                  </a:schemeClr>
                </a:solidFill>
                <a:sym typeface="Helvetica"/>
              </a:rPr>
              <a:t>طريقة المظاهر الخارجية</a:t>
            </a:r>
            <a:r>
              <a:rPr lang="ar-SA" b="1" dirty="0" smtClean="0">
                <a:solidFill>
                  <a:schemeClr val="accent6">
                    <a:lumMod val="60000"/>
                    <a:lumOff val="40000"/>
                  </a:schemeClr>
                </a:solidFill>
              </a:rPr>
              <a:t>:</a:t>
            </a:r>
          </a:p>
          <a:p>
            <a:pPr marL="0" indent="0">
              <a:buNone/>
            </a:pPr>
            <a:r>
              <a:rPr lang="ar-SA" sz="2000" b="1" dirty="0">
                <a:sym typeface="Helvetica"/>
              </a:rPr>
              <a:t>حيث يتم الوقوف على مجموعة من المظاهر الخارجية كدليل غير مباشر لتحديد الوعاء الخاضع </a:t>
            </a:r>
            <a:r>
              <a:rPr lang="ar-SA" sz="2000" b="1" dirty="0" smtClean="0">
                <a:sym typeface="Helvetica"/>
              </a:rPr>
              <a:t>للضريبة .</a:t>
            </a:r>
          </a:p>
          <a:p>
            <a:pPr marL="0" indent="0">
              <a:buNone/>
            </a:pPr>
            <a:endParaRPr lang="ar-SA" sz="2400" b="1" dirty="0" smtClean="0">
              <a:sym typeface="Helvetica"/>
            </a:endParaRPr>
          </a:p>
          <a:p>
            <a:pPr marL="0" indent="0">
              <a:buNone/>
            </a:pPr>
            <a:r>
              <a:rPr lang="ar-SA" b="1" dirty="0">
                <a:solidFill>
                  <a:schemeClr val="accent6">
                    <a:lumMod val="60000"/>
                    <a:lumOff val="40000"/>
                  </a:schemeClr>
                </a:solidFill>
              </a:rPr>
              <a:t> </a:t>
            </a:r>
            <a:r>
              <a:rPr lang="ar-SA" b="1" dirty="0">
                <a:solidFill>
                  <a:schemeClr val="accent6">
                    <a:lumMod val="60000"/>
                    <a:lumOff val="40000"/>
                  </a:schemeClr>
                </a:solidFill>
                <a:sym typeface="Helvetica"/>
              </a:rPr>
              <a:t>ب</a:t>
            </a:r>
            <a:r>
              <a:rPr lang="ar-SA" b="1" dirty="0">
                <a:solidFill>
                  <a:schemeClr val="accent6">
                    <a:lumMod val="60000"/>
                    <a:lumOff val="40000"/>
                  </a:schemeClr>
                </a:solidFill>
              </a:rPr>
              <a:t>)</a:t>
            </a:r>
            <a:r>
              <a:rPr lang="ar-SA" b="1" dirty="0">
                <a:solidFill>
                  <a:schemeClr val="accent6">
                    <a:lumMod val="60000"/>
                    <a:lumOff val="40000"/>
                  </a:schemeClr>
                </a:solidFill>
                <a:sym typeface="Helvetica"/>
              </a:rPr>
              <a:t>طريقة التقدير الجزافي</a:t>
            </a:r>
            <a:r>
              <a:rPr lang="ar-SA" sz="2400" b="1" dirty="0" smtClean="0">
                <a:solidFill>
                  <a:schemeClr val="accent6">
                    <a:lumMod val="60000"/>
                    <a:lumOff val="40000"/>
                  </a:schemeClr>
                </a:solidFill>
              </a:rPr>
              <a:t>:</a:t>
            </a:r>
          </a:p>
          <a:p>
            <a:pPr marL="285750" indent="-285750">
              <a:lnSpc>
                <a:spcPct val="90000"/>
              </a:lnSpc>
              <a:spcBef>
                <a:spcPts val="600"/>
              </a:spcBef>
              <a:buSzPct val="115000"/>
              <a:buFont typeface="Arial"/>
              <a:buChar char="•"/>
              <a:defRPr sz="2200" b="1">
                <a:solidFill>
                  <a:srgbClr val="984807"/>
                </a:solidFill>
              </a:defRPr>
            </a:pPr>
            <a:r>
              <a:rPr lang="ar-SA" sz="2000" dirty="0">
                <a:solidFill>
                  <a:schemeClr val="tx1">
                    <a:lumMod val="50000"/>
                    <a:lumOff val="50000"/>
                  </a:schemeClr>
                </a:solidFill>
                <a:sym typeface="Helvetica"/>
              </a:rPr>
              <a:t>أنواع التقدير الجزافي</a:t>
            </a:r>
            <a:r>
              <a:rPr lang="ar-SA" sz="2000" dirty="0">
                <a:solidFill>
                  <a:schemeClr val="tx1">
                    <a:lumMod val="50000"/>
                    <a:lumOff val="50000"/>
                  </a:schemeClr>
                </a:solidFill>
              </a:rPr>
              <a:t>:</a:t>
            </a:r>
          </a:p>
          <a:p>
            <a:pPr marL="457200" indent="-457200">
              <a:lnSpc>
                <a:spcPct val="90000"/>
              </a:lnSpc>
              <a:spcBef>
                <a:spcPts val="600"/>
              </a:spcBef>
              <a:buSzPct val="115000"/>
              <a:buAutoNum type="arabicPeriod"/>
              <a:defRPr sz="2200" b="1">
                <a:solidFill>
                  <a:srgbClr val="984807"/>
                </a:solidFill>
              </a:defRPr>
            </a:pPr>
            <a:r>
              <a:rPr lang="ar-SA" sz="2000" dirty="0">
                <a:solidFill>
                  <a:schemeClr val="tx1">
                    <a:lumMod val="50000"/>
                    <a:lumOff val="50000"/>
                  </a:schemeClr>
                </a:solidFill>
                <a:sym typeface="Helvetica"/>
              </a:rPr>
              <a:t>قانوني</a:t>
            </a:r>
            <a:r>
              <a:rPr lang="ar-SA" sz="2000" dirty="0">
                <a:solidFill>
                  <a:schemeClr val="tx1">
                    <a:lumMod val="50000"/>
                    <a:lumOff val="50000"/>
                  </a:schemeClr>
                </a:solidFill>
              </a:rPr>
              <a:t>: </a:t>
            </a:r>
            <a:r>
              <a:rPr lang="ar-SA" sz="2000" dirty="0">
                <a:solidFill>
                  <a:srgbClr val="262626"/>
                </a:solidFill>
                <a:sym typeface="Helvetica"/>
              </a:rPr>
              <a:t>حيث يحدد النظام الضريبي قواعد التقدير وتقوم الإدارة الضريبية بتطبيق القواعد</a:t>
            </a:r>
            <a:r>
              <a:rPr lang="ar-SA" sz="2000" dirty="0" smtClean="0">
                <a:solidFill>
                  <a:srgbClr val="262626"/>
                </a:solidFill>
              </a:rPr>
              <a:t>.</a:t>
            </a:r>
            <a:endParaRPr lang="ar-SA" sz="2000" dirty="0">
              <a:solidFill>
                <a:srgbClr val="262626"/>
              </a:solidFill>
            </a:endParaRPr>
          </a:p>
          <a:p>
            <a:pPr marL="457200" indent="-457200">
              <a:lnSpc>
                <a:spcPct val="90000"/>
              </a:lnSpc>
              <a:spcBef>
                <a:spcPts val="600"/>
              </a:spcBef>
              <a:buSzPct val="115000"/>
              <a:buAutoNum type="arabicPeriod"/>
              <a:defRPr sz="2200" b="1">
                <a:solidFill>
                  <a:srgbClr val="984807"/>
                </a:solidFill>
              </a:defRPr>
            </a:pPr>
            <a:r>
              <a:rPr lang="ar-SA" sz="2000" dirty="0">
                <a:solidFill>
                  <a:schemeClr val="tx1">
                    <a:lumMod val="50000"/>
                    <a:lumOff val="50000"/>
                  </a:schemeClr>
                </a:solidFill>
                <a:sym typeface="Helvetica"/>
              </a:rPr>
              <a:t>اتفاقي</a:t>
            </a:r>
            <a:r>
              <a:rPr lang="ar-SA" sz="2000" dirty="0">
                <a:solidFill>
                  <a:schemeClr val="tx1">
                    <a:lumMod val="50000"/>
                    <a:lumOff val="50000"/>
                  </a:schemeClr>
                </a:solidFill>
              </a:rPr>
              <a:t>: </a:t>
            </a:r>
            <a:r>
              <a:rPr lang="ar-SA" sz="2000" dirty="0">
                <a:solidFill>
                  <a:srgbClr val="262626"/>
                </a:solidFill>
                <a:sym typeface="Helvetica"/>
              </a:rPr>
              <a:t>حيث يتم الاتفاق على المبلغ الخاضع للضريبة  بين الإدارة الضريبية و المكلف</a:t>
            </a:r>
            <a:r>
              <a:rPr lang="ar-SA" sz="2000" dirty="0">
                <a:solidFill>
                  <a:srgbClr val="262626"/>
                </a:solidFill>
              </a:rPr>
              <a:t>.</a:t>
            </a:r>
          </a:p>
          <a:p>
            <a:pPr marL="0" indent="0">
              <a:buNone/>
            </a:pPr>
            <a:endParaRPr lang="ar-SA" sz="2400" dirty="0">
              <a:solidFill>
                <a:schemeClr val="accent6">
                  <a:lumMod val="60000"/>
                  <a:lumOff val="40000"/>
                </a:schemeClr>
              </a:solidFill>
            </a:endParaRPr>
          </a:p>
          <a:p>
            <a:pPr marL="0" indent="0">
              <a:buNone/>
            </a:pPr>
            <a:endParaRPr lang="ar-SA" sz="2400" b="1" dirty="0"/>
          </a:p>
          <a:p>
            <a:pPr marL="0" indent="0">
              <a:buNone/>
            </a:pPr>
            <a:endParaRPr lang="ar-SA" dirty="0">
              <a:solidFill>
                <a:schemeClr val="accent6">
                  <a:lumMod val="60000"/>
                  <a:lumOff val="40000"/>
                </a:schemeClr>
              </a:solidFill>
            </a:endParaRPr>
          </a:p>
          <a:p>
            <a:pPr marL="0" indent="0">
              <a:buNone/>
            </a:pPr>
            <a:endParaRPr lang="ar-SA" dirty="0"/>
          </a:p>
        </p:txBody>
      </p:sp>
    </p:spTree>
    <p:extLst>
      <p:ext uri="{BB962C8B-B14F-4D97-AF65-F5344CB8AC3E}">
        <p14:creationId xmlns:p14="http://schemas.microsoft.com/office/powerpoint/2010/main" val="7736597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32656"/>
            <a:ext cx="8534400" cy="758952"/>
          </a:xfrm>
        </p:spPr>
        <p:txBody>
          <a:bodyPr>
            <a:noAutofit/>
          </a:bodyPr>
          <a:lstStyle/>
          <a:p>
            <a:r>
              <a:rPr lang="ar-SA" sz="4400" dirty="0"/>
              <a:t>تابع مراحل الاستقطاع الضريبي </a:t>
            </a:r>
            <a:endParaRPr lang="ar-SA" sz="4400" dirty="0"/>
          </a:p>
        </p:txBody>
      </p:sp>
      <p:sp>
        <p:nvSpPr>
          <p:cNvPr id="3" name="Content Placeholder 2"/>
          <p:cNvSpPr>
            <a:spLocks noGrp="1"/>
          </p:cNvSpPr>
          <p:nvPr>
            <p:ph sz="quarter" idx="1"/>
          </p:nvPr>
        </p:nvSpPr>
        <p:spPr/>
        <p:txBody>
          <a:bodyPr>
            <a:normAutofit/>
          </a:bodyPr>
          <a:lstStyle/>
          <a:p>
            <a:pPr marL="0" indent="0">
              <a:buNone/>
            </a:pPr>
            <a:r>
              <a:rPr lang="ar-SA" sz="3300" b="1" dirty="0" smtClean="0">
                <a:solidFill>
                  <a:schemeClr val="accent3">
                    <a:shade val="75000"/>
                  </a:schemeClr>
                </a:solidFill>
                <a:latin typeface="+mj-lt"/>
                <a:ea typeface="+mj-ea"/>
                <a:cs typeface="+mj-cs"/>
                <a:sym typeface="Garamond"/>
              </a:rPr>
              <a:t>3) </a:t>
            </a:r>
            <a:r>
              <a:rPr lang="ar-SA" sz="3300" b="1" dirty="0">
                <a:solidFill>
                  <a:schemeClr val="accent3">
                    <a:shade val="75000"/>
                  </a:schemeClr>
                </a:solidFill>
                <a:latin typeface="+mj-lt"/>
                <a:ea typeface="+mj-ea"/>
                <a:cs typeface="+mj-cs"/>
                <a:sym typeface="Garamond"/>
              </a:rPr>
              <a:t>عند تحصيل الضريبة : </a:t>
            </a:r>
            <a:endParaRPr lang="ar-SA" sz="3600" dirty="0"/>
          </a:p>
          <a:p>
            <a:pPr>
              <a:defRPr/>
            </a:pPr>
            <a:r>
              <a:rPr lang="ar-SA" sz="3200" dirty="0">
                <a:sym typeface="Helvetica"/>
              </a:rPr>
              <a:t>بعد تحديد وعاء الضريبة وربط الضريبة والتأكد من صدور قرار ربط الضريبة تأتي خطوة تحصيل الضريبة ويكون ذلك في شكل نقدي إلا في الأحوال الاستثنائية يمكن تحصيلها في شكل عيني مثل أحوال الحروب والأزمات</a:t>
            </a:r>
            <a:r>
              <a:rPr lang="ar-SA" sz="3200" dirty="0"/>
              <a:t>.</a:t>
            </a:r>
          </a:p>
          <a:p>
            <a:pPr marL="0" indent="0">
              <a:buNone/>
            </a:pPr>
            <a:endParaRPr lang="ar-SA" sz="3300" b="1" dirty="0" smtClean="0">
              <a:solidFill>
                <a:schemeClr val="accent3">
                  <a:shade val="75000"/>
                </a:schemeClr>
              </a:solidFill>
              <a:latin typeface="+mj-lt"/>
              <a:ea typeface="+mj-ea"/>
              <a:cs typeface="+mj-cs"/>
              <a:sym typeface="Garamond"/>
            </a:endParaRPr>
          </a:p>
          <a:p>
            <a:pPr marL="0" indent="0">
              <a:buNone/>
            </a:pPr>
            <a:endParaRPr lang="ar-SA" sz="3300" b="1" dirty="0">
              <a:solidFill>
                <a:schemeClr val="accent3">
                  <a:shade val="75000"/>
                </a:schemeClr>
              </a:solidFill>
              <a:latin typeface="+mj-lt"/>
              <a:ea typeface="+mj-ea"/>
              <a:cs typeface="+mj-cs"/>
              <a:sym typeface="Garamond"/>
            </a:endParaRPr>
          </a:p>
        </p:txBody>
      </p:sp>
    </p:spTree>
    <p:extLst>
      <p:ext uri="{BB962C8B-B14F-4D97-AF65-F5344CB8AC3E}">
        <p14:creationId xmlns:p14="http://schemas.microsoft.com/office/powerpoint/2010/main" val="181361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85850" y="1097952"/>
            <a:ext cx="1908725" cy="1174232"/>
            <a:chOff x="3428253" y="-231455"/>
            <a:chExt cx="1908725" cy="1174232"/>
          </a:xfrm>
        </p:grpSpPr>
        <p:sp>
          <p:nvSpPr>
            <p:cNvPr id="24" name="Rounded Rectangle 23"/>
            <p:cNvSpPr/>
            <p:nvPr/>
          </p:nvSpPr>
          <p:spPr>
            <a:xfrm>
              <a:off x="3428253" y="-231455"/>
              <a:ext cx="1908725" cy="1174232"/>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25" name="Rounded Rectangle 4"/>
            <p:cNvSpPr/>
            <p:nvPr/>
          </p:nvSpPr>
          <p:spPr>
            <a:xfrm>
              <a:off x="3485574" y="-174134"/>
              <a:ext cx="1794083" cy="10595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kern="1200" dirty="0" smtClean="0"/>
                <a:t>دورية الضريبة: </a:t>
              </a:r>
              <a:endParaRPr lang="en-US" sz="1400" kern="1200" dirty="0" smtClean="0"/>
            </a:p>
            <a:p>
              <a:pPr lvl="0" algn="ctr" defTabSz="622300" rtl="1">
                <a:lnSpc>
                  <a:spcPct val="90000"/>
                </a:lnSpc>
                <a:spcBef>
                  <a:spcPct val="0"/>
                </a:spcBef>
                <a:spcAft>
                  <a:spcPct val="35000"/>
                </a:spcAft>
              </a:pPr>
              <a:r>
                <a:rPr lang="ar-SA" sz="1400" b="1" kern="1200" dirty="0" smtClean="0">
                  <a:solidFill>
                    <a:schemeClr val="tx1"/>
                  </a:solidFill>
                </a:rPr>
                <a:t>يتم حساب وسداد الضريبة على فترات دورية تتفق مع السنة المالية </a:t>
              </a:r>
              <a:endParaRPr lang="ar-SA" sz="1400" b="1" kern="1200" dirty="0">
                <a:solidFill>
                  <a:schemeClr val="tx1"/>
                </a:solidFill>
              </a:endParaRPr>
            </a:p>
          </p:txBody>
        </p:sp>
      </p:grpSp>
      <p:sp>
        <p:nvSpPr>
          <p:cNvPr id="3" name="Straight Connector 5"/>
          <p:cNvSpPr/>
          <p:nvPr/>
        </p:nvSpPr>
        <p:spPr>
          <a:xfrm>
            <a:off x="3531045" y="2037836"/>
            <a:ext cx="3770578" cy="3770578"/>
          </a:xfrm>
          <a:custGeom>
            <a:avLst/>
            <a:gdLst/>
            <a:ahLst/>
            <a:cxnLst/>
            <a:rect l="0" t="0" r="0" b="0"/>
            <a:pathLst>
              <a:path>
                <a:moveTo>
                  <a:pt x="1974113" y="2093"/>
                </a:moveTo>
                <a:arcTo wR="1885289" hR="1885289" stAng="16362027" swAng="1919601"/>
              </a:path>
            </a:pathLst>
          </a:custGeom>
          <a:noFill/>
        </p:spPr>
        <p:style>
          <a:lnRef idx="1">
            <a:schemeClr val="accent2">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grpSp>
        <p:nvGrpSpPr>
          <p:cNvPr id="4" name="Group 3"/>
          <p:cNvGrpSpPr/>
          <p:nvPr/>
        </p:nvGrpSpPr>
        <p:grpSpPr>
          <a:xfrm>
            <a:off x="5810821" y="2379085"/>
            <a:ext cx="1857519" cy="1217326"/>
            <a:chOff x="5653224" y="1049678"/>
            <a:chExt cx="1857519" cy="1217326"/>
          </a:xfrm>
        </p:grpSpPr>
        <p:sp>
          <p:nvSpPr>
            <p:cNvPr id="22" name="Rounded Rectangle 21"/>
            <p:cNvSpPr/>
            <p:nvPr/>
          </p:nvSpPr>
          <p:spPr>
            <a:xfrm>
              <a:off x="5653224" y="1049678"/>
              <a:ext cx="1857519" cy="1217326"/>
            </a:xfrm>
            <a:prstGeom prst="round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3" name="Rounded Rectangle 7"/>
            <p:cNvSpPr/>
            <p:nvPr/>
          </p:nvSpPr>
          <p:spPr>
            <a:xfrm>
              <a:off x="5712649" y="1109103"/>
              <a:ext cx="1738669" cy="10984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smtClean="0"/>
                <a:t>قاعدة التحقق: </a:t>
              </a:r>
              <a:endParaRPr lang="en-US" sz="1400" b="1" kern="1200" dirty="0" smtClean="0"/>
            </a:p>
            <a:p>
              <a:pPr lvl="0" algn="ctr" defTabSz="622300" rtl="1">
                <a:lnSpc>
                  <a:spcPct val="90000"/>
                </a:lnSpc>
                <a:spcBef>
                  <a:spcPct val="0"/>
                </a:spcBef>
                <a:spcAft>
                  <a:spcPct val="35000"/>
                </a:spcAft>
              </a:pPr>
              <a:r>
                <a:rPr lang="ar-SA" sz="1400" b="1" kern="1200" dirty="0" smtClean="0">
                  <a:solidFill>
                    <a:schemeClr val="tx1"/>
                  </a:solidFill>
                </a:rPr>
                <a:t>يتم فرض ضرائب على الأرباح المحققة فعلاً </a:t>
              </a:r>
              <a:endParaRPr lang="en-US" sz="1400" b="1" kern="1200" dirty="0" smtClean="0">
                <a:solidFill>
                  <a:schemeClr val="tx1"/>
                </a:solidFill>
              </a:endParaRPr>
            </a:p>
            <a:p>
              <a:pPr lvl="0" algn="ctr" defTabSz="622300" rtl="1">
                <a:lnSpc>
                  <a:spcPct val="90000"/>
                </a:lnSpc>
                <a:spcBef>
                  <a:spcPct val="0"/>
                </a:spcBef>
                <a:spcAft>
                  <a:spcPct val="35000"/>
                </a:spcAft>
              </a:pPr>
              <a:r>
                <a:rPr lang="ar-SA" sz="1400" b="1" kern="1200" dirty="0" smtClean="0">
                  <a:solidFill>
                    <a:schemeClr val="tx1"/>
                  </a:solidFill>
                </a:rPr>
                <a:t>بينما لايتم فرض ضرائب على الأرباح المتوقعة</a:t>
              </a:r>
              <a:endParaRPr lang="ar-SA" sz="1400" b="1" kern="1200" dirty="0">
                <a:solidFill>
                  <a:schemeClr val="tx1"/>
                </a:solidFill>
              </a:endParaRPr>
            </a:p>
          </p:txBody>
        </p:sp>
      </p:grpSp>
      <p:sp>
        <p:nvSpPr>
          <p:cNvPr id="5" name="Straight Connector 8"/>
          <p:cNvSpPr/>
          <p:nvPr/>
        </p:nvSpPr>
        <p:spPr>
          <a:xfrm>
            <a:off x="3073477" y="1356452"/>
            <a:ext cx="3770578" cy="3770578"/>
          </a:xfrm>
          <a:custGeom>
            <a:avLst/>
            <a:gdLst/>
            <a:ahLst/>
            <a:cxnLst/>
            <a:rect l="0" t="0" r="0" b="0"/>
            <a:pathLst>
              <a:path>
                <a:moveTo>
                  <a:pt x="3736206" y="2243647"/>
                </a:moveTo>
                <a:arcTo wR="1885289" hR="1885289" stAng="657452" swAng="672370"/>
              </a:path>
            </a:pathLst>
          </a:custGeom>
          <a:noFill/>
        </p:spPr>
        <p:style>
          <a:lnRef idx="1">
            <a:schemeClr val="accent3">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6" name="Group 5"/>
          <p:cNvGrpSpPr/>
          <p:nvPr/>
        </p:nvGrpSpPr>
        <p:grpSpPr>
          <a:xfrm>
            <a:off x="5601400" y="3956452"/>
            <a:ext cx="1901621" cy="1047145"/>
            <a:chOff x="5443803" y="2627045"/>
            <a:chExt cx="1901621" cy="1047145"/>
          </a:xfrm>
        </p:grpSpPr>
        <p:sp>
          <p:nvSpPr>
            <p:cNvPr id="20" name="Rounded Rectangle 19"/>
            <p:cNvSpPr/>
            <p:nvPr/>
          </p:nvSpPr>
          <p:spPr>
            <a:xfrm>
              <a:off x="5443803" y="2627045"/>
              <a:ext cx="1901621" cy="1047145"/>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21" name="Rounded Rectangle 10"/>
            <p:cNvSpPr/>
            <p:nvPr/>
          </p:nvSpPr>
          <p:spPr>
            <a:xfrm>
              <a:off x="5494920" y="2678162"/>
              <a:ext cx="1799387" cy="9449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قاعدة التكلفة التاريخية: </a:t>
              </a:r>
              <a:endParaRPr lang="en-US" sz="1600" b="1" kern="1200" dirty="0" smtClean="0"/>
            </a:p>
            <a:p>
              <a:pPr lvl="0" algn="ctr" defTabSz="711200" rtl="1">
                <a:lnSpc>
                  <a:spcPct val="90000"/>
                </a:lnSpc>
                <a:spcBef>
                  <a:spcPct val="0"/>
                </a:spcBef>
                <a:spcAft>
                  <a:spcPct val="35000"/>
                </a:spcAft>
              </a:pPr>
              <a:r>
                <a:rPr lang="ar-SA" sz="1600" b="1" kern="1200" dirty="0" smtClean="0">
                  <a:solidFill>
                    <a:schemeClr val="tx1"/>
                  </a:solidFill>
                </a:rPr>
                <a:t>يتم الأخذ بمبدأ التكلفة عند تقويم الأصول </a:t>
              </a:r>
              <a:endParaRPr lang="ar-SA" sz="1600" b="1" kern="1200" dirty="0">
                <a:solidFill>
                  <a:schemeClr val="tx1"/>
                </a:solidFill>
              </a:endParaRPr>
            </a:p>
          </p:txBody>
        </p:sp>
      </p:grpSp>
      <p:sp>
        <p:nvSpPr>
          <p:cNvPr id="7" name="Straight Connector 11"/>
          <p:cNvSpPr/>
          <p:nvPr/>
        </p:nvSpPr>
        <p:spPr>
          <a:xfrm>
            <a:off x="3502011" y="1441025"/>
            <a:ext cx="3770578" cy="3770578"/>
          </a:xfrm>
          <a:custGeom>
            <a:avLst/>
            <a:gdLst/>
            <a:ahLst/>
            <a:cxnLst/>
            <a:rect l="0" t="0" r="0" b="0"/>
            <a:pathLst>
              <a:path>
                <a:moveTo>
                  <a:pt x="2737595" y="3566922"/>
                </a:moveTo>
                <a:arcTo wR="1885289" hR="1885289" stAng="3787358" swAng="1730027"/>
              </a:path>
            </a:pathLst>
          </a:custGeom>
          <a:noFill/>
        </p:spPr>
        <p:style>
          <a:lnRef idx="1">
            <a:schemeClr val="accent4">
              <a:hueOff val="0"/>
              <a:satOff val="0"/>
              <a:lumOff val="0"/>
              <a:alphaOff val="0"/>
            </a:schemeClr>
          </a:lnRef>
          <a:fillRef idx="0">
            <a:scrgbClr r="0" g="0" b="0"/>
          </a:fillRef>
          <a:effectRef idx="0">
            <a:schemeClr val="accent4">
              <a:hueOff val="0"/>
              <a:satOff val="0"/>
              <a:lumOff val="0"/>
              <a:alphaOff val="0"/>
            </a:schemeClr>
          </a:effectRef>
          <a:fontRef idx="minor">
            <a:schemeClr val="tx1">
              <a:hueOff val="0"/>
              <a:satOff val="0"/>
              <a:lumOff val="0"/>
              <a:alphaOff val="0"/>
            </a:schemeClr>
          </a:fontRef>
        </p:style>
      </p:sp>
      <p:grpSp>
        <p:nvGrpSpPr>
          <p:cNvPr id="8" name="Group 7"/>
          <p:cNvGrpSpPr/>
          <p:nvPr/>
        </p:nvGrpSpPr>
        <p:grpSpPr>
          <a:xfrm>
            <a:off x="3452852" y="4778430"/>
            <a:ext cx="1860518" cy="1354431"/>
            <a:chOff x="3295255" y="3449023"/>
            <a:chExt cx="1860518" cy="1354431"/>
          </a:xfrm>
        </p:grpSpPr>
        <p:sp>
          <p:nvSpPr>
            <p:cNvPr id="18" name="Rounded Rectangle 17"/>
            <p:cNvSpPr/>
            <p:nvPr/>
          </p:nvSpPr>
          <p:spPr>
            <a:xfrm>
              <a:off x="3295255" y="3449023"/>
              <a:ext cx="1860518" cy="1354431"/>
            </a:xfrm>
            <a:prstGeom prst="round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9" name="Rounded Rectangle 13"/>
            <p:cNvSpPr/>
            <p:nvPr/>
          </p:nvSpPr>
          <p:spPr>
            <a:xfrm>
              <a:off x="3361373" y="3515141"/>
              <a:ext cx="1728282" cy="122219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الإضافة والخصم: </a:t>
              </a:r>
              <a:endParaRPr lang="en-US" sz="1600" b="1" kern="1200" dirty="0" smtClean="0"/>
            </a:p>
            <a:p>
              <a:pPr lvl="0" algn="ctr" defTabSz="711200" rtl="1">
                <a:lnSpc>
                  <a:spcPct val="90000"/>
                </a:lnSpc>
                <a:spcBef>
                  <a:spcPct val="0"/>
                </a:spcBef>
                <a:spcAft>
                  <a:spcPct val="35000"/>
                </a:spcAft>
              </a:pPr>
              <a:r>
                <a:rPr lang="ar-SA" sz="1600" b="1" kern="1200" dirty="0" smtClean="0">
                  <a:solidFill>
                    <a:schemeClr val="tx1"/>
                  </a:solidFill>
                </a:rPr>
                <a:t>يتم تعديل صافي الربح المحاسبي بالإضافة والخصم للوصول لصافي الربح الضريبي </a:t>
              </a:r>
              <a:endParaRPr lang="ar-SA" sz="1600" b="1" kern="1200" dirty="0">
                <a:solidFill>
                  <a:schemeClr val="tx1"/>
                </a:solidFill>
              </a:endParaRPr>
            </a:p>
          </p:txBody>
        </p:sp>
      </p:grpSp>
      <p:sp>
        <p:nvSpPr>
          <p:cNvPr id="9" name="Straight Connector 14"/>
          <p:cNvSpPr/>
          <p:nvPr/>
        </p:nvSpPr>
        <p:spPr>
          <a:xfrm>
            <a:off x="1865191" y="1463216"/>
            <a:ext cx="3770578" cy="3770578"/>
          </a:xfrm>
          <a:custGeom>
            <a:avLst/>
            <a:gdLst/>
            <a:ahLst/>
            <a:cxnLst/>
            <a:rect l="0" t="0" r="0" b="0"/>
            <a:pathLst>
              <a:path>
                <a:moveTo>
                  <a:pt x="1580209" y="3745730"/>
                </a:moveTo>
                <a:arcTo wR="1885289" hR="1885289" stAng="5958758" swAng="1358301"/>
              </a:path>
            </a:pathLst>
          </a:custGeom>
          <a:noFill/>
        </p:spPr>
        <p:style>
          <a:lnRef idx="1">
            <a:schemeClr val="accent5">
              <a:hueOff val="0"/>
              <a:satOff val="0"/>
              <a:lumOff val="0"/>
              <a:alphaOff val="0"/>
            </a:schemeClr>
          </a:lnRef>
          <a:fillRef idx="0">
            <a:scrgbClr r="0" g="0" b="0"/>
          </a:fillRef>
          <a:effectRef idx="0">
            <a:schemeClr val="accent5">
              <a:hueOff val="0"/>
              <a:satOff val="0"/>
              <a:lumOff val="0"/>
              <a:alphaOff val="0"/>
            </a:schemeClr>
          </a:effectRef>
          <a:fontRef idx="minor">
            <a:schemeClr val="tx1">
              <a:hueOff val="0"/>
              <a:satOff val="0"/>
              <a:lumOff val="0"/>
              <a:alphaOff val="0"/>
            </a:schemeClr>
          </a:fontRef>
        </p:style>
      </p:sp>
      <p:grpSp>
        <p:nvGrpSpPr>
          <p:cNvPr id="10" name="Group 9"/>
          <p:cNvGrpSpPr/>
          <p:nvPr/>
        </p:nvGrpSpPr>
        <p:grpSpPr>
          <a:xfrm>
            <a:off x="1568950" y="3897022"/>
            <a:ext cx="1707467" cy="1047145"/>
            <a:chOff x="1411353" y="2567615"/>
            <a:chExt cx="1707467" cy="1047145"/>
          </a:xfrm>
        </p:grpSpPr>
        <p:sp>
          <p:nvSpPr>
            <p:cNvPr id="16" name="Rounded Rectangle 15"/>
            <p:cNvSpPr/>
            <p:nvPr/>
          </p:nvSpPr>
          <p:spPr>
            <a:xfrm>
              <a:off x="1411353" y="2567615"/>
              <a:ext cx="1707467" cy="1047145"/>
            </a:xfrm>
            <a:prstGeom prst="roundRect">
              <a:avLst/>
            </a:prstGeom>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7" name="Rounded Rectangle 16"/>
            <p:cNvSpPr/>
            <p:nvPr/>
          </p:nvSpPr>
          <p:spPr>
            <a:xfrm>
              <a:off x="1462470" y="2618732"/>
              <a:ext cx="1605233" cy="9449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ar-SA" sz="1600" b="1" kern="1200" dirty="0" smtClean="0"/>
                <a:t>قاعدة الموضوعية: </a:t>
              </a:r>
              <a:endParaRPr lang="en-US" sz="1600" b="1" kern="1200" dirty="0" smtClean="0"/>
            </a:p>
            <a:p>
              <a:pPr lvl="0" algn="ctr" defTabSz="711200" rtl="1">
                <a:lnSpc>
                  <a:spcPct val="90000"/>
                </a:lnSpc>
                <a:spcBef>
                  <a:spcPct val="0"/>
                </a:spcBef>
                <a:spcAft>
                  <a:spcPct val="35000"/>
                </a:spcAft>
              </a:pPr>
              <a:r>
                <a:rPr lang="ar-SA" sz="1600" b="1" kern="1200" dirty="0" smtClean="0">
                  <a:solidFill>
                    <a:schemeClr val="tx1"/>
                  </a:solidFill>
                </a:rPr>
                <a:t>لابد من وجود مستندات تؤيد أي عملية </a:t>
              </a:r>
              <a:endParaRPr lang="ar-SA" sz="1600" b="1" kern="1200" dirty="0">
                <a:solidFill>
                  <a:schemeClr val="tx1"/>
                </a:solidFill>
              </a:endParaRPr>
            </a:p>
          </p:txBody>
        </p:sp>
      </p:grpSp>
      <p:sp>
        <p:nvSpPr>
          <p:cNvPr id="11" name="Straight Connector 17"/>
          <p:cNvSpPr/>
          <p:nvPr/>
        </p:nvSpPr>
        <p:spPr>
          <a:xfrm>
            <a:off x="2248798" y="1720899"/>
            <a:ext cx="3770578" cy="3770578"/>
          </a:xfrm>
          <a:custGeom>
            <a:avLst/>
            <a:gdLst/>
            <a:ahLst/>
            <a:cxnLst/>
            <a:rect l="0" t="0" r="0" b="0"/>
            <a:pathLst>
              <a:path>
                <a:moveTo>
                  <a:pt x="21911" y="2171885"/>
                </a:moveTo>
                <a:arcTo wR="1885289" hR="1885289" stAng="10275370" swAng="767984"/>
              </a:path>
            </a:pathLst>
          </a:custGeom>
          <a:noFill/>
        </p:spPr>
        <p:style>
          <a:lnRef idx="1">
            <a:schemeClr val="accent6">
              <a:hueOff val="0"/>
              <a:satOff val="0"/>
              <a:lumOff val="0"/>
              <a:alphaOff val="0"/>
            </a:schemeClr>
          </a:lnRef>
          <a:fillRef idx="0">
            <a:scrgbClr r="0" g="0" b="0"/>
          </a:fillRef>
          <a:effectRef idx="0">
            <a:schemeClr val="accent6">
              <a:hueOff val="0"/>
              <a:satOff val="0"/>
              <a:lumOff val="0"/>
              <a:alphaOff val="0"/>
            </a:schemeClr>
          </a:effectRef>
          <a:fontRef idx="minor">
            <a:schemeClr val="tx1">
              <a:hueOff val="0"/>
              <a:satOff val="0"/>
              <a:lumOff val="0"/>
              <a:alphaOff val="0"/>
            </a:schemeClr>
          </a:fontRef>
        </p:style>
      </p:sp>
      <p:grpSp>
        <p:nvGrpSpPr>
          <p:cNvPr id="12" name="Group 11"/>
          <p:cNvGrpSpPr/>
          <p:nvPr/>
        </p:nvGrpSpPr>
        <p:grpSpPr>
          <a:xfrm>
            <a:off x="1475659" y="2251287"/>
            <a:ext cx="1795203" cy="1217278"/>
            <a:chOff x="1318062" y="921880"/>
            <a:chExt cx="1795203" cy="1217278"/>
          </a:xfrm>
        </p:grpSpPr>
        <p:sp>
          <p:nvSpPr>
            <p:cNvPr id="14" name="Rounded Rectangle 13"/>
            <p:cNvSpPr/>
            <p:nvPr/>
          </p:nvSpPr>
          <p:spPr>
            <a:xfrm>
              <a:off x="1318062" y="921880"/>
              <a:ext cx="1795203" cy="1217278"/>
            </a:xfrm>
            <a:prstGeom prst="round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5" name="Rounded Rectangle 19"/>
            <p:cNvSpPr/>
            <p:nvPr/>
          </p:nvSpPr>
          <p:spPr>
            <a:xfrm>
              <a:off x="1377485" y="981303"/>
              <a:ext cx="1676357" cy="109843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53340" tIns="53340" rIns="53340" bIns="53340" numCol="1" spcCol="1270" anchor="ctr" anchorCtr="0">
              <a:noAutofit/>
            </a:bodyPr>
            <a:lstStyle/>
            <a:p>
              <a:pPr lvl="0" algn="ctr" defTabSz="622300" rtl="1">
                <a:lnSpc>
                  <a:spcPct val="90000"/>
                </a:lnSpc>
                <a:spcBef>
                  <a:spcPct val="0"/>
                </a:spcBef>
                <a:spcAft>
                  <a:spcPct val="35000"/>
                </a:spcAft>
              </a:pPr>
              <a:r>
                <a:rPr lang="ar-SA" sz="1400" b="1" kern="1200" dirty="0" smtClean="0"/>
                <a:t>ثبات وحدة النقود:</a:t>
              </a:r>
              <a:endParaRPr lang="en-US" sz="1400" b="1" kern="1200" dirty="0" smtClean="0"/>
            </a:p>
            <a:p>
              <a:pPr lvl="0" algn="ctr" defTabSz="622300" rtl="1">
                <a:lnSpc>
                  <a:spcPct val="90000"/>
                </a:lnSpc>
                <a:spcBef>
                  <a:spcPct val="0"/>
                </a:spcBef>
                <a:spcAft>
                  <a:spcPct val="35000"/>
                </a:spcAft>
              </a:pPr>
              <a:r>
                <a:rPr lang="ar-SA" sz="1400" b="1" kern="1200" dirty="0" smtClean="0">
                  <a:solidFill>
                    <a:schemeClr val="tx1"/>
                  </a:solidFill>
                </a:rPr>
                <a:t>لا تأخذ المحاسبة الضريبة بالتغيرات في القوى الشرائية للنقود. </a:t>
              </a:r>
              <a:endParaRPr lang="ar-SA" sz="1400" b="1" kern="1200" dirty="0">
                <a:solidFill>
                  <a:schemeClr val="tx1"/>
                </a:solidFill>
              </a:endParaRPr>
            </a:p>
          </p:txBody>
        </p:sp>
      </p:grpSp>
      <p:sp>
        <p:nvSpPr>
          <p:cNvPr id="13" name="Straight Connector 20"/>
          <p:cNvSpPr/>
          <p:nvPr/>
        </p:nvSpPr>
        <p:spPr>
          <a:xfrm>
            <a:off x="2012667" y="1828717"/>
            <a:ext cx="3770578" cy="3770578"/>
          </a:xfrm>
          <a:custGeom>
            <a:avLst/>
            <a:gdLst/>
            <a:ahLst/>
            <a:cxnLst/>
            <a:rect l="0" t="0" r="0" b="0"/>
            <a:pathLst>
              <a:path>
                <a:moveTo>
                  <a:pt x="703335" y="416513"/>
                </a:moveTo>
                <a:arcTo wR="1885289" hR="1885289" stAng="13870539" swAng="1740159"/>
              </a:path>
            </a:pathLst>
          </a:custGeom>
          <a:noFill/>
        </p:spPr>
        <p:style>
          <a:lnRef idx="1">
            <a:schemeClr val="accent2">
              <a:hueOff val="0"/>
              <a:satOff val="0"/>
              <a:lumOff val="0"/>
              <a:alphaOff val="0"/>
            </a:schemeClr>
          </a:lnRef>
          <a:fillRef idx="0">
            <a:scrgbClr r="0" g="0" b="0"/>
          </a:fillRef>
          <a:effectRef idx="0">
            <a:schemeClr val="accent2">
              <a:hueOff val="0"/>
              <a:satOff val="0"/>
              <a:lumOff val="0"/>
              <a:alphaOff val="0"/>
            </a:schemeClr>
          </a:effectRef>
          <a:fontRef idx="minor">
            <a:schemeClr val="tx1">
              <a:hueOff val="0"/>
              <a:satOff val="0"/>
              <a:lumOff val="0"/>
              <a:alphaOff val="0"/>
            </a:schemeClr>
          </a:fontRef>
        </p:style>
      </p:sp>
      <p:sp>
        <p:nvSpPr>
          <p:cNvPr id="26" name="Title 1"/>
          <p:cNvSpPr txBox="1">
            <a:spLocks/>
          </p:cNvSpPr>
          <p:nvPr/>
        </p:nvSpPr>
        <p:spPr>
          <a:xfrm>
            <a:off x="273423" y="260648"/>
            <a:ext cx="8534400" cy="758952"/>
          </a:xfrm>
          <a:prstGeom prst="rect">
            <a:avLst/>
          </a:prstGeom>
        </p:spPr>
        <p:txBody>
          <a:bodyPr>
            <a:noAutofit/>
          </a:bodyPr>
          <a:lstStyle>
            <a:lvl1pPr algn="ctr" rtl="1" eaLnBrk="1" latinLnBrk="0" hangingPunct="1">
              <a:spcBef>
                <a:spcPct val="0"/>
              </a:spcBef>
              <a:buNone/>
              <a:defRPr kumimoji="0" sz="3300" kern="1200">
                <a:solidFill>
                  <a:schemeClr val="accent3">
                    <a:shade val="75000"/>
                  </a:schemeClr>
                </a:solidFill>
                <a:latin typeface="+mj-lt"/>
                <a:ea typeface="+mj-ea"/>
                <a:cs typeface="+mj-cs"/>
              </a:defRPr>
            </a:lvl1pPr>
          </a:lstStyle>
          <a:p>
            <a:r>
              <a:rPr lang="ar-SA" sz="4400" dirty="0" smtClean="0"/>
              <a:t>قواعد المحاسبة عن الضريبة : </a:t>
            </a:r>
            <a:endParaRPr lang="ar-SA" sz="4400" dirty="0"/>
          </a:p>
        </p:txBody>
      </p:sp>
    </p:spTree>
    <p:extLst>
      <p:ext uri="{BB962C8B-B14F-4D97-AF65-F5344CB8AC3E}">
        <p14:creationId xmlns:p14="http://schemas.microsoft.com/office/powerpoint/2010/main" val="38714959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4400" dirty="0"/>
              <a:t>طرق التحصيل الضريبي </a:t>
            </a:r>
            <a:r>
              <a:rPr lang="ar-SA" dirty="0" smtClean="0"/>
              <a:t>: </a:t>
            </a:r>
            <a:endParaRPr lang="ar-SA" dirty="0"/>
          </a:p>
        </p:txBody>
      </p:sp>
      <p:sp>
        <p:nvSpPr>
          <p:cNvPr id="3" name="Content Placeholder 2"/>
          <p:cNvSpPr>
            <a:spLocks noGrp="1"/>
          </p:cNvSpPr>
          <p:nvPr>
            <p:ph sz="quarter" idx="1"/>
          </p:nvPr>
        </p:nvSpPr>
        <p:spPr/>
        <p:txBody>
          <a:bodyPr/>
          <a:lstStyle/>
          <a:p>
            <a:pPr>
              <a:buFont typeface="Wingdings" pitchFamily="2" charset="2"/>
              <a:buChar char="v"/>
            </a:pPr>
            <a:r>
              <a:rPr lang="ar-SA" dirty="0">
                <a:solidFill>
                  <a:schemeClr val="tx2"/>
                </a:solidFill>
              </a:rPr>
              <a:t>يكون في شكل نقدي الا في الاحوال الاستثنائية مثل الحروب والازمات يتم تحصيلها بشكل عيني</a:t>
            </a:r>
            <a:r>
              <a:rPr lang="ar-SA" dirty="0" smtClean="0">
                <a:solidFill>
                  <a:schemeClr val="tx2"/>
                </a:solidFill>
              </a:rPr>
              <a:t>.</a:t>
            </a:r>
          </a:p>
          <a:p>
            <a:endParaRPr lang="ar-SA" dirty="0" smtClean="0">
              <a:solidFill>
                <a:schemeClr val="tx2"/>
              </a:solidFill>
            </a:endParaRPr>
          </a:p>
          <a:p>
            <a:endParaRPr lang="ar-SA" dirty="0">
              <a:solidFill>
                <a:schemeClr val="tx2"/>
              </a:solidFill>
            </a:endParaRPr>
          </a:p>
          <a:p>
            <a:endParaRPr lang="ar-SA" dirty="0"/>
          </a:p>
        </p:txBody>
      </p:sp>
      <p:graphicFrame>
        <p:nvGraphicFramePr>
          <p:cNvPr id="4" name="Diagram 3"/>
          <p:cNvGraphicFramePr/>
          <p:nvPr>
            <p:extLst>
              <p:ext uri="{D42A27DB-BD31-4B8C-83A1-F6EECF244321}">
                <p14:modId xmlns:p14="http://schemas.microsoft.com/office/powerpoint/2010/main" val="1063644076"/>
              </p:ext>
            </p:extLst>
          </p:nvPr>
        </p:nvGraphicFramePr>
        <p:xfrm>
          <a:off x="467544" y="2492896"/>
          <a:ext cx="8064896" cy="3616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1560" y="2636912"/>
            <a:ext cx="1512168" cy="858391"/>
          </a:xfrm>
          <a:prstGeom prst="rect">
            <a:avLst/>
          </a:prstGeom>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4802" y="3872458"/>
            <a:ext cx="1600934" cy="924694"/>
          </a:xfrm>
          <a:prstGeom prst="rect">
            <a:avLst/>
          </a:prstGeom>
        </p:spPr>
      </p:pic>
      <p:pic>
        <p:nvPicPr>
          <p:cNvPr id="8" name="Picture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1559" y="5085184"/>
            <a:ext cx="1584177" cy="946026"/>
          </a:xfrm>
          <a:prstGeom prst="rect">
            <a:avLst/>
          </a:prstGeom>
        </p:spPr>
      </p:pic>
    </p:spTree>
    <p:extLst>
      <p:ext uri="{BB962C8B-B14F-4D97-AF65-F5344CB8AC3E}">
        <p14:creationId xmlns:p14="http://schemas.microsoft.com/office/powerpoint/2010/main" val="39500530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144</TotalTime>
  <Words>1053</Words>
  <Application>Microsoft Office PowerPoint</Application>
  <PresentationFormat>On-screen Show (4:3)</PresentationFormat>
  <Paragraphs>157</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Civic</vt:lpstr>
      <vt:lpstr>PowerPoint Presentation</vt:lpstr>
      <vt:lpstr>تسوية الضريبة </vt:lpstr>
      <vt:lpstr>مراحل الاستقطاع الضريبي : </vt:lpstr>
      <vt:lpstr>1) تحديد الوعاء الضريبي </vt:lpstr>
      <vt:lpstr>PowerPoint Presentation</vt:lpstr>
      <vt:lpstr>طرق تحديد الدخل الضريبي </vt:lpstr>
      <vt:lpstr>تابع مراحل الاستقطاع الضريبي </vt:lpstr>
      <vt:lpstr>PowerPoint Presentation</vt:lpstr>
      <vt:lpstr>طرق التحصيل الضريبي : </vt:lpstr>
      <vt:lpstr>التهرب من الالتزام الضريبي :</vt:lpstr>
      <vt:lpstr>وسائل مكافحة التهرب الضريبي :</vt:lpstr>
      <vt:lpstr>الازدواج في الضريبة : </vt:lpstr>
      <vt:lpstr>المبادئ الضريبية : </vt:lpstr>
      <vt:lpstr>الازدواج في الضريبة : </vt:lpstr>
      <vt:lpstr>نطاق الازدواج الضريبي :</vt:lpstr>
      <vt:lpstr>نطاق الإزدواج الضريبي</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7ano0o0o al-otaiby</dc:creator>
  <cp:lastModifiedBy>7ano0o0o al-otaiby</cp:lastModifiedBy>
  <cp:revision>17</cp:revision>
  <dcterms:created xsi:type="dcterms:W3CDTF">2016-10-11T17:53:52Z</dcterms:created>
  <dcterms:modified xsi:type="dcterms:W3CDTF">2016-10-21T19:06:56Z</dcterms:modified>
</cp:coreProperties>
</file>