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2700"/>
            <a:ext cx="8460432" cy="260648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603528"/>
            <a:ext cx="8460432" cy="260648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bg1">
                <a:alpha val="84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AC8F5E-CF3A-4098-B4A7-4D05DBBDEAD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EDF0E6-E708-4656-A0EA-2081AA399FCF}" type="datetimeFigureOut">
              <a:rPr lang="en-US" smtClean="0"/>
              <a:t>12/3/2017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563217"/>
            <a:ext cx="7543800" cy="136983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8000" b="1" spc="0" dirty="0">
                <a:ln w="1143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ader" pitchFamily="2" charset="-78"/>
              </a:rPr>
              <a:t>الإضطرابات اللغوية </a:t>
            </a:r>
            <a:endParaRPr lang="en-US" sz="8000" b="1" spc="0" dirty="0">
              <a:ln w="11430">
                <a:solidFill>
                  <a:schemeClr val="accent6">
                    <a:lumMod val="60000"/>
                    <a:lumOff val="4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ad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3081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 fontScale="92500" lnSpcReduction="20000"/>
          </a:bodyPr>
          <a:lstStyle/>
          <a:p>
            <a:pPr marL="628650" indent="-514350" algn="r" rtl="1">
              <a:lnSpc>
                <a:spcPct val="120000"/>
              </a:lnSpc>
              <a:buFont typeface="+mj-lt"/>
              <a:buAutoNum type="arabicPeriod" startAt="4"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اضطرابات اللغة: </a:t>
            </a:r>
          </a:p>
          <a:p>
            <a:pPr marL="114300" lvl="0" indent="0" algn="just" rtl="1">
              <a:lnSpc>
                <a:spcPct val="120000"/>
              </a:lnSpc>
              <a:buClr>
                <a:srgbClr val="B83D68"/>
              </a:buClr>
              <a:buNone/>
            </a:pPr>
            <a:r>
              <a:rPr lang="ar-SA" sz="24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مظاهر اضطرابات اللغة : 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أ- تأخر ظهور اللغة: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الحالة لا تظهر الكلمة الأولى للطفل في العمر الطبيعي لظهورها ، وهو السنة الأولى من عمر الطفل ، بل قد تتأخر ظهور الكلمة إلى عمر الثانية أو اكثر ، ويترتب على ذلك مشكلات في الإتصال الاجتماعي مع الآخرين ، وفي المحصول اللغوي للطفل ، وفي القراءة والكتابة فيما بعد.</a:t>
            </a: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ب- فقدان القدرة على فهم اللغة واصدارها: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الحالة لا يستطيع الطفل أن يفهم اللغة المنطوقة ، كما لا يستطيع أن يعبر عن نفسه لفظياً بطريقة مفهومة ، ويمكن أن نميز بين نوعين من حالة الأفازيا، 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الأولى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 هي فقدان القدرة على فهم اللغة المكتسبة، أو إصدارها والتي تحدث للفرد بعد عملية اكتساب اللغة ، 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والثانية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 ، وهي الحالة التي تحدث للفرد قبل اكتسابه اللغة ، ويترتب على إصابة الفرد بهذه الحالة مشكلات في الاتصال الاجتماعي مع الآخرين ، وفي التعبير عن الذات وفي المحصول اللغوي للفرد فيما بعد ، وتصاحب مثل هذه المشكلات آثار انفعالية سلبية على الفرد نفسه . </a:t>
            </a:r>
            <a:endParaRPr lang="en-US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9427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 fontScale="92500" lnSpcReduction="20000"/>
          </a:bodyPr>
          <a:lstStyle/>
          <a:p>
            <a:pPr marL="114300" indent="0" algn="just" rtl="1">
              <a:lnSpc>
                <a:spcPct val="1200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ج- صعوبة الكتابة: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الحالة لا يستطيع الطفل أن يكتب بشكل صحيح المادة المطلوب كتابتها، والمتوقع كتابتها ممن هم في عمره الزمني ، فهو يكتب في مستوى يقل كثيراً عما يتوقع منه.</a:t>
            </a: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د- صعوبة التذكر والتعبير: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صعوبة تذكر الكلمة المناسبة في المكان المناسب ومن ثم التعبير عنها ، وفي هذه الحالة يلجأ الفرد إلى وضع أية مفردة بدلاً من تلك الكلمة. 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هـ- صعوبة فهم الكلمات أو الجمل: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صعوبة فهم معنى الكلمة أو الجملة المسموعة وفي هذه الحالة يكرر الفرد استعمال الكلمة أو الجملة دون فهم.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و- صعوبة القراءة: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الحالة لا يستطيع الطفل أن يقرأ بشكل صحيح المادة المكتوبة ، والمتوقع قراءتها ممن هم في عمره الزمني ، فهو يقرأ في مستوى يقل كثيراً عما هو متوقع منه . 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ز- صعوبة تركيب الجملة: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صعوبة تركيب كلمات الجملة من حيث قواعد اللغة ومعناها ، لتعطي المعنى الصحيح ، وفي هذه الحالة يعاني الطفل من صعوبة وضع الكلمة المناسبة في المكان المناسب.</a:t>
            </a:r>
            <a:endParaRPr lang="en-US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753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نسبة الإضطرابات اللغوية: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تختلف نسبة الأفراد ذوي الإضطرابات اللغوية تبعاً لاختلاف الدراسات أو الأبحاث التي أجريت حول موضوع نسبة الإضطرابات اللغوية ، من حيث أنواعها ، وأسبابها.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أسباب الإضطرابات اللغوية: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تتعدد الأسباب المؤدية بطريقة مباشرة أو غير مباشرة ، إلى شكل ما من أشكال الإضطرابات اللغوية ، إذ تربط الإضطرابات اللغوية بأسباب نفسية  وأخرى جسمية ، أو حسية أو بإعاقة ما كالإعاقة العقلية ، أو صعوبات التعلم ، وعلى ذلك ، يمكن تقسيم أسباب الإضطرابات اللغوية إلى ما يلي : </a:t>
            </a:r>
            <a:endParaRPr lang="ar-SA" sz="2600" b="1" dirty="0">
              <a:solidFill>
                <a:srgbClr val="C00000"/>
              </a:solidFill>
              <a:latin typeface="ae_Ouhod" pitchFamily="34" charset="-78"/>
              <a:cs typeface="ae_Ouhod" pitchFamily="34" charset="-78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596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/>
          </a:bodyPr>
          <a:lstStyle/>
          <a:p>
            <a:pPr marL="628650" indent="-514350" algn="just" rtl="1">
              <a:lnSpc>
                <a:spcPct val="11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الأسباب الوظيفية أو النفسية: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تلك الأسباب المرتبطة بأساليب التنشئة الأسرية والمدرسية ، وخاصة تلك الأساليب القائمة على أساليب العقاب بأشكاله ، ومن مظاهر الإضطرابات اللغوية ، كالتأتأة ، أو السرعة الزائدة في الكلام والتلعثم، وقد أشارت العديد من الدراسات إلى العلاقة الواضحة بين مظاهر الإضطرابات اللغوية وسوء التكيف الأسري ، أو المدرسي . </a:t>
            </a:r>
          </a:p>
          <a:p>
            <a:pPr marL="628650" indent="-514350" algn="just" rtl="1">
              <a:lnSpc>
                <a:spcPct val="11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الأسباب العصبية: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تلك الأسباب المرتبطة بالجهاز العصبي المركزي ، وما يصيب ذلك الجهاز من تلف ما أو إصابة ما قبل أو أثناء أو بعد الولادة ، إذ يعتبر الجهاز العصبي المركزي مسؤولاً عن الكثير من السلوك ، ومنها النطق واللغة . وعلى سبيل المثال تظهر الإضطرابات اللغوية بشكل واضح لدى الأطفال المصابين بالشلل الدماغي ، وذلك بسبب وجود تلف ما في الدماغ ، وتظهر آثار ذلك واضحة في صعوبة تحريك الفكين والشفتين واللسان . </a:t>
            </a:r>
            <a:endParaRPr lang="ar-SA" sz="2600" b="1" dirty="0">
              <a:solidFill>
                <a:srgbClr val="FF6600"/>
              </a:solidFill>
              <a:latin typeface="ae_Ouhod" pitchFamily="34" charset="-78"/>
              <a:cs typeface="ae_Ouhod" pitchFamily="34" charset="-78"/>
            </a:endParaRPr>
          </a:p>
          <a:p>
            <a:pPr marL="114300" indent="0" algn="just" rtl="1">
              <a:lnSpc>
                <a:spcPct val="11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917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336704"/>
          </a:xfrm>
        </p:spPr>
        <p:txBody>
          <a:bodyPr>
            <a:normAutofit lnSpcReduction="10000"/>
          </a:bodyPr>
          <a:lstStyle/>
          <a:p>
            <a:pPr marL="628650" indent="-514350" algn="just" rtl="1">
              <a:lnSpc>
                <a:spcPct val="110000"/>
              </a:lnSpc>
              <a:buFont typeface="+mj-lt"/>
              <a:buAutoNum type="arabicPeriod" startAt="3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الأسباب المرتبطة بإعاقات أخرى: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أن الإضطرابات اللغوية ظاهرة مميزة لدى الأفراد ذوي الإعاقة العقلية ، والسمعية ، والإنفعالية ، وصعوبات التعلم ، وقد تتعدد الأسباب المؤدية إلى مثل هذه الإعاقات ، والكثير من مظاهر اضرابات النطق واللغة مرتبطة بتلك الإعاقات. </a:t>
            </a:r>
          </a:p>
          <a:p>
            <a:pPr marL="114300" indent="0" algn="just" rtl="1">
              <a:lnSpc>
                <a:spcPct val="110000"/>
              </a:lnSpc>
              <a:buNone/>
            </a:pP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مثال </a:t>
            </a:r>
          </a:p>
          <a:p>
            <a:pPr marL="114300" indent="0" algn="just" rtl="1">
              <a:lnSpc>
                <a:spcPct val="11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أ-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ظاهرة قلة المحصول اللغوي ، ظاهرة غياب اللغة ، من 	المظاهر 	المميزة لحالات الإعاقة السمعية ، وخاصة 	حالات الإعاقة السمعية 	الشديدة.</a:t>
            </a:r>
          </a:p>
          <a:p>
            <a:pPr marL="114300" indent="0" algn="just" rtl="1">
              <a:lnSpc>
                <a:spcPct val="11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ب-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 تمثل مظاهر صعوبة فهم اللغة وتذكرها ، وظاهرة التأتأة 	والفأفأة والسرعة الزائدة في الكلام ، والإضافة ، والإ بدال 	والحذف والتشوية للغة ، وتعبيرات الوجه والجسم غير العادية أثناء الكلام ، وقلة المحصول اللغوي والأكاديمي بشكل عام ، مظاهر مميزة لحالات الإعاقة الإنفعالية الشديدة . </a:t>
            </a:r>
          </a:p>
          <a:p>
            <a:pPr marL="114300" indent="0" algn="just" rtl="1">
              <a:lnSpc>
                <a:spcPct val="11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ج-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 تمثل حالات صعوبات القراءة والكتابة ، وسوء تركيب الجملة ، 	مظاهر لحالات صعوبات التعلم . </a:t>
            </a:r>
          </a:p>
          <a:p>
            <a:pPr marL="114300" indent="0" algn="just" rtl="1">
              <a:lnSpc>
                <a:spcPct val="11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3198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016"/>
            <a:ext cx="8460432" cy="6597352"/>
          </a:xfrm>
        </p:spPr>
        <p:txBody>
          <a:bodyPr>
            <a:normAutofit/>
          </a:bodyPr>
          <a:lstStyle/>
          <a:p>
            <a:pPr marL="628650" indent="-514350" algn="just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الأسباب العضوية: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تعتبر سلامة الأجهزة العضوية المسؤولة عن إصدار الأصوات ونطقها ، مثل الحنجرة ومزمار الحلق والفكين ، والأنف ، والشفتين والأسنان واللسان ...الخ شرطاً رئيساً من شروط سلامة الفرد من الإضطرابات اللغوية وخاصة إذا لم يعاني الفرد من أشكال أخرى من الإعاقة كالإعاقة العقلية ، أو السمعية ، أو الإنفعالية أو صعوبات التعلم ، أو الشلل الدماغي ، أو أي خلل في سلامة الأجهزة المسئوولة عن النطق واللغة يؤدي بالتالي إلى خلل واضح في سلامة اللغة وخلوها من الإضطرابات . 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ومن أشكال الإضطرابات اللغوية الحالة المعروفة بحالة الشفة الشرماء ، وحالة سقف الحلق المشقوق . </a:t>
            </a:r>
          </a:p>
        </p:txBody>
      </p:sp>
    </p:spTree>
    <p:extLst>
      <p:ext uri="{BB962C8B-B14F-4D97-AF65-F5344CB8AC3E}">
        <p14:creationId xmlns:p14="http://schemas.microsoft.com/office/powerpoint/2010/main" val="2569265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8032"/>
            <a:ext cx="8460432" cy="6597352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20000"/>
              </a:lnSpc>
              <a:buNone/>
            </a:pPr>
            <a:r>
              <a:rPr lang="ar-SA" sz="26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قياس وتشخيص الإضرابات اللغوية:  </a:t>
            </a:r>
          </a:p>
          <a:p>
            <a:pPr marL="114300" indent="0" algn="just" rtl="1">
              <a:lnSpc>
                <a:spcPct val="12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تتلخص عملية قياس وتشخيص الإضطرابات اللغوية في ثلاثة مراحل أساسية متكاملة هي:-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المرحلة الأولى : </a:t>
            </a:r>
            <a:r>
              <a:rPr lang="ar-SA" sz="2600" b="1" dirty="0">
                <a:solidFill>
                  <a:srgbClr val="C00000"/>
                </a:solidFill>
                <a:latin typeface="ae_AlMohanad" pitchFamily="18" charset="-78"/>
                <a:cs typeface="ae_AlMohanad" pitchFamily="18" charset="-78"/>
              </a:rPr>
              <a:t>مرحلة التعرف المبدئي على الأطفال ذوي المشكلات اللغوية: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المرحلة يلاحظ الآباء والأمهات ، والمعلمون ، والمعلمات ، مظاهر النمو اللغوي ، وخاصة مدى إستقبال الطفل للغة ، وزمن ظهورها والتعبير بواستطها والمظاهر غير العادية للنمو اللغوي مثل التأتأة ، أو السرعة الزائدة في  الكلام ، أو قلة المحصول اللغوي ...الخ وفي هذه المرحلة يحول الآباء والأمهات أو المعلمون والمعلمات الطفل الذي يعاني من مشكلات لغوية إلى الأخصائيين في قياس وتشخيص الإضطرابات اللغوية. </a:t>
            </a:r>
          </a:p>
        </p:txBody>
      </p:sp>
    </p:spTree>
    <p:extLst>
      <p:ext uri="{BB962C8B-B14F-4D97-AF65-F5344CB8AC3E}">
        <p14:creationId xmlns:p14="http://schemas.microsoft.com/office/powerpoint/2010/main" val="577978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8032"/>
            <a:ext cx="8460432" cy="6597352"/>
          </a:xfrm>
        </p:spPr>
        <p:txBody>
          <a:bodyPr>
            <a:normAutofit fontScale="92500" lnSpcReduction="1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المرحلة الثانية: </a:t>
            </a:r>
            <a:r>
              <a:rPr lang="ar-SA" sz="2600" b="1" dirty="0">
                <a:solidFill>
                  <a:srgbClr val="C00000"/>
                </a:solidFill>
                <a:latin typeface="ae_AlMohanad" pitchFamily="18" charset="-78"/>
                <a:cs typeface="ae_AlMohanad" pitchFamily="18" charset="-78"/>
              </a:rPr>
              <a:t>مرحلة الاختبار الطبي الفسيولوجي للأطفال ذوي المشكلات اللغوية:  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المرحلة ، وبعد تحويل الأطفال ذوي المشكلات اللغوية ، أو الذين يشك بأنهم يعانون من اضطرابات لغوية ، إلى الأطباء ذوي التخصص في موضوعات الأنف والأذن والحنجرة ، وذلك من أجل الفحص الطبي الفسيولوجي ، وذلك لمعرفة مدى سلامة الأجزاء الجسمية ذات العلاقة بالنطق واللغة ، كالأذن ، والأنف ، والحبال الصوتية ، واللسان ، والحنجرة ...الخ .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المرحلة الثالثة: </a:t>
            </a:r>
            <a:r>
              <a:rPr lang="ar-SA" sz="2600" b="1" dirty="0">
                <a:solidFill>
                  <a:srgbClr val="C00000"/>
                </a:solidFill>
                <a:latin typeface="ae_AlMohanad" pitchFamily="18" charset="-78"/>
                <a:cs typeface="ae_AlMohanad" pitchFamily="18" charset="-78"/>
              </a:rPr>
              <a:t>مرحلة اختبار القدرات الأخرى ذات العلاقة للأطفال ذوي المشكلات اللغوية:  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المرحلة ، وبعد التأكد من خلو الأطفال ذوي المشكلات اللغوية من الإضطرابات العضوية يتم تحويل هؤلاء الأطفال إلى ذوي الاختصاص في الإعاقة العقلية ، والسمعية ...الخ ، وذلك للتأكد من سلامة أو إصابة الطفل بإحدى الإعاقات التي ذكرت قبل قليل . 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600" b="1" dirty="0">
              <a:solidFill>
                <a:srgbClr val="00206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437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8032"/>
            <a:ext cx="8460432" cy="6597352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المرحلة الرابعة: </a:t>
            </a:r>
            <a:r>
              <a:rPr lang="ar-SA" sz="2600" b="1" dirty="0">
                <a:solidFill>
                  <a:srgbClr val="C00000"/>
                </a:solidFill>
                <a:latin typeface="ae_AlMohanad" pitchFamily="18" charset="-78"/>
                <a:cs typeface="ae_AlMohanad" pitchFamily="18" charset="-78"/>
              </a:rPr>
              <a:t>مرحلة تشخيص مظاهر الإضطرابات اللغوية للأطفال ذوي المشكلات اللغوية:  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يحدد الأخصائي في قياس وتشخيص الإضطرابات اللغوية مظاهر الإضطرابات اللغوية التي يعاني منها الطفل ، ومن الإختبارات المعروفة في هذا المجال: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إختبار الينوي للقدرات السيكولغوية.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إختبار مايكل بست لصعوبات التعلم.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مقياس المهارات اللغوية للمعوقين عقلياً. 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600" b="1" dirty="0">
              <a:solidFill>
                <a:srgbClr val="00206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2139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الخصائص السلوكية لذوي الإضطرابات اللغوية: </a:t>
            </a:r>
          </a:p>
          <a:p>
            <a:pPr marL="628650" indent="-514350" algn="just" rtl="1">
              <a:lnSpc>
                <a:spcPct val="11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الخصائص العقلية: </a:t>
            </a:r>
          </a:p>
          <a:p>
            <a:pPr marL="114300" indent="0" algn="just" rtl="1">
              <a:lnSpc>
                <a:spcPct val="11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تدني أداء ذوي الإضطرابات اللغوية على مقاييس القدرة العقلية ، مقارنة مع العاديين المتناظرين في العمر الزمني ، وفي الوقت الذي يصعب فيه تعميم مثل ذلك الإستنتاج ، تدني أداء ذوي الإضطرابات اللغوية على إختبارات التحصيل الأكاديمي ، مقارنة مع العاديين . </a:t>
            </a:r>
          </a:p>
          <a:p>
            <a:pPr marL="114300" indent="0" algn="just" rtl="1">
              <a:lnSpc>
                <a:spcPct val="110000"/>
              </a:lnSpc>
              <a:buNone/>
            </a:pPr>
            <a:endParaRPr lang="ar-SA" sz="2600" b="1" dirty="0">
              <a:solidFill>
                <a:srgbClr val="002060"/>
              </a:solidFill>
              <a:latin typeface="ae_AlMohanad" pitchFamily="18" charset="-78"/>
              <a:cs typeface="ae_AlMohanad" pitchFamily="18" charset="-78"/>
            </a:endParaRPr>
          </a:p>
          <a:p>
            <a:pPr marL="628650" indent="-514350" algn="just" rtl="1">
              <a:lnSpc>
                <a:spcPct val="110000"/>
              </a:lnSpc>
              <a:buFont typeface="+mj-lt"/>
              <a:buAutoNum type="arabicPeriod" startAt="2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الخصائص الإنفعالية والإجتماعية: </a:t>
            </a:r>
          </a:p>
          <a:p>
            <a:pPr marL="114300" indent="0" algn="just" rtl="1">
              <a:lnSpc>
                <a:spcPct val="11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بالخصائص الإنفعالية والإجتماعية تلك الخصائص المرتبطة بموقف ذوي الإضطرابات اللغوية من أنفسهم ، ومن موقف الآخرين منهم ، وبسبب ارتباط بعض مظاهر الإضطرابات اللغوية بمظاهر الإعاقة العقلية أو السمعية والإنفعالية أو صعوبات التعلم أو الشلل الدماغي . </a:t>
            </a:r>
            <a:endParaRPr lang="ar-SA" sz="2600" b="1" dirty="0">
              <a:solidFill>
                <a:srgbClr val="C00000"/>
              </a:solidFill>
              <a:latin typeface="ae_Ouhod" pitchFamily="34" charset="-78"/>
              <a:cs typeface="ae_Ouhod" pitchFamily="34" charset="-78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83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432" y="-27384"/>
            <a:ext cx="7620000" cy="864096"/>
          </a:xfrm>
        </p:spPr>
        <p:txBody>
          <a:bodyPr/>
          <a:lstStyle/>
          <a:p>
            <a:pPr algn="r" rtl="1"/>
            <a:r>
              <a:rPr lang="ar-SA" sz="3200" dirty="0">
                <a:solidFill>
                  <a:srgbClr val="0070C0"/>
                </a:solidFill>
                <a:latin typeface="ae_AlArabiya" pitchFamily="18" charset="-78"/>
                <a:cs typeface="ae_AlArabiya" pitchFamily="18" charset="-78"/>
              </a:rPr>
              <a:t>مقدمة </a:t>
            </a:r>
            <a:endParaRPr lang="en-US" sz="3200" dirty="0">
              <a:solidFill>
                <a:srgbClr val="0070C0"/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460432" cy="5949280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تعرف اللغة على أنها نظام من الرموز يمثل المعاني المختلفة والتي تسير وفق قواعد معينة.</a:t>
            </a:r>
          </a:p>
          <a:p>
            <a:pPr marL="114300" indent="0" algn="r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تقسم اللغة من حيث طبيعتها إلى مظهرين رئيسين :</a:t>
            </a:r>
          </a:p>
          <a:p>
            <a:pPr marL="114300" indent="0" algn="just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الأول 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يسمى باللغة غير اللفظية ، ويعبر عنها بمصطلح اللغة الاستقبالية . </a:t>
            </a:r>
          </a:p>
          <a:p>
            <a:pPr marL="114300" indent="0" algn="just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الثاني 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يسمى باللغة اللفظية ، ويمثل اللغة المنطوقة والمكتوبة ، ويعبر عنها بمصطلح اللغة التعبيرية ، ويرتبط بمفهوم اللغة مصطلحات أخرى مثل مصطلح </a:t>
            </a: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الكلام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 ، ومصطلح النطق ، إذ ترتبط هذه المصطلحات ببعضها البعض ، إذ يقصد بالكلام القدرة على تشكيل وتنظيم الأصوات في اللغة اللفظية. </a:t>
            </a:r>
          </a:p>
          <a:p>
            <a:pPr marL="114300" indent="0" algn="just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أما </a:t>
            </a: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النطق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فيقصد به الحركات التي تقوم بها الأحبال الصوتية أو جهاز النطق أثناء إصدار الأصوات . </a:t>
            </a:r>
          </a:p>
          <a:p>
            <a:pPr marL="114300" indent="0" algn="just" rtl="1">
              <a:lnSpc>
                <a:spcPts val="3500"/>
              </a:lnSpc>
              <a:buNone/>
            </a:pPr>
            <a:endParaRPr lang="en-US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7511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 lnSpcReduction="1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فليس من المستغرب أن نلاحظ تماثل خصائص ذوي الإضطرابات اللغوية مع خصائص الأطفال الذين يمثلون تلك الإعاقات من النواحي الإنفعالية والإجتماعية .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مثل الشعور بالرفض من الآخرين ، الإنطواء ، والإنسحاب من المواقف الإجتماعية ، الشعور بالنقص ، الذنب أو العدوانية . </a:t>
            </a:r>
          </a:p>
          <a:p>
            <a:pPr marL="114300" lvl="0" indent="0" algn="just" rtl="1">
              <a:lnSpc>
                <a:spcPct val="150000"/>
              </a:lnSpc>
              <a:buClr>
                <a:srgbClr val="B83D68"/>
              </a:buClr>
              <a:buNone/>
            </a:pPr>
            <a:r>
              <a:rPr lang="ar-SA" sz="24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البرامج التربوية لذوي الإضطرابات اللغوية: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يقصد بالبرامج التربوية لذوي الإضطرابات اللغوية طرق تنظيم برامج الأطفال ذوي الإضطرابات اللغوية وتحديد نوعية تلك البرامج.</a:t>
            </a:r>
          </a:p>
          <a:p>
            <a:pPr marL="628650" indent="-514350" algn="just" rtl="1"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مراكز الإقامة للأطفال ذوي الإضطرابات اللغوية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: حيث تقدم لهم برامج صحية وإجتماعية وتربوية في المراكز نفسها . </a:t>
            </a:r>
          </a:p>
          <a:p>
            <a:pPr marL="628650" indent="-514350" algn="just" rtl="1"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مراكز التربية الخاصة النهارية .</a:t>
            </a:r>
          </a:p>
          <a:p>
            <a:pPr marL="628650" indent="-514350" algn="just" rtl="1"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دمج الطلبة ذوي المشكلات اللغوية في الصفوف العادية .</a:t>
            </a:r>
            <a:endParaRPr lang="ar-SA" sz="2600" b="1" dirty="0">
              <a:solidFill>
                <a:srgbClr val="FF6600"/>
              </a:solidFill>
              <a:latin typeface="ae_Ouhod" pitchFamily="34" charset="-78"/>
              <a:cs typeface="ae_Ouhod" pitchFamily="34" charset="-78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2057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 lnSpcReduction="1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المهارات الأساسية التي تتضمنها تلك البرامج في تعلمهم :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مهارة تعليم الأطفال ذوي الإضطرابات اللغوية من قبل أخصائيين في تعلم اللغة وإضطرابتها.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وتبدو مهمة هذا الأخصائي في قياس وتشخيص مظاهر إضطرابات النطق واللغة ومن ثم وضع البرامج التربوية الفردية المناسبة لكل منهم.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مهارة تعليم الأطفال ذوي الإضطرابات اللغوية وفق مبادئ تعديل السلوك وأساليبه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، ويقصد بذلك وضع خطط تعليمية تقوم أساساً على أساليب تعديل السلوك ، والممثلة في أساليب التعزيز الإيجابي أو السلبي .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مهارة اختيار الموضوعات المناسبة للحديث عنها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، وتبدو مهمة معلم الأطفال ذوي الإضطرابات اللغوية العمل مع الطلبة أنفسهم على اختيار الموضوعات المحببة أو المشوقة للأطفال. </a:t>
            </a:r>
            <a:endParaRPr lang="ar-SA" sz="2600" b="1" dirty="0">
              <a:solidFill>
                <a:srgbClr val="002060"/>
              </a:solidFill>
              <a:latin typeface="ae_Ouhod" pitchFamily="34" charset="-78"/>
              <a:cs typeface="ae_Ouhod" pitchFamily="34" charset="-78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8599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 fontScale="925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المهارات الأساسية التي تتضمنها تلك البرامج في تعلمهم :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مهارة استماع معلم الأطفال ذوي المشكلات اللغوية لحديث هؤلاء الأطفال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دون أن تبدو عليه مظاهر صعوبة قبول هؤلاء الأطفال ذوي المشكلات اللغوية ، وخاصة الأطفال ذوي المشكلات اللغوية المتمثلة في التأتأة أو السرعة الزائدة في الكلام.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مهارة تشجيع الأطفال ذوي المشكلات اللغوية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، وخاصة مشكلات التأتأة أو السرعة الزائدة في الكلام.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مهارة تقليد نطق الكلمات أو الجمل بطريقة صحيحة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، ويقصد بذلك تشجيع الأطفال ذوي المشكلات اللغوية على تقليد الآخرين ذوي النطق الصحيح ، أو العمل على تقليد النماذج الكلامية الصحيحة ، وتعزيزها ، وخاصة إذا ما استخدام أسلوب تحليل المهارات والمصحوب بالتعزيزات الإيجابية.</a:t>
            </a:r>
            <a:endParaRPr lang="ar-SA" sz="2600" b="1" dirty="0">
              <a:solidFill>
                <a:srgbClr val="002060"/>
              </a:solidFill>
              <a:latin typeface="ae_Ouhod" pitchFamily="34" charset="-78"/>
              <a:cs typeface="ae_Ouhod" pitchFamily="34" charset="-78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1466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/>
          </a:bodyPr>
          <a:lstStyle/>
          <a:p>
            <a:pPr marL="628650" indent="-514350" algn="just" rtl="1">
              <a:lnSpc>
                <a:spcPct val="200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مراعاة مهارات تعليم الأطفال ذوي الإعاقة العقلية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، والسمعية ، والإنفعالية والشلل الدماغي ، وصعوبات التعلم ، والذين يظهرون إضطرابات لغوية وخاصة فيما يتعلق باستخدام الإيحاءات أو الإشارات ، أو النماذج الكلامية والتي مر ذكرها عند الحديث عن البرامج التربوية لذوي الإعاقة العقلية ، والسمعية ، والإنفعالية ، والشلل الدماغي ، وصعوبات التعلم. </a:t>
            </a:r>
          </a:p>
          <a:p>
            <a:pPr marL="114300" indent="0" algn="just" rtl="1">
              <a:lnSpc>
                <a:spcPct val="200000"/>
              </a:lnSpc>
              <a:buNone/>
            </a:pPr>
            <a:endParaRPr lang="ar-SA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988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8460432" cy="6192688"/>
          </a:xfrm>
        </p:spPr>
        <p:txBody>
          <a:bodyPr>
            <a:normAutofit fontScale="92500"/>
          </a:bodyPr>
          <a:lstStyle/>
          <a:p>
            <a:pPr marL="114300" indent="0" algn="just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تسير اللغة وفق أربعة مراحل هي :- </a:t>
            </a:r>
          </a:p>
          <a:p>
            <a:pPr marL="628650" indent="-514350" algn="just" rtl="1">
              <a:lnSpc>
                <a:spcPts val="35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مرحلة البكاء 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المرحلة يعبر الطفل عن حاجاته وانفعالاته بالصراخ ، وتمتد هذه المرحلة منذ الميلاد وحتى الشهر التاسع من العمر . </a:t>
            </a:r>
          </a:p>
          <a:p>
            <a:pPr marL="628650" indent="-514350" algn="just" rtl="1">
              <a:lnSpc>
                <a:spcPts val="35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مرحلة المناغاة 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المرحلة يصدر الطفل الأصوات أو المقاطع ويكررها ، وتمتد هذه المرحلة من الشهر الرابع والخامس تقريباً وحتى الشهر الثامن أو التاسع . </a:t>
            </a:r>
          </a:p>
          <a:p>
            <a:pPr marL="628650" indent="-514350" algn="just" rtl="1">
              <a:lnSpc>
                <a:spcPts val="35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مرحلة التقليد 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المرحلة يقلد الطفل الأصوات أو الكلمات التي يسمعها تقليداً خاطئاً ، فقد يغير أو يبدل أو يحذف أو يحرف مواقع الحروف في الكلمات التي ينطقها ، وقد يرجع ذلك إلى عوامل كثيرة أهمها (</a:t>
            </a: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نضج جهاز النطق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) ، (</a:t>
            </a: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ضعف الإدراك السمعي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) ، (</a:t>
            </a: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قلة التدريب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) ، ولكن مع استمرار عوامل النضج والتعلم والتدريب تصبح قدرة الطفل على التقليد أكثر دقة ، وتمتد هذه المرحلة منذ نهاية السنة الأولى من العمر وحتى الرابعة أو الخامسة تقريباً . </a:t>
            </a:r>
            <a:endParaRPr lang="en-US" sz="2600" b="1" dirty="0">
              <a:solidFill>
                <a:srgbClr val="00206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970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9392"/>
            <a:ext cx="8460432" cy="6858000"/>
          </a:xfrm>
        </p:spPr>
        <p:txBody>
          <a:bodyPr>
            <a:normAutofit/>
          </a:bodyPr>
          <a:lstStyle/>
          <a:p>
            <a:pPr marL="628650" indent="-514350" algn="just" rtl="1">
              <a:lnSpc>
                <a:spcPct val="150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مرحلة المعاني: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المرحلة يربط الطفل ما بين الرموز اللفظية ومعناها ، وتمتد هذه المرحلة منذ السنة الأولى من العمر وحتى عمر الخامسة وما بعدها . </a:t>
            </a:r>
          </a:p>
          <a:p>
            <a:pPr marL="114300" indent="0" algn="just" rtl="1">
              <a:lnSpc>
                <a:spcPct val="16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تختلف مظاهر المحصول اللغوي للطفل من عمر إلى آخر ، حسب مراحل نموه الزمني ، إذ تعتبر السنة الأولى من عمر الطفل هي مرحلة الكلمة الواحدة ، وتعتبر السنة الثانية مرحلة الجملة ذات الكلمتين ، وتعتبر السنة الثالثة مرحلة تكوين الجمل ، أما السنة الرابعة فتعتبر مرحلة تناول الحديث مع الآخرين ، أما السنة الخامسة فهي مرحلة تكوين الجملة الكاملة .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يتأثر النمو اللغوي بعدد من العوامل هي كما حددها فتزجيرلد :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الجنس : إذ يلاحظ أن الإناث أسرع في نموهن اللغوي من الذكور . </a:t>
            </a:r>
          </a:p>
        </p:txBody>
      </p:sp>
    </p:spTree>
    <p:extLst>
      <p:ext uri="{BB962C8B-B14F-4D97-AF65-F5344CB8AC3E}">
        <p14:creationId xmlns:p14="http://schemas.microsoft.com/office/powerpoint/2010/main" val="197585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8460432" cy="6192688"/>
          </a:xfrm>
        </p:spPr>
        <p:txBody>
          <a:bodyPr>
            <a:noAutofit/>
          </a:bodyPr>
          <a:lstStyle/>
          <a:p>
            <a:pPr marL="628650" indent="-514350" algn="just" rtl="1">
              <a:lnSpc>
                <a:spcPts val="4000"/>
              </a:lnSpc>
              <a:buFont typeface="+mj-lt"/>
              <a:buAutoNum type="arabicPeriod" startAt="2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العوامل الأسرية 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ترتيب الطفل في الأسرة ، والظروف الإقتصادية والإجتماعية للأسرة ، فالطفل الوحيد في الأسرة أكثر ثراء في محصوله اللغوي مقارنة مع الأطفال العديدين ، ويؤكد ذلك ما توصلت إليه دراسة عويدات ، كما أن أطفال المؤسسات والملاجئ أقل محصولاً من الناحية اللغوية مقارنة مع الأطفال الذين يتربون في أسرهم بسبب قلة خبراتهم واتصالهم مع الآخرين وإهمالهم أحياناً .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 startAt="2"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 </a:t>
            </a: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الوضع الصحي والحسي للفرد 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أهمية الجوانب الصحية والجسمية والحسية للفرد وعلاقتها بالنمو اللغوي ، إذ يتأثر النمو اللغوي بسلامة الأجهزة الحسية السمعية والبصرية والنطقية للفرد . </a:t>
            </a:r>
            <a:endParaRPr lang="en-US" sz="2600" b="1" dirty="0">
              <a:solidFill>
                <a:srgbClr val="00206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572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8460432" cy="6192688"/>
          </a:xfrm>
        </p:spPr>
        <p:txBody>
          <a:bodyPr>
            <a:noAutofit/>
          </a:bodyPr>
          <a:lstStyle/>
          <a:p>
            <a:pPr marL="628650" indent="-514350" algn="just" rtl="1">
              <a:lnSpc>
                <a:spcPts val="4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وسائل الإعلام: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أهمية دور وسائل الإعلام كالإذاعة والصحافة والتلفزيون ...الخ في زيادة المحصول اللغوي للطفل. </a:t>
            </a:r>
          </a:p>
          <a:p>
            <a:pPr marL="628650" indent="-514350" algn="just" rtl="1">
              <a:lnSpc>
                <a:spcPts val="4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عملية التعلم: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أهمية عملية التعلم وما تتضمنه من قوانين التعزيز والإستعمال والإهمال تلعب دوراً مهماً في تعلم اللغة.</a:t>
            </a:r>
          </a:p>
          <a:p>
            <a:pPr marL="628650" indent="-514350" algn="just" rtl="1">
              <a:lnSpc>
                <a:spcPts val="4000"/>
              </a:lnSpc>
              <a:buFont typeface="+mj-lt"/>
              <a:buAutoNum type="arabicPeriod" startAt="4"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القدرة العقلية: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أن أهمية القدرة العقلية (الذكاء) في النمو اللغوي للطفل ، فالطفل  الذي يتميز بذكاء عال يفوق الأطفال العاديين والمعوقين عقلياً في محصوله اللغوي ، كما يتميز باكتسابه اللغة في عمر زمني مبكر مقارنة مع الأطفال العاديين والمعوقين عقلياً ، كما تظهر الكلمة الأولى لدى الطفل المعوق عقلياً في نهاية </a:t>
            </a:r>
            <a:r>
              <a:rPr lang="ar-SA" sz="2600" b="1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السنة الثالثة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تقريباً.</a:t>
            </a:r>
          </a:p>
        </p:txBody>
      </p:sp>
    </p:spTree>
    <p:extLst>
      <p:ext uri="{BB962C8B-B14F-4D97-AF65-F5344CB8AC3E}">
        <p14:creationId xmlns:p14="http://schemas.microsoft.com/office/powerpoint/2010/main" val="50763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264696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مظاهر اضطرابات اللغة : </a:t>
            </a:r>
          </a:p>
          <a:p>
            <a:pPr marL="114300" indent="0" algn="just" rtl="1">
              <a:lnSpc>
                <a:spcPts val="3500"/>
              </a:lnSpc>
              <a:buNone/>
            </a:pP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تتعدد مظاهر الإضطرابات اللغوية ، وذلك تبعاً لتعدد الأسباب المؤدية إليها فهناك بعض الإضرابات اللغوية المرتبطة بالقدرة على إصدار الأصوات وتشكيلها.</a:t>
            </a:r>
          </a:p>
          <a:p>
            <a:pPr marL="114300" indent="0" algn="just" rtl="1">
              <a:lnSpc>
                <a:spcPts val="3500"/>
              </a:lnSpc>
              <a:buNone/>
            </a:pPr>
            <a:r>
              <a:rPr lang="ar-SA" sz="26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مظاهر الإضطرابات : </a:t>
            </a:r>
          </a:p>
          <a:p>
            <a:pPr marL="628650" indent="-514350" algn="r" rtl="1">
              <a:lnSpc>
                <a:spcPts val="3500"/>
              </a:lnSpc>
              <a:buFont typeface="+mj-lt"/>
              <a:buAutoNum type="arabicPeriod"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اضطرابات النطق : </a:t>
            </a:r>
          </a:p>
          <a:p>
            <a:pPr marL="114300" indent="0" algn="just" rtl="1">
              <a:lnSpc>
                <a:spcPts val="35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أ- الحذف 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أن يحذف الفرد حرفاً أو أكثر من الكلمة ، (خوف بدلاً من خروف) ، وتعتبر ظاهرة الحذف أمراً طبيعياً ومقبولاً حتى سن دخول المدرسة .</a:t>
            </a: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marL="114300" indent="0" algn="just" rtl="1">
              <a:lnSpc>
                <a:spcPts val="35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ب- الإبدال: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أن يبدل الفرد حرفاً بآخر من حروف الكلمة (ستينة بدلاً من سكينة، وحشن بدلً من شحن ) وتعتبر ظاهرة إبدال الحروف في الكلمة أمراً طبيعياً ومقبولاً حتى سن دخول المدرسة. </a:t>
            </a:r>
          </a:p>
          <a:p>
            <a:pPr marL="114300" indent="0" algn="just" rtl="1">
              <a:lnSpc>
                <a:spcPts val="3500"/>
              </a:lnSpc>
              <a:buNone/>
            </a:pPr>
            <a:endParaRPr lang="en-US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4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264696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ج- الإضافة: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أن يضيف الفرد حرفاً جديداً إلى الكلمة المنطوقة (لعبات بدلاً من لعبة) ، وتعتبر ظاهرة إضافة الحروف للكلمات أمراً طبيعياً ومقبولاً حتى سن دخول المدرسة.</a:t>
            </a: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8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د- التشويه: </a:t>
            </a:r>
            <a:r>
              <a:rPr lang="ar-SA" sz="28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أن ينطق الفرد الكلمات بالطريقة المالوفة في مجتمع ما ، وتعتبر ظاهرة التشويه في نطق الكلمات امراً مقبولاً حتى سن دخول المدرسة .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 startAt="2"/>
            </a:pPr>
            <a:r>
              <a:rPr lang="ar-SA" sz="28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اضطرابات الصوت :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ويقصد بذلك الاضطرابات اللغوية المتعلقة بدرجة الصوت من حيث شدته أو ارتفاعه ، أو انخفاضه ، أو نوعيته . 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en-US" sz="2600" b="1" dirty="0">
              <a:solidFill>
                <a:srgbClr val="FF660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136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460432" cy="6597352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4- اضطرابات الكلام :</a:t>
            </a:r>
            <a:endParaRPr lang="ar-SA" sz="2600" b="1" dirty="0">
              <a:solidFill>
                <a:srgbClr val="C00000"/>
              </a:solidFill>
              <a:latin typeface="ae_AlMohanad" pitchFamily="18" charset="-78"/>
              <a:cs typeface="ae_Ouhod" pitchFamily="34" charset="-78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C00000"/>
                </a:solidFill>
                <a:latin typeface="ae_Ouhod" pitchFamily="34" charset="-78"/>
                <a:cs typeface="ae_Ouhod" pitchFamily="34" charset="-78"/>
              </a:rPr>
              <a:t>مظاهر اضطرابات الكلام: </a:t>
            </a:r>
          </a:p>
          <a:p>
            <a:pPr marL="114300" indent="0" algn="just" rtl="1"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أ- التأتأة في الكلام: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الحالة يكرر المتحدث الحرف الأول من الكلمة عدد من المرات </a:t>
            </a:r>
          </a:p>
          <a:p>
            <a:pPr marL="114300" indent="0" algn="just" rtl="1">
              <a:buNone/>
            </a:pP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ب- ظاهرة السرعة الزائدة في الكلام: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الحالة يزيد المتحدث من سرعته في نطق الكلمات ، ويصاحب تلك الحالة مظاهر جسمية وإنفعالية غير عادية ، أيضاً مما يؤدي إلى صعوبة فهم المتحدث ، ومشكلات في الإتصال الاجتماعي. 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600" b="1" dirty="0">
                <a:solidFill>
                  <a:srgbClr val="FF6600"/>
                </a:solidFill>
                <a:latin typeface="ae_AlMohanad" pitchFamily="18" charset="-78"/>
                <a:cs typeface="ae_AlMohanad" pitchFamily="18" charset="-78"/>
              </a:rPr>
              <a:t>	</a:t>
            </a:r>
            <a:r>
              <a:rPr lang="ar-SA" sz="2600" b="1" dirty="0">
                <a:solidFill>
                  <a:srgbClr val="FF0000"/>
                </a:solidFill>
                <a:latin typeface="ae_AlMohanad" pitchFamily="18" charset="-78"/>
                <a:cs typeface="ae_AlMohanad" pitchFamily="18" charset="-78"/>
              </a:rPr>
              <a:t>ج- ظاهرة الوقوف أثناء الكلام: </a:t>
            </a:r>
            <a:r>
              <a:rPr lang="ar-SA" sz="2600" b="1" dirty="0">
                <a:solidFill>
                  <a:srgbClr val="002060"/>
                </a:solidFill>
                <a:latin typeface="ae_AlMohanad" pitchFamily="18" charset="-78"/>
                <a:cs typeface="ae_AlMohanad" pitchFamily="18" charset="-78"/>
              </a:rPr>
              <a:t>وفي هذه الحالة يقف المتحدث عن الكلام ، بعد كلمة أو جملة ما لفترة غير عادية ، مما يشعر السامع بأنه انتهى كلامه ، مع أنه ليس كذلك ، تؤدي اضرابات الكلام أياً كانت إلى الصعوبات في التعبير عن الذات تجاة الآخرين .</a:t>
            </a:r>
            <a:endParaRPr lang="en-US" sz="2600" b="1" dirty="0">
              <a:solidFill>
                <a:srgbClr val="002060"/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575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312</TotalTime>
  <Words>1698</Words>
  <Application>Microsoft Office PowerPoint</Application>
  <PresentationFormat>On-screen Show (4:3)</PresentationFormat>
  <Paragraphs>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ae_AlArabiya</vt:lpstr>
      <vt:lpstr>ae_AlMohanad</vt:lpstr>
      <vt:lpstr>ae_Ouhod</vt:lpstr>
      <vt:lpstr>Arial</vt:lpstr>
      <vt:lpstr>Bader</vt:lpstr>
      <vt:lpstr>Calibri</vt:lpstr>
      <vt:lpstr>Cambria</vt:lpstr>
      <vt:lpstr>Adjacency</vt:lpstr>
      <vt:lpstr>الإضطرابات اللغوية </vt:lpstr>
      <vt:lpstr>مقدمة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الإضطرابات اللغوية</dc:title>
  <dc:creator>Nader</dc:creator>
  <cp:lastModifiedBy>ahdab Al Ghreri</cp:lastModifiedBy>
  <cp:revision>54</cp:revision>
  <dcterms:created xsi:type="dcterms:W3CDTF">2017-11-09T21:05:25Z</dcterms:created>
  <dcterms:modified xsi:type="dcterms:W3CDTF">2017-12-03T17:23:42Z</dcterms:modified>
</cp:coreProperties>
</file>