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77"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1"/>
          <a:lstStyle>
            <a:lvl1pPr algn="r" latinLnBrk="0">
              <a:defRPr lang="ar-SA" sz="1200"/>
            </a:lvl1pPr>
          </a:lstStyle>
          <a:p>
            <a:fld id="{6DCC9987-AE10-4685-9B5B-4577F1D5BB4C}" type="datetimeFigureOut">
              <a:rPr lang="ar-SA"/>
              <a:pPr/>
              <a:t>20/06/39</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algn="r" rtl="1"/>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lgn="r" rtl="1"/>
            <a:r>
              <a:rPr lang="ar-SA"/>
              <a:t>انقر لتحرير أنماط نص الشريحة الرئيسية</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fld id="{77D8454A-404F-4DF1-8F43-7DDF83BF3B63}" type="slidenum">
              <a:rPr/>
              <a:pPr/>
              <a:t>‹#›</a:t>
            </a:fld>
            <a:endParaRPr lang="ar-SA" dirty="0"/>
          </a:p>
        </p:txBody>
      </p:sp>
    </p:spTree>
    <p:extLst>
      <p:ext uri="{BB962C8B-B14F-4D97-AF65-F5344CB8AC3E}">
        <p14:creationId xmlns:p14="http://schemas.microsoft.com/office/powerpoint/2010/main" val="4201982105"/>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l" defTabSz="914400" rtl="0" eaLnBrk="1" latinLnBrk="0" hangingPunct="1">
      <a:defRPr lang="ar-SA" sz="1200" kern="1200">
        <a:solidFill>
          <a:schemeClr val="tx1"/>
        </a:solidFill>
        <a:latin typeface="+mn-lt"/>
        <a:ea typeface="+mn-ea"/>
        <a:cs typeface="+mn-cs"/>
      </a:defRPr>
    </a:lvl2pPr>
    <a:lvl3pPr marL="914400" algn="l" defTabSz="914400" rtl="0" eaLnBrk="1" latinLnBrk="0" hangingPunct="1">
      <a:defRPr lang="ar-SA" sz="1200" kern="1200">
        <a:solidFill>
          <a:schemeClr val="tx1"/>
        </a:solidFill>
        <a:latin typeface="+mn-lt"/>
        <a:ea typeface="+mn-ea"/>
        <a:cs typeface="+mn-cs"/>
      </a:defRPr>
    </a:lvl3pPr>
    <a:lvl4pPr marL="1371600" algn="l" defTabSz="914400" rtl="0" eaLnBrk="1" latinLnBrk="0" hangingPunct="1">
      <a:defRPr lang="ar-SA" sz="1200" kern="1200">
        <a:solidFill>
          <a:schemeClr val="tx1"/>
        </a:solidFill>
        <a:latin typeface="+mn-lt"/>
        <a:ea typeface="+mn-ea"/>
        <a:cs typeface="+mn-cs"/>
      </a:defRPr>
    </a:lvl4pPr>
    <a:lvl5pPr marL="1828800" algn="l" defTabSz="914400" rtl="0" eaLnBrk="1" latinLnBrk="0" hangingPunct="1">
      <a:defRPr lang="ar-SA" sz="1200" kern="1200">
        <a:solidFill>
          <a:schemeClr val="tx1"/>
        </a:solidFill>
        <a:latin typeface="+mn-lt"/>
        <a:ea typeface="+mn-ea"/>
        <a:cs typeface="+mn-cs"/>
      </a:defRPr>
    </a:lvl5pPr>
    <a:lvl6pPr marL="2286000" algn="l" defTabSz="914400" rtl="0" eaLnBrk="1" latinLnBrk="0" hangingPunct="1">
      <a:defRPr lang="ar-SA" sz="1200" kern="1200">
        <a:solidFill>
          <a:schemeClr val="tx1"/>
        </a:solidFill>
        <a:latin typeface="+mn-lt"/>
        <a:ea typeface="+mn-ea"/>
        <a:cs typeface="+mn-cs"/>
      </a:defRPr>
    </a:lvl6pPr>
    <a:lvl7pPr marL="2743200" algn="l" defTabSz="914400" rtl="0" eaLnBrk="1" latinLnBrk="0" hangingPunct="1">
      <a:defRPr lang="ar-SA" sz="1200" kern="1200">
        <a:solidFill>
          <a:schemeClr val="tx1"/>
        </a:solidFill>
        <a:latin typeface="+mn-lt"/>
        <a:ea typeface="+mn-ea"/>
        <a:cs typeface="+mn-cs"/>
      </a:defRPr>
    </a:lvl7pPr>
    <a:lvl8pPr marL="3200400" algn="l" defTabSz="914400" rtl="0" eaLnBrk="1" latinLnBrk="0" hangingPunct="1">
      <a:defRPr lang="ar-SA" sz="1200" kern="1200">
        <a:solidFill>
          <a:schemeClr val="tx1"/>
        </a:solidFill>
        <a:latin typeface="+mn-lt"/>
        <a:ea typeface="+mn-ea"/>
        <a:cs typeface="+mn-cs"/>
      </a:defRPr>
    </a:lvl8pPr>
    <a:lvl9pPr marL="3657600" algn="l"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endParaRPr lang="ar-SA" dirty="0"/>
          </a:p>
        </p:txBody>
      </p:sp>
      <p:sp>
        <p:nvSpPr>
          <p:cNvPr id="4" name="Slide Number Placeholder 3"/>
          <p:cNvSpPr>
            <a:spLocks noGrp="1"/>
          </p:cNvSpPr>
          <p:nvPr>
            <p:ph type="sldNum" sz="quarter" idx="10"/>
          </p:nvPr>
        </p:nvSpPr>
        <p:spPr/>
        <p:txBody>
          <a:bodyPr/>
          <a:lstStyle/>
          <a:p>
            <a:fld id="{77D8454A-404F-4DF1-8F43-7DDF83BF3B63}" type="slidenum">
              <a:rPr lang="ar-SA" smtClean="0"/>
              <a:pPr/>
              <a:t>1</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latinLnBrk="0" hangingPunct="1"/>
            <a:endParaRPr kumimoji="0" lang="ar-SA" dirty="0"/>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ar-SA" sz="4400"/>
            </a:lvl1pPr>
          </a:lstStyle>
          <a:p>
            <a:pPr algn="r" rtl="1"/>
            <a:r>
              <a:rPr kumimoji="0" lang="ar-SA"/>
              <a:t>انقر لتحرير نمط العنوان الرئيسي</a:t>
            </a:r>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ar-SA"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rtl="1"/>
            <a:r>
              <a:rPr kumimoji="0" lang="ar-SA"/>
              <a:t>انقر لتحرير نمط العنوان الثانوي الرئيسي</a:t>
            </a:r>
          </a:p>
        </p:txBody>
      </p:sp>
      <p:sp>
        <p:nvSpPr>
          <p:cNvPr id="28" name="Date Placeholder 27"/>
          <p:cNvSpPr>
            <a:spLocks noGrp="1"/>
          </p:cNvSpPr>
          <p:nvPr>
            <p:ph type="dt" sz="half" idx="10"/>
          </p:nvPr>
        </p:nvSpPr>
        <p:spPr>
          <a:xfrm>
            <a:off x="1371600" y="6012656"/>
            <a:ext cx="5791200" cy="365125"/>
          </a:xfrm>
        </p:spPr>
        <p:txBody>
          <a:bodyPr tIns="0" bIns="0" anchor="t"/>
          <a:lstStyle>
            <a:lvl1pPr algn="r" latinLnBrk="0">
              <a:defRPr lang="ar-SA" sz="1000"/>
            </a:lvl1pPr>
          </a:lstStyle>
          <a:p>
            <a:fld id="{71BF1CCF-7666-4D44-83CF-B1D9081B196F}" type="datetime1">
              <a:rPr lang="ar-SA"/>
              <a:pPr/>
              <a:t>20/06/39</a:t>
            </a:fld>
            <a:endParaRPr lang="ar-SA"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latinLnBrk="0">
              <a:defRPr lang="ar-SA" sz="1100"/>
            </a:lvl1pPr>
          </a:lstStyle>
          <a:p>
            <a:pPr algn="r" rtl="1"/>
            <a:r>
              <a:rPr lang="ar-SA" dirty="0"/>
              <a:t>الشعار الخاص بك هنا</a:t>
            </a:r>
          </a:p>
        </p:txBody>
      </p:sp>
      <p:sp>
        <p:nvSpPr>
          <p:cNvPr id="29" name="Slide Number Placeholder 28"/>
          <p:cNvSpPr>
            <a:spLocks noGrp="1"/>
          </p:cNvSpPr>
          <p:nvPr>
            <p:ph type="sldNum" sz="quarter" idx="12"/>
          </p:nvPr>
        </p:nvSpPr>
        <p:spPr>
          <a:xfrm>
            <a:off x="8392247" y="5752307"/>
            <a:ext cx="502920" cy="365125"/>
          </a:xfrm>
        </p:spPr>
        <p:txBody>
          <a:bodyPr anchor="ctr"/>
          <a:lstStyle>
            <a:lvl1pPr algn="r" latinLnBrk="0">
              <a:defRPr lang="ar-SA" sz="1300">
                <a:solidFill>
                  <a:srgbClr val="FFFFFF"/>
                </a:solidFill>
              </a:defRPr>
            </a:lvl1pPr>
          </a:lstStyle>
          <a:p>
            <a:fld id="{746FD205-8D79-439C-A802-2377436AEC8A}" type="slidenum">
              <a:rPr/>
              <a:pPr/>
              <a:t>‹#›</a:t>
            </a:fld>
            <a:endParaRPr lang="ar-SA"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عنوان ونص عمودي">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4" name="Date Placeholder 3"/>
          <p:cNvSpPr>
            <a:spLocks noGrp="1"/>
          </p:cNvSpPr>
          <p:nvPr>
            <p:ph type="dt" sz="half" idx="10"/>
          </p:nvPr>
        </p:nvSpPr>
        <p:spPr/>
        <p:txBody>
          <a:bodyPr/>
          <a:lstStyle/>
          <a:p>
            <a:fld id="{6D6514FD-1763-45C1-AED0-FF855CD2E095}" type="datetime1">
              <a:rPr lang="ar-SA"/>
              <a:pPr/>
              <a:t>20/06/39</a:t>
            </a:fld>
            <a:endParaRPr lang="ar-SA" dirty="0"/>
          </a:p>
        </p:txBody>
      </p:sp>
      <p:sp>
        <p:nvSpPr>
          <p:cNvPr id="5" name="Footer Placeholder 4"/>
          <p:cNvSpPr>
            <a:spLocks noGrp="1"/>
          </p:cNvSpPr>
          <p:nvPr>
            <p:ph type="ftr" sz="quarter" idx="11"/>
          </p:nvPr>
        </p:nvSpPr>
        <p:spPr/>
        <p:txBody>
          <a:bodyPr/>
          <a:lstStyle/>
          <a:p>
            <a:pPr algn="r" rtl="1"/>
            <a:r>
              <a:rPr lang="ar-SA" dirty="0"/>
              <a:t>الشعار الخاص بك هنا</a:t>
            </a:r>
          </a:p>
        </p:txBody>
      </p:sp>
      <p:sp>
        <p:nvSpPr>
          <p:cNvPr id="6" name="Slide Number Placeholder 5"/>
          <p:cNvSpPr>
            <a:spLocks noGrp="1"/>
          </p:cNvSpPr>
          <p:nvPr>
            <p:ph type="sldNum" sz="quarter" idx="12"/>
          </p:nvPr>
        </p:nvSpPr>
        <p:spPr/>
        <p:txBody>
          <a:bodyPr/>
          <a:lstStyle/>
          <a:p>
            <a:fld id="{746FD205-8D79-439C-A802-2377436AEC8A}" type="slidenum">
              <a:rPr/>
              <a:pPr/>
              <a:t>‹#›</a:t>
            </a:fld>
            <a:endParaRPr lang="ar-SA"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pPr algn="r" rtl="1"/>
            <a:r>
              <a:rPr kumimoji="0" lang="ar-SA"/>
              <a:t>انقر لتحرير نمط العنوان الرئيسي</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4" name="Date Placeholder 3"/>
          <p:cNvSpPr>
            <a:spLocks noGrp="1"/>
          </p:cNvSpPr>
          <p:nvPr>
            <p:ph type="dt" sz="half" idx="10"/>
          </p:nvPr>
        </p:nvSpPr>
        <p:spPr/>
        <p:txBody>
          <a:bodyPr/>
          <a:lstStyle/>
          <a:p>
            <a:fld id="{9601B317-6CCF-44A4-B99C-75730E0DA706}" type="datetime1">
              <a:rPr lang="ar-SA"/>
              <a:pPr/>
              <a:t>20/06/39</a:t>
            </a:fld>
            <a:endParaRPr lang="ar-SA" dirty="0"/>
          </a:p>
        </p:txBody>
      </p:sp>
      <p:sp>
        <p:nvSpPr>
          <p:cNvPr id="5" name="Footer Placeholder 4"/>
          <p:cNvSpPr>
            <a:spLocks noGrp="1"/>
          </p:cNvSpPr>
          <p:nvPr>
            <p:ph type="ftr" sz="quarter" idx="11"/>
          </p:nvPr>
        </p:nvSpPr>
        <p:spPr/>
        <p:txBody>
          <a:bodyPr/>
          <a:lstStyle/>
          <a:p>
            <a:pPr algn="r" rtl="1"/>
            <a:r>
              <a:rPr lang="ar-SA" dirty="0"/>
              <a:t>الشعار الخاص بك هنا</a:t>
            </a:r>
          </a:p>
        </p:txBody>
      </p:sp>
      <p:sp>
        <p:nvSpPr>
          <p:cNvPr id="6" name="Slide Number Placeholder 5"/>
          <p:cNvSpPr>
            <a:spLocks noGrp="1"/>
          </p:cNvSpPr>
          <p:nvPr>
            <p:ph type="sldNum" sz="quarter" idx="12"/>
          </p:nvPr>
        </p:nvSpPr>
        <p:spPr/>
        <p:txBody>
          <a:bodyPr/>
          <a:lstStyle/>
          <a:p>
            <a:fld id="{746FD205-8D79-439C-A802-2377436AEC8A}" type="slidenum">
              <a:rPr/>
              <a:pPr/>
              <a:t>‹#›</a:t>
            </a:fld>
            <a:endParaRPr lang="ar-SA"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7" name="Title 6"/>
          <p:cNvSpPr>
            <a:spLocks noGrp="1"/>
          </p:cNvSpPr>
          <p:nvPr>
            <p:ph type="title"/>
          </p:nvPr>
        </p:nvSpPr>
        <p:spPr/>
        <p:txBody>
          <a:bodyPr/>
          <a:lstStyle/>
          <a:p>
            <a:pPr algn="r" rtl="1"/>
            <a:r>
              <a:rPr lang="ar-SA"/>
              <a:t>انقر لتحرير نمط العنوان الرئيسي</a:t>
            </a:r>
          </a:p>
        </p:txBody>
      </p:sp>
      <p:sp>
        <p:nvSpPr>
          <p:cNvPr id="10" name="Date Placeholder 9"/>
          <p:cNvSpPr>
            <a:spLocks noGrp="1"/>
          </p:cNvSpPr>
          <p:nvPr>
            <p:ph type="dt" sz="half" idx="10"/>
          </p:nvPr>
        </p:nvSpPr>
        <p:spPr/>
        <p:txBody>
          <a:bodyPr/>
          <a:lstStyle/>
          <a:p>
            <a:fld id="{075BA6BE-7F97-411F-9CC5-5AB35133F2B3}" type="datetime1">
              <a:rPr lang="ar-SA"/>
              <a:pPr/>
              <a:t>20/06/39</a:t>
            </a:fld>
            <a:endParaRPr lang="ar-SA" dirty="0"/>
          </a:p>
        </p:txBody>
      </p:sp>
      <p:sp>
        <p:nvSpPr>
          <p:cNvPr id="11" name="Slide Number Placeholder 10"/>
          <p:cNvSpPr>
            <a:spLocks noGrp="1"/>
          </p:cNvSpPr>
          <p:nvPr>
            <p:ph type="sldNum" sz="quarter" idx="11"/>
          </p:nvPr>
        </p:nvSpPr>
        <p:spPr/>
        <p:txBody>
          <a:bodyPr/>
          <a:lstStyle/>
          <a:p>
            <a:fld id="{746FD205-8D79-439C-A802-2377436AEC8A}" type="slidenum">
              <a:rPr/>
              <a:pPr/>
              <a:t>‹#›</a:t>
            </a:fld>
            <a:endParaRPr lang="ar-SA" dirty="0"/>
          </a:p>
        </p:txBody>
      </p:sp>
      <p:sp>
        <p:nvSpPr>
          <p:cNvPr id="12" name="Footer Placeholder 11"/>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1" eaLnBrk="1" latinLnBrk="0" hangingPunct="1"/>
            <a:endParaRPr kumimoji="0" lang="ar-SA"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latinLnBrk="0" hangingPunct="1"/>
            <a:endParaRPr kumimoji="0" lang="ar-SA" dirty="0"/>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lang="ar-SA"/>
              <a:pPr/>
              <a:t>20/06/39</a:t>
            </a:fld>
            <a:endParaRPr lang="ar-SA" dirty="0"/>
          </a:p>
        </p:txBody>
      </p:sp>
      <p:sp>
        <p:nvSpPr>
          <p:cNvPr id="5" name="Footer Placeholder 4"/>
          <p:cNvSpPr>
            <a:spLocks noGrp="1"/>
          </p:cNvSpPr>
          <p:nvPr>
            <p:ph type="ftr" sz="quarter" idx="11"/>
          </p:nvPr>
        </p:nvSpPr>
        <p:spPr>
          <a:xfrm>
            <a:off x="2619376" y="6366669"/>
            <a:ext cx="4260056" cy="300831"/>
          </a:xfrm>
        </p:spPr>
        <p:txBody>
          <a:bodyPr/>
          <a:lstStyle/>
          <a:p>
            <a:pPr algn="r" rtl="1"/>
            <a:r>
              <a:rPr lang="ar-SA" dirty="0"/>
              <a:t>الشعار الخاص بك هنا</a:t>
            </a:r>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a:pPr/>
              <a:t>‹#›</a:t>
            </a:fld>
            <a:endParaRPr lang="ar-SA"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r" latinLnBrk="0">
              <a:buNone/>
              <a:defRPr lang="ar-SA" sz="3600" b="1" cap="none" baseline="0"/>
            </a:lvl1pPr>
          </a:lstStyle>
          <a:p>
            <a:pPr algn="r" rtl="1"/>
            <a:r>
              <a:rPr kumimoji="0" lang="ar-SA"/>
              <a:t>انقر لتحرير نمط العنوان الرئيسي</a:t>
            </a:r>
          </a:p>
        </p:txBody>
      </p:sp>
      <p:sp>
        <p:nvSpPr>
          <p:cNvPr id="3" name="Text Placeholder 2"/>
          <p:cNvSpPr>
            <a:spLocks noGrp="1"/>
          </p:cNvSpPr>
          <p:nvPr>
            <p:ph type="body" idx="1"/>
          </p:nvPr>
        </p:nvSpPr>
        <p:spPr>
          <a:xfrm>
            <a:off x="381000" y="1633536"/>
            <a:ext cx="3886200" cy="2286000"/>
          </a:xfrm>
        </p:spPr>
        <p:txBody>
          <a:bodyPr anchor="t"/>
          <a:lstStyle>
            <a:lvl1pPr marL="54864" indent="0" algn="r" latinLnBrk="0">
              <a:buNone/>
              <a:defRPr lang="ar-SA" sz="2000">
                <a:solidFill>
                  <a:schemeClr val="tx1">
                    <a:tint val="75000"/>
                  </a:schemeClr>
                </a:solidFill>
              </a:defRPr>
            </a:lvl1pPr>
            <a:lvl2pPr>
              <a:buNone/>
              <a:defRPr lang="ar-SA" sz="1800">
                <a:solidFill>
                  <a:schemeClr val="tx1">
                    <a:tint val="75000"/>
                  </a:schemeClr>
                </a:solidFill>
              </a:defRPr>
            </a:lvl2pPr>
            <a:lvl3pPr>
              <a:buNone/>
              <a:defRPr lang="ar-SA" sz="1600">
                <a:solidFill>
                  <a:schemeClr val="tx1">
                    <a:tint val="75000"/>
                  </a:schemeClr>
                </a:solidFill>
              </a:defRPr>
            </a:lvl3pPr>
            <a:lvl4pPr>
              <a:buNone/>
              <a:defRPr lang="ar-SA" sz="1400">
                <a:solidFill>
                  <a:schemeClr val="tx1">
                    <a:tint val="75000"/>
                  </a:schemeClr>
                </a:solidFill>
              </a:defRPr>
            </a:lvl4pPr>
            <a:lvl5pPr>
              <a:buNone/>
              <a:defRPr lang="ar-SA" sz="1400">
                <a:solidFill>
                  <a:schemeClr val="tx1">
                    <a:tint val="75000"/>
                  </a:schemeClr>
                </a:solidFill>
              </a:defRPr>
            </a:lvl5pPr>
          </a:lstStyle>
          <a:p>
            <a:pPr lvl="0" algn="r" rtl="1" eaLnBrk="1" latinLnBrk="0" hangingPunct="1"/>
            <a:r>
              <a:rPr kumimoji="0" lang="ar-SA"/>
              <a:t>انقر لتحرير أنماط النص الرئيسي</a:t>
            </a: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lgn="r" latinLnBrk="0">
              <a:defRPr lang="ar-SA" sz="2600"/>
            </a:lvl1pPr>
            <a:lvl2pPr>
              <a:defRPr lang="ar-SA" sz="2400"/>
            </a:lvl2pPr>
            <a:lvl3pPr>
              <a:defRPr lang="ar-SA" sz="2000"/>
            </a:lvl3pPr>
            <a:lvl4pPr>
              <a:defRPr lang="ar-SA" sz="1800"/>
            </a:lvl4pPr>
            <a:lvl5pPr>
              <a:defRPr lang="ar-SA" sz="1800"/>
            </a:lvl5p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4" name="Content Placeholder 3"/>
          <p:cNvSpPr>
            <a:spLocks noGrp="1"/>
          </p:cNvSpPr>
          <p:nvPr>
            <p:ph sz="half" idx="2"/>
          </p:nvPr>
        </p:nvSpPr>
        <p:spPr>
          <a:xfrm>
            <a:off x="4648200" y="1524001"/>
            <a:ext cx="4038600" cy="4724400"/>
          </a:xfrm>
        </p:spPr>
        <p:txBody>
          <a:bodyPr/>
          <a:lstStyle>
            <a:lvl1pPr algn="r" latinLnBrk="0">
              <a:defRPr lang="ar-SA" sz="2600"/>
            </a:lvl1pPr>
            <a:lvl2pPr>
              <a:defRPr lang="ar-SA" sz="2400"/>
            </a:lvl2pPr>
            <a:lvl3pPr>
              <a:defRPr lang="ar-SA" sz="2000"/>
            </a:lvl3pPr>
            <a:lvl4pPr>
              <a:defRPr lang="ar-SA" sz="1800"/>
            </a:lvl4pPr>
            <a:lvl5pPr>
              <a:defRPr lang="ar-SA" sz="1800"/>
            </a:lvl5p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8" name="Title 7"/>
          <p:cNvSpPr>
            <a:spLocks noGrp="1"/>
          </p:cNvSpPr>
          <p:nvPr>
            <p:ph type="title"/>
          </p:nvPr>
        </p:nvSpPr>
        <p:spPr/>
        <p:txBody>
          <a:bodyPr/>
          <a:lstStyle/>
          <a:p>
            <a:pPr algn="r" rtl="1"/>
            <a:r>
              <a:rPr lang="ar-SA"/>
              <a:t>انقر لتحرير نمط العنوان الرئيسي</a:t>
            </a:r>
          </a:p>
        </p:txBody>
      </p:sp>
      <p:sp>
        <p:nvSpPr>
          <p:cNvPr id="9" name="Date Placeholder 8"/>
          <p:cNvSpPr>
            <a:spLocks noGrp="1"/>
          </p:cNvSpPr>
          <p:nvPr>
            <p:ph type="dt" sz="half" idx="10"/>
          </p:nvPr>
        </p:nvSpPr>
        <p:spPr/>
        <p:txBody>
          <a:bodyPr/>
          <a:lstStyle/>
          <a:p>
            <a:fld id="{BB81A9FF-1E9C-4B66-B4A0-EADB765782FB}" type="datetime1">
              <a:rPr lang="ar-SA"/>
              <a:pPr/>
              <a:t>20/06/39</a:t>
            </a:fld>
            <a:endParaRPr lang="ar-SA" dirty="0"/>
          </a:p>
        </p:txBody>
      </p:sp>
      <p:sp>
        <p:nvSpPr>
          <p:cNvPr id="10" name="Slide Number Placeholder 9"/>
          <p:cNvSpPr>
            <a:spLocks noGrp="1"/>
          </p:cNvSpPr>
          <p:nvPr>
            <p:ph type="sldNum" sz="quarter" idx="11"/>
          </p:nvPr>
        </p:nvSpPr>
        <p:spPr/>
        <p:txBody>
          <a:bodyPr/>
          <a:lstStyle/>
          <a:p>
            <a:fld id="{746FD205-8D79-439C-A802-2377436AEC8A}" type="slidenum">
              <a:rPr/>
              <a:pPr/>
              <a:t>‹#›</a:t>
            </a:fld>
            <a:endParaRPr lang="ar-SA" dirty="0"/>
          </a:p>
        </p:txBody>
      </p:sp>
      <p:sp>
        <p:nvSpPr>
          <p:cNvPr id="11" name="Footer Placeholder 10"/>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r" latinLnBrk="0">
              <a:defRPr lang="ar-SA" sz="3300" b="0">
                <a:ln w="6350">
                  <a:solidFill>
                    <a:schemeClr val="tx1"/>
                  </a:solidFill>
                </a:ln>
                <a:solidFill>
                  <a:schemeClr val="tx1"/>
                </a:solidFill>
              </a:defRPr>
            </a:lvl1pPr>
          </a:lstStyle>
          <a:p>
            <a:pPr algn="r" rtl="1"/>
            <a:r>
              <a:rPr kumimoji="0" lang="ar-SA"/>
              <a:t>انقر لتحرير نمط العنوان الرئيسي</a:t>
            </a:r>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r" latinLnBrk="0">
              <a:buNone/>
              <a:defRPr lang="ar-SA" sz="1600" b="0">
                <a:solidFill>
                  <a:schemeClr val="tx1"/>
                </a:solidFill>
              </a:defRPr>
            </a:lvl1pPr>
            <a:lvl2pPr>
              <a:buNone/>
              <a:defRPr lang="ar-SA" sz="2000" b="1"/>
            </a:lvl2pPr>
            <a:lvl3pPr>
              <a:buNone/>
              <a:defRPr lang="ar-SA" sz="1800" b="1"/>
            </a:lvl3pPr>
            <a:lvl4pPr>
              <a:buNone/>
              <a:defRPr lang="ar-SA" sz="1600" b="1"/>
            </a:lvl4pPr>
            <a:lvl5pPr>
              <a:buNone/>
              <a:defRPr lang="ar-SA" sz="1600" b="1"/>
            </a:lvl5pPr>
          </a:lstStyle>
          <a:p>
            <a:pPr lvl="0" algn="r" rtl="1"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r" latinLnBrk="0">
              <a:buNone/>
              <a:defRPr lang="ar-SA" sz="1600" b="0">
                <a:solidFill>
                  <a:schemeClr val="tx1"/>
                </a:solidFill>
              </a:defRPr>
            </a:lvl1pPr>
            <a:lvl2pPr>
              <a:buNone/>
              <a:defRPr lang="ar-SA" sz="2000" b="1"/>
            </a:lvl2pPr>
            <a:lvl3pPr>
              <a:buNone/>
              <a:defRPr lang="ar-SA" sz="1800" b="1"/>
            </a:lvl3pPr>
            <a:lvl4pPr>
              <a:buNone/>
              <a:defRPr lang="ar-SA" sz="1600" b="1"/>
            </a:lvl4pPr>
            <a:lvl5pPr>
              <a:buNone/>
              <a:defRPr lang="ar-SA" sz="1600" b="1"/>
            </a:lvl5pPr>
          </a:lstStyle>
          <a:p>
            <a:pPr lvl="0" algn="r" rtl="1"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2022230" y="290732"/>
            <a:ext cx="6858000" cy="2897476"/>
          </a:xfrm>
        </p:spPr>
        <p:txBody>
          <a:bodyPr/>
          <a:lstStyle>
            <a:lvl1pPr algn="r" latinLnBrk="0">
              <a:defRPr lang="ar-SA" sz="2400"/>
            </a:lvl1pPr>
            <a:lvl2pPr algn="l">
              <a:defRPr lang="ar-SA" sz="2000"/>
            </a:lvl2pPr>
            <a:lvl3pPr algn="l">
              <a:defRPr lang="ar-SA" sz="1800"/>
            </a:lvl3pPr>
            <a:lvl4pPr algn="l">
              <a:defRPr lang="ar-SA" sz="1600"/>
            </a:lvl4pPr>
            <a:lvl5pPr algn="l">
              <a:defRPr lang="ar-SA" sz="1600"/>
            </a:lvl5p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6" name="Content Placeholder 5"/>
          <p:cNvSpPr>
            <a:spLocks noGrp="1"/>
          </p:cNvSpPr>
          <p:nvPr>
            <p:ph sz="quarter" idx="4"/>
          </p:nvPr>
        </p:nvSpPr>
        <p:spPr>
          <a:xfrm>
            <a:off x="2022230" y="3350924"/>
            <a:ext cx="6858000" cy="2897476"/>
          </a:xfrm>
        </p:spPr>
        <p:txBody>
          <a:bodyPr/>
          <a:lstStyle>
            <a:lvl1pPr algn="r" latinLnBrk="0">
              <a:defRPr lang="ar-SA" sz="2400"/>
            </a:lvl1pPr>
            <a:lvl2pPr>
              <a:defRPr lang="ar-SA" sz="2000"/>
            </a:lvl2pPr>
            <a:lvl3pPr>
              <a:defRPr lang="ar-SA" sz="1800"/>
            </a:lvl3pPr>
            <a:lvl4pPr>
              <a:defRPr lang="ar-SA" sz="1600"/>
            </a:lvl4pPr>
            <a:lvl5pPr>
              <a:defRPr lang="ar-SA" sz="1600"/>
            </a:lvl5p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10" name="Date Placeholder 9"/>
          <p:cNvSpPr>
            <a:spLocks noGrp="1"/>
          </p:cNvSpPr>
          <p:nvPr>
            <p:ph type="dt" sz="half" idx="10"/>
          </p:nvPr>
        </p:nvSpPr>
        <p:spPr/>
        <p:txBody>
          <a:bodyPr/>
          <a:lstStyle/>
          <a:p>
            <a:fld id="{7D96A02F-3A95-4944-9ABC-E1DA10A11467}" type="datetime1">
              <a:rPr lang="ar-SA"/>
              <a:pPr/>
              <a:t>20/06/39</a:t>
            </a:fld>
            <a:endParaRPr lang="ar-SA" dirty="0"/>
          </a:p>
        </p:txBody>
      </p:sp>
      <p:sp>
        <p:nvSpPr>
          <p:cNvPr id="11" name="Slide Number Placeholder 10"/>
          <p:cNvSpPr>
            <a:spLocks noGrp="1"/>
          </p:cNvSpPr>
          <p:nvPr>
            <p:ph type="sldNum" sz="quarter" idx="11"/>
          </p:nvPr>
        </p:nvSpPr>
        <p:spPr/>
        <p:txBody>
          <a:bodyPr/>
          <a:lstStyle/>
          <a:p>
            <a:fld id="{746FD205-8D79-439C-A802-2377436AEC8A}" type="slidenum">
              <a:rPr/>
              <a:pPr/>
              <a:t>‹#›</a:t>
            </a:fld>
            <a:endParaRPr lang="ar-SA" dirty="0"/>
          </a:p>
        </p:txBody>
      </p:sp>
      <p:sp>
        <p:nvSpPr>
          <p:cNvPr id="12" name="Footer Placeholder 11"/>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latinLnBrk="0">
              <a:defRPr lang="ar-SA" b="0"/>
            </a:lvl1pPr>
          </a:lstStyle>
          <a:p>
            <a:pPr algn="r" rtl="1"/>
            <a:r>
              <a:rPr kumimoji="0" lang="ar-SA"/>
              <a:t>انقر لتحرير نمط العنوان الرئيسي</a:t>
            </a:r>
          </a:p>
        </p:txBody>
      </p:sp>
      <p:sp>
        <p:nvSpPr>
          <p:cNvPr id="6" name="Date Placeholder 5"/>
          <p:cNvSpPr>
            <a:spLocks noGrp="1"/>
          </p:cNvSpPr>
          <p:nvPr>
            <p:ph type="dt" sz="half" idx="10"/>
          </p:nvPr>
        </p:nvSpPr>
        <p:spPr/>
        <p:txBody>
          <a:bodyPr/>
          <a:lstStyle/>
          <a:p>
            <a:fld id="{EB627A8D-4D3E-4B4C-B199-3FF96543B789}" type="datetime1">
              <a:rPr lang="ar-SA"/>
              <a:pPr/>
              <a:t>20/06/39</a:t>
            </a:fld>
            <a:endParaRPr lang="ar-SA" dirty="0"/>
          </a:p>
        </p:txBody>
      </p:sp>
      <p:sp>
        <p:nvSpPr>
          <p:cNvPr id="7" name="Slide Number Placeholder 6"/>
          <p:cNvSpPr>
            <a:spLocks noGrp="1"/>
          </p:cNvSpPr>
          <p:nvPr>
            <p:ph type="sldNum" sz="quarter" idx="11"/>
          </p:nvPr>
        </p:nvSpPr>
        <p:spPr/>
        <p:txBody>
          <a:bodyPr/>
          <a:lstStyle/>
          <a:p>
            <a:fld id="{746FD205-8D79-439C-A802-2377436AEC8A}" type="slidenum">
              <a:rPr/>
              <a:pPr/>
              <a:t>‹#›</a:t>
            </a:fld>
            <a:endParaRPr lang="ar-SA" dirty="0"/>
          </a:p>
        </p:txBody>
      </p:sp>
      <p:sp>
        <p:nvSpPr>
          <p:cNvPr id="8" name="Footer Placeholder 7"/>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lang="ar-SA"/>
              <a:pPr/>
              <a:t>20/06/39</a:t>
            </a:fld>
            <a:endParaRPr lang="ar-SA" dirty="0"/>
          </a:p>
        </p:txBody>
      </p:sp>
      <p:sp>
        <p:nvSpPr>
          <p:cNvPr id="6" name="Slide Number Placeholder 5"/>
          <p:cNvSpPr>
            <a:spLocks noGrp="1"/>
          </p:cNvSpPr>
          <p:nvPr>
            <p:ph type="sldNum" sz="quarter" idx="11"/>
          </p:nvPr>
        </p:nvSpPr>
        <p:spPr/>
        <p:txBody>
          <a:bodyPr/>
          <a:lstStyle/>
          <a:p>
            <a:fld id="{746FD205-8D79-439C-A802-2377436AEC8A}" type="slidenum">
              <a:rPr/>
              <a:pPr/>
              <a:t>‹#›</a:t>
            </a:fld>
            <a:endParaRPr lang="ar-SA" dirty="0"/>
          </a:p>
        </p:txBody>
      </p:sp>
      <p:sp>
        <p:nvSpPr>
          <p:cNvPr id="7" name="Footer Placeholder 6"/>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ar-SA" sz="2900" b="0" cap="all" baseline="0"/>
            </a:lvl1pPr>
          </a:lstStyle>
          <a:p>
            <a:pPr algn="r" rtl="1"/>
            <a:r>
              <a:rPr kumimoji="0" lang="ar-SA"/>
              <a:t>انقر لتحرير نمط العنوان الرئيسي</a:t>
            </a:r>
          </a:p>
        </p:txBody>
      </p:sp>
      <p:sp>
        <p:nvSpPr>
          <p:cNvPr id="3" name="Text Placeholder 2"/>
          <p:cNvSpPr>
            <a:spLocks noGrp="1"/>
          </p:cNvSpPr>
          <p:nvPr>
            <p:ph type="body" idx="2"/>
          </p:nvPr>
        </p:nvSpPr>
        <p:spPr>
          <a:xfrm>
            <a:off x="1135856" y="367664"/>
            <a:ext cx="2438400" cy="5883105"/>
          </a:xfrm>
        </p:spPr>
        <p:txBody>
          <a:bodyPr anchor="t"/>
          <a:lstStyle>
            <a:lvl1pPr marL="0" indent="0" algn="r" latinLnBrk="0">
              <a:spcBef>
                <a:spcPts val="0"/>
              </a:spcBef>
              <a:buNone/>
              <a:defRPr lang="ar-SA" sz="1400"/>
            </a:lvl1pPr>
            <a:lvl2pPr>
              <a:buNone/>
              <a:defRPr lang="ar-SA" sz="1200"/>
            </a:lvl2pPr>
            <a:lvl3pPr>
              <a:buNone/>
              <a:defRPr lang="ar-SA" sz="1000"/>
            </a:lvl3pPr>
            <a:lvl4pPr>
              <a:buNone/>
              <a:defRPr lang="ar-SA" sz="900"/>
            </a:lvl4pPr>
            <a:lvl5pPr>
              <a:buNone/>
              <a:defRPr lang="ar-SA" sz="900"/>
            </a:lvl5pPr>
          </a:lstStyle>
          <a:p>
            <a:pPr lvl="0" algn="r" rtl="1"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651250" y="320040"/>
            <a:ext cx="5276088" cy="5928360"/>
          </a:xfrm>
        </p:spPr>
        <p:txBody>
          <a:bodyPr/>
          <a:lstStyle>
            <a:lvl1pPr algn="r" latinLnBrk="0">
              <a:spcBef>
                <a:spcPts val="0"/>
              </a:spcBef>
              <a:defRPr lang="ar-SA" sz="3000"/>
            </a:lvl1pPr>
            <a:lvl2pPr>
              <a:defRPr lang="ar-SA" sz="2600"/>
            </a:lvl2pPr>
            <a:lvl3pPr>
              <a:defRPr lang="ar-SA" sz="2400"/>
            </a:lvl3pPr>
            <a:lvl4pPr>
              <a:defRPr lang="ar-SA" sz="2000"/>
            </a:lvl4pPr>
            <a:lvl5pPr>
              <a:defRPr lang="ar-SA" sz="2000"/>
            </a:lvl5pPr>
          </a:lstStyle>
          <a:p>
            <a:pPr lvl="0" algn="r" rtl="1" eaLnBrk="1" latinLnBrk="0" hangingPunct="1"/>
            <a:r>
              <a:rPr lang="ar-SA"/>
              <a:t>انقر لتحرير أنماط النص الرئيسي</a:t>
            </a:r>
          </a:p>
          <a:p>
            <a:pPr lvl="1" algn="r" rtl="1" eaLnBrk="1" latinLnBrk="0" hangingPunct="1"/>
            <a:r>
              <a:rPr lang="ar-SA"/>
              <a:t>المستوى الثاني</a:t>
            </a:r>
          </a:p>
          <a:p>
            <a:pPr lvl="2" algn="r" rtl="1" eaLnBrk="1" latinLnBrk="0" hangingPunct="1"/>
            <a:r>
              <a:rPr lang="ar-SA"/>
              <a:t>المستوى الثالث</a:t>
            </a:r>
          </a:p>
          <a:p>
            <a:pPr lvl="3" algn="r" rtl="1" eaLnBrk="1" latinLnBrk="0" hangingPunct="1"/>
            <a:r>
              <a:rPr lang="ar-SA"/>
              <a:t>المستوى الرابع</a:t>
            </a:r>
          </a:p>
          <a:p>
            <a:pPr lvl="4" algn="r" rtl="1" eaLnBrk="1" latinLnBrk="0" hangingPunct="1"/>
            <a:r>
              <a:rPr lang="ar-SA"/>
              <a:t>المستوى الخامس</a:t>
            </a:r>
            <a:endParaRPr kumimoji="0" lang="ar-SA"/>
          </a:p>
        </p:txBody>
      </p:sp>
      <p:sp>
        <p:nvSpPr>
          <p:cNvPr id="8" name="Date Placeholder 7"/>
          <p:cNvSpPr>
            <a:spLocks noGrp="1"/>
          </p:cNvSpPr>
          <p:nvPr>
            <p:ph type="dt" sz="half" idx="10"/>
          </p:nvPr>
        </p:nvSpPr>
        <p:spPr/>
        <p:txBody>
          <a:bodyPr/>
          <a:lstStyle/>
          <a:p>
            <a:fld id="{69E77799-E3A9-4516-B428-D2DCE16620CD}" type="datetime1">
              <a:rPr lang="ar-SA"/>
              <a:pPr/>
              <a:t>20/06/39</a:t>
            </a:fld>
            <a:endParaRPr lang="ar-SA" dirty="0"/>
          </a:p>
        </p:txBody>
      </p:sp>
      <p:sp>
        <p:nvSpPr>
          <p:cNvPr id="9" name="Slide Number Placeholder 8"/>
          <p:cNvSpPr>
            <a:spLocks noGrp="1"/>
          </p:cNvSpPr>
          <p:nvPr>
            <p:ph type="sldNum" sz="quarter" idx="11"/>
          </p:nvPr>
        </p:nvSpPr>
        <p:spPr/>
        <p:txBody>
          <a:bodyPr/>
          <a:lstStyle/>
          <a:p>
            <a:fld id="{746FD205-8D79-439C-A802-2377436AEC8A}" type="slidenum">
              <a:rPr/>
              <a:pPr/>
              <a:t>‹#›</a:t>
            </a:fld>
            <a:endParaRPr lang="ar-SA" dirty="0"/>
          </a:p>
        </p:txBody>
      </p:sp>
      <p:sp>
        <p:nvSpPr>
          <p:cNvPr id="10" name="Footer Placeholder 9"/>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r" latinLnBrk="0">
              <a:buNone/>
              <a:defRPr lang="ar-SA" sz="3000" b="0" cap="all" baseline="0"/>
            </a:lvl1pPr>
          </a:lstStyle>
          <a:p>
            <a:pPr algn="r" rtl="1"/>
            <a:r>
              <a:rPr kumimoji="0" lang="ar-SA"/>
              <a:t>انقر لتحرير نمط العنوان الرئيسي</a:t>
            </a:r>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lgn="r" latinLnBrk="0">
              <a:buNone/>
              <a:defRPr lang="ar-SA" sz="3200"/>
            </a:lvl1pPr>
          </a:lstStyle>
          <a:p>
            <a:pPr algn="r" rtl="1"/>
            <a:r>
              <a:rPr kumimoji="0" lang="ar-SA" dirty="0"/>
              <a:t>انقر فوق الأيقونة لإضافة صورة</a:t>
            </a:r>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lgn="r" latinLnBrk="0">
              <a:spcBef>
                <a:spcPts val="0"/>
              </a:spcBef>
              <a:buNone/>
              <a:defRPr lang="ar-SA" sz="1400"/>
            </a:lvl1pPr>
            <a:lvl2pPr>
              <a:defRPr lang="ar-SA" sz="1200"/>
            </a:lvl2pPr>
            <a:lvl3pPr>
              <a:defRPr lang="ar-SA" sz="1000"/>
            </a:lvl3pPr>
            <a:lvl4pPr>
              <a:defRPr lang="ar-SA" sz="900"/>
            </a:lvl4pPr>
            <a:lvl5pPr>
              <a:defRPr lang="ar-SA" sz="900"/>
            </a:lvl5pPr>
          </a:lstStyle>
          <a:p>
            <a:pPr lvl="0" algn="r" rtl="1" eaLnBrk="1" latinLnBrk="0" hangingPunct="1"/>
            <a:r>
              <a:rPr kumimoji="0" lang="ar-SA"/>
              <a:t>انقر لتحرير أنماط النص الرئيسي</a:t>
            </a:r>
          </a:p>
        </p:txBody>
      </p:sp>
      <p:sp>
        <p:nvSpPr>
          <p:cNvPr id="8" name="Date Placeholder 7"/>
          <p:cNvSpPr>
            <a:spLocks noGrp="1"/>
          </p:cNvSpPr>
          <p:nvPr>
            <p:ph type="dt" sz="half" idx="10"/>
          </p:nvPr>
        </p:nvSpPr>
        <p:spPr/>
        <p:txBody>
          <a:bodyPr/>
          <a:lstStyle/>
          <a:p>
            <a:fld id="{7306688B-20E5-4279-9389-143F269CFCDC}" type="datetime1">
              <a:rPr lang="ar-SA"/>
              <a:pPr/>
              <a:t>20/06/39</a:t>
            </a:fld>
            <a:endParaRPr lang="ar-SA" dirty="0"/>
          </a:p>
        </p:txBody>
      </p:sp>
      <p:sp>
        <p:nvSpPr>
          <p:cNvPr id="9" name="Slide Number Placeholder 8"/>
          <p:cNvSpPr>
            <a:spLocks noGrp="1"/>
          </p:cNvSpPr>
          <p:nvPr>
            <p:ph type="sldNum" sz="quarter" idx="11"/>
          </p:nvPr>
        </p:nvSpPr>
        <p:spPr/>
        <p:txBody>
          <a:bodyPr/>
          <a:lstStyle/>
          <a:p>
            <a:fld id="{746FD205-8D79-439C-A802-2377436AEC8A}" type="slidenum">
              <a:rPr/>
              <a:pPr/>
              <a:t>‹#›</a:t>
            </a:fld>
            <a:endParaRPr lang="ar-SA" dirty="0"/>
          </a:p>
        </p:txBody>
      </p:sp>
      <p:sp>
        <p:nvSpPr>
          <p:cNvPr id="10" name="Footer Placeholder 9"/>
          <p:cNvSpPr>
            <a:spLocks noGrp="1"/>
          </p:cNvSpPr>
          <p:nvPr>
            <p:ph type="ftr" sz="quarter" idx="12"/>
          </p:nvPr>
        </p:nvSpPr>
        <p:spPr/>
        <p:txBody>
          <a:bodyPr/>
          <a:lstStyle/>
          <a:p>
            <a:pPr algn="r" rtl="1"/>
            <a:r>
              <a:rPr lang="ar-SA" dirty="0"/>
              <a:t>الشعار الخاص بك هنا</a:t>
            </a: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60000">
              <a:schemeClr val="tx2">
                <a:alpha val="62000"/>
                <a:lumMod val="10000"/>
                <a:lumOff val="90000"/>
              </a:schemeClr>
            </a:gs>
            <a:gs pos="100000">
              <a:schemeClr val="bg1">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latinLnBrk="0" hangingPunct="1"/>
            <a:endParaRPr kumimoji="0" lang="ar-SA"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pPr algn="r" rtl="1"/>
            <a:r>
              <a:rPr kumimoji="0" lang="ar-SA"/>
              <a:t>انقر لتحرير نمط العنوان الرئيسي</a:t>
            </a:r>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algn="r" rtl="1" eaLnBrk="1" latinLnBrk="0" hangingPunct="1"/>
            <a:r>
              <a:rPr kumimoji="0" lang="ar-SA"/>
              <a:t>انقر لتحرير أنماط نص الشريحة الرئيسية</a:t>
            </a:r>
          </a:p>
          <a:p>
            <a:pPr lvl="1" algn="r" rtl="1" eaLnBrk="1" latinLnBrk="0" hangingPunct="1"/>
            <a:r>
              <a:rPr kumimoji="0" lang="ar-SA"/>
              <a:t>المستوى الثاني</a:t>
            </a:r>
          </a:p>
          <a:p>
            <a:pPr lvl="2" algn="r" rtl="1" eaLnBrk="1" latinLnBrk="0" hangingPunct="1"/>
            <a:r>
              <a:rPr kumimoji="0" lang="ar-SA"/>
              <a:t>المستوى الثالث</a:t>
            </a:r>
          </a:p>
          <a:p>
            <a:pPr lvl="3" algn="r" rtl="1" eaLnBrk="1" latinLnBrk="0" hangingPunct="1"/>
            <a:r>
              <a:rPr kumimoji="0" lang="ar-SA"/>
              <a:t>المستوى الرابع</a:t>
            </a:r>
          </a:p>
          <a:p>
            <a:pPr lvl="4" algn="r" rtl="1" eaLnBrk="1" latinLnBrk="0" hangingPunct="1"/>
            <a:r>
              <a:rPr kumimoji="0" lang="ar-SA"/>
              <a:t>المستوى الخامس</a:t>
            </a:r>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r" eaLnBrk="1" latinLnBrk="0" hangingPunct="1">
              <a:defRPr kumimoji="0" lang="ar-SA" sz="1000" b="0">
                <a:solidFill>
                  <a:schemeClr val="tx1"/>
                </a:solidFill>
              </a:defRPr>
            </a:lvl1pPr>
          </a:lstStyle>
          <a:p>
            <a:fld id="{0ABAC977-30FA-477C-9A84-AFCB3E072BCA}" type="datetime1">
              <a:rPr lang="ar-SA"/>
              <a:pPr/>
              <a:t>20/06/39</a:t>
            </a:fld>
            <a:endParaRPr lang="ar-SA" dirty="0"/>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lang="ar-SA" sz="1000">
                <a:solidFill>
                  <a:schemeClr val="tx1"/>
                </a:solidFill>
              </a:defRPr>
            </a:lvl1pPr>
          </a:lstStyle>
          <a:p>
            <a:pPr algn="r" rtl="1"/>
            <a:r>
              <a:rPr lang="ar-SA" dirty="0"/>
              <a:t>الشعار الخاص بك هنا</a:t>
            </a:r>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r" eaLnBrk="1" latinLnBrk="0" hangingPunct="1">
              <a:defRPr kumimoji="0" lang="ar-SA" sz="1200">
                <a:solidFill>
                  <a:schemeClr val="tx1"/>
                </a:solidFill>
              </a:defRPr>
            </a:lvl1pPr>
          </a:lstStyle>
          <a:p>
            <a:fld id="{746FD205-8D79-439C-A802-2377436AEC8A}" type="slidenum">
              <a:rPr/>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sldNum="0" hdr="0" dt="0"/>
  <p:txStyles>
    <p:titleStyle>
      <a:lvl1pPr marL="484632" algn="r" rtl="1" eaLnBrk="1" latinLnBrk="0" hangingPunct="1">
        <a:spcBef>
          <a:spcPct val="0"/>
        </a:spcBef>
        <a:buNone/>
        <a:defRPr kumimoji="0" lang="ar-SA" sz="4200" kern="1200">
          <a:ln w="6350">
            <a:noFill/>
          </a:ln>
          <a:solidFill>
            <a:schemeClr val="tx2"/>
          </a:solidFill>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lang="ar-SA"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lang="ar-SA"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lang="ar-SA"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lang="ar-SA"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lang="ar-SA"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lang="ar-SA"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lang="ar-SA"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lang="ar-SA"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lang="ar-SA" sz="1600" kern="1200">
          <a:solidFill>
            <a:schemeClr val="tx1"/>
          </a:solidFill>
          <a:latin typeface="+mn-lt"/>
          <a:ea typeface="+mn-ea"/>
          <a:cs typeface="+mn-cs"/>
        </a:defRPr>
      </a:lvl9pPr>
    </p:bodyStyle>
    <p:otherStyle>
      <a:lvl1pPr marL="0" algn="r" rtl="1" eaLnBrk="1" latinLnBrk="0" hangingPunct="1">
        <a:defRPr kumimoji="0" lang="ar-SA" kern="1200">
          <a:solidFill>
            <a:schemeClr val="tx1"/>
          </a:solidFill>
          <a:latin typeface="+mn-lt"/>
          <a:ea typeface="+mn-ea"/>
          <a:cs typeface="+mn-cs"/>
        </a:defRPr>
      </a:lvl1pPr>
      <a:lvl2pPr marL="457200" algn="r" rtl="1" eaLnBrk="1" latinLnBrk="0" hangingPunct="1">
        <a:defRPr kumimoji="0" lang="ar-SA" kern="1200">
          <a:solidFill>
            <a:schemeClr val="tx1"/>
          </a:solidFill>
          <a:latin typeface="+mn-lt"/>
          <a:ea typeface="+mn-ea"/>
          <a:cs typeface="+mn-cs"/>
        </a:defRPr>
      </a:lvl2pPr>
      <a:lvl3pPr marL="914400" algn="r" rtl="1" eaLnBrk="1" latinLnBrk="0" hangingPunct="1">
        <a:defRPr kumimoji="0" lang="ar-SA" kern="1200">
          <a:solidFill>
            <a:schemeClr val="tx1"/>
          </a:solidFill>
          <a:latin typeface="+mn-lt"/>
          <a:ea typeface="+mn-ea"/>
          <a:cs typeface="+mn-cs"/>
        </a:defRPr>
      </a:lvl3pPr>
      <a:lvl4pPr marL="1371600" algn="r" rtl="1" eaLnBrk="1" latinLnBrk="0" hangingPunct="1">
        <a:defRPr kumimoji="0" lang="ar-SA" kern="1200">
          <a:solidFill>
            <a:schemeClr val="tx1"/>
          </a:solidFill>
          <a:latin typeface="+mn-lt"/>
          <a:ea typeface="+mn-ea"/>
          <a:cs typeface="+mn-cs"/>
        </a:defRPr>
      </a:lvl4pPr>
      <a:lvl5pPr marL="1828800" algn="r" rtl="1" eaLnBrk="1" latinLnBrk="0" hangingPunct="1">
        <a:defRPr kumimoji="0" lang="ar-SA" kern="1200">
          <a:solidFill>
            <a:schemeClr val="tx1"/>
          </a:solidFill>
          <a:latin typeface="+mn-lt"/>
          <a:ea typeface="+mn-ea"/>
          <a:cs typeface="+mn-cs"/>
        </a:defRPr>
      </a:lvl5pPr>
      <a:lvl6pPr marL="2286000" algn="r" rtl="1" eaLnBrk="1" latinLnBrk="0" hangingPunct="1">
        <a:defRPr kumimoji="0" lang="ar-SA" kern="1200">
          <a:solidFill>
            <a:schemeClr val="tx1"/>
          </a:solidFill>
          <a:latin typeface="+mn-lt"/>
          <a:ea typeface="+mn-ea"/>
          <a:cs typeface="+mn-cs"/>
        </a:defRPr>
      </a:lvl6pPr>
      <a:lvl7pPr marL="2743200" algn="r" rtl="1" eaLnBrk="1" latinLnBrk="0" hangingPunct="1">
        <a:defRPr kumimoji="0" lang="ar-SA" kern="1200">
          <a:solidFill>
            <a:schemeClr val="tx1"/>
          </a:solidFill>
          <a:latin typeface="+mn-lt"/>
          <a:ea typeface="+mn-ea"/>
          <a:cs typeface="+mn-cs"/>
        </a:defRPr>
      </a:lvl7pPr>
      <a:lvl8pPr marL="3200400" algn="r" rtl="1" eaLnBrk="1" latinLnBrk="0" hangingPunct="1">
        <a:defRPr kumimoji="0" lang="ar-SA" kern="1200">
          <a:solidFill>
            <a:schemeClr val="tx1"/>
          </a:solidFill>
          <a:latin typeface="+mn-lt"/>
          <a:ea typeface="+mn-ea"/>
          <a:cs typeface="+mn-cs"/>
        </a:defRPr>
      </a:lvl8pPr>
      <a:lvl9pPr marL="3657600" algn="r" rtl="1" eaLnBrk="1" latinLnBrk="0" hangingPunct="1">
        <a:defRPr kumimoji="0" lang="ar-SA"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512" y="2288456"/>
            <a:ext cx="8062912" cy="1284560"/>
          </a:xfrm>
        </p:spPr>
        <p:txBody>
          <a:bodyPr>
            <a:normAutofit/>
          </a:bodyPr>
          <a:lstStyle/>
          <a:p>
            <a:pPr rtl="1"/>
            <a:r>
              <a:rPr lang="ar-SA" sz="6600" dirty="0">
                <a:cs typeface="AF_Taif Normal" pitchFamily="2" charset="-78"/>
              </a:rPr>
              <a:t>الاضطرابات الانفعالية </a:t>
            </a: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99392"/>
            <a:ext cx="9144000" cy="6957392"/>
          </a:xfrm>
        </p:spPr>
        <p:txBody>
          <a:bodyPr>
            <a:noAutofit/>
          </a:bodyPr>
          <a:lstStyle/>
          <a:p>
            <a:pPr marL="64008" indent="0" algn="just">
              <a:lnSpc>
                <a:spcPct val="200000"/>
              </a:lnSpc>
              <a:buNone/>
            </a:pP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الأسباب البيئية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 يقصد بالأسباب البيئية تلك الأسباب المرتبطة بالعوامل الأسرية أو المدرسية أو الاجتماعية بشكل عام ، ويبدو دور العوامل البيئية واضحاً في الاضطرابات الانفعالية البسيطة والمتوسطة ، ويشير هلهان وكوفمان إلى عدد من الأسباب الأسرية والتي قد تؤدي إلى وحدة أو أكثر  من الاضطرابات الانفعالية البسيطة أو المتوسطة </a:t>
            </a:r>
            <a:r>
              <a:rPr lang="ar-SA" sz="2000" b="1" dirty="0" smtClean="0">
                <a:solidFill>
                  <a:srgbClr val="002060"/>
                </a:solidFill>
                <a:latin typeface="Times New Roman" panose="02020603050405020304" pitchFamily="18" charset="0"/>
                <a:cs typeface="Times New Roman" panose="02020603050405020304" pitchFamily="18" charset="0"/>
              </a:rPr>
              <a:t>،</a:t>
            </a: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2060"/>
                </a:solidFill>
                <a:latin typeface="Times New Roman" panose="02020603050405020304" pitchFamily="18" charset="0"/>
                <a:cs typeface="Times New Roman" panose="02020603050405020304" pitchFamily="18" charset="0"/>
              </a:rPr>
              <a:t> </a:t>
            </a:r>
            <a:r>
              <a:rPr lang="ar-SA" sz="2000" b="1" dirty="0">
                <a:solidFill>
                  <a:srgbClr val="002060"/>
                </a:solidFill>
                <a:latin typeface="Times New Roman" panose="02020603050405020304" pitchFamily="18" charset="0"/>
                <a:cs typeface="Times New Roman" panose="02020603050405020304" pitchFamily="18" charset="0"/>
              </a:rPr>
              <a:t>مثل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نمط العلاقة بين الطفل والأم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نمط العلاقة بين الطفل والأب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نمط التربية الأسرية وخاصة أنماط التربية الأسرية المتشددة والصارمة أو الفوضوية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التدليل الزائد ، الحماية الزائدة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الإهمال الزائد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الإحباطات المادية والاجتماعية التي تواجهها الأسرة . </a:t>
            </a:r>
          </a:p>
        </p:txBody>
      </p:sp>
    </p:spTree>
    <p:extLst>
      <p:ext uri="{BB962C8B-B14F-4D97-AF65-F5344CB8AC3E}">
        <p14:creationId xmlns:p14="http://schemas.microsoft.com/office/powerpoint/2010/main" val="110183874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58000"/>
          </a:xfrm>
        </p:spPr>
        <p:txBody>
          <a:bodyPr>
            <a:noAutofit/>
          </a:bodyPr>
          <a:lstStyle/>
          <a:p>
            <a:pPr marL="64008" indent="0" algn="just">
              <a:lnSpc>
                <a:spcPct val="200000"/>
              </a:lnSpc>
              <a:buNone/>
            </a:pPr>
            <a:endParaRPr lang="en-US" sz="24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200000"/>
              </a:lnSpc>
              <a:buNone/>
            </a:pPr>
            <a:r>
              <a:rPr lang="ar-SA" sz="2400" b="1" dirty="0" smtClean="0">
                <a:solidFill>
                  <a:srgbClr val="002060"/>
                </a:solidFill>
                <a:latin typeface="Times New Roman" panose="02020603050405020304" pitchFamily="18" charset="0"/>
                <a:cs typeface="Times New Roman" panose="02020603050405020304" pitchFamily="18" charset="0"/>
              </a:rPr>
              <a:t>وتعتبر </a:t>
            </a:r>
            <a:r>
              <a:rPr lang="ar-SA" sz="2400" b="1" dirty="0">
                <a:solidFill>
                  <a:srgbClr val="0070C0"/>
                </a:solidFill>
                <a:latin typeface="Times New Roman" panose="02020603050405020304" pitchFamily="18" charset="0"/>
                <a:cs typeface="Times New Roman" panose="02020603050405020304" pitchFamily="18" charset="0"/>
              </a:rPr>
              <a:t>المدرسة </a:t>
            </a:r>
            <a:r>
              <a:rPr lang="ar-SA" sz="2400" b="1" dirty="0">
                <a:solidFill>
                  <a:srgbClr val="002060"/>
                </a:solidFill>
                <a:latin typeface="Times New Roman" panose="02020603050405020304" pitchFamily="18" charset="0"/>
                <a:cs typeface="Times New Roman" panose="02020603050405020304" pitchFamily="18" charset="0"/>
              </a:rPr>
              <a:t>المصدر الثاني من مصادر اضطرابات الطفل الانفعالية ، بما توفره من خبرات قد لا تكون سارة للطفل ، ويقصد بذلك نمط التربية المدرسية ونمط او طرائق التدريس المتبعة ، وأنماط أو أشكال العقاب المتبعة ، والمقارنات المتكررة بين الأطفال ، وطبيعة المنهاج المدرسي ، وطبيعة التركيز على النتائج المدرسية . </a:t>
            </a:r>
          </a:p>
        </p:txBody>
      </p:sp>
    </p:spTree>
    <p:extLst>
      <p:ext uri="{BB962C8B-B14F-4D97-AF65-F5344CB8AC3E}">
        <p14:creationId xmlns:p14="http://schemas.microsoft.com/office/powerpoint/2010/main" val="295443382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CD6724-9E41-4811-956F-2F5BC9DCA1B3}"/>
              </a:ext>
            </a:extLst>
          </p:cNvPr>
          <p:cNvSpPr>
            <a:spLocks noGrp="1"/>
          </p:cNvSpPr>
          <p:nvPr>
            <p:ph idx="1"/>
          </p:nvPr>
        </p:nvSpPr>
        <p:spPr>
          <a:xfrm>
            <a:off x="457200" y="332656"/>
            <a:ext cx="8229600" cy="5839544"/>
          </a:xfrm>
        </p:spPr>
        <p:txBody>
          <a:bodyPr>
            <a:normAutofit/>
          </a:bodyPr>
          <a:lstStyle/>
          <a:p>
            <a:pPr marL="64008" indent="0" algn="just">
              <a:lnSpc>
                <a:spcPct val="200000"/>
              </a:lnSpc>
              <a:buNone/>
            </a:pPr>
            <a:r>
              <a:rPr lang="ar-SA" sz="2800" b="1" dirty="0" smtClean="0">
                <a:ln w="6350">
                  <a:noFill/>
                </a:ln>
                <a:solidFill>
                  <a:srgbClr val="7030A0"/>
                </a:solidFill>
                <a:latin typeface="Times New Roman" panose="02020603050405020304" pitchFamily="18" charset="0"/>
                <a:cs typeface="Times New Roman" panose="02020603050405020304" pitchFamily="18" charset="0"/>
              </a:rPr>
              <a:t>قياس </a:t>
            </a:r>
            <a:r>
              <a:rPr lang="ar-SA" sz="2800" b="1" dirty="0">
                <a:ln w="6350">
                  <a:noFill/>
                </a:ln>
                <a:solidFill>
                  <a:srgbClr val="7030A0"/>
                </a:solidFill>
                <a:latin typeface="Times New Roman" panose="02020603050405020304" pitchFamily="18" charset="0"/>
                <a:cs typeface="Times New Roman" panose="02020603050405020304" pitchFamily="18" charset="0"/>
              </a:rPr>
              <a:t>وتشخيص الاضطرابات الانفعالية : </a:t>
            </a:r>
          </a:p>
          <a:p>
            <a:pPr marL="64008" indent="0" algn="just">
              <a:lnSpc>
                <a:spcPct val="200000"/>
              </a:lnSpc>
              <a:buNone/>
            </a:pPr>
            <a:r>
              <a:rPr lang="ar-SA" sz="2800" b="1" dirty="0">
                <a:solidFill>
                  <a:srgbClr val="002060"/>
                </a:solidFill>
                <a:latin typeface="Times New Roman" panose="02020603050405020304" pitchFamily="18" charset="0"/>
                <a:cs typeface="Times New Roman" panose="02020603050405020304" pitchFamily="18" charset="0"/>
              </a:rPr>
              <a:t>تتمثل عملية قياس وتشخيص المضطربين انفعالياً : </a:t>
            </a:r>
          </a:p>
          <a:p>
            <a:pPr marL="521208" indent="-457200" algn="just">
              <a:lnSpc>
                <a:spcPct val="200000"/>
              </a:lnSpc>
              <a:buAutoNum type="arabicPeriod"/>
            </a:pPr>
            <a:r>
              <a:rPr lang="ar-SA" sz="2800" b="1" dirty="0">
                <a:solidFill>
                  <a:srgbClr val="002060"/>
                </a:solidFill>
                <a:latin typeface="Times New Roman" panose="02020603050405020304" pitchFamily="18" charset="0"/>
                <a:cs typeface="Times New Roman" panose="02020603050405020304" pitchFamily="18" charset="0"/>
              </a:rPr>
              <a:t>مرحلة التعرف السريع على الأطفال المضطربين انفعالياً . </a:t>
            </a:r>
          </a:p>
          <a:p>
            <a:pPr marL="521208" indent="-457200" algn="just">
              <a:lnSpc>
                <a:spcPct val="200000"/>
              </a:lnSpc>
              <a:buAutoNum type="arabicPeriod"/>
            </a:pPr>
            <a:r>
              <a:rPr lang="ar-SA" sz="2800" b="1" dirty="0">
                <a:solidFill>
                  <a:srgbClr val="002060"/>
                </a:solidFill>
                <a:latin typeface="Times New Roman" panose="02020603050405020304" pitchFamily="18" charset="0"/>
                <a:cs typeface="Times New Roman" panose="02020603050405020304" pitchFamily="18" charset="0"/>
              </a:rPr>
              <a:t>مرحلة التعرف الدقيق على الأطفال المضطربين انفعالياً .  </a:t>
            </a:r>
          </a:p>
          <a:p>
            <a:pPr marL="64008" indent="0">
              <a:buNone/>
            </a:pPr>
            <a:endParaRPr lang="ar-SA"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94D9001-9A72-4083-B049-61B6BCFBDAA4}"/>
              </a:ext>
            </a:extLst>
          </p:cNvPr>
          <p:cNvSpPr>
            <a:spLocks noGrp="1"/>
          </p:cNvSpPr>
          <p:nvPr>
            <p:ph type="ftr" sz="quarter" idx="12"/>
          </p:nvPr>
        </p:nvSpPr>
        <p:spPr/>
        <p:txBody>
          <a:bodyPr/>
          <a:lstStyle/>
          <a:p>
            <a:pPr algn="r" rtl="1"/>
            <a:r>
              <a:rPr lang="ar-SA"/>
              <a:t>الشعار الخاص بك هنا</a:t>
            </a:r>
            <a:endParaRPr lang="ar-SA" dirty="0"/>
          </a:p>
        </p:txBody>
      </p:sp>
    </p:spTree>
    <p:extLst>
      <p:ext uri="{BB962C8B-B14F-4D97-AF65-F5344CB8AC3E}">
        <p14:creationId xmlns:p14="http://schemas.microsoft.com/office/powerpoint/2010/main" val="84303631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58000"/>
          </a:xfrm>
        </p:spPr>
        <p:txBody>
          <a:bodyPr>
            <a:noAutofit/>
          </a:bodyPr>
          <a:lstStyle/>
          <a:p>
            <a:pPr marL="64008" indent="0" algn="just">
              <a:lnSpc>
                <a:spcPct val="150000"/>
              </a:lnSpc>
              <a:buNone/>
            </a:pPr>
            <a:endParaRPr lang="en-US" sz="2000" b="1" dirty="0" smtClean="0">
              <a:solidFill>
                <a:srgbClr val="0070C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70C0"/>
                </a:solidFill>
                <a:latin typeface="Times New Roman" panose="02020603050405020304" pitchFamily="18" charset="0"/>
                <a:cs typeface="Times New Roman" panose="02020603050405020304" pitchFamily="18" charset="0"/>
              </a:rPr>
              <a:t>ويقصد </a:t>
            </a:r>
            <a:r>
              <a:rPr lang="ar-SA" sz="2000" b="1" dirty="0">
                <a:solidFill>
                  <a:srgbClr val="0070C0"/>
                </a:solidFill>
                <a:latin typeface="Times New Roman" panose="02020603050405020304" pitchFamily="18" charset="0"/>
                <a:cs typeface="Times New Roman" panose="02020603050405020304" pitchFamily="18" charset="0"/>
              </a:rPr>
              <a:t>بالمرحلة الأولى </a:t>
            </a:r>
            <a:r>
              <a:rPr lang="ar-SA" sz="2000" b="1" dirty="0">
                <a:solidFill>
                  <a:srgbClr val="002060"/>
                </a:solidFill>
                <a:latin typeface="Times New Roman" panose="02020603050405020304" pitchFamily="18" charset="0"/>
                <a:cs typeface="Times New Roman" panose="02020603050405020304" pitchFamily="18" charset="0"/>
              </a:rPr>
              <a:t>: تلك المرحلة التي يلاحظ فيها أداء الاباء والأمهات أو المعلمون أو المعلمات أو ذوو العلاقة بعض المظاهر السلوكية غير العادية لدى أطفالهم ، وخاصة تلك المظاهر السلوكية التي لا تتناسب والمرحلة العمرية التي يمرون بها . </a:t>
            </a:r>
          </a:p>
          <a:p>
            <a:pPr marL="64008" indent="0" algn="just">
              <a:lnSpc>
                <a:spcPct val="150000"/>
              </a:lnSpc>
              <a:buNone/>
            </a:pPr>
            <a:endParaRPr lang="en-US" sz="2000" b="1" dirty="0" smtClean="0">
              <a:solidFill>
                <a:srgbClr val="0070C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70C0"/>
                </a:solidFill>
                <a:latin typeface="Times New Roman" panose="02020603050405020304" pitchFamily="18" charset="0"/>
                <a:cs typeface="Times New Roman" panose="02020603050405020304" pitchFamily="18" charset="0"/>
              </a:rPr>
              <a:t>أما </a:t>
            </a:r>
            <a:r>
              <a:rPr lang="ar-SA" sz="2000" b="1" dirty="0">
                <a:solidFill>
                  <a:srgbClr val="0070C0"/>
                </a:solidFill>
                <a:latin typeface="Times New Roman" panose="02020603050405020304" pitchFamily="18" charset="0"/>
                <a:cs typeface="Times New Roman" panose="02020603050405020304" pitchFamily="18" charset="0"/>
              </a:rPr>
              <a:t>المرحلة الثانية </a:t>
            </a:r>
            <a:r>
              <a:rPr lang="ar-SA" sz="2000" b="1" dirty="0">
                <a:solidFill>
                  <a:srgbClr val="002060"/>
                </a:solidFill>
                <a:latin typeface="Times New Roman" panose="02020603050405020304" pitchFamily="18" charset="0"/>
                <a:cs typeface="Times New Roman" panose="02020603050405020304" pitchFamily="18" charset="0"/>
              </a:rPr>
              <a:t>: فيقصد بها تلك المرحلة التي تهدف إلى التأكد من وجود مظاهر الاضطرابات الانفعالية لدى الأطفال المشكوك بهم ، وذلك من خلال تطبيق المقاييس التي تكشف عن تلك الاضطرابات الانفعالية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ومنها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مقياس بيرك لتقدير السلوك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مقياس السلوك التكيفي ، للجمعية الأمريكية للتخلف العقلي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مقياس الشخصية لا يزنك . </a:t>
            </a:r>
          </a:p>
          <a:p>
            <a:pPr marL="521208" indent="-457200" algn="just">
              <a:buAutoNum type="arabicPeriod"/>
            </a:pPr>
            <a:r>
              <a:rPr lang="ar-SA" sz="2000" b="1" dirty="0">
                <a:solidFill>
                  <a:srgbClr val="002060"/>
                </a:solidFill>
                <a:latin typeface="Times New Roman" panose="02020603050405020304" pitchFamily="18" charset="0"/>
                <a:cs typeface="Times New Roman" panose="02020603050405020304" pitchFamily="18" charset="0"/>
              </a:rPr>
              <a:t>المقاييس الإسقاطية ، مثل مقياس بقع الحبر لروشاخ ، ومقياس رسم الرجل لجودأنف، ومقياس تفهم الموضوع للكبار ، ومقياس تفهم الموضوع للأطفال . </a:t>
            </a:r>
          </a:p>
          <a:p>
            <a:pPr marL="521208" indent="-457200" algn="just">
              <a:buAutoNum type="arabicPeriod"/>
            </a:pPr>
            <a:endParaRPr lang="ar-S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14204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58000"/>
          </a:xfrm>
        </p:spPr>
        <p:txBody>
          <a:bodyPr>
            <a:noAutofit/>
          </a:bodyPr>
          <a:lstStyle/>
          <a:p>
            <a:pPr marL="64008" indent="0" algn="just">
              <a:lnSpc>
                <a:spcPct val="200000"/>
              </a:lnSpc>
              <a:buNone/>
            </a:pPr>
            <a:r>
              <a:rPr lang="ar-SA" sz="2000" b="1" dirty="0">
                <a:solidFill>
                  <a:srgbClr val="002060"/>
                </a:solidFill>
                <a:latin typeface="Times New Roman" panose="02020603050405020304" pitchFamily="18" charset="0"/>
                <a:cs typeface="Times New Roman" panose="02020603050405020304" pitchFamily="18" charset="0"/>
              </a:rPr>
              <a:t>ويعتبر مقياس بيرك لتقدير السلوك من المقاييس البارزة في ميدان قياس وتشخيص الاضطرابات الانفعالية ، صمم هذا المقياس وذلك بهدف التعرف إلى مظاهر الاضطرابات الانفعالية للأفراد منذ عمر السادسة فأكثر ، ويتألف هذا المقياس من 110 فقرات موزعة على 19 مقياساً فرعياً ، وقد تحققت للمقياس في صورته الأصلية دلالات صدق وثبات مقبولة . </a:t>
            </a:r>
          </a:p>
          <a:p>
            <a:pPr marL="64008" indent="0" algn="just">
              <a:lnSpc>
                <a:spcPct val="200000"/>
              </a:lnSpc>
              <a:buNone/>
            </a:pPr>
            <a:r>
              <a:rPr lang="ar-SA" sz="2000" b="1" dirty="0">
                <a:solidFill>
                  <a:srgbClr val="0070C0"/>
                </a:solidFill>
                <a:latin typeface="Times New Roman" panose="02020603050405020304" pitchFamily="18" charset="0"/>
                <a:cs typeface="Times New Roman" panose="02020603050405020304" pitchFamily="18" charset="0"/>
              </a:rPr>
              <a:t>المقاييس </a:t>
            </a:r>
            <a:r>
              <a:rPr lang="ar-SA" sz="2400" b="1" dirty="0">
                <a:solidFill>
                  <a:srgbClr val="0070C0"/>
                </a:solidFill>
                <a:latin typeface="Times New Roman" panose="02020603050405020304" pitchFamily="18" charset="0"/>
                <a:cs typeface="Times New Roman" panose="02020603050405020304" pitchFamily="18" charset="0"/>
              </a:rPr>
              <a:t>الفرعية التي يتضمنها المقياس : </a:t>
            </a:r>
          </a:p>
          <a:p>
            <a:pPr marL="64008" indent="0" algn="just">
              <a:lnSpc>
                <a:spcPct val="150000"/>
              </a:lnSpc>
              <a:buNone/>
            </a:pPr>
            <a:r>
              <a:rPr lang="ar-SA" sz="2400" b="1" dirty="0">
                <a:solidFill>
                  <a:srgbClr val="002060"/>
                </a:solidFill>
                <a:latin typeface="Times New Roman" panose="02020603050405020304" pitchFamily="18" charset="0"/>
                <a:cs typeface="Times New Roman" panose="02020603050405020304" pitchFamily="18" charset="0"/>
              </a:rPr>
              <a:t>الإفراط في لوم الذات ، الإفراط في القلق ، الإنسحابية الزائدة ، الاعتمادية الزائدة ، ضعف قوة الأنا ، ضعف القوة الجسدية ، ضعف التآزر الحركي ، انخفاض القدرة العقلية ، الضعف الأكاديمي ، ضعف الانتباه ، ضعف القدرة على ضبط النشاط ، ضعف الاتصال بالواقع ، ضعف الشعور بالهوية ، الإفراط في المعاناة ، الضعف في ضبط مشاعر الغضب ، المبالغة في الشعور بالظلم ، العدوانية الزائدة ، العناد والمقاومة ، ضعف الانصياع الاجتماعي . </a:t>
            </a:r>
          </a:p>
        </p:txBody>
      </p:sp>
    </p:spTree>
    <p:extLst>
      <p:ext uri="{BB962C8B-B14F-4D97-AF65-F5344CB8AC3E}">
        <p14:creationId xmlns:p14="http://schemas.microsoft.com/office/powerpoint/2010/main" val="122980055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99392"/>
            <a:ext cx="9144000" cy="6957392"/>
          </a:xfrm>
        </p:spPr>
        <p:txBody>
          <a:bodyPr>
            <a:noAutofit/>
          </a:bodyPr>
          <a:lstStyle/>
          <a:p>
            <a:pPr marL="64008" indent="0" algn="just">
              <a:lnSpc>
                <a:spcPct val="200000"/>
              </a:lnSpc>
              <a:buNone/>
            </a:pPr>
            <a:endParaRPr lang="en-US" sz="2000" b="1" dirty="0" smtClean="0">
              <a:ln w="6350">
                <a:noFill/>
              </a:ln>
              <a:solidFill>
                <a:srgbClr val="7030A0"/>
              </a:solidFill>
              <a:latin typeface="Times New Roman" panose="02020603050405020304" pitchFamily="18" charset="0"/>
              <a:ea typeface="+mj-ea"/>
              <a:cs typeface="Times New Roman" panose="02020603050405020304" pitchFamily="18" charset="0"/>
            </a:endParaRPr>
          </a:p>
          <a:p>
            <a:pPr marL="64008" indent="0" algn="just">
              <a:lnSpc>
                <a:spcPct val="200000"/>
              </a:lnSpc>
              <a:buNone/>
            </a:pPr>
            <a:r>
              <a:rPr lang="ar-SA" sz="2000" b="1" dirty="0" smtClean="0">
                <a:ln w="6350">
                  <a:noFill/>
                </a:ln>
                <a:solidFill>
                  <a:srgbClr val="7030A0"/>
                </a:solidFill>
                <a:latin typeface="Times New Roman" panose="02020603050405020304" pitchFamily="18" charset="0"/>
                <a:ea typeface="+mj-ea"/>
                <a:cs typeface="Times New Roman" panose="02020603050405020304" pitchFamily="18" charset="0"/>
              </a:rPr>
              <a:t>الخصائص </a:t>
            </a: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السلوكية للمضطربين انفعالياً: </a:t>
            </a:r>
          </a:p>
          <a:p>
            <a:pPr marL="64008" indent="0" algn="just">
              <a:lnSpc>
                <a:spcPct val="200000"/>
              </a:lnSpc>
              <a:buNone/>
            </a:pPr>
            <a:r>
              <a:rPr lang="ar-SA" sz="2000" b="1" dirty="0">
                <a:solidFill>
                  <a:srgbClr val="C00000"/>
                </a:solidFill>
                <a:latin typeface="Times New Roman" panose="02020603050405020304" pitchFamily="18" charset="0"/>
                <a:cs typeface="Times New Roman" panose="02020603050405020304" pitchFamily="18" charset="0"/>
              </a:rPr>
              <a:t> هل تؤثر الاضطرابات الانفعالية على شخصية الفرد ؟ </a:t>
            </a:r>
          </a:p>
          <a:p>
            <a:pPr marL="64008" indent="0" algn="just">
              <a:lnSpc>
                <a:spcPct val="200000"/>
              </a:lnSpc>
              <a:buNone/>
            </a:pPr>
            <a:r>
              <a:rPr lang="ar-SA" sz="2000" b="1" dirty="0">
                <a:solidFill>
                  <a:srgbClr val="C00000"/>
                </a:solidFill>
                <a:latin typeface="Times New Roman" panose="02020603050405020304" pitchFamily="18" charset="0"/>
                <a:cs typeface="Times New Roman" panose="02020603050405020304" pitchFamily="18" charset="0"/>
              </a:rPr>
              <a:t>وهل يتميز الأفراد المضطربين  انفعالياً بخصائص سلوكية معينة ؟ </a:t>
            </a:r>
          </a:p>
          <a:p>
            <a:pPr marL="64008" indent="0" algn="just">
              <a:lnSpc>
                <a:spcPct val="200000"/>
              </a:lnSpc>
              <a:buNone/>
            </a:pPr>
            <a:r>
              <a:rPr lang="ar-SA" sz="2000" b="1" dirty="0">
                <a:solidFill>
                  <a:srgbClr val="002060"/>
                </a:solidFill>
                <a:latin typeface="Times New Roman" panose="02020603050405020304" pitchFamily="18" charset="0"/>
                <a:cs typeface="Times New Roman" panose="02020603050405020304" pitchFamily="18" charset="0"/>
              </a:rPr>
              <a:t>إن الاضطراب الانفعالي ، يؤثر بطريقة مباشرة أو غير مباشرة على خصائص الشخصية ، كالخصائص الأكاديمية والاجتماعية ، والعقلية . </a:t>
            </a:r>
          </a:p>
          <a:p>
            <a:pPr marL="64008" indent="0" algn="just">
              <a:lnSpc>
                <a:spcPct val="200000"/>
              </a:lnSpc>
              <a:buNone/>
            </a:pP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الخصائص الاجتماعية : </a:t>
            </a:r>
          </a:p>
          <a:p>
            <a:pPr marL="64008" indent="0" algn="just">
              <a:lnSpc>
                <a:spcPct val="200000"/>
              </a:lnSpc>
              <a:buNone/>
            </a:pPr>
            <a:r>
              <a:rPr lang="ar-SA" sz="2000" b="1" dirty="0">
                <a:solidFill>
                  <a:srgbClr val="002060"/>
                </a:solidFill>
                <a:latin typeface="Times New Roman" panose="02020603050405020304" pitchFamily="18" charset="0"/>
                <a:cs typeface="Times New Roman" panose="02020603050405020304" pitchFamily="18" charset="0"/>
              </a:rPr>
              <a:t>تتمثل الخصائص الاجتماعية للأفراد المضطربين انفعالياً ، وخاصة ذوي الاضطرابات الانفعالية البسيطة والمتوسطة في عدد من المظاهر منها : </a:t>
            </a:r>
          </a:p>
          <a:p>
            <a:pPr marL="64008" indent="0" algn="just">
              <a:lnSpc>
                <a:spcPct val="150000"/>
              </a:lnSpc>
              <a:buNone/>
            </a:pPr>
            <a:endParaRPr lang="ar-S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552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72008"/>
            <a:ext cx="9144000" cy="6957392"/>
          </a:xfrm>
        </p:spPr>
        <p:txBody>
          <a:bodyPr>
            <a:noAutofit/>
          </a:bodyPr>
          <a:lstStyle/>
          <a:p>
            <a:pPr marL="64008" indent="0" algn="just">
              <a:lnSpc>
                <a:spcPct val="200000"/>
              </a:lnSpc>
              <a:buNone/>
            </a:pPr>
            <a:r>
              <a:rPr lang="ar-SA" sz="2400" b="1" dirty="0">
                <a:ln w="6350">
                  <a:noFill/>
                </a:ln>
                <a:solidFill>
                  <a:srgbClr val="0070C0"/>
                </a:solidFill>
                <a:latin typeface="Times New Roman" panose="02020603050405020304" pitchFamily="18" charset="0"/>
                <a:ea typeface="+mj-ea"/>
                <a:cs typeface="Times New Roman" panose="02020603050405020304" pitchFamily="18" charset="0"/>
              </a:rPr>
              <a:t>1. السلوك العدواني : </a:t>
            </a:r>
          </a:p>
          <a:p>
            <a:pPr marL="64008" indent="0" algn="just">
              <a:lnSpc>
                <a:spcPct val="200000"/>
              </a:lnSpc>
              <a:buNone/>
            </a:pPr>
            <a:r>
              <a:rPr lang="ar-SA" sz="2400" b="1" dirty="0">
                <a:solidFill>
                  <a:srgbClr val="C00000"/>
                </a:solidFill>
                <a:latin typeface="Times New Roman" panose="02020603050405020304" pitchFamily="18" charset="0"/>
                <a:cs typeface="Times New Roman" panose="02020603050405020304" pitchFamily="18" charset="0"/>
              </a:rPr>
              <a:t> </a:t>
            </a:r>
            <a:r>
              <a:rPr lang="ar-SA" sz="2400" b="1" dirty="0">
                <a:solidFill>
                  <a:srgbClr val="002060"/>
                </a:solidFill>
                <a:latin typeface="Times New Roman" panose="02020603050405020304" pitchFamily="18" charset="0"/>
                <a:cs typeface="Times New Roman" panose="02020603050405020304" pitchFamily="18" charset="0"/>
              </a:rPr>
              <a:t>يعتبر السلوك العدواني ، أياً كان شكله أو نوعه ، من الخصائص الاجتماعية المميزة للفراد المضطربين انفعالياً ، بل قد </a:t>
            </a:r>
            <a:r>
              <a:rPr lang="ar-SA" sz="2400" b="1" dirty="0">
                <a:solidFill>
                  <a:srgbClr val="FF0000"/>
                </a:solidFill>
                <a:latin typeface="Times New Roman" panose="02020603050405020304" pitchFamily="18" charset="0"/>
                <a:cs typeface="Times New Roman" panose="02020603050405020304" pitchFamily="18" charset="0"/>
              </a:rPr>
              <a:t>يعتبر السلوك العدواني أهم سمة تميز سلوك الأفراد المضطربين انفعالياً . </a:t>
            </a:r>
          </a:p>
          <a:p>
            <a:pPr marL="64008" indent="0" algn="just">
              <a:lnSpc>
                <a:spcPct val="200000"/>
              </a:lnSpc>
              <a:buNone/>
            </a:pPr>
            <a:r>
              <a:rPr lang="ar-SA" sz="2400" b="1" dirty="0">
                <a:solidFill>
                  <a:srgbClr val="002060"/>
                </a:solidFill>
                <a:latin typeface="Times New Roman" panose="02020603050405020304" pitchFamily="18" charset="0"/>
                <a:cs typeface="Times New Roman" panose="02020603050405020304" pitchFamily="18" charset="0"/>
              </a:rPr>
              <a:t>وتبدو أشكال السلوك العدواني في : العدوان اللفظي ، العدوان المادي ، الصراخ في وجه الآخرين ، مناكفة الآخرين ، شد شعر الآخرين ، معاكسة الآخرين ، سلوك العناد ، النشاط الزائد ، ايذاء الذات وإثارتها. .. إلخ </a:t>
            </a:r>
          </a:p>
          <a:p>
            <a:pPr marL="64008" indent="0" algn="just">
              <a:lnSpc>
                <a:spcPct val="200000"/>
              </a:lnSpc>
              <a:buNone/>
            </a:pPr>
            <a:r>
              <a:rPr lang="ar-SA" sz="2400" b="1" dirty="0">
                <a:solidFill>
                  <a:srgbClr val="C00000"/>
                </a:solidFill>
                <a:latin typeface="Times New Roman" panose="02020603050405020304" pitchFamily="18" charset="0"/>
                <a:cs typeface="Times New Roman" panose="02020603050405020304" pitchFamily="18" charset="0"/>
              </a:rPr>
              <a:t>السلوك العدواني : </a:t>
            </a:r>
            <a:r>
              <a:rPr lang="ar-SA" sz="2400" b="1" dirty="0">
                <a:solidFill>
                  <a:srgbClr val="002060"/>
                </a:solidFill>
                <a:latin typeface="Times New Roman" panose="02020603050405020304" pitchFamily="18" charset="0"/>
                <a:cs typeface="Times New Roman" panose="02020603050405020304" pitchFamily="18" charset="0"/>
              </a:rPr>
              <a:t>هو سلوك متعلم ويحدث نتيجة لإحباط الطفل سواء أكان ذلك في الأسرة أو المدرسة . </a:t>
            </a:r>
          </a:p>
        </p:txBody>
      </p:sp>
    </p:spTree>
    <p:extLst>
      <p:ext uri="{BB962C8B-B14F-4D97-AF65-F5344CB8AC3E}">
        <p14:creationId xmlns:p14="http://schemas.microsoft.com/office/powerpoint/2010/main" val="8154212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08072"/>
            <a:ext cx="9144000" cy="6741368"/>
          </a:xfrm>
        </p:spPr>
        <p:txBody>
          <a:bodyPr>
            <a:noAutofit/>
          </a:bodyPr>
          <a:lstStyle/>
          <a:p>
            <a:pPr marL="64008" indent="0" algn="just">
              <a:lnSpc>
                <a:spcPct val="150000"/>
              </a:lnSpc>
              <a:buNone/>
            </a:pPr>
            <a:r>
              <a:rPr lang="ar-SA" sz="2400" b="1" dirty="0">
                <a:ln w="6350">
                  <a:noFill/>
                </a:ln>
                <a:solidFill>
                  <a:srgbClr val="0070C0"/>
                </a:solidFill>
                <a:latin typeface="Times New Roman" panose="02020603050405020304" pitchFamily="18" charset="0"/>
                <a:ea typeface="+mj-ea"/>
                <a:cs typeface="Times New Roman" panose="02020603050405020304" pitchFamily="18" charset="0"/>
              </a:rPr>
              <a:t>2. السلوك الإنسحابي: </a:t>
            </a:r>
          </a:p>
          <a:p>
            <a:pPr marL="64008" indent="0" algn="just">
              <a:buNone/>
            </a:pPr>
            <a:r>
              <a:rPr lang="ar-SA" sz="2400" b="1" dirty="0">
                <a:solidFill>
                  <a:srgbClr val="002060"/>
                </a:solidFill>
                <a:latin typeface="Times New Roman" panose="02020603050405020304" pitchFamily="18" charset="0"/>
                <a:cs typeface="Times New Roman" panose="02020603050405020304" pitchFamily="18" charset="0"/>
              </a:rPr>
              <a:t>يعتبر  السلوك الانسحابي مظهراً آخر من المظاهر المميزة لذوي الاضطرابات الانفعالية ، ويعبر السلوك الانسحابي عن فشل الفرد المضطرب انفعالياً في التكيف مع المتطلبات الاجتماعية ، ومن مظاهر السلوك الانسحابي ، الانطواء على الذات ، وأحلام اليقظة ، والقلق الزائد ، وادعاء المرض ، والمخاوف المرضية . </a:t>
            </a:r>
          </a:p>
          <a:p>
            <a:pPr marL="64008" indent="0" algn="just">
              <a:buNone/>
            </a:pPr>
            <a:r>
              <a:rPr lang="ar-SA" sz="2400" b="1" dirty="0">
                <a:ln w="6350">
                  <a:noFill/>
                </a:ln>
                <a:solidFill>
                  <a:srgbClr val="0070C0"/>
                </a:solidFill>
                <a:latin typeface="Times New Roman" panose="02020603050405020304" pitchFamily="18" charset="0"/>
                <a:cs typeface="Times New Roman" panose="02020603050405020304" pitchFamily="18" charset="0"/>
              </a:rPr>
              <a:t>3. السلوك الفج : </a:t>
            </a:r>
          </a:p>
          <a:p>
            <a:pPr marL="64008" indent="0" algn="just">
              <a:lnSpc>
                <a:spcPct val="150000"/>
              </a:lnSpc>
              <a:buNone/>
            </a:pPr>
            <a:r>
              <a:rPr lang="ar-SA" sz="2400" b="1" dirty="0">
                <a:solidFill>
                  <a:srgbClr val="002060"/>
                </a:solidFill>
                <a:latin typeface="Times New Roman" panose="02020603050405020304" pitchFamily="18" charset="0"/>
                <a:cs typeface="Times New Roman" panose="02020603050405020304" pitchFamily="18" charset="0"/>
              </a:rPr>
              <a:t>يقصد بالسلوك الفج ، ذلك السلوك غير الناضج انفعالياً ، والذي  يصدر عن الأفراد المضطربين انفعالياً ، مقارنة مع ما يتوقع ممن يماثلونهم في العمر الزمني من الأفراد العاديين في المواقف نفسها الانفعالية . مثل المبالغة بالضحك واللامبالاة في المواقف المحزنة أو العكس . </a:t>
            </a:r>
          </a:p>
          <a:p>
            <a:pPr marL="64008" indent="0" algn="just">
              <a:buNone/>
            </a:pPr>
            <a:r>
              <a:rPr lang="ar-SA" sz="2400" b="1" dirty="0">
                <a:solidFill>
                  <a:srgbClr val="0070C0"/>
                </a:solidFill>
                <a:latin typeface="Times New Roman" panose="02020603050405020304" pitchFamily="18" charset="0"/>
                <a:cs typeface="Times New Roman" panose="02020603050405020304" pitchFamily="18" charset="0"/>
              </a:rPr>
              <a:t>النكوص</a:t>
            </a:r>
            <a:r>
              <a:rPr lang="ar-SA" sz="2400" b="1" dirty="0">
                <a:solidFill>
                  <a:srgbClr val="002060"/>
                </a:solidFill>
                <a:latin typeface="Times New Roman" panose="02020603050405020304" pitchFamily="18" charset="0"/>
                <a:cs typeface="Times New Roman" panose="02020603050405020304" pitchFamily="18" charset="0"/>
              </a:rPr>
              <a:t> : يقصد بذلك أن يسلك الفرد المضطرب انفعالياً بطريقة طفولية أو بأساليب طفولية كانت ناجحة فيما مضى ، إزاء المواقف الانفعالية ، مثل البكاء ، والاعتماد على الآخرين ، والتخلي عن المسؤولية ، ويعتبر النكوص مثالاً جيداً على أنماط السلوك غير الناضجة والتي تبدو من الأفراد المضطربين انفعالياً . </a:t>
            </a:r>
          </a:p>
        </p:txBody>
      </p:sp>
    </p:spTree>
    <p:extLst>
      <p:ext uri="{BB962C8B-B14F-4D97-AF65-F5344CB8AC3E}">
        <p14:creationId xmlns:p14="http://schemas.microsoft.com/office/powerpoint/2010/main" val="397463765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85384"/>
          </a:xfrm>
        </p:spPr>
        <p:txBody>
          <a:bodyPr>
            <a:noAutofit/>
          </a:bodyPr>
          <a:lstStyle/>
          <a:p>
            <a:pPr marL="64008" lvl="0" indent="0" algn="just">
              <a:lnSpc>
                <a:spcPct val="200000"/>
              </a:lnSpc>
              <a:buClr>
                <a:srgbClr val="AD0101"/>
              </a:buClr>
              <a:buNone/>
            </a:pPr>
            <a:r>
              <a:rPr lang="ar-SA" sz="2000" b="1" dirty="0">
                <a:ln w="6350">
                  <a:noFill/>
                </a:ln>
                <a:solidFill>
                  <a:srgbClr val="7030A0"/>
                </a:solidFill>
                <a:latin typeface="Times New Roman" panose="02020603050405020304" pitchFamily="18" charset="0"/>
                <a:cs typeface="Times New Roman" panose="02020603050405020304" pitchFamily="18" charset="0"/>
              </a:rPr>
              <a:t>الخصائص العقلية والأكاديمية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تتمثل الخصائص العقلية والأكاديمية للأفراد المضطربين انفعالياً في عدد من المظاهر وخاصة لذوي الاضطرابات الانفعالية المتوسطة والبسيطة . </a:t>
            </a: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150000"/>
              </a:lnSpc>
              <a:buNone/>
            </a:pPr>
            <a:endParaRPr lang="ar-SA" sz="2000" b="1" dirty="0">
              <a:solidFill>
                <a:srgbClr val="00206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a:solidFill>
                  <a:srgbClr val="C00000"/>
                </a:solidFill>
                <a:latin typeface="Times New Roman" panose="02020603050405020304" pitchFamily="18" charset="0"/>
                <a:cs typeface="Times New Roman" panose="02020603050405020304" pitchFamily="18" charset="0"/>
              </a:rPr>
              <a:t>خصائص الأفراد المضطربين انفعالياً العقلية وأثرها على أدائهم التحصيلي . </a:t>
            </a:r>
          </a:p>
          <a:p>
            <a:pPr marL="521208" indent="-457200" algn="just">
              <a:lnSpc>
                <a:spcPct val="150000"/>
              </a:lnSpc>
              <a:buAutoNum type="arabicPeriod"/>
            </a:pPr>
            <a:r>
              <a:rPr lang="ar-SA" sz="2000" b="1" dirty="0">
                <a:solidFill>
                  <a:srgbClr val="002060"/>
                </a:solidFill>
                <a:latin typeface="Times New Roman" panose="02020603050405020304" pitchFamily="18" charset="0"/>
                <a:cs typeface="Times New Roman" panose="02020603050405020304" pitchFamily="18" charset="0"/>
              </a:rPr>
              <a:t>يصعب قياس وتشخيص القدرة العقلية للأفراد المضطربين انفعالياً ، وذلك بسبب صعوبة ضبط هؤلاء الأفراد في موقف اختباري يتطلب شروطاً معينة حتى يتم التعرف على قدرات هؤلاء  الأفراد العقلية ، وخاصة ذوي الاضطرابات الانفعالية الشديدة . </a:t>
            </a:r>
          </a:p>
          <a:p>
            <a:pPr marL="521208" indent="-457200" algn="just">
              <a:buAutoNum type="arabicPeriod"/>
            </a:pPr>
            <a:r>
              <a:rPr lang="ar-SA" sz="2000" b="1" dirty="0">
                <a:solidFill>
                  <a:srgbClr val="002060"/>
                </a:solidFill>
                <a:latin typeface="Times New Roman" panose="02020603050405020304" pitchFamily="18" charset="0"/>
                <a:cs typeface="Times New Roman" panose="02020603050405020304" pitchFamily="18" charset="0"/>
              </a:rPr>
              <a:t>تشير  الدراسات التي أجريت حول موضوع قياس وتشخيص القدرة العقلية للأفراد المضطربين انفعالياً والذين أمكن قياسهم وتشخيصهم ، إلى أن قدرات هؤلاء الأفراد المضطربين انفعالياً ، تقع في حدود متوسطي الاداء العقلي على مقاييس الذكاء ، أي متوسط اداء الأطفال المضطربين انفعالياً هو بحدود 100:90 كما هو الحال لدى الأطفال العاديين ، إلا أن هناك نسبة من الأفراد المضطربين انفعالياً والذين قد تزيد نسبة ذكائهم عن متوسط الأطفال العاديين . </a:t>
            </a:r>
          </a:p>
          <a:p>
            <a:pPr marL="64008" indent="0" algn="just">
              <a:buNone/>
            </a:pPr>
            <a:endParaRPr lang="ar-SA" sz="2000" b="1" dirty="0">
              <a:solidFill>
                <a:srgbClr val="002060"/>
              </a:solidFill>
              <a:latin typeface="Times New Roman" panose="02020603050405020304" pitchFamily="18" charset="0"/>
              <a:cs typeface="Times New Roman" panose="02020603050405020304" pitchFamily="18" charset="0"/>
            </a:endParaRPr>
          </a:p>
          <a:p>
            <a:pPr marL="64008" indent="0" algn="just">
              <a:buNone/>
            </a:pPr>
            <a:endParaRPr lang="ar-S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5488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85384"/>
          </a:xfrm>
        </p:spPr>
        <p:txBody>
          <a:bodyPr>
            <a:noAutofit/>
          </a:bodyPr>
          <a:lstStyle/>
          <a:p>
            <a:pPr marL="64008" lvl="0" indent="0" algn="just">
              <a:lnSpc>
                <a:spcPct val="200000"/>
              </a:lnSpc>
              <a:buClr>
                <a:srgbClr val="AD0101"/>
              </a:buClr>
              <a:buNone/>
            </a:pPr>
            <a:endParaRPr lang="en-US" sz="2000" b="1" dirty="0" smtClean="0">
              <a:ln w="6350">
                <a:noFill/>
              </a:ln>
              <a:solidFill>
                <a:srgbClr val="7030A0"/>
              </a:solidFill>
              <a:latin typeface="Times New Roman" panose="02020603050405020304" pitchFamily="18" charset="0"/>
              <a:cs typeface="Times New Roman" panose="02020603050405020304" pitchFamily="18" charset="0"/>
            </a:endParaRPr>
          </a:p>
          <a:p>
            <a:pPr marL="64008" lvl="0" indent="0" algn="just">
              <a:lnSpc>
                <a:spcPct val="200000"/>
              </a:lnSpc>
              <a:buClr>
                <a:srgbClr val="AD0101"/>
              </a:buClr>
              <a:buNone/>
            </a:pPr>
            <a:r>
              <a:rPr lang="ar-SA" sz="2000" b="1" dirty="0" smtClean="0">
                <a:ln w="6350">
                  <a:noFill/>
                </a:ln>
                <a:solidFill>
                  <a:srgbClr val="7030A0"/>
                </a:solidFill>
                <a:latin typeface="Times New Roman" panose="02020603050405020304" pitchFamily="18" charset="0"/>
                <a:cs typeface="Times New Roman" panose="02020603050405020304" pitchFamily="18" charset="0"/>
              </a:rPr>
              <a:t>الخصائص </a:t>
            </a:r>
            <a:r>
              <a:rPr lang="ar-SA" sz="2000" b="1" dirty="0">
                <a:ln w="6350">
                  <a:noFill/>
                </a:ln>
                <a:solidFill>
                  <a:srgbClr val="7030A0"/>
                </a:solidFill>
                <a:latin typeface="Times New Roman" panose="02020603050405020304" pitchFamily="18" charset="0"/>
                <a:cs typeface="Times New Roman" panose="02020603050405020304" pitchFamily="18" charset="0"/>
              </a:rPr>
              <a:t>العقلية والأكاديمية : </a:t>
            </a:r>
          </a:p>
          <a:p>
            <a:pPr marL="521208" indent="-457200" algn="just">
              <a:buFont typeface="+mj-lt"/>
              <a:buAutoNum type="arabicPeriod" startAt="3"/>
            </a:pPr>
            <a:r>
              <a:rPr lang="ar-SA" sz="2000" b="1" dirty="0">
                <a:solidFill>
                  <a:srgbClr val="002060"/>
                </a:solidFill>
                <a:latin typeface="Times New Roman" panose="02020603050405020304" pitchFamily="18" charset="0"/>
                <a:cs typeface="Times New Roman" panose="02020603050405020304" pitchFamily="18" charset="0"/>
              </a:rPr>
              <a:t>تشير الأبحاث التي أجريت حول موضوع تحصيل الطلبة ذوي الاضطرابات الانفعالية ، إلى تدني أداء الأفراد المضطربين انفعالياً من الناحية التحصيلية . </a:t>
            </a:r>
            <a:br>
              <a:rPr lang="ar-SA" sz="2000" b="1" dirty="0">
                <a:solidFill>
                  <a:srgbClr val="002060"/>
                </a:solidFill>
                <a:latin typeface="Times New Roman" panose="02020603050405020304" pitchFamily="18" charset="0"/>
                <a:cs typeface="Times New Roman" panose="02020603050405020304" pitchFamily="18" charset="0"/>
              </a:rPr>
            </a:br>
            <a:r>
              <a:rPr lang="ar-SA" sz="2000" b="1" dirty="0">
                <a:solidFill>
                  <a:srgbClr val="002060"/>
                </a:solidFill>
                <a:latin typeface="Times New Roman" panose="02020603050405020304" pitchFamily="18" charset="0"/>
                <a:cs typeface="Times New Roman" panose="02020603050405020304" pitchFamily="18" charset="0"/>
              </a:rPr>
              <a:t>هناك مشكلات اخرى ترتبط بخصائص الأطفال المضطربين انفعالياً ، مثل مشكلات القيام بمهارات الحياة اليومية الأساسية ، كالنظافة ، وارتداء الملابس ، والاستحمام ...الخ </a:t>
            </a:r>
          </a:p>
          <a:p>
            <a:pPr marL="521208" indent="-457200" algn="just">
              <a:buFont typeface="+mj-lt"/>
              <a:buAutoNum type="arabicPeriod" startAt="3"/>
            </a:pPr>
            <a:r>
              <a:rPr lang="ar-SA" sz="2000" b="1" dirty="0">
                <a:solidFill>
                  <a:srgbClr val="002060"/>
                </a:solidFill>
                <a:latin typeface="Times New Roman" panose="02020603050405020304" pitchFamily="18" charset="0"/>
                <a:cs typeface="Times New Roman" panose="02020603050405020304" pitchFamily="18" charset="0"/>
              </a:rPr>
              <a:t>يمكن تفسير تدني الأداء التحصيلي للأطفال المضطربين انفعالياً ، بعوامل متعددة ؟! </a:t>
            </a:r>
            <a:br>
              <a:rPr lang="ar-SA" sz="2000" b="1" dirty="0">
                <a:solidFill>
                  <a:srgbClr val="002060"/>
                </a:solidFill>
                <a:latin typeface="Times New Roman" panose="02020603050405020304" pitchFamily="18" charset="0"/>
                <a:cs typeface="Times New Roman" panose="02020603050405020304" pitchFamily="18" charset="0"/>
              </a:rPr>
            </a:br>
            <a:r>
              <a:rPr lang="ar-SA" sz="2000" b="1" dirty="0">
                <a:solidFill>
                  <a:srgbClr val="002060"/>
                </a:solidFill>
                <a:latin typeface="Times New Roman" panose="02020603050405020304" pitchFamily="18" charset="0"/>
                <a:cs typeface="Times New Roman" panose="02020603050405020304" pitchFamily="18" charset="0"/>
              </a:rPr>
              <a:t>أن نلاحظ تدني الأداء التحصيلي للأفراد المضطربين انفعالياً ، وذلك بسبب </a:t>
            </a:r>
            <a:r>
              <a:rPr lang="ar-SA" sz="2000" b="1" dirty="0" smtClean="0">
                <a:solidFill>
                  <a:srgbClr val="002060"/>
                </a:solidFill>
                <a:latin typeface="Times New Roman" panose="02020603050405020304" pitchFamily="18" charset="0"/>
                <a:cs typeface="Times New Roman" panose="02020603050405020304" pitchFamily="18" charset="0"/>
              </a:rPr>
              <a:t>:</a:t>
            </a: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buNone/>
            </a:pPr>
            <a:endParaRPr lang="ar-SA" sz="2000" b="1" dirty="0">
              <a:solidFill>
                <a:srgbClr val="002060"/>
              </a:solidFill>
              <a:latin typeface="Times New Roman" panose="02020603050405020304" pitchFamily="18" charset="0"/>
              <a:cs typeface="Times New Roman" panose="02020603050405020304" pitchFamily="18" charset="0"/>
            </a:endParaRPr>
          </a:p>
          <a:p>
            <a:pPr marL="64008" indent="0" algn="just">
              <a:buNone/>
            </a:pPr>
            <a:r>
              <a:rPr lang="ar-SA" sz="2000" b="1" dirty="0">
                <a:solidFill>
                  <a:srgbClr val="FF0000"/>
                </a:solidFill>
                <a:latin typeface="Times New Roman" panose="02020603050405020304" pitchFamily="18" charset="0"/>
                <a:cs typeface="Times New Roman" panose="02020603050405020304" pitchFamily="18" charset="0"/>
              </a:rPr>
              <a:t>أ. </a:t>
            </a:r>
            <a:r>
              <a:rPr lang="ar-SA" sz="2000" b="1" dirty="0">
                <a:solidFill>
                  <a:srgbClr val="002060"/>
                </a:solidFill>
                <a:latin typeface="Times New Roman" panose="02020603050405020304" pitchFamily="18" charset="0"/>
                <a:cs typeface="Times New Roman" panose="02020603050405020304" pitchFamily="18" charset="0"/>
              </a:rPr>
              <a:t>تدني قدراتهم العقلية . </a:t>
            </a:r>
          </a:p>
          <a:p>
            <a:pPr marL="64008" indent="0" algn="just">
              <a:buNone/>
            </a:pPr>
            <a:r>
              <a:rPr lang="ar-SA" sz="2000" b="1" dirty="0">
                <a:solidFill>
                  <a:srgbClr val="FF0000"/>
                </a:solidFill>
                <a:latin typeface="Times New Roman" panose="02020603050405020304" pitchFamily="18" charset="0"/>
                <a:cs typeface="Times New Roman" panose="02020603050405020304" pitchFamily="18" charset="0"/>
              </a:rPr>
              <a:t>ب. </a:t>
            </a:r>
            <a:r>
              <a:rPr lang="ar-SA" sz="2000" b="1" dirty="0">
                <a:solidFill>
                  <a:srgbClr val="002060"/>
                </a:solidFill>
                <a:latin typeface="Times New Roman" panose="02020603050405020304" pitchFamily="18" charset="0"/>
                <a:cs typeface="Times New Roman" panose="02020603050405020304" pitchFamily="18" charset="0"/>
              </a:rPr>
              <a:t>مظاهر الاضطراب الانفعالي تؤثر على انتباه وتركيز الأطفال المضطربين انفعالياً في المواد الدراسية ، فالطفل المضطرب انفعالياً يشغل معظم وقته وتفكيره في أشكال السلوك العدواني أو الانسحابي ، ويصعب عليه في مثل هذه الحال أن يركز انتباهه على المواد الدراسية ومتطلباتها . </a:t>
            </a:r>
          </a:p>
          <a:p>
            <a:pPr marL="64008" indent="0" algn="just">
              <a:lnSpc>
                <a:spcPct val="150000"/>
              </a:lnSpc>
              <a:buNone/>
            </a:pPr>
            <a:r>
              <a:rPr lang="ar-SA" sz="2000" b="1" dirty="0">
                <a:solidFill>
                  <a:srgbClr val="FF0000"/>
                </a:solidFill>
                <a:latin typeface="Times New Roman" panose="02020603050405020304" pitchFamily="18" charset="0"/>
                <a:cs typeface="Times New Roman" panose="02020603050405020304" pitchFamily="18" charset="0"/>
              </a:rPr>
              <a:t>ت. </a:t>
            </a:r>
            <a:r>
              <a:rPr lang="ar-SA" sz="2000" b="1" dirty="0">
                <a:solidFill>
                  <a:srgbClr val="002060"/>
                </a:solidFill>
                <a:latin typeface="Times New Roman" panose="02020603050405020304" pitchFamily="18" charset="0"/>
                <a:cs typeface="Times New Roman" panose="02020603050405020304" pitchFamily="18" charset="0"/>
              </a:rPr>
              <a:t>ارتباط بعض مظاهر الاضطرابات الانفعالية بحالات أخرى من الاعاقة ، كصعوبات التعلم والتي يعتبر فيها النشاط الزائد للفرد سبباً في تشتت انتباه الفرد وتركيزه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 </a:t>
            </a:r>
          </a:p>
          <a:p>
            <a:pPr marL="64008" indent="0" algn="just">
              <a:buNone/>
            </a:pPr>
            <a:endParaRPr lang="ar-SA" sz="2000" b="1" dirty="0">
              <a:solidFill>
                <a:srgbClr val="002060"/>
              </a:solidFill>
              <a:latin typeface="Times New Roman" panose="02020603050405020304" pitchFamily="18" charset="0"/>
              <a:cs typeface="Times New Roman" panose="02020603050405020304" pitchFamily="18" charset="0"/>
            </a:endParaRPr>
          </a:p>
          <a:p>
            <a:pPr marL="64008" indent="0" algn="just">
              <a:buNone/>
            </a:pPr>
            <a:endParaRPr lang="ar-S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99914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620688"/>
            <a:ext cx="9144000" cy="6237312"/>
          </a:xfrm>
        </p:spPr>
        <p:txBody>
          <a:bodyPr>
            <a:noAutofit/>
          </a:bodyPr>
          <a:lstStyle/>
          <a:p>
            <a:pPr marL="64008" indent="0" algn="just">
              <a:lnSpc>
                <a:spcPct val="150000"/>
              </a:lnSpc>
              <a:buNone/>
            </a:pPr>
            <a:r>
              <a:rPr lang="ar-SA" sz="2400" b="1" dirty="0">
                <a:solidFill>
                  <a:srgbClr val="002060"/>
                </a:solidFill>
                <a:latin typeface="Times New Roman" panose="02020603050405020304" pitchFamily="18" charset="0"/>
                <a:cs typeface="Times New Roman" panose="02020603050405020304" pitchFamily="18" charset="0"/>
              </a:rPr>
              <a:t>تتعدد المصطلحات التي تدلل على موضوع الاضطرابات الانفعالية والسلوكية ، ومهما كانت المصطلحات التي تدلل على موضوع الاضطرابات الانفعالية ، في المراجع المختلفة ، فإن الاضطرابات الانفعالية تمثل أشكالاً من السلوك الانفعالي غير العادية . </a:t>
            </a:r>
          </a:p>
          <a:p>
            <a:pPr marL="484632" indent="0" algn="ctr">
              <a:lnSpc>
                <a:spcPct val="150000"/>
              </a:lnSpc>
              <a:spcBef>
                <a:spcPct val="0"/>
              </a:spcBef>
              <a:buNone/>
            </a:pPr>
            <a:r>
              <a:rPr lang="ar-SA" sz="2800" b="1" dirty="0">
                <a:ln w="6350">
                  <a:noFill/>
                </a:ln>
                <a:solidFill>
                  <a:srgbClr val="7030A0"/>
                </a:solidFill>
                <a:latin typeface="Times New Roman" panose="02020603050405020304" pitchFamily="18" charset="0"/>
                <a:ea typeface="+mj-ea"/>
                <a:cs typeface="Times New Roman" panose="02020603050405020304" pitchFamily="18" charset="0"/>
              </a:rPr>
              <a:t>تعريف الاضطرابات الانفعالية : </a:t>
            </a:r>
          </a:p>
          <a:p>
            <a:pPr marL="64008" indent="0" algn="just">
              <a:lnSpc>
                <a:spcPct val="150000"/>
              </a:lnSpc>
              <a:buNone/>
            </a:pPr>
            <a:r>
              <a:rPr lang="ar-SA" sz="2400" b="1" dirty="0">
                <a:solidFill>
                  <a:srgbClr val="C00000"/>
                </a:solidFill>
                <a:latin typeface="Times New Roman" panose="02020603050405020304" pitchFamily="18" charset="0"/>
                <a:cs typeface="Times New Roman" panose="02020603050405020304" pitchFamily="18" charset="0"/>
              </a:rPr>
              <a:t>لماذا يواجه الدارس لموضوع الاضطرابات الانفعالية عدداً من الصعوبات في تعريفها ؟ </a:t>
            </a:r>
          </a:p>
          <a:p>
            <a:pPr marL="64008" indent="0" algn="just">
              <a:lnSpc>
                <a:spcPct val="150000"/>
              </a:lnSpc>
              <a:buNone/>
            </a:pPr>
            <a:r>
              <a:rPr lang="ar-SA" sz="2400" b="1" dirty="0">
                <a:solidFill>
                  <a:srgbClr val="002060"/>
                </a:solidFill>
                <a:latin typeface="Times New Roman" panose="02020603050405020304" pitchFamily="18" charset="0"/>
                <a:cs typeface="Times New Roman" panose="02020603050405020304" pitchFamily="18" charset="0"/>
              </a:rPr>
              <a:t>قد يعود السبب في ذلك إلى :</a:t>
            </a:r>
          </a:p>
          <a:p>
            <a:pPr marL="64008" indent="0" algn="just">
              <a:buNone/>
            </a:pPr>
            <a:r>
              <a:rPr lang="ar-SA" sz="2400" b="1" dirty="0">
                <a:solidFill>
                  <a:srgbClr val="0070C0"/>
                </a:solidFill>
                <a:latin typeface="Times New Roman" panose="02020603050405020304" pitchFamily="18" charset="0"/>
                <a:cs typeface="Times New Roman" panose="02020603050405020304" pitchFamily="18" charset="0"/>
              </a:rPr>
              <a:t>1. صعوبة تحديد معايير السلوك الانفعالي السوي وغير السوي . </a:t>
            </a:r>
          </a:p>
          <a:p>
            <a:pPr marL="64008" indent="0" algn="just">
              <a:buNone/>
            </a:pPr>
            <a:r>
              <a:rPr lang="ar-SA" sz="2400" b="1" dirty="0">
                <a:solidFill>
                  <a:srgbClr val="0070C0"/>
                </a:solidFill>
                <a:latin typeface="Times New Roman" panose="02020603050405020304" pitchFamily="18" charset="0"/>
                <a:cs typeface="Times New Roman" panose="02020603050405020304" pitchFamily="18" charset="0"/>
              </a:rPr>
              <a:t>2. صعوبة قياس الاضطراب الانفعالي . </a:t>
            </a:r>
          </a:p>
          <a:p>
            <a:pPr marL="64008" indent="0" algn="just">
              <a:buNone/>
            </a:pPr>
            <a:r>
              <a:rPr lang="ar-SA" sz="2400" b="1" dirty="0">
                <a:solidFill>
                  <a:srgbClr val="0070C0"/>
                </a:solidFill>
                <a:latin typeface="Times New Roman" panose="02020603050405020304" pitchFamily="18" charset="0"/>
                <a:cs typeface="Times New Roman" panose="02020603050405020304" pitchFamily="18" charset="0"/>
              </a:rPr>
              <a:t>3. ارتباطه بعدد من الاعاقات الأخرى ، كالعقلية ، والسمعية ، والبصرية ، وصعوبات التعلم </a:t>
            </a:r>
          </a:p>
          <a:p>
            <a:pPr marL="64008" indent="0" algn="just">
              <a:lnSpc>
                <a:spcPct val="150000"/>
              </a:lnSpc>
              <a:buNone/>
            </a:pPr>
            <a:r>
              <a:rPr lang="ar-SA" sz="2400" b="1" dirty="0">
                <a:solidFill>
                  <a:srgbClr val="002060"/>
                </a:solidFill>
                <a:latin typeface="Times New Roman" panose="02020603050405020304" pitchFamily="18" charset="0"/>
                <a:cs typeface="Times New Roman" panose="02020603050405020304" pitchFamily="18" charset="0"/>
              </a:rPr>
              <a:t>ومع ذلك فقد ظهرت بعض التعريفات . </a:t>
            </a:r>
          </a:p>
        </p:txBody>
      </p:sp>
      <p:sp>
        <p:nvSpPr>
          <p:cNvPr id="3" name="عنوان 2"/>
          <p:cNvSpPr>
            <a:spLocks noGrp="1"/>
          </p:cNvSpPr>
          <p:nvPr>
            <p:ph type="title"/>
          </p:nvPr>
        </p:nvSpPr>
        <p:spPr>
          <a:xfrm>
            <a:off x="457200" y="-123378"/>
            <a:ext cx="8229600" cy="1032098"/>
          </a:xfrm>
        </p:spPr>
        <p:txBody>
          <a:bodyPr>
            <a:normAutofit/>
          </a:bodyPr>
          <a:lstStyle/>
          <a:p>
            <a:pPr algn="ctr"/>
            <a:r>
              <a:rPr lang="ar-SA" sz="2800" b="1" dirty="0">
                <a:solidFill>
                  <a:srgbClr val="7030A0"/>
                </a:solidFill>
                <a:cs typeface="AdvertisingExtraBold" pitchFamily="2" charset="-78"/>
              </a:rPr>
              <a:t>مقدمة </a:t>
            </a:r>
          </a:p>
        </p:txBody>
      </p:sp>
    </p:spTree>
    <p:extLst>
      <p:ext uri="{BB962C8B-B14F-4D97-AF65-F5344CB8AC3E}">
        <p14:creationId xmlns:p14="http://schemas.microsoft.com/office/powerpoint/2010/main" val="62669238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71400"/>
            <a:ext cx="9144000" cy="7029400"/>
          </a:xfrm>
        </p:spPr>
        <p:txBody>
          <a:bodyPr>
            <a:noAutofit/>
          </a:bodyPr>
          <a:lstStyle/>
          <a:p>
            <a:pPr marL="64008" lvl="0" indent="0" algn="just">
              <a:lnSpc>
                <a:spcPct val="200000"/>
              </a:lnSpc>
              <a:buClr>
                <a:srgbClr val="AD0101"/>
              </a:buClr>
              <a:buNone/>
            </a:pPr>
            <a:endParaRPr lang="en-US" sz="2000" dirty="0" smtClean="0">
              <a:ln w="6350">
                <a:noFill/>
              </a:ln>
              <a:solidFill>
                <a:srgbClr val="7030A0"/>
              </a:solidFill>
              <a:latin typeface="Times New Roman" panose="02020603050405020304" pitchFamily="18" charset="0"/>
              <a:cs typeface="Times New Roman" panose="02020603050405020304" pitchFamily="18" charset="0"/>
            </a:endParaRPr>
          </a:p>
          <a:p>
            <a:pPr marL="64008" lvl="0" indent="0" algn="just">
              <a:lnSpc>
                <a:spcPct val="200000"/>
              </a:lnSpc>
              <a:buClr>
                <a:srgbClr val="AD0101"/>
              </a:buClr>
              <a:buNone/>
            </a:pPr>
            <a:r>
              <a:rPr lang="ar-SA" sz="2000" b="1" dirty="0" smtClean="0">
                <a:ln w="6350">
                  <a:noFill/>
                </a:ln>
                <a:solidFill>
                  <a:srgbClr val="7030A0"/>
                </a:solidFill>
                <a:latin typeface="Times New Roman" panose="02020603050405020304" pitchFamily="18" charset="0"/>
                <a:cs typeface="Times New Roman" panose="02020603050405020304" pitchFamily="18" charset="0"/>
              </a:rPr>
              <a:t>البرامج </a:t>
            </a:r>
            <a:r>
              <a:rPr lang="ar-SA" sz="2000" b="1" dirty="0">
                <a:ln w="6350">
                  <a:noFill/>
                </a:ln>
                <a:solidFill>
                  <a:srgbClr val="7030A0"/>
                </a:solidFill>
                <a:latin typeface="Times New Roman" panose="02020603050405020304" pitchFamily="18" charset="0"/>
                <a:cs typeface="Times New Roman" panose="02020603050405020304" pitchFamily="18" charset="0"/>
              </a:rPr>
              <a:t>التربوية للأفراد المضطربين انفعالياً . </a:t>
            </a:r>
          </a:p>
          <a:p>
            <a:pPr marL="521208" indent="-457200" algn="just">
              <a:lnSpc>
                <a:spcPct val="20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مراكز الإقامة الكاملة لذوي الاضطرابات الانفعالية الشديدة ، وخاصة حالات فصام الطفولة . </a:t>
            </a:r>
          </a:p>
          <a:p>
            <a:pPr marL="521208" indent="-457200" algn="just">
              <a:lnSpc>
                <a:spcPct val="20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مراكز التربية الخاصة النهارية للمضطربين انفعالياً ، ويلحق الأطفال ذوي المشكلات الانفعالية المتوسطة في هذه المراكز ، حيث يتلقون البرامج التربوية المناسبة لهم . </a:t>
            </a:r>
          </a:p>
          <a:p>
            <a:pPr marL="521208" indent="-457200" algn="just">
              <a:lnSpc>
                <a:spcPct val="20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دمج الطلبة ذوي الاضطرابات الانفعالية البسيطة في الصفوف الخاصة ، الملحقة بالمدرسة العامية . </a:t>
            </a:r>
          </a:p>
          <a:p>
            <a:pPr marL="521208" indent="-457200" algn="just">
              <a:lnSpc>
                <a:spcPct val="20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دمج الطلبة ذوي الاضطرابات الانفعالية البسيطة في الصف العادي ، في المدرسة العادية ، بحيث يتلق هؤلاء الطلبة البرامج والمناهج نفسها . </a:t>
            </a:r>
          </a:p>
        </p:txBody>
      </p:sp>
    </p:spTree>
    <p:extLst>
      <p:ext uri="{BB962C8B-B14F-4D97-AF65-F5344CB8AC3E}">
        <p14:creationId xmlns:p14="http://schemas.microsoft.com/office/powerpoint/2010/main" val="332096057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85384"/>
          </a:xfrm>
        </p:spPr>
        <p:txBody>
          <a:bodyPr>
            <a:noAutofit/>
          </a:bodyPr>
          <a:lstStyle/>
          <a:p>
            <a:pPr marL="64008" indent="0" algn="just">
              <a:lnSpc>
                <a:spcPct val="150000"/>
              </a:lnSpc>
              <a:buNone/>
            </a:pPr>
            <a:endParaRPr lang="en-US" sz="2000" b="1" dirty="0" smtClean="0">
              <a:solidFill>
                <a:srgbClr val="FF0000"/>
              </a:solidFill>
              <a:latin typeface="Times New Roman" panose="02020603050405020304" pitchFamily="18" charset="0"/>
              <a:cs typeface="Times New Roman" panose="02020603050405020304" pitchFamily="18" charset="0"/>
            </a:endParaRPr>
          </a:p>
          <a:p>
            <a:pPr marL="64008" indent="0" algn="just">
              <a:lnSpc>
                <a:spcPct val="150000"/>
              </a:lnSpc>
              <a:buNone/>
            </a:pPr>
            <a:endParaRPr lang="en-US" sz="2000" b="1" dirty="0">
              <a:solidFill>
                <a:srgbClr val="FF000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FF0000"/>
                </a:solidFill>
                <a:latin typeface="Times New Roman" panose="02020603050405020304" pitchFamily="18" charset="0"/>
                <a:cs typeface="Times New Roman" panose="02020603050405020304" pitchFamily="18" charset="0"/>
              </a:rPr>
              <a:t>يمكن </a:t>
            </a:r>
            <a:r>
              <a:rPr lang="ar-SA" sz="2000" b="1" dirty="0">
                <a:solidFill>
                  <a:srgbClr val="FF0000"/>
                </a:solidFill>
                <a:latin typeface="Times New Roman" panose="02020603050405020304" pitchFamily="18" charset="0"/>
                <a:cs typeface="Times New Roman" panose="02020603050405020304" pitchFamily="18" charset="0"/>
              </a:rPr>
              <a:t>تلخيص الأسس الرئيسة في تدريس المضطربين انفعالياً فيما يلي </a:t>
            </a:r>
          </a:p>
          <a:p>
            <a:pPr marL="521208" indent="-457200" algn="just">
              <a:lnSpc>
                <a:spcPct val="15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توفر خصائص معينة في معلمي الأطفال المضطربين انفعالياً ، اهمها الرغبة في العمل مع هؤلاء الأطفال ، وتقبلهم ، والتحلي بالصبر ، والمثابرة على العمل معهم .  </a:t>
            </a:r>
          </a:p>
          <a:p>
            <a:pPr marL="521208" indent="-457200" algn="just">
              <a:lnSpc>
                <a:spcPct val="15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التعليم الفردي : ويقصد بذلك ، تعليم بعض هؤلاء الطفال بطريقة فردية ، بحيث يصمم لمثل هذه الحالات برامج تربوية خاصة ، تتضمن أهدافاً محددة وتدرس وفق مبادئ تحليل المهارات الفرعية . </a:t>
            </a:r>
          </a:p>
          <a:p>
            <a:pPr marL="521208" indent="-457200" algn="just">
              <a:lnSpc>
                <a:spcPct val="15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تحويل بعض حالات الاضطرابات الانفعالية إلى غرفة المصادر ، بحيث يتلق هؤلاء المساعدة اللازمة ، من قبل معلم غرفة المصادر ، ومن ثم العمل على إعادتهم مرة أخرى إلى الصفوف العادية . </a:t>
            </a:r>
          </a:p>
          <a:p>
            <a:pPr marL="521208" indent="-457200" algn="just">
              <a:lnSpc>
                <a:spcPct val="150000"/>
              </a:lnSpc>
              <a:buFont typeface="+mj-lt"/>
              <a:buAutoNum type="arabicPeriod"/>
            </a:pPr>
            <a:r>
              <a:rPr lang="ar-SA" sz="2000" b="1" dirty="0">
                <a:solidFill>
                  <a:srgbClr val="002060"/>
                </a:solidFill>
                <a:latin typeface="Times New Roman" panose="02020603050405020304" pitchFamily="18" charset="0"/>
                <a:cs typeface="Times New Roman" panose="02020603050405020304" pitchFamily="18" charset="0"/>
              </a:rPr>
              <a:t>تنظيم الأنشطة الهادفة ، والتي تعمل على تفريغ النشاط الانفعالي وتوظيفه في الاتجاه التربوي الايجابي ، الهادف . </a:t>
            </a:r>
          </a:p>
        </p:txBody>
      </p:sp>
    </p:spTree>
    <p:extLst>
      <p:ext uri="{BB962C8B-B14F-4D97-AF65-F5344CB8AC3E}">
        <p14:creationId xmlns:p14="http://schemas.microsoft.com/office/powerpoint/2010/main" val="349988077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885384"/>
          </a:xfrm>
        </p:spPr>
        <p:txBody>
          <a:bodyPr>
            <a:noAutofit/>
          </a:bodyPr>
          <a:lstStyle/>
          <a:p>
            <a:pPr marL="64008" indent="0" algn="just">
              <a:lnSpc>
                <a:spcPct val="150000"/>
              </a:lnSpc>
              <a:buNone/>
            </a:pPr>
            <a:endParaRPr lang="en-US" sz="2000" b="1" dirty="0" smtClean="0">
              <a:solidFill>
                <a:srgbClr val="0070C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70C0"/>
                </a:solidFill>
                <a:latin typeface="Times New Roman" panose="02020603050405020304" pitchFamily="18" charset="0"/>
                <a:cs typeface="Times New Roman" panose="02020603050405020304" pitchFamily="18" charset="0"/>
              </a:rPr>
              <a:t>يمكن </a:t>
            </a:r>
            <a:r>
              <a:rPr lang="ar-SA" sz="2000" b="1" dirty="0">
                <a:solidFill>
                  <a:srgbClr val="0070C0"/>
                </a:solidFill>
                <a:latin typeface="Times New Roman" panose="02020603050405020304" pitchFamily="18" charset="0"/>
                <a:cs typeface="Times New Roman" panose="02020603050405020304" pitchFamily="18" charset="0"/>
              </a:rPr>
              <a:t>تلخيص الأسس الرئيسة في تدريس المضطربين انفعالياً فيما يلي </a:t>
            </a:r>
          </a:p>
          <a:p>
            <a:pPr marL="521208" indent="-457200" algn="just">
              <a:lnSpc>
                <a:spcPct val="150000"/>
              </a:lnSpc>
              <a:buFont typeface="+mj-lt"/>
              <a:buAutoNum type="arabicPeriod" startAt="5"/>
            </a:pPr>
            <a:r>
              <a:rPr lang="ar-SA" sz="2000" b="1" dirty="0">
                <a:solidFill>
                  <a:srgbClr val="002060"/>
                </a:solidFill>
                <a:latin typeface="Times New Roman" panose="02020603050405020304" pitchFamily="18" charset="0"/>
                <a:cs typeface="Times New Roman" panose="02020603050405020304" pitchFamily="18" charset="0"/>
              </a:rPr>
              <a:t>توظيف اساليب تعديل السلوك في تدريس الأطفال المضطربين انفعالياً ، بالطريقة المناسبة ، وذلك بعد تحديد السلوك غير المرغوب فيه اجرائياً ، ثم تحديد السلوك المرغوب فيه إجرائيا، ومن ثم تحديد طرق تعديل السلوك الأكثر مناسبة . </a:t>
            </a:r>
          </a:p>
          <a:p>
            <a:pPr marL="521208" indent="-457200" algn="just">
              <a:buFont typeface="+mj-lt"/>
              <a:buAutoNum type="arabicPeriod" startAt="5"/>
            </a:pPr>
            <a:r>
              <a:rPr lang="ar-SA" sz="2000" b="1" dirty="0">
                <a:solidFill>
                  <a:srgbClr val="002060"/>
                </a:solidFill>
                <a:latin typeface="Times New Roman" panose="02020603050405020304" pitchFamily="18" charset="0"/>
                <a:cs typeface="Times New Roman" panose="02020603050405020304" pitchFamily="18" charset="0"/>
              </a:rPr>
              <a:t>تحديد الأهداف التربوية المتوقعة من الأطفال المضطربين انفعاليا ، والعمل على تحقيقها ، بحيث تعمل طرق التدريس ما أمكن على تقليل فرص الاحباط لهؤلاء الطلبة في المواقف الاكاديمية والاجتماعية . </a:t>
            </a:r>
          </a:p>
          <a:p>
            <a:pPr marL="521208" indent="-457200" algn="just">
              <a:lnSpc>
                <a:spcPct val="150000"/>
              </a:lnSpc>
              <a:buFont typeface="+mj-lt"/>
              <a:buAutoNum type="arabicPeriod" startAt="5"/>
            </a:pPr>
            <a:r>
              <a:rPr lang="ar-SA" sz="2000" b="1" dirty="0">
                <a:solidFill>
                  <a:srgbClr val="002060"/>
                </a:solidFill>
                <a:latin typeface="Times New Roman" panose="02020603050405020304" pitchFamily="18" charset="0"/>
                <a:cs typeface="Times New Roman" panose="02020603050405020304" pitchFamily="18" charset="0"/>
              </a:rPr>
              <a:t>العمل على دمج الطلبة ذوي الاضطرابات الانفعالية البسيطة والمتوسطة ، ما أمكن في الصفوف العادية وبحيث يتلق هؤلاء البرامج التربوية التي تقدم للأطفال العاديين والتقليل ما أمكن عن عزل هؤلاء في الصفوف الخاصة أو مراكز التربية الخاصة النهارية إلا في بعض الحالات الشديدة . </a:t>
            </a:r>
          </a:p>
          <a:p>
            <a:pPr marL="521208" indent="-457200" algn="just">
              <a:buFont typeface="+mj-lt"/>
              <a:buAutoNum type="arabicPeriod" startAt="5"/>
            </a:pPr>
            <a:r>
              <a:rPr lang="ar-SA" sz="2000" b="1" dirty="0">
                <a:solidFill>
                  <a:srgbClr val="002060"/>
                </a:solidFill>
                <a:latin typeface="Times New Roman" panose="02020603050405020304" pitchFamily="18" charset="0"/>
                <a:cs typeface="Times New Roman" panose="02020603050405020304" pitchFamily="18" charset="0"/>
              </a:rPr>
              <a:t>العمل على تدريس مهارات الحياة الاساسية ، لحالات الاضطرابات الانفعالية الشديدة وذلك بسبب أهمية هذه المهارات الأطفال المضطربين انفعالياً . </a:t>
            </a:r>
          </a:p>
          <a:p>
            <a:pPr marL="521208" indent="-457200" algn="just">
              <a:lnSpc>
                <a:spcPct val="150000"/>
              </a:lnSpc>
              <a:buFont typeface="+mj-lt"/>
              <a:buAutoNum type="arabicPeriod" startAt="5"/>
            </a:pPr>
            <a:endParaRPr lang="ar-S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05399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480720"/>
          </a:xfrm>
        </p:spPr>
        <p:txBody>
          <a:bodyPr>
            <a:noAutofit/>
          </a:bodyPr>
          <a:lstStyle/>
          <a:p>
            <a:pPr marL="64008" indent="0" algn="just">
              <a:lnSpc>
                <a:spcPct val="150000"/>
              </a:lnSpc>
              <a:buNone/>
            </a:pPr>
            <a:endParaRPr lang="en-US" sz="2000" b="1" dirty="0" smtClean="0">
              <a:solidFill>
                <a:srgbClr val="0070C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70C0"/>
                </a:solidFill>
                <a:latin typeface="Times New Roman" panose="02020603050405020304" pitchFamily="18" charset="0"/>
                <a:cs typeface="Times New Roman" panose="02020603050405020304" pitchFamily="18" charset="0"/>
              </a:rPr>
              <a:t>يعرف </a:t>
            </a:r>
            <a:r>
              <a:rPr lang="ar-SA" sz="2000" b="1" dirty="0">
                <a:solidFill>
                  <a:srgbClr val="0070C0"/>
                </a:solidFill>
                <a:latin typeface="Times New Roman" panose="02020603050405020304" pitchFamily="18" charset="0"/>
                <a:cs typeface="Times New Roman" panose="02020603050405020304" pitchFamily="18" charset="0"/>
              </a:rPr>
              <a:t>كوفمان </a:t>
            </a:r>
            <a:r>
              <a:rPr lang="ar-SA" sz="2000" b="1" dirty="0">
                <a:solidFill>
                  <a:srgbClr val="002060"/>
                </a:solidFill>
                <a:latin typeface="Times New Roman" panose="02020603050405020304" pitchFamily="18" charset="0"/>
                <a:cs typeface="Times New Roman" panose="02020603050405020304" pitchFamily="18" charset="0"/>
              </a:rPr>
              <a:t>الأطفال المضطربين انفعالياً بأنهم أولئك الأطفال الذين يظهرون استجابات انفعالية غير متوقعة منهم أو من قبل الآخرين ، وبشكل مزمن ، بحيث يستدعي ذلك تعليمهم أشكال السلوك الاجتماعي المناسب .</a:t>
            </a:r>
          </a:p>
          <a:p>
            <a:pPr marL="64008" indent="0" algn="just">
              <a:buNone/>
            </a:pPr>
            <a:r>
              <a:rPr lang="ar-SA" sz="2000" b="1" dirty="0">
                <a:solidFill>
                  <a:srgbClr val="002060"/>
                </a:solidFill>
                <a:latin typeface="Times New Roman" panose="02020603050405020304" pitchFamily="18" charset="0"/>
                <a:cs typeface="Times New Roman" panose="02020603050405020304" pitchFamily="18" charset="0"/>
              </a:rPr>
              <a:t>أما </a:t>
            </a:r>
            <a:r>
              <a:rPr lang="ar-SA" sz="2000" b="1" dirty="0">
                <a:solidFill>
                  <a:srgbClr val="0070C0"/>
                </a:solidFill>
                <a:latin typeface="Times New Roman" panose="02020603050405020304" pitchFamily="18" charset="0"/>
                <a:cs typeface="Times New Roman" panose="02020603050405020304" pitchFamily="18" charset="0"/>
              </a:rPr>
              <a:t>هلهان وكوفمان </a:t>
            </a:r>
            <a:r>
              <a:rPr lang="ar-SA" sz="2000" b="1" dirty="0">
                <a:solidFill>
                  <a:srgbClr val="002060"/>
                </a:solidFill>
                <a:latin typeface="Times New Roman" panose="02020603050405020304" pitchFamily="18" charset="0"/>
                <a:cs typeface="Times New Roman" panose="02020603050405020304" pitchFamily="18" charset="0"/>
              </a:rPr>
              <a:t>فيعرفان الاضطرابات الانفعالية ، بأنها ذلك السلوك الانفعالي المتطرف والمزمن والذي يبتعد عن توقعات المجتمع وثقافته ومعاييره . </a:t>
            </a:r>
          </a:p>
          <a:p>
            <a:pPr marL="64008" indent="0" algn="just">
              <a:lnSpc>
                <a:spcPct val="150000"/>
              </a:lnSpc>
              <a:buNone/>
            </a:pP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2060"/>
                </a:solidFill>
                <a:latin typeface="Times New Roman" panose="02020603050405020304" pitchFamily="18" charset="0"/>
                <a:cs typeface="Times New Roman" panose="02020603050405020304" pitchFamily="18" charset="0"/>
              </a:rPr>
              <a:t>أما</a:t>
            </a:r>
            <a:r>
              <a:rPr lang="ar-SA" sz="2000" b="1" dirty="0" smtClean="0">
                <a:solidFill>
                  <a:srgbClr val="0070C0"/>
                </a:solidFill>
                <a:latin typeface="Times New Roman" panose="02020603050405020304" pitchFamily="18" charset="0"/>
                <a:cs typeface="Times New Roman" panose="02020603050405020304" pitchFamily="18" charset="0"/>
              </a:rPr>
              <a:t> </a:t>
            </a:r>
            <a:r>
              <a:rPr lang="ar-SA" sz="2000" b="1" dirty="0">
                <a:solidFill>
                  <a:srgbClr val="0070C0"/>
                </a:solidFill>
                <a:latin typeface="Times New Roman" panose="02020603050405020304" pitchFamily="18" charset="0"/>
                <a:cs typeface="Times New Roman" panose="02020603050405020304" pitchFamily="18" charset="0"/>
              </a:rPr>
              <a:t>بوار </a:t>
            </a:r>
            <a:r>
              <a:rPr lang="ar-SA" sz="2000" b="1" dirty="0">
                <a:solidFill>
                  <a:srgbClr val="002060"/>
                </a:solidFill>
                <a:latin typeface="Times New Roman" panose="02020603050405020304" pitchFamily="18" charset="0"/>
                <a:cs typeface="Times New Roman" panose="02020603050405020304" pitchFamily="18" charset="0"/>
              </a:rPr>
              <a:t>، فيعرف الأفراد المضطربين انفعالياً ، بأنهم أولئك الأفراد الذين يظهرون اضطراباً في واحدة أو أكثر من المظاهر الأتية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صعوبة القدرة على التعلم والتي لا تفسر بأسباب عقلية أو حسية أو جسمية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صعوبة القدرة على بناء علاقات اجتماعية ناجحة مع الآخرين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صعوبة التعبير عن الموقف الاجتماعي بطريقة مناسبة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الاستمرار في إظهار الانفعالات غير المناسبة ، أو حالة من الحزن والسوداوية المستمرة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الاستمرار في إظهار الأعراض الجسمية المرضية ، أو المخاوف الشخصية أو المدرسية . </a:t>
            </a:r>
          </a:p>
        </p:txBody>
      </p:sp>
    </p:spTree>
    <p:extLst>
      <p:ext uri="{BB962C8B-B14F-4D97-AF65-F5344CB8AC3E}">
        <p14:creationId xmlns:p14="http://schemas.microsoft.com/office/powerpoint/2010/main" val="398373943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885384"/>
          </a:xfrm>
        </p:spPr>
        <p:txBody>
          <a:bodyPr>
            <a:noAutofit/>
          </a:bodyPr>
          <a:lstStyle/>
          <a:p>
            <a:pPr marL="64008" indent="0" algn="just">
              <a:lnSpc>
                <a:spcPct val="150000"/>
              </a:lnSpc>
              <a:buNone/>
            </a:pPr>
            <a:endParaRPr lang="en-US" sz="2000" b="1" dirty="0" smtClean="0">
              <a:ln w="6350">
                <a:noFill/>
              </a:ln>
              <a:solidFill>
                <a:srgbClr val="7030A0"/>
              </a:solidFill>
              <a:latin typeface="Times New Roman" panose="02020603050405020304" pitchFamily="18" charset="0"/>
              <a:ea typeface="+mj-ea"/>
              <a:cs typeface="Times New Roman" panose="02020603050405020304" pitchFamily="18" charset="0"/>
            </a:endParaRPr>
          </a:p>
          <a:p>
            <a:pPr marL="64008" indent="0" algn="just">
              <a:lnSpc>
                <a:spcPct val="150000"/>
              </a:lnSpc>
              <a:buNone/>
            </a:pPr>
            <a:r>
              <a:rPr lang="ar-SA" sz="2000" b="1" dirty="0" smtClean="0">
                <a:ln w="6350">
                  <a:noFill/>
                </a:ln>
                <a:solidFill>
                  <a:srgbClr val="7030A0"/>
                </a:solidFill>
                <a:latin typeface="Times New Roman" panose="02020603050405020304" pitchFamily="18" charset="0"/>
                <a:ea typeface="+mj-ea"/>
                <a:cs typeface="Times New Roman" panose="02020603050405020304" pitchFamily="18" charset="0"/>
              </a:rPr>
              <a:t>نسبة </a:t>
            </a: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الاضطرابات الانفعالية : </a:t>
            </a:r>
            <a:endParaRPr lang="en-US" sz="2000" b="1" dirty="0" smtClean="0">
              <a:solidFill>
                <a:srgbClr val="C0000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C00000"/>
                </a:solidFill>
                <a:latin typeface="Times New Roman" panose="02020603050405020304" pitchFamily="18" charset="0"/>
                <a:cs typeface="Times New Roman" panose="02020603050405020304" pitchFamily="18" charset="0"/>
              </a:rPr>
              <a:t>لماذا </a:t>
            </a:r>
            <a:r>
              <a:rPr lang="ar-SA" sz="2000" b="1" dirty="0">
                <a:solidFill>
                  <a:srgbClr val="C00000"/>
                </a:solidFill>
                <a:latin typeface="Times New Roman" panose="02020603050405020304" pitchFamily="18" charset="0"/>
                <a:cs typeface="Times New Roman" panose="02020603050405020304" pitchFamily="18" charset="0"/>
              </a:rPr>
              <a:t>يصعب وضع نسبة محددة لظاهرة الاضطرابات الانفعالية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السبب في ذلك صعوبة وضع  تعريف محدد للاضطرابات الانفعالية من جهة ، وبسبب اختلاف معايير السلوك السوي ، والسلوك المضطرب انفعالياً من مجتمع إلى آخر أو من ثقافة إلى أخرى من جهة أخرى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إن نسبة هؤلاء الأطفال تتراوح ما بين (1% :30% ) . </a:t>
            </a:r>
          </a:p>
          <a:p>
            <a:pPr marL="64008" indent="0" algn="just">
              <a:buNone/>
            </a:pPr>
            <a:endParaRPr lang="en-US" sz="2000" dirty="0" smtClean="0">
              <a:ln w="6350">
                <a:noFill/>
              </a:ln>
              <a:solidFill>
                <a:srgbClr val="7030A0"/>
              </a:solidFill>
              <a:latin typeface="Times New Roman" panose="02020603050405020304" pitchFamily="18" charset="0"/>
              <a:ea typeface="+mj-ea"/>
              <a:cs typeface="Times New Roman" panose="02020603050405020304" pitchFamily="18" charset="0"/>
            </a:endParaRPr>
          </a:p>
          <a:p>
            <a:pPr marL="64008" indent="0" algn="just">
              <a:buNone/>
            </a:pPr>
            <a:r>
              <a:rPr lang="ar-SA" sz="2000" b="1" dirty="0" smtClean="0">
                <a:ln w="6350">
                  <a:noFill/>
                </a:ln>
                <a:solidFill>
                  <a:srgbClr val="7030A0"/>
                </a:solidFill>
                <a:latin typeface="Times New Roman" panose="02020603050405020304" pitchFamily="18" charset="0"/>
                <a:ea typeface="+mj-ea"/>
                <a:cs typeface="Times New Roman" panose="02020603050405020304" pitchFamily="18" charset="0"/>
              </a:rPr>
              <a:t>مظاهر </a:t>
            </a: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الاضطرابات الانفعالية وتصنيفها : </a:t>
            </a:r>
          </a:p>
          <a:p>
            <a:pPr marL="64008" indent="0" algn="just">
              <a:buNone/>
            </a:pPr>
            <a:r>
              <a:rPr lang="ar-SA" sz="2000" b="1" dirty="0">
                <a:solidFill>
                  <a:srgbClr val="002060"/>
                </a:solidFill>
                <a:latin typeface="Times New Roman" panose="02020603050405020304" pitchFamily="18" charset="0"/>
                <a:cs typeface="Times New Roman" panose="02020603050405020304" pitchFamily="18" charset="0"/>
              </a:rPr>
              <a:t>تتعدد مظاهر الاضرابات الانفعالية ، وقد تتراوح هذه المظاهر ما بين مظاهر الانفعالية البسيطة ، إلى مظاهر الاضطرابات الانفعالية الشديدة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يصنف هلهان ، وكوفمان مظاهر الاضطرابات الانفعالية إلى فئتين هما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فئة الأفراد ذوي الاضطرابات الانفعالية البسيطة والمتوسطة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فئة الأفراد ذوي اضطرابات الانفعالية الشديدة . </a:t>
            </a:r>
          </a:p>
        </p:txBody>
      </p:sp>
    </p:spTree>
    <p:extLst>
      <p:ext uri="{BB962C8B-B14F-4D97-AF65-F5344CB8AC3E}">
        <p14:creationId xmlns:p14="http://schemas.microsoft.com/office/powerpoint/2010/main" val="351502231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885384"/>
          </a:xfrm>
        </p:spPr>
        <p:txBody>
          <a:bodyPr>
            <a:noAutofit/>
          </a:bodyPr>
          <a:lstStyle/>
          <a:p>
            <a:pPr marL="64008" indent="0" algn="just">
              <a:lnSpc>
                <a:spcPct val="150000"/>
              </a:lnSpc>
              <a:buNone/>
            </a:pP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150000"/>
              </a:lnSpc>
              <a:buNone/>
            </a:pPr>
            <a:r>
              <a:rPr lang="ar-SA" sz="2000" b="1" dirty="0" smtClean="0">
                <a:solidFill>
                  <a:srgbClr val="002060"/>
                </a:solidFill>
                <a:latin typeface="Times New Roman" panose="02020603050405020304" pitchFamily="18" charset="0"/>
                <a:cs typeface="Times New Roman" panose="02020603050405020304" pitchFamily="18" charset="0"/>
              </a:rPr>
              <a:t>أما </a:t>
            </a:r>
            <a:r>
              <a:rPr lang="ar-SA" sz="2000" b="1" dirty="0">
                <a:solidFill>
                  <a:srgbClr val="002060"/>
                </a:solidFill>
                <a:latin typeface="Times New Roman" panose="02020603050405020304" pitchFamily="18" charset="0"/>
                <a:cs typeface="Times New Roman" panose="02020603050405020304" pitchFamily="18" charset="0"/>
              </a:rPr>
              <a:t>مظاهر الاضطرابات الانفعالية للفئة الأولى ، والتي تشكل غالبية الأفراد المضطربين انفعالياً ، فتبدو في عدد من المظاهر منها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العناد المستمر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عدم الطاعة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المشاجرة مع الآخرين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إيذاء الآخرين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المزاج الحاد .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صعوبة تحمل المسؤولية والتهرب منها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الغيرة المبالغ فيها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سرعة الغضب .</a:t>
            </a:r>
          </a:p>
          <a:p>
            <a:pPr marL="521208" indent="-457200" algn="just">
              <a:lnSpc>
                <a:spcPct val="15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الميل إلى القيادة </a:t>
            </a:r>
          </a:p>
        </p:txBody>
      </p:sp>
    </p:spTree>
    <p:extLst>
      <p:ext uri="{BB962C8B-B14F-4D97-AF65-F5344CB8AC3E}">
        <p14:creationId xmlns:p14="http://schemas.microsoft.com/office/powerpoint/2010/main" val="222463118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885384"/>
          </a:xfrm>
        </p:spPr>
        <p:txBody>
          <a:bodyPr>
            <a:noAutofit/>
          </a:bodyPr>
          <a:lstStyle/>
          <a:p>
            <a:pPr marL="521208" indent="-457200" algn="just">
              <a:lnSpc>
                <a:spcPct val="150000"/>
              </a:lnSpc>
              <a:buFont typeface="+mj-lt"/>
              <a:buAutoNum type="arabicPeriod" startAt="10"/>
            </a:pPr>
            <a:endParaRPr lang="en-US" sz="2000" b="1" dirty="0" smtClean="0">
              <a:solidFill>
                <a:srgbClr val="0070C0"/>
              </a:solidFill>
              <a:latin typeface="Times New Roman" panose="02020603050405020304" pitchFamily="18" charset="0"/>
              <a:cs typeface="Times New Roman" panose="02020603050405020304" pitchFamily="18" charset="0"/>
            </a:endParaRPr>
          </a:p>
          <a:p>
            <a:pPr marL="521208" indent="-457200" algn="just">
              <a:lnSpc>
                <a:spcPct val="150000"/>
              </a:lnSpc>
              <a:buFont typeface="+mj-lt"/>
              <a:buAutoNum type="arabicPeriod" startAt="10"/>
            </a:pPr>
            <a:r>
              <a:rPr lang="ar-SA" sz="2000" b="1" dirty="0" smtClean="0">
                <a:solidFill>
                  <a:srgbClr val="0070C0"/>
                </a:solidFill>
                <a:latin typeface="Times New Roman" panose="02020603050405020304" pitchFamily="18" charset="0"/>
                <a:cs typeface="Times New Roman" panose="02020603050405020304" pitchFamily="18" charset="0"/>
              </a:rPr>
              <a:t>جذب </a:t>
            </a:r>
            <a:r>
              <a:rPr lang="ar-SA" sz="2000" b="1" dirty="0">
                <a:solidFill>
                  <a:srgbClr val="0070C0"/>
                </a:solidFill>
                <a:latin typeface="Times New Roman" panose="02020603050405020304" pitchFamily="18" charset="0"/>
                <a:cs typeface="Times New Roman" panose="02020603050405020304" pitchFamily="18" charset="0"/>
              </a:rPr>
              <a:t>انتباه الآخرين .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سرعة الانسحاب من المواقف والانطواء المبالغ فيه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النشاط الزائد .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الخجل الشديد .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الحساسية الزائدة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سرعة التشتت في الانتباه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الأنانية المفرطة .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القلق الزائد . </a:t>
            </a:r>
          </a:p>
          <a:p>
            <a:pPr marL="521208" indent="-457200" algn="just">
              <a:lnSpc>
                <a:spcPct val="150000"/>
              </a:lnSpc>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الحزن والكآبة . </a:t>
            </a:r>
          </a:p>
          <a:p>
            <a:pPr marL="521208" indent="-457200" algn="just">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زيادة أحلام اليقظة . </a:t>
            </a:r>
          </a:p>
          <a:p>
            <a:pPr marL="521208" indent="-457200" algn="just">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الكسل الزائد . </a:t>
            </a:r>
          </a:p>
          <a:p>
            <a:pPr marL="521208" indent="-457200" algn="just">
              <a:buFont typeface="+mj-lt"/>
              <a:buAutoNum type="arabicPeriod" startAt="10"/>
            </a:pPr>
            <a:r>
              <a:rPr lang="ar-SA" sz="2000" b="1" dirty="0">
                <a:solidFill>
                  <a:srgbClr val="0070C0"/>
                </a:solidFill>
                <a:latin typeface="Times New Roman" panose="02020603050405020304" pitchFamily="18" charset="0"/>
                <a:cs typeface="Times New Roman" panose="02020603050405020304" pitchFamily="18" charset="0"/>
              </a:rPr>
              <a:t>الجنوح . </a:t>
            </a:r>
          </a:p>
          <a:p>
            <a:pPr marL="521208" indent="-457200" algn="just">
              <a:lnSpc>
                <a:spcPct val="150000"/>
              </a:lnSpc>
              <a:buFont typeface="+mj-lt"/>
              <a:buAutoNum type="arabicPeriod" startAt="10"/>
            </a:pPr>
            <a:endParaRPr lang="ar-SA"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10301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885384"/>
          </a:xfrm>
        </p:spPr>
        <p:txBody>
          <a:bodyPr>
            <a:noAutofit/>
          </a:bodyPr>
          <a:lstStyle/>
          <a:p>
            <a:pPr marL="64008" indent="0" algn="just">
              <a:lnSpc>
                <a:spcPct val="200000"/>
              </a:lnSpc>
              <a:buNone/>
            </a:pPr>
            <a:r>
              <a:rPr lang="ar-SA" sz="2400" b="1" dirty="0">
                <a:solidFill>
                  <a:srgbClr val="002060"/>
                </a:solidFill>
                <a:latin typeface="Times New Roman" panose="02020603050405020304" pitchFamily="18" charset="0"/>
                <a:cs typeface="Times New Roman" panose="02020603050405020304" pitchFamily="18" charset="0"/>
              </a:rPr>
              <a:t>وتتضح مظاهر الاضطرابات الانفعالية السابقة ، وخاصة المزمنة منها والمتكررة لدى أبناء الطبقات الفقيرة والمتوسطة ، </a:t>
            </a:r>
            <a:r>
              <a:rPr lang="ar-SA" sz="2400" b="1" dirty="0">
                <a:solidFill>
                  <a:srgbClr val="C00000"/>
                </a:solidFill>
                <a:latin typeface="Times New Roman" panose="02020603050405020304" pitchFamily="18" charset="0"/>
                <a:cs typeface="Times New Roman" panose="02020603050405020304" pitchFamily="18" charset="0"/>
              </a:rPr>
              <a:t>كما تزيد لدى الذكور مقارنة مع الإناث </a:t>
            </a:r>
            <a:r>
              <a:rPr lang="ar-SA" sz="2400" b="1" dirty="0">
                <a:solidFill>
                  <a:srgbClr val="002060"/>
                </a:solidFill>
                <a:latin typeface="Times New Roman" panose="02020603050405020304" pitchFamily="18" charset="0"/>
                <a:cs typeface="Times New Roman" panose="02020603050405020304" pitchFamily="18" charset="0"/>
              </a:rPr>
              <a:t>، حيث تطور الإناث أشكالاً من السلوك</a:t>
            </a:r>
            <a:r>
              <a:rPr lang="ar-SA" sz="2400" b="1" dirty="0">
                <a:solidFill>
                  <a:srgbClr val="C00000"/>
                </a:solidFill>
                <a:latin typeface="Times New Roman" panose="02020603050405020304" pitchFamily="18" charset="0"/>
                <a:cs typeface="Times New Roman" panose="02020603050405020304" pitchFamily="18" charset="0"/>
              </a:rPr>
              <a:t> العصابي </a:t>
            </a:r>
            <a:r>
              <a:rPr lang="ar-SA" sz="2400" b="1" dirty="0">
                <a:solidFill>
                  <a:srgbClr val="002060"/>
                </a:solidFill>
                <a:latin typeface="Times New Roman" panose="02020603050405020304" pitchFamily="18" charset="0"/>
                <a:cs typeface="Times New Roman" panose="02020603050405020304" pitchFamily="18" charset="0"/>
              </a:rPr>
              <a:t>وذلك بسبب بعض الظروف أو المعايير الاجتماعية ، أما مظاهر الاضطرابات الانفعالية للفئة الثانية ، والتي تشكل النسبة الأقل ، فتبدو في عدد من المظاهر منها انفصام الشخصية ، وفي الحالات المسماة فصام الطفولة والتي يقصد بها تلك الحالات التي تظهر أشكالاً سلوكية تبدو في الانسحاب التام ، أو إثارة الذات بشكل مستمر ، أو القيام بحركات جسمية مستمرة ، أو الاضطرابات العقلية أو الادراكية وقد ترتبط مثل هذه الحالة ، بحالات أخرى من الإعاقة ، كالإعاقة العقلية . </a:t>
            </a:r>
          </a:p>
        </p:txBody>
      </p:sp>
    </p:spTree>
    <p:extLst>
      <p:ext uri="{BB962C8B-B14F-4D97-AF65-F5344CB8AC3E}">
        <p14:creationId xmlns:p14="http://schemas.microsoft.com/office/powerpoint/2010/main" val="197531849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7384"/>
            <a:ext cx="9144000" cy="6885384"/>
          </a:xfrm>
        </p:spPr>
        <p:txBody>
          <a:bodyPr>
            <a:noAutofit/>
          </a:bodyPr>
          <a:lstStyle/>
          <a:p>
            <a:pPr marL="64008" indent="0" algn="just">
              <a:lnSpc>
                <a:spcPct val="200000"/>
              </a:lnSpc>
              <a:buNone/>
            </a:pPr>
            <a:r>
              <a:rPr lang="ar-SA" sz="2000" b="1" dirty="0">
                <a:solidFill>
                  <a:srgbClr val="002060"/>
                </a:solidFill>
                <a:latin typeface="Times New Roman" panose="02020603050405020304" pitchFamily="18" charset="0"/>
                <a:cs typeface="Times New Roman" panose="02020603050405020304" pitchFamily="18" charset="0"/>
              </a:rPr>
              <a:t>إن الأفراد الذين يعانون من حلات فصام يعاني مثل هؤلاء الأفراد من مشكلات سلوكية واضحة منذ الولادة ، تبدو في النوم ، وتناول الطعام ، وارتداء الملابس ، وتعلم المهارات الاستقلالية ، والمهارات اللغوية والاجتماعية ، هناك خمسة مظاهر تميز حالات فصام الطفولة هي: </a:t>
            </a:r>
            <a:endParaRPr lang="en-US" sz="2000" b="1" dirty="0" smtClean="0">
              <a:solidFill>
                <a:srgbClr val="002060"/>
              </a:solidFill>
              <a:latin typeface="Times New Roman" panose="02020603050405020304" pitchFamily="18" charset="0"/>
              <a:cs typeface="Times New Roman" panose="02020603050405020304" pitchFamily="18" charset="0"/>
            </a:endParaRPr>
          </a:p>
          <a:p>
            <a:pPr marL="64008" indent="0" algn="just">
              <a:lnSpc>
                <a:spcPct val="200000"/>
              </a:lnSpc>
              <a:buNone/>
            </a:pPr>
            <a:endParaRPr lang="ar-SA" sz="2000" b="1" dirty="0">
              <a:solidFill>
                <a:srgbClr val="002060"/>
              </a:solidFill>
              <a:latin typeface="Times New Roman" panose="02020603050405020304" pitchFamily="18" charset="0"/>
              <a:cs typeface="Times New Roman" panose="02020603050405020304" pitchFamily="18" charset="0"/>
            </a:endParaRPr>
          </a:p>
          <a:p>
            <a:pPr marL="521208" indent="-457200" algn="just">
              <a:lnSpc>
                <a:spcPct val="20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ضعف الاستجابات الحسية نحو الآخرين . </a:t>
            </a:r>
          </a:p>
          <a:p>
            <a:pPr marL="521208" indent="-457200" algn="just">
              <a:lnSpc>
                <a:spcPct val="20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الانسحاب التام ، أو العزلة التامة ، من المواقف الاجتماعية . </a:t>
            </a:r>
          </a:p>
          <a:p>
            <a:pPr marL="521208" indent="-457200" algn="just">
              <a:lnSpc>
                <a:spcPct val="20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إثارة الذات ، وخاصة أشكال الإثارة المتكررة لتحريك أيديهم أو أرجلهم . </a:t>
            </a:r>
          </a:p>
          <a:p>
            <a:pPr marL="521208" indent="-457200" algn="just">
              <a:lnSpc>
                <a:spcPct val="20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إيذاء الذات ، وخاصة أشكال إيذاء الذات الجسدي إلى درجة نزف الدم أو العض . </a:t>
            </a:r>
          </a:p>
          <a:p>
            <a:pPr marL="521208" indent="-457200" algn="just">
              <a:lnSpc>
                <a:spcPct val="200000"/>
              </a:lnSpc>
              <a:buAutoNum type="arabicPeriod"/>
            </a:pPr>
            <a:r>
              <a:rPr lang="ar-SA" sz="2000" b="1" dirty="0">
                <a:solidFill>
                  <a:srgbClr val="0070C0"/>
                </a:solidFill>
                <a:latin typeface="Times New Roman" panose="02020603050405020304" pitchFamily="18" charset="0"/>
                <a:cs typeface="Times New Roman" panose="02020603050405020304" pitchFamily="18" charset="0"/>
              </a:rPr>
              <a:t>الاعتماد على الآخرين ، حتى في مهارات  الحياة اليومية ، كتناول الطعام والشراب والاستحمام . </a:t>
            </a:r>
          </a:p>
        </p:txBody>
      </p:sp>
    </p:spTree>
    <p:extLst>
      <p:ext uri="{BB962C8B-B14F-4D97-AF65-F5344CB8AC3E}">
        <p14:creationId xmlns:p14="http://schemas.microsoft.com/office/powerpoint/2010/main" val="207472812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99392"/>
            <a:ext cx="9144000" cy="6957392"/>
          </a:xfrm>
        </p:spPr>
        <p:txBody>
          <a:bodyPr>
            <a:noAutofit/>
          </a:bodyPr>
          <a:lstStyle/>
          <a:p>
            <a:pPr marL="64008" indent="0" algn="just">
              <a:lnSpc>
                <a:spcPct val="200000"/>
              </a:lnSpc>
              <a:buNone/>
            </a:pPr>
            <a:endParaRPr lang="en-US" sz="2000" dirty="0" smtClean="0">
              <a:ln w="6350">
                <a:noFill/>
              </a:ln>
              <a:solidFill>
                <a:srgbClr val="7030A0"/>
              </a:solidFill>
              <a:latin typeface="Times New Roman" panose="02020603050405020304" pitchFamily="18" charset="0"/>
              <a:ea typeface="+mj-ea"/>
              <a:cs typeface="Times New Roman" panose="02020603050405020304" pitchFamily="18" charset="0"/>
            </a:endParaRPr>
          </a:p>
          <a:p>
            <a:pPr marL="64008" indent="0" algn="just">
              <a:lnSpc>
                <a:spcPct val="200000"/>
              </a:lnSpc>
              <a:buNone/>
            </a:pPr>
            <a:r>
              <a:rPr lang="ar-SA" sz="2000" b="1" dirty="0" smtClean="0">
                <a:ln w="6350">
                  <a:noFill/>
                </a:ln>
                <a:solidFill>
                  <a:srgbClr val="7030A0"/>
                </a:solidFill>
                <a:latin typeface="Times New Roman" panose="02020603050405020304" pitchFamily="18" charset="0"/>
                <a:ea typeface="+mj-ea"/>
                <a:cs typeface="Times New Roman" panose="02020603050405020304" pitchFamily="18" charset="0"/>
              </a:rPr>
              <a:t>أسباب </a:t>
            </a: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الاضطرابات  الانفعالية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 قد تتعدد أسباب الاضطرابات الانفعالية ، تبعاً لتصنفيها ، فغالباً ما تعود أسباب الاضطرابات الانفعالية البسيطة والمتوسطة إلى العوامل البيئية ، وفي حين تعدد اسباب الاضطرابات الانفعالية الشديدة إلى عوامل بيولوجية . </a:t>
            </a:r>
          </a:p>
          <a:p>
            <a:pPr marL="64008" indent="0" algn="just">
              <a:lnSpc>
                <a:spcPct val="150000"/>
              </a:lnSpc>
              <a:buNone/>
            </a:pPr>
            <a:endParaRPr lang="en-US" sz="2000" dirty="0" smtClean="0">
              <a:ln w="6350">
                <a:noFill/>
              </a:ln>
              <a:solidFill>
                <a:srgbClr val="7030A0"/>
              </a:solidFill>
              <a:latin typeface="Times New Roman" panose="02020603050405020304" pitchFamily="18" charset="0"/>
              <a:ea typeface="+mj-ea"/>
              <a:cs typeface="Times New Roman" panose="02020603050405020304" pitchFamily="18" charset="0"/>
            </a:endParaRPr>
          </a:p>
          <a:p>
            <a:pPr marL="64008" indent="0" algn="just">
              <a:lnSpc>
                <a:spcPct val="150000"/>
              </a:lnSpc>
              <a:buNone/>
            </a:pPr>
            <a:r>
              <a:rPr lang="ar-SA" sz="2000" b="1" dirty="0" smtClean="0">
                <a:ln w="6350">
                  <a:noFill/>
                </a:ln>
                <a:solidFill>
                  <a:srgbClr val="7030A0"/>
                </a:solidFill>
                <a:latin typeface="Times New Roman" panose="02020603050405020304" pitchFamily="18" charset="0"/>
                <a:ea typeface="+mj-ea"/>
                <a:cs typeface="Times New Roman" panose="02020603050405020304" pitchFamily="18" charset="0"/>
              </a:rPr>
              <a:t>الأسباب </a:t>
            </a:r>
            <a:r>
              <a:rPr lang="ar-SA" sz="2000" b="1" dirty="0">
                <a:ln w="6350">
                  <a:noFill/>
                </a:ln>
                <a:solidFill>
                  <a:srgbClr val="7030A0"/>
                </a:solidFill>
                <a:latin typeface="Times New Roman" panose="02020603050405020304" pitchFamily="18" charset="0"/>
                <a:ea typeface="+mj-ea"/>
                <a:cs typeface="Times New Roman" panose="02020603050405020304" pitchFamily="18" charset="0"/>
              </a:rPr>
              <a:t>البيولوجية : </a:t>
            </a:r>
          </a:p>
          <a:p>
            <a:pPr marL="64008" indent="0" algn="just">
              <a:lnSpc>
                <a:spcPct val="200000"/>
              </a:lnSpc>
              <a:buNone/>
            </a:pPr>
            <a:r>
              <a:rPr lang="ar-SA" sz="2000" b="1" dirty="0">
                <a:solidFill>
                  <a:srgbClr val="002060"/>
                </a:solidFill>
                <a:latin typeface="Times New Roman" panose="02020603050405020304" pitchFamily="18" charset="0"/>
                <a:cs typeface="Times New Roman" panose="02020603050405020304" pitchFamily="18" charset="0"/>
              </a:rPr>
              <a:t>تعتبر العوامل البيولوجية من أهم العوامل المؤدية إلى الاضطرابات الانفعالية الشديدة مثل حالة فصام الطفولة ، وتبدو مثل تلك الأسباب في العوامل البيولوجية المرتبطة بالعوامل المرتبطة بمرحلة ما قبل الولادة مثل عوامل سوء التغذية ، والعقاقير والأدوية ، والأمراض التي تصاب بها الأم الحامل . </a:t>
            </a:r>
          </a:p>
          <a:p>
            <a:pPr marL="64008" indent="0" algn="just">
              <a:lnSpc>
                <a:spcPct val="150000"/>
              </a:lnSpc>
              <a:buNone/>
            </a:pPr>
            <a:r>
              <a:rPr lang="ar-SA" sz="2000" b="1" dirty="0">
                <a:solidFill>
                  <a:srgbClr val="002060"/>
                </a:solidFill>
                <a:latin typeface="Times New Roman" panose="02020603050405020304" pitchFamily="18" charset="0"/>
                <a:cs typeface="Times New Roman" panose="02020603050405020304" pitchFamily="18" charset="0"/>
              </a:rPr>
              <a:t>ثم العوامل المرتبطة بمرحلة ما بعد الولادة وخاصة إصابات الدماغ </a:t>
            </a:r>
          </a:p>
        </p:txBody>
      </p:sp>
    </p:spTree>
    <p:extLst>
      <p:ext uri="{BB962C8B-B14F-4D97-AF65-F5344CB8AC3E}">
        <p14:creationId xmlns:p14="http://schemas.microsoft.com/office/powerpoint/2010/main" val="3869619341"/>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B69E4DC-D5D5-4BC6-BED4-97D215C746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2005</Words>
  <Application>Microsoft Office PowerPoint</Application>
  <PresentationFormat>عرض على الشاشة (4:3)</PresentationFormat>
  <Paragraphs>149</Paragraphs>
  <Slides>22</Slides>
  <Notes>1</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22</vt:i4>
      </vt:variant>
    </vt:vector>
  </HeadingPairs>
  <TitlesOfParts>
    <vt:vector size="32" baseType="lpstr">
      <vt:lpstr>AdvertisingExtraBold</vt:lpstr>
      <vt:lpstr>AF_Taif Normal</vt:lpstr>
      <vt:lpstr>Arial</vt:lpstr>
      <vt:lpstr>Calibri</vt:lpstr>
      <vt:lpstr>Century Gothic</vt:lpstr>
      <vt:lpstr>Tahoma</vt:lpstr>
      <vt:lpstr>Times New Roman</vt:lpstr>
      <vt:lpstr>Verdana</vt:lpstr>
      <vt:lpstr>Wingdings 2</vt:lpstr>
      <vt:lpstr>SalesPropPres</vt:lpstr>
      <vt:lpstr>الاضطرابات الانفعالية </vt:lpstr>
      <vt:lpstr>مقدمة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2017-10-26T14:04:49Z</dcterms:created>
  <dcterms:modified xsi:type="dcterms:W3CDTF">2018-03-07T04:42:15Z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