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2C7CFCC-4FAE-4F2A-91DE-C668A87BDFA8}" type="datetimeFigureOut">
              <a:rPr lang="ar-SA" smtClean="0"/>
              <a:pPr/>
              <a:t>10/05/37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17AA89-9827-4468-93CC-DAE7E9B089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comb dir="vert"/>
  </p:transition>
  <p:timing>
    <p:tnLst>
      <p:par>
        <p:cTn id="1" dur="indefinite" restart="never" nodeType="tmRoot"/>
      </p:par>
    </p:tnLst>
  </p:timing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57224" y="2786058"/>
            <a:ext cx="7772400" cy="1508760"/>
          </a:xfrm>
        </p:spPr>
        <p:txBody>
          <a:bodyPr>
            <a:normAutofit/>
          </a:bodyPr>
          <a:lstStyle/>
          <a:p>
            <a:pPr algn="ctr"/>
            <a:endParaRPr lang="ar-SA" sz="4800" b="1" i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4800" b="1" i="1" dirty="0" smtClean="0"/>
              <a:t>الأدوار الاجتماعية </a:t>
            </a:r>
            <a:r>
              <a:rPr lang="ar-SA" sz="4400" b="1" i="1" dirty="0" smtClean="0"/>
              <a:t/>
            </a:r>
            <a:br>
              <a:rPr lang="ar-SA" sz="4400" b="1" i="1" dirty="0" smtClean="0"/>
            </a:b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توزيع الأدوار الاجتماعية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يحقق توزيع الأدوار بين أعضاء الجماعة </a:t>
            </a:r>
            <a:r>
              <a:rPr lang="ar-SA" b="1" dirty="0" smtClean="0"/>
              <a:t>وظيفة اجتماعية , ويشبع حاجة نفسية لعضو الجماعة </a:t>
            </a:r>
            <a:r>
              <a:rPr lang="ar-SA" dirty="0" smtClean="0"/>
              <a:t>مبعثها الشعور بالحاجة إلى التقدير , وإلى الإنجاز </a:t>
            </a:r>
            <a:r>
              <a:rPr lang="ar-SA" dirty="0" err="1" smtClean="0"/>
              <a:t>و</a:t>
            </a:r>
            <a:r>
              <a:rPr lang="ar-SA" dirty="0" smtClean="0"/>
              <a:t> التفاعل الاجتماعي . وتوزيع الأدوار </a:t>
            </a:r>
            <a:r>
              <a:rPr lang="ar-SA" b="1" dirty="0" smtClean="0"/>
              <a:t>يساعد الجماعة على الوصول إلى أهدافها</a:t>
            </a:r>
            <a:r>
              <a:rPr lang="ar-SA" dirty="0" smtClean="0"/>
              <a:t> عن طريق تحقيق مطالب الجماعة التي تتطلب أن يقوم كل فرد بدوره على أساس تخصصه أو اكتسابه لمهارات معينة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وتتوزع الأدوار في نسق </a:t>
            </a:r>
            <a:r>
              <a:rPr lang="ar-SA" dirty="0" smtClean="0"/>
              <a:t>معترف </a:t>
            </a:r>
            <a:r>
              <a:rPr lang="ar-SA" dirty="0" err="1" smtClean="0"/>
              <a:t>به</a:t>
            </a:r>
            <a:r>
              <a:rPr lang="ar-SA" dirty="0" smtClean="0"/>
              <a:t> غالباً من أعضاء الجماعة . فنجد أفراداً معينين هم الذين يحق لهم وحدهم اتخاذ القرارات , ووضع السياسات أو إصدار الأوامر , وذالك بسبب تخصصهم في مهارات معينة , لا يجيدها الأعضاء الآخرون أو بسبب حصولهم على مؤهلات خاصة ..الخ . ويلاحظ أن الدور يمكن أن يوصف فقط بالإشارة إلى الأدوار الأخرى التي ترتبط </a:t>
            </a:r>
            <a:r>
              <a:rPr lang="ar-SA" dirty="0" err="1" smtClean="0"/>
              <a:t>به</a:t>
            </a:r>
            <a:r>
              <a:rPr lang="ar-SA" dirty="0" smtClean="0"/>
              <a:t> وتكمله في عملية التفاعل الاجتماعي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. فدور المعلم ذاته ينظر إليه في ضوء علاقاته بدور التلميذ والزميل والمدير ...الخ . ويحكم هذه العملية ما يسمى </a:t>
            </a:r>
            <a:r>
              <a:rPr lang="ar-SA" b="1" dirty="0" smtClean="0"/>
              <a:t>" توقعات الدور " " الحقوق والواجبات " </a:t>
            </a:r>
            <a:r>
              <a:rPr lang="ar-SA" dirty="0" smtClean="0"/>
              <a:t>المتبادلة بين الأفراد الذين يقومون بالأدوار المكملة للدور الذي يقوم </a:t>
            </a:r>
            <a:r>
              <a:rPr lang="ar-SA" dirty="0" err="1" smtClean="0"/>
              <a:t>به</a:t>
            </a:r>
            <a:r>
              <a:rPr lang="ar-SA" dirty="0" smtClean="0"/>
              <a:t> الفرد , ويحاول الأفراد الآخرون الذين يتفاعلون معه من خلال قيامهم بأدوارهم الاجتماعية تحقيق هذه التوقعات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وقد يخرج الفرد الذي يقوم بالدور الاجتماعي عن الخط المحدد له قليلاً , ولكنه يلتزم </a:t>
            </a:r>
            <a:r>
              <a:rPr lang="ar-SA" dirty="0" err="1" smtClean="0"/>
              <a:t>به</a:t>
            </a:r>
            <a:r>
              <a:rPr lang="ar-SA" dirty="0" smtClean="0"/>
              <a:t> دائماً . وعادة </a:t>
            </a:r>
            <a:r>
              <a:rPr lang="ar-SA" dirty="0" err="1" smtClean="0"/>
              <a:t>ً</a:t>
            </a:r>
            <a:r>
              <a:rPr lang="ar-SA" dirty="0" smtClean="0"/>
              <a:t> نجد أن الأفراد المختلفين الذين يقومون بدور واحد يتفقون في الخطوط العريضة للدور , ويختلف في التفاصيل الصغيرة . ومن الملاحظ أن </a:t>
            </a:r>
            <a:r>
              <a:rPr lang="ar-SA" b="1" dirty="0" smtClean="0"/>
              <a:t>كل من يخرج عن دوره الاجتماعي </a:t>
            </a:r>
            <a:r>
              <a:rPr lang="ar-SA" dirty="0" smtClean="0"/>
              <a:t> فإنه يتعرض للضغط الاجتماعي الذي قد يكون عنيفاً ويصل إلى درجة العقوبة في بعض الأحيان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400" b="1" i="1" dirty="0" smtClean="0">
                <a:solidFill>
                  <a:schemeClr val="accent1"/>
                </a:solidFill>
              </a:rPr>
              <a:t>سلوك الدور </a:t>
            </a:r>
            <a:endParaRPr lang="ar-SA" sz="44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أن السلوك المحدد في إطار المعايير الاجتماعية المحددة للدور الاجتماعي </a:t>
            </a:r>
            <a:r>
              <a:rPr lang="ar-SA" b="1" dirty="0" smtClean="0"/>
              <a:t>ملزم </a:t>
            </a:r>
            <a:r>
              <a:rPr lang="ar-SA" dirty="0" smtClean="0"/>
              <a:t>إلى حد كبير للفرد الذي يشتغل هذا الدور كائناً من كان . وهذا يجب </a:t>
            </a:r>
            <a:r>
              <a:rPr lang="ar-SA" b="1" dirty="0" smtClean="0"/>
              <a:t>ألا يتضارب سلوك الأدوار العديدة </a:t>
            </a:r>
            <a:r>
              <a:rPr lang="ar-SA" dirty="0" smtClean="0"/>
              <a:t>التي يقوم </a:t>
            </a:r>
            <a:r>
              <a:rPr lang="ar-SA" dirty="0" err="1" smtClean="0"/>
              <a:t>بها</a:t>
            </a:r>
            <a:r>
              <a:rPr lang="ar-SA" dirty="0" smtClean="0"/>
              <a:t> نفس الفرد . و إذا حدث هذا فإنه قد يؤدي إلى تمزق وتصدع وتفكك في شخصيته . </a:t>
            </a:r>
            <a:r>
              <a:rPr lang="ar-SA" b="1" dirty="0" smtClean="0"/>
              <a:t>وتحدد الجماعة سلوك الدور</a:t>
            </a:r>
            <a:r>
              <a:rPr lang="ar-SA" dirty="0" smtClean="0"/>
              <a:t> الذي يتوقعه الآخرون من أي فرد يقوم بهذا الدور . فلو أن فتاةً تزوجت , أو طالباً تخرج وعمل معلم , فإن عليه أن يتعلم سلوك هذا الدور الجديد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ar-SA" b="1" dirty="0" smtClean="0"/>
              <a:t>ويختلف السلوك الفعلي للدور</a:t>
            </a:r>
            <a:r>
              <a:rPr lang="ar-SA" dirty="0" smtClean="0"/>
              <a:t> اختلافاً بسيطاً من شخص لأخر يشغلان نفس الدور , إما لاختلاف التكوين العقلي لديهما , أو لاختلاف مجال المثير الاجتماعي الذي يسلكان فيه أو تبعاً لكلا السببين . وبالطبع فإن السلوك الفعلي للدور يختلف في نفس الشخص من وقت لأخر للأسباب نفسها.  وكما يحدد الدور الاجتماعي سلوك الفرد الذي يتوقعه الآخرون , فإنه يحدد سلوك الآخرين الذي يتوقعه الفرد بحكم قيامه بهذا الدور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شخصية الدور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وهكذا تتحدد </a:t>
            </a:r>
            <a:r>
              <a:rPr lang="ar-SA" b="1" dirty="0" smtClean="0"/>
              <a:t>معالم شخصية الدور</a:t>
            </a:r>
            <a:r>
              <a:rPr lang="ar-SA" dirty="0" smtClean="0"/>
              <a:t> ( أي شخصية الفرد وهو يقوم بدوره الاجتماعي ) في إطار سلوك الدور المحدد بدوره بمجموعة المعايير الاجتماعية التي أجمعت عليها الجماعة </a:t>
            </a:r>
            <a:r>
              <a:rPr lang="ar-SA" dirty="0" err="1" smtClean="0"/>
              <a:t>و</a:t>
            </a:r>
            <a:r>
              <a:rPr lang="ar-SA" dirty="0" smtClean="0"/>
              <a:t> الأدوار التي يقوم </a:t>
            </a:r>
            <a:r>
              <a:rPr lang="ar-SA" dirty="0" err="1" smtClean="0"/>
              <a:t>بها</a:t>
            </a:r>
            <a:r>
              <a:rPr lang="ar-SA" dirty="0" smtClean="0"/>
              <a:t> الشخص . </a:t>
            </a:r>
            <a:r>
              <a:rPr lang="ar-SA" b="1" dirty="0" smtClean="0"/>
              <a:t>هذا ويجب ألا يكون هناك تعارض بين الشخصية الحقيقية وشخصية الدور . </a:t>
            </a:r>
            <a:r>
              <a:rPr lang="ar-SA" dirty="0" smtClean="0"/>
              <a:t>وإذا حدث تعارض كبير بينهما , فإن ذالك يؤدي إلى فشل الفرد في قيامه بهذا الدور. ولعل أهم تطبيق عملي لهذا , تلك الجهود التي تبذل في التوجيه المهني حيث يستعان بالاختبارات والمقاييس النفسية العديدة تحقيقاً لمبدأ وضع العامل المناسب في العمل المناسب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i="1" dirty="0" smtClean="0">
                <a:solidFill>
                  <a:schemeClr val="accent1"/>
                </a:solidFill>
              </a:rPr>
              <a:t>ويبرز </a:t>
            </a:r>
            <a:r>
              <a:rPr lang="ar-SA" sz="2800" i="1" dirty="0" err="1" smtClean="0">
                <a:solidFill>
                  <a:schemeClr val="accent1"/>
                </a:solidFill>
              </a:rPr>
              <a:t>ميريل</a:t>
            </a:r>
            <a:r>
              <a:rPr lang="ar-SA" sz="2800" i="1" dirty="0" smtClean="0">
                <a:solidFill>
                  <a:schemeClr val="accent1"/>
                </a:solidFill>
              </a:rPr>
              <a:t> أهمية الدور الاجتماعي كأحد محددات الشخصية التي أهمها : </a:t>
            </a:r>
            <a:endParaRPr lang="ar-SA" sz="2800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b="1" dirty="0" smtClean="0"/>
              <a:t>محددات عالمية :</a:t>
            </a:r>
            <a:r>
              <a:rPr lang="ar-SA" dirty="0" smtClean="0"/>
              <a:t> تجمع بين البشر جميعاً في إطار إنسانية . </a:t>
            </a:r>
            <a:endParaRPr lang="en-US" dirty="0" smtClean="0"/>
          </a:p>
          <a:p>
            <a:pPr lvl="0"/>
            <a:r>
              <a:rPr lang="ar-SA" b="1" dirty="0" smtClean="0"/>
              <a:t>محددات محلية : </a:t>
            </a:r>
            <a:r>
              <a:rPr lang="ar-SA" dirty="0" smtClean="0"/>
              <a:t>تجمع بين الأشخاص في المجتمع المحلي , وتمايز بين المجتمع </a:t>
            </a:r>
            <a:r>
              <a:rPr lang="ar-SA" dirty="0" err="1" smtClean="0"/>
              <a:t>و</a:t>
            </a:r>
            <a:r>
              <a:rPr lang="ar-SA" dirty="0" smtClean="0"/>
              <a:t> المجتمعات الأخرى . </a:t>
            </a:r>
            <a:endParaRPr lang="en-US" dirty="0" smtClean="0"/>
          </a:p>
          <a:p>
            <a:pPr lvl="0"/>
            <a:r>
              <a:rPr lang="ar-SA" b="1" dirty="0" smtClean="0"/>
              <a:t>محددات الدور : </a:t>
            </a:r>
            <a:r>
              <a:rPr lang="ar-SA" dirty="0" smtClean="0"/>
              <a:t>وهي المعايير السلوكية التي ترتبط بالسن والجنس , والحالة </a:t>
            </a:r>
            <a:r>
              <a:rPr lang="ar-SA" dirty="0" err="1" smtClean="0"/>
              <a:t>الزواجية</a:t>
            </a:r>
            <a:r>
              <a:rPr lang="ar-SA" dirty="0" smtClean="0"/>
              <a:t> والطبقة الاجتماعية ...الخ في ثقافة معينة . </a:t>
            </a:r>
            <a:endParaRPr lang="en-US" dirty="0" smtClean="0"/>
          </a:p>
          <a:p>
            <a:r>
              <a:rPr lang="ar-SA" b="1" dirty="0" smtClean="0"/>
              <a:t>محددات فطرية :  </a:t>
            </a:r>
            <a:r>
              <a:rPr lang="ar-SA" dirty="0" smtClean="0"/>
              <a:t>تجعل كل شخصية فريدة في نوعها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صراع الأدوار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يلاحظ أن الفرد في المجتمع , وهو يقوم بالعديد من الأدوار الاجتماعية قد يكون بين هذه الأدوار </a:t>
            </a:r>
            <a:r>
              <a:rPr lang="ar-SA" b="1" dirty="0" smtClean="0"/>
              <a:t>بعض الاختلاف والخلط والصراع</a:t>
            </a:r>
            <a:r>
              <a:rPr lang="ar-SA" dirty="0" smtClean="0"/>
              <a:t> . ويبرز صراع الأدوار بصفة خاصة عندما يحدث </a:t>
            </a:r>
            <a:r>
              <a:rPr lang="ar-SA" b="1" dirty="0" smtClean="0"/>
              <a:t>تغير اجتماعي في حياة الفرد</a:t>
            </a:r>
            <a:r>
              <a:rPr lang="ar-SA" dirty="0" smtClean="0"/>
              <a:t> مثلما يحدث عندما ينتقل الفرد من طبقة اجتماعية أعلى إلى طبقة أدنى نتيجة لانخفاض مستواه الاقتصادي ,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ومن </a:t>
            </a:r>
            <a:r>
              <a:rPr lang="ar-SA" b="1" dirty="0" smtClean="0"/>
              <a:t>أسباب صراع الأدوار</a:t>
            </a:r>
            <a:r>
              <a:rPr lang="ar-SA" dirty="0" smtClean="0"/>
              <a:t> إدراك الفرد لنفسه أنه يقوم بدورين أو أكثر , وكلاهما يناسب مواقف معينة , ولا يناسب مواقف أخرى , ومثال ذالك رجل الشرطة الذي عليه أن يقبض على شقيقه المجرم . كذالك فإن الصراع قد يكون كامناً في التوقعات بالنسبة للأدوار المختلفة للفرد </a:t>
            </a:r>
            <a:r>
              <a:rPr lang="ar-SA" dirty="0" err="1" smtClean="0"/>
              <a:t>و</a:t>
            </a:r>
            <a:r>
              <a:rPr lang="ar-SA" dirty="0" smtClean="0"/>
              <a:t> الآخرين . ولاشك أن صراع الأدوار يؤثر على الشخصية تأثيراً سيئاً ,  ويخلق الكثير من المشكلات حتى لقد نُسب إليه بعض أنواع الاضطراب النفسي 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عندما تقوم  أي جماعة لفترة من الزمن ينتظم أعضائها في وظائف </a:t>
            </a:r>
            <a:r>
              <a:rPr lang="ar-SA" b="1" i="1" dirty="0" smtClean="0"/>
              <a:t>متدرجة متكاملة </a:t>
            </a:r>
            <a:r>
              <a:rPr lang="ar-SA" dirty="0" smtClean="0"/>
              <a:t>, ويقوم كل عضو من الأعضاء بدور معين في الجماعة . وتتحدد </a:t>
            </a:r>
            <a:r>
              <a:rPr lang="ar-SA" b="1" dirty="0" smtClean="0"/>
              <a:t>الأدوار الاجتماعية </a:t>
            </a:r>
            <a:r>
              <a:rPr lang="ar-SA" dirty="0" smtClean="0"/>
              <a:t>في ضوء نوع الجماعة </a:t>
            </a:r>
            <a:r>
              <a:rPr lang="ar-SA" dirty="0" err="1" smtClean="0"/>
              <a:t>و</a:t>
            </a:r>
            <a:r>
              <a:rPr lang="ar-SA" dirty="0" smtClean="0"/>
              <a:t> بنائها </a:t>
            </a:r>
            <a:r>
              <a:rPr lang="ar-SA" dirty="0" err="1" smtClean="0"/>
              <a:t>و</a:t>
            </a:r>
            <a:r>
              <a:rPr lang="ar-SA" dirty="0" smtClean="0"/>
              <a:t> الموقف الاجتماعي والتفاعل الاجتماعي وفي ضوء الاتجاهات النفسية وسمات شخصيات الأفراد . وفي نفس الوقت يتحدد الأداء الوظيفي السليم للجماعة من خلال قيام أعضائها بوظائفهم </a:t>
            </a:r>
            <a:r>
              <a:rPr lang="ar-SA" dirty="0" err="1" smtClean="0"/>
              <a:t>و</a:t>
            </a:r>
            <a:r>
              <a:rPr lang="ar-SA" dirty="0" smtClean="0"/>
              <a:t> أدوارهم الاجتماعية على نحو يحقق أهداف هذه الجماعة . هذا ويؤكد </a:t>
            </a:r>
            <a:r>
              <a:rPr lang="ar-SA" dirty="0" err="1" smtClean="0"/>
              <a:t>ساربين</a:t>
            </a:r>
            <a:r>
              <a:rPr lang="ar-SA" dirty="0" smtClean="0"/>
              <a:t> أهمية </a:t>
            </a:r>
            <a:r>
              <a:rPr lang="ar-SA" b="1" dirty="0" smtClean="0"/>
              <a:t>التفاعل بين الذات </a:t>
            </a:r>
            <a:r>
              <a:rPr lang="ar-SA" b="1" dirty="0" err="1" smtClean="0"/>
              <a:t>و</a:t>
            </a:r>
            <a:r>
              <a:rPr lang="ar-SA" b="1" dirty="0" smtClean="0"/>
              <a:t> الدور الاجتماعي</a:t>
            </a:r>
            <a:r>
              <a:rPr lang="ar-SA" dirty="0" smtClean="0"/>
              <a:t> في السلوك البشري .وتساعد معرفة </a:t>
            </a:r>
            <a:r>
              <a:rPr lang="ar-SA" b="1" dirty="0" err="1" smtClean="0"/>
              <a:t>و</a:t>
            </a:r>
            <a:r>
              <a:rPr lang="ar-SA" b="1" dirty="0" smtClean="0"/>
              <a:t> دراسة الأدوار الاجتماعية </a:t>
            </a:r>
            <a:r>
              <a:rPr lang="ar-SA" dirty="0" smtClean="0"/>
              <a:t>في فهم العلاقات الاجتماعية والتفاعل الاجتماعي . 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ومن </a:t>
            </a:r>
            <a:r>
              <a:rPr lang="ar-SA" b="1" dirty="0" smtClean="0"/>
              <a:t>أسباب صراع الأدوار</a:t>
            </a:r>
            <a:r>
              <a:rPr lang="ar-SA" dirty="0" smtClean="0"/>
              <a:t> إدراك الفرد لنفسه أنه يقوم بدورين أو أكثر , وكلاهما يناسب مواقف معينة , ولا يناسب مواقف أخرى , ومثال ذالك رجل الشرطة الذي عليه أن يقبض على شقيقه المجرم . كذالك فإن الصراع قد يكون كامناً في التوقعات بالنسبة للأدوار المختلفة للفرد </a:t>
            </a:r>
            <a:r>
              <a:rPr lang="ar-SA" dirty="0" err="1" smtClean="0"/>
              <a:t>و</a:t>
            </a:r>
            <a:r>
              <a:rPr lang="ar-SA" dirty="0" smtClean="0"/>
              <a:t> الآخرين . ولاشك أن صراع الأدوار يؤثر على الشخصية تأثيراً سيئاً ,  ويخلق الكثير من المشكلات حتى لقد نُسب إليه بعض أنواع الاضطراب النفسي 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357166"/>
            <a:ext cx="8429684" cy="59991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1428728" y="1500174"/>
            <a:ext cx="3714776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عمل الطالبة : أفراح السهلي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214414" y="4286256"/>
            <a:ext cx="385765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إشراف الأستاذة : مها الحربي 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تعريف الدور الاجتماعي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</a:t>
            </a:r>
            <a:r>
              <a:rPr lang="ar-SA" b="1" dirty="0" smtClean="0"/>
              <a:t>تعريف</a:t>
            </a:r>
            <a:r>
              <a:rPr lang="ar-SA" dirty="0" smtClean="0"/>
              <a:t> الدور الاجتماعي بأنه عبارة عن نمط منظم من المعايير , فيما يختص بسلوك فرد يقوم بوظيفة معينة في الجماعة . و يعرف </a:t>
            </a:r>
            <a:r>
              <a:rPr lang="ar-SA" dirty="0" err="1" smtClean="0"/>
              <a:t>لينتون</a:t>
            </a:r>
            <a:r>
              <a:rPr lang="ar-SA" dirty="0" smtClean="0"/>
              <a:t> الدور بأنه الجانب </a:t>
            </a:r>
            <a:r>
              <a:rPr lang="ar-SA" dirty="0" err="1" smtClean="0"/>
              <a:t>الدينامي</a:t>
            </a:r>
            <a:r>
              <a:rPr lang="ar-SA" dirty="0" smtClean="0"/>
              <a:t> لمركز الفرد أو وضعه أو مكانته في الجماعة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ويعرف الدور الاجتماعي أيضاً  بأنه وظيفة الفرد في الجماعة , أو الدور الذي يلعبه الفرد في جماعه أو موقف اجتماعي . وينظر إلى لعب الدور كاسم آخر للتفاعل الاجتماعي . ويقول </a:t>
            </a:r>
            <a:r>
              <a:rPr lang="ar-SA" dirty="0" err="1" smtClean="0"/>
              <a:t>براون</a:t>
            </a:r>
            <a:r>
              <a:rPr lang="ar-SA" dirty="0" smtClean="0"/>
              <a:t> إن كلمة الدور مستعارة من المسرح .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والدور شيء مستقل عن الفرد الذي يقوم بهذا الدور . فالفرد بشر أما الدور فهو ( سيناريو ) يحدد السلوك أو يعبر عن الأفعال ويحدد الأقوال  . . ومن </a:t>
            </a:r>
            <a:r>
              <a:rPr lang="ar-SA" b="1" dirty="0" smtClean="0"/>
              <a:t>أمثلة </a:t>
            </a:r>
            <a:r>
              <a:rPr lang="ar-SA" dirty="0" smtClean="0"/>
              <a:t>الأدوار الاجتماعية دور القائد ودور الأب ودور الأم ودور المربي وعالم الدين والطبيب ..الخ . فمثلاً دور القيادة يشمل نمطاً منتظماً من المعايير السلوكية المتوقعة من جانب القائد , فيما يتعلق بسلوكه الشخصي وبسلوكه في تفاعله مع أفراد الجماعة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 وعندما يسند إلى الفرد دور القيادة فإن سلوكه لا </a:t>
            </a:r>
            <a:r>
              <a:rPr lang="ar-SA" dirty="0" err="1" smtClean="0"/>
              <a:t>يلبث</a:t>
            </a:r>
            <a:r>
              <a:rPr lang="ar-SA" dirty="0" smtClean="0"/>
              <a:t> أن </a:t>
            </a:r>
            <a:r>
              <a:rPr lang="ar-SA" dirty="0" err="1" smtClean="0"/>
              <a:t>يتعدل</a:t>
            </a:r>
            <a:r>
              <a:rPr lang="ar-SA" dirty="0" smtClean="0"/>
              <a:t> ليتلاءم مع الدور الذي أسند إليه . </a:t>
            </a:r>
            <a:r>
              <a:rPr lang="ar-SA" b="1" i="1" dirty="0" smtClean="0"/>
              <a:t>ويشمل هذا الدور مهام رسمية ومهام غير رسمية </a:t>
            </a:r>
            <a:r>
              <a:rPr lang="ar-SA" dirty="0" smtClean="0"/>
              <a:t>. ويتعلم الفرد الأنماط السلوكية الخاصة بهذا الدور بالخبرة </a:t>
            </a:r>
            <a:r>
              <a:rPr lang="ar-SA" dirty="0" err="1" smtClean="0"/>
              <a:t>و</a:t>
            </a:r>
            <a:r>
              <a:rPr lang="ar-SA" dirty="0" smtClean="0"/>
              <a:t> الممارسة . و القائد في سلوكه يلاحظ أن باقي الأفراد يتابعون ويقيمون سلوكه . وهكذا يمتلك الدور الاجتماعي الفرد تماماً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اختلاف الأدوار الاجتماعية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الجبر </a:t>
            </a:r>
            <a:r>
              <a:rPr lang="ar-SA" b="1" dirty="0" err="1" smtClean="0"/>
              <a:t>و</a:t>
            </a:r>
            <a:r>
              <a:rPr lang="ar-SA" b="1" dirty="0" smtClean="0"/>
              <a:t> الاختيار : انظري ص165 – ص166 </a:t>
            </a:r>
            <a:endParaRPr lang="en-US" dirty="0" smtClean="0"/>
          </a:p>
          <a:p>
            <a:pPr lvl="0"/>
            <a:r>
              <a:rPr lang="ar-SA" b="1" dirty="0" smtClean="0"/>
              <a:t>الشمول : </a:t>
            </a:r>
            <a:endParaRPr lang="en-US" dirty="0" smtClean="0"/>
          </a:p>
          <a:p>
            <a:pPr lvl="0"/>
            <a:r>
              <a:rPr lang="ar-SA" b="1" dirty="0" smtClean="0"/>
              <a:t>تحديد السلوك : </a:t>
            </a:r>
            <a:endParaRPr lang="en-US" dirty="0" smtClean="0"/>
          </a:p>
          <a:p>
            <a:pPr lvl="0"/>
            <a:r>
              <a:rPr lang="ar-SA" b="1" dirty="0" smtClean="0"/>
              <a:t>الاستمرار : </a:t>
            </a:r>
            <a:endParaRPr lang="en-US" dirty="0" smtClean="0"/>
          </a:p>
          <a:p>
            <a:pPr lvl="0"/>
            <a:r>
              <a:rPr lang="ar-SA" b="1" dirty="0" smtClean="0"/>
              <a:t>الأهمية </a:t>
            </a:r>
            <a:r>
              <a:rPr lang="ar-SA" b="1" dirty="0" err="1" smtClean="0"/>
              <a:t>و</a:t>
            </a:r>
            <a:r>
              <a:rPr lang="ar-SA" b="1" dirty="0" smtClean="0"/>
              <a:t> الشهرة : </a:t>
            </a:r>
            <a:endParaRPr lang="en-US" dirty="0" smtClean="0"/>
          </a:p>
          <a:p>
            <a:pPr lvl="0"/>
            <a:r>
              <a:rPr lang="ar-SA" b="1" dirty="0" smtClean="0"/>
              <a:t>الصعوبة </a:t>
            </a:r>
            <a:r>
              <a:rPr lang="ar-SA" b="1" dirty="0" err="1" smtClean="0"/>
              <a:t>و</a:t>
            </a:r>
            <a:r>
              <a:rPr lang="ar-SA" b="1" dirty="0" smtClean="0"/>
              <a:t> السهولة :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تعدد الأدوار الاجتماعية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يلاحظ أنه ليس للفرد دور اجتماعي واحد بل </a:t>
            </a:r>
            <a:r>
              <a:rPr lang="ar-SA" b="1" dirty="0" smtClean="0"/>
              <a:t>تتعدد الأدوار</a:t>
            </a:r>
            <a:r>
              <a:rPr lang="ar-SA" dirty="0" smtClean="0"/>
              <a:t> الاجتماعية بسبب الجماعات المختلفة التي يشترك فيها الفرد . فالقائد مثلاً وهو بدوره هذا هو أيضاً زوج وأب في أسرته , وعضو في نادي رياضي وعضو في جماعة سياسية . وعلى الفرد أن يجد طريقاً ينظم أدواره العديدة في نسق منتظم مترابط متكامل . ويختلف الأفراد اختلافاً كبيراً في إيجاد تكامل بين الأدوار المختلفة . ويتعلم الفرد من خلال عملية التنشئة الاجتماعية أدواراً متعددة متتالية . فمنذ الصغر يتعلم الفرد دوره كولد أو بنت ثم كابن أو أبنه ثم كأخ أو أخت ثم تلميذ أو تلميذة ...الخ .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i="1" dirty="0" smtClean="0">
                <a:solidFill>
                  <a:schemeClr val="accent1"/>
                </a:solidFill>
              </a:rPr>
              <a:t>تعلم الأدوار الاجتماعية </a:t>
            </a:r>
            <a:endParaRPr lang="ar-SA" sz="4000" b="1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وتتضمن </a:t>
            </a:r>
            <a:r>
              <a:rPr lang="ar-SA" b="1" dirty="0" smtClean="0"/>
              <a:t>عملية تعلم الأدوار</a:t>
            </a:r>
            <a:r>
              <a:rPr lang="ar-SA" dirty="0" smtClean="0"/>
              <a:t> الاجتماعية القواعد </a:t>
            </a:r>
            <a:r>
              <a:rPr lang="ar-SA" dirty="0" err="1" smtClean="0"/>
              <a:t>و</a:t>
            </a:r>
            <a:r>
              <a:rPr lang="ar-SA" dirty="0" smtClean="0"/>
              <a:t> الأسس المعروفة في نظرية التعلم مثل التعزيز . ويتعلم الفرد الدور الاجتماعي </a:t>
            </a:r>
            <a:r>
              <a:rPr lang="ar-SA" b="1" dirty="0" smtClean="0"/>
              <a:t>عن طريق التعلم المقصود</a:t>
            </a:r>
            <a:r>
              <a:rPr lang="ar-SA" dirty="0" smtClean="0"/>
              <a:t> , </a:t>
            </a:r>
            <a:r>
              <a:rPr lang="ar-SA" b="1" dirty="0" smtClean="0"/>
              <a:t>والتعلم العرضي التلقائي</a:t>
            </a:r>
            <a:r>
              <a:rPr lang="ar-SA" dirty="0" smtClean="0"/>
              <a:t> . وتلعب عملية التقلص أو التوحد دوراً قي هذا الصدد , حيث يتبنى الفرد الأنماط السلوكية الخاصة بالآخرين ( سواءً شخصاً أو جماعة ) ويتقبلها كما لو كانت خاصة بالفرد , وبالتالي يتقبل أهداف وقيم شخص أخر , أو جماعة أخرى , ويمزجها مع أهدافه وقيمه . ويلعب الحب والإعجاب </a:t>
            </a:r>
            <a:r>
              <a:rPr lang="ar-SA" dirty="0" err="1" smtClean="0"/>
              <a:t>و</a:t>
            </a:r>
            <a:r>
              <a:rPr lang="ar-SA" dirty="0" smtClean="0"/>
              <a:t> التقليد وغير هذه المفاهيم دوراً مهماً في عملية التقمص. فالتقمص أو التوحد إذن عملية يوسع فيها الفرد حدود ذاته لتتضمن أكثر من ذاته الطبيعية . ويعتبر تعلم الأدوار عملية تعلم اجتماعي تكفل للمجتمع بقاءه واستمراره . </a:t>
            </a:r>
            <a:endParaRPr lang="ar-SA" dirty="0"/>
          </a:p>
        </p:txBody>
      </p:sp>
    </p:spTree>
  </p:cSld>
  <p:clrMapOvr>
    <a:masterClrMapping/>
  </p:clrMapOvr>
  <p:transition>
    <p:comb dir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</TotalTime>
  <Words>1328</Words>
  <Application>Microsoft Office PowerPoint</Application>
  <PresentationFormat>On-screen Show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مدني</vt:lpstr>
      <vt:lpstr>الأدوار الاجتماعية  </vt:lpstr>
      <vt:lpstr>Slide 2</vt:lpstr>
      <vt:lpstr>تعريف الدور الاجتماعي </vt:lpstr>
      <vt:lpstr>Slide 4</vt:lpstr>
      <vt:lpstr>Slide 5</vt:lpstr>
      <vt:lpstr>Slide 6</vt:lpstr>
      <vt:lpstr>اختلاف الأدوار الاجتماعية </vt:lpstr>
      <vt:lpstr>تعدد الأدوار الاجتماعية </vt:lpstr>
      <vt:lpstr>تعلم الأدوار الاجتماعية </vt:lpstr>
      <vt:lpstr>توزيع الأدوار الاجتماعية</vt:lpstr>
      <vt:lpstr>Slide 11</vt:lpstr>
      <vt:lpstr>Slide 12</vt:lpstr>
      <vt:lpstr>Slide 13</vt:lpstr>
      <vt:lpstr>سلوك الدور </vt:lpstr>
      <vt:lpstr>Slide 15</vt:lpstr>
      <vt:lpstr>شخصية الدور </vt:lpstr>
      <vt:lpstr>ويبرز ميريل أهمية الدور الاجتماعي كأحد محددات الشخصية التي أهمها : </vt:lpstr>
      <vt:lpstr>صراع الأدوار </vt:lpstr>
      <vt:lpstr>Slide 19</vt:lpstr>
      <vt:lpstr>Slide 20</vt:lpstr>
      <vt:lpstr>Slide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User</cp:lastModifiedBy>
  <cp:revision>7</cp:revision>
  <dcterms:created xsi:type="dcterms:W3CDTF">2015-11-04T20:20:21Z</dcterms:created>
  <dcterms:modified xsi:type="dcterms:W3CDTF">2016-02-18T05:00:52Z</dcterms:modified>
</cp:coreProperties>
</file>