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57" r:id="rId3"/>
    <p:sldId id="258" r:id="rId4"/>
    <p:sldId id="259" r:id="rId5"/>
    <p:sldId id="260" r:id="rId6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2026" y="5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19CD5-FAF0-40BA-B3FF-8181A0BBD67D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0960E7-EFB2-4613-AF1A-B5C2136F97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9536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14350" y="2834640"/>
            <a:ext cx="5829300" cy="19202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028700" y="5120640"/>
            <a:ext cx="4800600" cy="2286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4/11/2017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4/11/2017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42900" y="2103120"/>
            <a:ext cx="2983230" cy="6035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531870" y="2103120"/>
            <a:ext cx="2983230" cy="6035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4/11/2017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4/11/2017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4/11/2017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42900" y="365760"/>
            <a:ext cx="6172200" cy="1463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42900" y="2103120"/>
            <a:ext cx="6172200" cy="6035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331720" y="8503920"/>
            <a:ext cx="2194560" cy="457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42900" y="8503920"/>
            <a:ext cx="1577340" cy="457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4/11/2017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661911" y="8931656"/>
            <a:ext cx="128270" cy="177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089141" y="36576"/>
            <a:ext cx="687070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1200" dirty="0" smtClean="0">
                <a:latin typeface="Calibri"/>
                <a:cs typeface="Calibri"/>
              </a:rPr>
              <a:t>4</a:t>
            </a:r>
            <a:r>
              <a:rPr sz="1200" spc="5" dirty="0" smtClean="0">
                <a:latin typeface="Calibri"/>
                <a:cs typeface="Calibri"/>
              </a:rPr>
              <a:t>/</a:t>
            </a:r>
            <a:r>
              <a:rPr lang="en-US" sz="1200" dirty="0" smtClean="0">
                <a:latin typeface="Calibri"/>
                <a:cs typeface="Calibri"/>
              </a:rPr>
              <a:t>10</a:t>
            </a:r>
            <a:r>
              <a:rPr sz="1200" dirty="0" smtClean="0">
                <a:latin typeface="Calibri"/>
                <a:cs typeface="Calibri"/>
              </a:rPr>
              <a:t>/2</a:t>
            </a:r>
            <a:r>
              <a:rPr sz="1200" spc="5" dirty="0" smtClean="0">
                <a:latin typeface="Calibri"/>
                <a:cs typeface="Calibri"/>
              </a:rPr>
              <a:t>0</a:t>
            </a:r>
            <a:r>
              <a:rPr sz="1200" dirty="0" smtClean="0">
                <a:latin typeface="Calibri"/>
                <a:cs typeface="Calibri"/>
              </a:rPr>
              <a:t>1</a:t>
            </a:r>
            <a:r>
              <a:rPr lang="en-US" sz="1200" dirty="0" smtClean="0">
                <a:latin typeface="Calibri"/>
                <a:cs typeface="Calibri"/>
              </a:rPr>
              <a:t>7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595374" y="2692654"/>
            <a:ext cx="3657600" cy="640080"/>
          </a:xfrm>
          <a:custGeom>
            <a:avLst/>
            <a:gdLst/>
            <a:ahLst/>
            <a:cxnLst/>
            <a:rect l="l" t="t" r="r" b="b"/>
            <a:pathLst>
              <a:path w="3657600" h="640079">
                <a:moveTo>
                  <a:pt x="0" y="640079"/>
                </a:moveTo>
                <a:lnTo>
                  <a:pt x="3657600" y="640079"/>
                </a:lnTo>
                <a:lnTo>
                  <a:pt x="3657600" y="0"/>
                </a:lnTo>
                <a:lnTo>
                  <a:pt x="0" y="0"/>
                </a:lnTo>
                <a:lnTo>
                  <a:pt x="0" y="640079"/>
                </a:lnTo>
                <a:close/>
              </a:path>
            </a:pathLst>
          </a:custGeom>
          <a:ln w="3175">
            <a:solidFill>
              <a:srgbClr val="717BA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600200" y="3392804"/>
            <a:ext cx="3657600" cy="342900"/>
          </a:xfrm>
          <a:custGeom>
            <a:avLst/>
            <a:gdLst/>
            <a:ahLst/>
            <a:cxnLst/>
            <a:rect l="l" t="t" r="r" b="b"/>
            <a:pathLst>
              <a:path w="3657600" h="342900">
                <a:moveTo>
                  <a:pt x="0" y="342900"/>
                </a:moveTo>
                <a:lnTo>
                  <a:pt x="3657600" y="342900"/>
                </a:lnTo>
                <a:lnTo>
                  <a:pt x="3657600" y="0"/>
                </a:lnTo>
                <a:lnTo>
                  <a:pt x="0" y="0"/>
                </a:lnTo>
                <a:lnTo>
                  <a:pt x="0" y="342900"/>
                </a:lnTo>
                <a:close/>
              </a:path>
            </a:pathLst>
          </a:custGeom>
          <a:ln w="3175">
            <a:solidFill>
              <a:srgbClr val="9FB8C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595374" y="2692654"/>
            <a:ext cx="114300" cy="640080"/>
          </a:xfrm>
          <a:custGeom>
            <a:avLst/>
            <a:gdLst/>
            <a:ahLst/>
            <a:cxnLst/>
            <a:rect l="l" t="t" r="r" b="b"/>
            <a:pathLst>
              <a:path w="114300" h="640079">
                <a:moveTo>
                  <a:pt x="0" y="640079"/>
                </a:moveTo>
                <a:lnTo>
                  <a:pt x="114300" y="640079"/>
                </a:lnTo>
                <a:lnTo>
                  <a:pt x="114300" y="0"/>
                </a:lnTo>
                <a:lnTo>
                  <a:pt x="0" y="0"/>
                </a:lnTo>
                <a:lnTo>
                  <a:pt x="0" y="640079"/>
                </a:lnTo>
                <a:close/>
              </a:path>
            </a:pathLst>
          </a:custGeom>
          <a:solidFill>
            <a:srgbClr val="717BA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600200" y="3392804"/>
            <a:ext cx="114300" cy="342900"/>
          </a:xfrm>
          <a:custGeom>
            <a:avLst/>
            <a:gdLst/>
            <a:ahLst/>
            <a:cxnLst/>
            <a:rect l="l" t="t" r="r" b="b"/>
            <a:pathLst>
              <a:path w="114300" h="342900">
                <a:moveTo>
                  <a:pt x="0" y="342900"/>
                </a:moveTo>
                <a:lnTo>
                  <a:pt x="114300" y="342900"/>
                </a:lnTo>
                <a:lnTo>
                  <a:pt x="114300" y="0"/>
                </a:lnTo>
                <a:lnTo>
                  <a:pt x="0" y="0"/>
                </a:lnTo>
                <a:lnTo>
                  <a:pt x="0" y="342900"/>
                </a:lnTo>
                <a:close/>
              </a:path>
            </a:pathLst>
          </a:custGeom>
          <a:solidFill>
            <a:srgbClr val="9FB8C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3119754" y="2825622"/>
            <a:ext cx="2028825" cy="2565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0" spc="-5" dirty="0">
                <a:latin typeface="Bookman Old Style"/>
                <a:cs typeface="Bookman Old Style"/>
              </a:rPr>
              <a:t>Leadership</a:t>
            </a:r>
            <a:r>
              <a:rPr sz="1600" b="0" spc="-65" dirty="0">
                <a:latin typeface="Bookman Old Style"/>
                <a:cs typeface="Bookman Old Style"/>
              </a:rPr>
              <a:t> </a:t>
            </a:r>
            <a:r>
              <a:rPr sz="1600" b="0" dirty="0">
                <a:latin typeface="Bookman Old Style"/>
                <a:cs typeface="Bookman Old Style"/>
              </a:rPr>
              <a:t>Theories</a:t>
            </a:r>
            <a:endParaRPr sz="1600">
              <a:latin typeface="Bookman Old Style"/>
              <a:cs typeface="Bookman Old Style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733800" y="3447669"/>
            <a:ext cx="1415923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b="0" spc="-5" dirty="0">
                <a:solidFill>
                  <a:srgbClr val="464652"/>
                </a:solidFill>
                <a:latin typeface="Bookman Old Style"/>
                <a:cs typeface="Bookman Old Style"/>
              </a:rPr>
              <a:t>Dr. </a:t>
            </a:r>
            <a:r>
              <a:rPr lang="en-US" sz="1000" b="0" spc="-5" dirty="0" smtClean="0">
                <a:solidFill>
                  <a:srgbClr val="464652"/>
                </a:solidFill>
                <a:latin typeface="Bookman Old Style"/>
                <a:cs typeface="Bookman Old Style"/>
              </a:rPr>
              <a:t>Michael</a:t>
            </a:r>
            <a:r>
              <a:rPr sz="1000" b="0" spc="-45" dirty="0" smtClean="0">
                <a:solidFill>
                  <a:srgbClr val="464652"/>
                </a:solidFill>
                <a:latin typeface="Bookman Old Style"/>
                <a:cs typeface="Bookman Old Style"/>
              </a:rPr>
              <a:t> </a:t>
            </a:r>
            <a:r>
              <a:rPr lang="en-US" sz="1000" spc="-5" dirty="0" smtClean="0">
                <a:solidFill>
                  <a:srgbClr val="464652"/>
                </a:solidFill>
                <a:latin typeface="Bookman Old Style"/>
                <a:cs typeface="Bookman Old Style"/>
              </a:rPr>
              <a:t>G </a:t>
            </a:r>
            <a:r>
              <a:rPr lang="en-US" sz="1000" spc="-5" dirty="0" err="1" smtClean="0">
                <a:solidFill>
                  <a:srgbClr val="464652"/>
                </a:solidFill>
                <a:latin typeface="Bookman Old Style"/>
                <a:cs typeface="Bookman Old Style"/>
              </a:rPr>
              <a:t>Krtek</a:t>
            </a:r>
            <a:endParaRPr sz="1000" dirty="0">
              <a:latin typeface="Bookman Old Style"/>
              <a:cs typeface="Bookman Old Style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371600" y="8021383"/>
            <a:ext cx="4114800" cy="0"/>
          </a:xfrm>
          <a:custGeom>
            <a:avLst/>
            <a:gdLst/>
            <a:ahLst/>
            <a:cxnLst/>
            <a:rect l="l" t="t" r="r" b="b"/>
            <a:pathLst>
              <a:path w="4114800">
                <a:moveTo>
                  <a:pt x="0" y="0"/>
                </a:moveTo>
                <a:lnTo>
                  <a:pt x="4114800" y="0"/>
                </a:lnTo>
              </a:path>
            </a:pathLst>
          </a:custGeom>
          <a:ln w="4762">
            <a:solidFill>
              <a:srgbClr val="9FB8CD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371600" y="5416296"/>
            <a:ext cx="4114800" cy="0"/>
          </a:xfrm>
          <a:custGeom>
            <a:avLst/>
            <a:gdLst/>
            <a:ahLst/>
            <a:cxnLst/>
            <a:rect l="l" t="t" r="r" b="b"/>
            <a:pathLst>
              <a:path w="4114800">
                <a:moveTo>
                  <a:pt x="0" y="0"/>
                </a:moveTo>
                <a:lnTo>
                  <a:pt x="4114800" y="0"/>
                </a:lnTo>
              </a:path>
            </a:pathLst>
          </a:custGeom>
          <a:ln w="4762">
            <a:solidFill>
              <a:srgbClr val="9FB8CD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370202" y="8060893"/>
            <a:ext cx="60325" cy="95885"/>
          </a:xfrm>
          <a:custGeom>
            <a:avLst/>
            <a:gdLst/>
            <a:ahLst/>
            <a:cxnLst/>
            <a:rect l="l" t="t" r="r" b="b"/>
            <a:pathLst>
              <a:path w="60325" h="95884">
                <a:moveTo>
                  <a:pt x="0" y="0"/>
                </a:moveTo>
                <a:lnTo>
                  <a:pt x="0" y="95427"/>
                </a:lnTo>
                <a:lnTo>
                  <a:pt x="60197" y="47713"/>
                </a:lnTo>
                <a:lnTo>
                  <a:pt x="0" y="0"/>
                </a:lnTo>
                <a:close/>
              </a:path>
            </a:pathLst>
          </a:custGeom>
          <a:solidFill>
            <a:srgbClr val="9FB8C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1404874" y="5140833"/>
            <a:ext cx="4030979" cy="20427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0" spc="-10" dirty="0">
                <a:solidFill>
                  <a:srgbClr val="464652"/>
                </a:solidFill>
                <a:latin typeface="Bookman Old Style"/>
                <a:cs typeface="Bookman Old Style"/>
              </a:rPr>
              <a:t>Transforming</a:t>
            </a:r>
            <a:r>
              <a:rPr sz="1600" b="0" spc="20" dirty="0">
                <a:solidFill>
                  <a:srgbClr val="464652"/>
                </a:solidFill>
                <a:latin typeface="Bookman Old Style"/>
                <a:cs typeface="Bookman Old Style"/>
              </a:rPr>
              <a:t> </a:t>
            </a:r>
            <a:r>
              <a:rPr sz="1600" b="0" spc="-5" dirty="0">
                <a:solidFill>
                  <a:srgbClr val="464652"/>
                </a:solidFill>
                <a:latin typeface="Bookman Old Style"/>
                <a:cs typeface="Bookman Old Style"/>
              </a:rPr>
              <a:t>Leadership</a:t>
            </a:r>
            <a:endParaRPr sz="1600">
              <a:latin typeface="Bookman Old Style"/>
              <a:cs typeface="Bookman Old Style"/>
            </a:endParaRPr>
          </a:p>
          <a:p>
            <a:pPr marL="149225" marR="255270" indent="-137160" algn="just">
              <a:lnSpc>
                <a:spcPct val="100000"/>
              </a:lnSpc>
              <a:spcBef>
                <a:spcPts val="680"/>
              </a:spcBef>
            </a:pPr>
            <a:r>
              <a:rPr sz="950" spc="15" dirty="0">
                <a:solidFill>
                  <a:srgbClr val="717BA2"/>
                </a:solidFill>
                <a:latin typeface="Wingdings 3"/>
                <a:cs typeface="Wingdings 3"/>
              </a:rPr>
              <a:t></a:t>
            </a:r>
            <a:r>
              <a:rPr sz="950" spc="15" dirty="0">
                <a:solidFill>
                  <a:srgbClr val="717BA2"/>
                </a:solidFill>
                <a:latin typeface="Times New Roman"/>
                <a:cs typeface="Times New Roman"/>
              </a:rPr>
              <a:t> </a:t>
            </a:r>
            <a:r>
              <a:rPr sz="1300" spc="-5" dirty="0">
                <a:latin typeface="Gill Sans MT"/>
                <a:cs typeface="Gill Sans MT"/>
              </a:rPr>
              <a:t>… “one or </a:t>
            </a:r>
            <a:r>
              <a:rPr sz="1300" spc="-10" dirty="0">
                <a:latin typeface="Gill Sans MT"/>
                <a:cs typeface="Gill Sans MT"/>
              </a:rPr>
              <a:t>more </a:t>
            </a:r>
            <a:r>
              <a:rPr sz="1300" spc="-5" dirty="0">
                <a:latin typeface="Gill Sans MT"/>
                <a:cs typeface="Gill Sans MT"/>
              </a:rPr>
              <a:t>persons engage with others in a </a:t>
            </a:r>
            <a:r>
              <a:rPr sz="1300" spc="-20" dirty="0">
                <a:latin typeface="Gill Sans MT"/>
                <a:cs typeface="Gill Sans MT"/>
              </a:rPr>
              <a:t>way  </a:t>
            </a:r>
            <a:r>
              <a:rPr sz="1300" spc="-5" dirty="0">
                <a:latin typeface="Gill Sans MT"/>
                <a:cs typeface="Gill Sans MT"/>
              </a:rPr>
              <a:t>that leaders and </a:t>
            </a:r>
            <a:r>
              <a:rPr sz="1300" spc="-10" dirty="0">
                <a:latin typeface="Gill Sans MT"/>
                <a:cs typeface="Gill Sans MT"/>
              </a:rPr>
              <a:t>followers </a:t>
            </a:r>
            <a:r>
              <a:rPr sz="1300" spc="-5" dirty="0">
                <a:latin typeface="Gill Sans MT"/>
                <a:cs typeface="Gill Sans MT"/>
              </a:rPr>
              <a:t>raise one another to higher  </a:t>
            </a:r>
            <a:r>
              <a:rPr sz="1300" spc="-10" dirty="0">
                <a:latin typeface="Gill Sans MT"/>
                <a:cs typeface="Gill Sans MT"/>
              </a:rPr>
              <a:t>levels </a:t>
            </a:r>
            <a:r>
              <a:rPr sz="1300" spc="-5" dirty="0">
                <a:latin typeface="Gill Sans MT"/>
                <a:cs typeface="Gill Sans MT"/>
              </a:rPr>
              <a:t>of motivation and</a:t>
            </a:r>
            <a:r>
              <a:rPr sz="1300" spc="15" dirty="0">
                <a:latin typeface="Gill Sans MT"/>
                <a:cs typeface="Gill Sans MT"/>
              </a:rPr>
              <a:t> </a:t>
            </a:r>
            <a:r>
              <a:rPr sz="1300" spc="-30" dirty="0">
                <a:latin typeface="Gill Sans MT"/>
                <a:cs typeface="Gill Sans MT"/>
              </a:rPr>
              <a:t>morality.”</a:t>
            </a:r>
            <a:endParaRPr sz="13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sz="950" spc="15" dirty="0">
                <a:solidFill>
                  <a:srgbClr val="717BA2"/>
                </a:solidFill>
                <a:latin typeface="Wingdings 3"/>
                <a:cs typeface="Wingdings 3"/>
              </a:rPr>
              <a:t></a:t>
            </a:r>
            <a:r>
              <a:rPr sz="950" spc="15" dirty="0">
                <a:solidFill>
                  <a:srgbClr val="717BA2"/>
                </a:solidFill>
                <a:latin typeface="Times New Roman"/>
                <a:cs typeface="Times New Roman"/>
              </a:rPr>
              <a:t>  </a:t>
            </a:r>
            <a:r>
              <a:rPr sz="1300" spc="-5" dirty="0">
                <a:latin typeface="Gill Sans MT"/>
                <a:cs typeface="Gill Sans MT"/>
              </a:rPr>
              <a:t>Notes the </a:t>
            </a:r>
            <a:r>
              <a:rPr sz="1300" spc="-15" dirty="0">
                <a:latin typeface="Gill Sans MT"/>
                <a:cs typeface="Gill Sans MT"/>
              </a:rPr>
              <a:t>role </a:t>
            </a:r>
            <a:r>
              <a:rPr sz="1300" dirty="0">
                <a:latin typeface="Gill Sans MT"/>
                <a:cs typeface="Gill Sans MT"/>
              </a:rPr>
              <a:t>of </a:t>
            </a:r>
            <a:r>
              <a:rPr sz="1300" spc="-5" dirty="0">
                <a:latin typeface="Gill Sans MT"/>
                <a:cs typeface="Gill Sans MT"/>
              </a:rPr>
              <a:t>both a leader and a</a:t>
            </a:r>
            <a:r>
              <a:rPr sz="1300" spc="130" dirty="0">
                <a:latin typeface="Gill Sans MT"/>
                <a:cs typeface="Gill Sans MT"/>
              </a:rPr>
              <a:t> </a:t>
            </a:r>
            <a:r>
              <a:rPr sz="1300" spc="-25" dirty="0">
                <a:latin typeface="Gill Sans MT"/>
                <a:cs typeface="Gill Sans MT"/>
              </a:rPr>
              <a:t>follower.</a:t>
            </a:r>
            <a:endParaRPr sz="13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sz="950" spc="15" dirty="0">
                <a:solidFill>
                  <a:srgbClr val="717BA2"/>
                </a:solidFill>
                <a:latin typeface="Wingdings 3"/>
                <a:cs typeface="Wingdings 3"/>
              </a:rPr>
              <a:t></a:t>
            </a:r>
            <a:r>
              <a:rPr sz="950" spc="15" dirty="0">
                <a:solidFill>
                  <a:srgbClr val="717BA2"/>
                </a:solidFill>
                <a:latin typeface="Times New Roman"/>
                <a:cs typeface="Times New Roman"/>
              </a:rPr>
              <a:t>  </a:t>
            </a:r>
            <a:r>
              <a:rPr sz="1300" spc="-5" dirty="0">
                <a:latin typeface="Gill Sans MT"/>
                <a:cs typeface="Gill Sans MT"/>
              </a:rPr>
              <a:t>Leaders engage in </a:t>
            </a:r>
            <a:r>
              <a:rPr sz="1300" spc="-10" dirty="0">
                <a:latin typeface="Gill Sans MT"/>
                <a:cs typeface="Gill Sans MT"/>
              </a:rPr>
              <a:t>followers </a:t>
            </a:r>
            <a:r>
              <a:rPr sz="1300" spc="-5" dirty="0">
                <a:latin typeface="Gill Sans MT"/>
                <a:cs typeface="Gill Sans MT"/>
              </a:rPr>
              <a:t>based on </a:t>
            </a:r>
            <a:r>
              <a:rPr sz="1300" spc="-10" dirty="0">
                <a:latin typeface="Gill Sans MT"/>
                <a:cs typeface="Gill Sans MT"/>
              </a:rPr>
              <a:t>shared</a:t>
            </a:r>
            <a:r>
              <a:rPr sz="1300" spc="125" dirty="0">
                <a:latin typeface="Gill Sans MT"/>
                <a:cs typeface="Gill Sans MT"/>
              </a:rPr>
              <a:t> </a:t>
            </a:r>
            <a:r>
              <a:rPr sz="1300" spc="-5" dirty="0">
                <a:latin typeface="Gill Sans MT"/>
                <a:cs typeface="Gill Sans MT"/>
              </a:rPr>
              <a:t>motives,</a:t>
            </a:r>
            <a:endParaRPr sz="1300">
              <a:latin typeface="Gill Sans MT"/>
              <a:cs typeface="Gill Sans MT"/>
            </a:endParaRPr>
          </a:p>
          <a:p>
            <a:pPr marL="149225">
              <a:lnSpc>
                <a:spcPct val="100000"/>
              </a:lnSpc>
            </a:pPr>
            <a:r>
              <a:rPr sz="1300" spc="-5" dirty="0">
                <a:latin typeface="Gill Sans MT"/>
                <a:cs typeface="Gill Sans MT"/>
              </a:rPr>
              <a:t>values and</a:t>
            </a:r>
            <a:r>
              <a:rPr sz="1300" spc="-40" dirty="0">
                <a:latin typeface="Gill Sans MT"/>
                <a:cs typeface="Gill Sans MT"/>
              </a:rPr>
              <a:t> </a:t>
            </a:r>
            <a:r>
              <a:rPr sz="1300" spc="-5" dirty="0">
                <a:latin typeface="Gill Sans MT"/>
                <a:cs typeface="Gill Sans MT"/>
              </a:rPr>
              <a:t>goals.</a:t>
            </a:r>
            <a:endParaRPr sz="1300">
              <a:latin typeface="Gill Sans MT"/>
              <a:cs typeface="Gill Sans MT"/>
            </a:endParaRPr>
          </a:p>
          <a:p>
            <a:pPr marL="149225" marR="5080" indent="-137160">
              <a:lnSpc>
                <a:spcPct val="100000"/>
              </a:lnSpc>
              <a:spcBef>
                <a:spcPts val="300"/>
              </a:spcBef>
            </a:pPr>
            <a:r>
              <a:rPr sz="950" spc="15" dirty="0">
                <a:solidFill>
                  <a:srgbClr val="717BA2"/>
                </a:solidFill>
                <a:latin typeface="Wingdings 3"/>
                <a:cs typeface="Wingdings 3"/>
              </a:rPr>
              <a:t></a:t>
            </a:r>
            <a:r>
              <a:rPr sz="950" spc="15" dirty="0">
                <a:solidFill>
                  <a:srgbClr val="717BA2"/>
                </a:solidFill>
                <a:latin typeface="Times New Roman"/>
                <a:cs typeface="Times New Roman"/>
              </a:rPr>
              <a:t> </a:t>
            </a:r>
            <a:r>
              <a:rPr sz="1300" spc="-15" dirty="0">
                <a:latin typeface="Gill Sans MT"/>
                <a:cs typeface="Gill Sans MT"/>
              </a:rPr>
              <a:t>Leader’s </a:t>
            </a:r>
            <a:r>
              <a:rPr sz="1300" spc="-5" dirty="0">
                <a:latin typeface="Gill Sans MT"/>
                <a:cs typeface="Gill Sans MT"/>
              </a:rPr>
              <a:t>ability is only to appear to </a:t>
            </a:r>
            <a:r>
              <a:rPr sz="1300" spc="-10" dirty="0">
                <a:latin typeface="Gill Sans MT"/>
                <a:cs typeface="Gill Sans MT"/>
              </a:rPr>
              <a:t>followers’ </a:t>
            </a:r>
            <a:r>
              <a:rPr sz="1300" dirty="0">
                <a:latin typeface="Gill Sans MT"/>
                <a:cs typeface="Gill Sans MT"/>
              </a:rPr>
              <a:t>self-interest  </a:t>
            </a:r>
            <a:r>
              <a:rPr sz="1300" spc="-10" dirty="0">
                <a:latin typeface="Gill Sans MT"/>
                <a:cs typeface="Gill Sans MT"/>
              </a:rPr>
              <a:t>for </a:t>
            </a:r>
            <a:r>
              <a:rPr sz="1300" spc="-5" dirty="0">
                <a:latin typeface="Gill Sans MT"/>
                <a:cs typeface="Gill Sans MT"/>
              </a:rPr>
              <a:t>the purpose </a:t>
            </a:r>
            <a:r>
              <a:rPr sz="1300" dirty="0">
                <a:latin typeface="Gill Sans MT"/>
                <a:cs typeface="Gill Sans MT"/>
              </a:rPr>
              <a:t>of </a:t>
            </a:r>
            <a:r>
              <a:rPr sz="1300" spc="-5" dirty="0">
                <a:latin typeface="Gill Sans MT"/>
                <a:cs typeface="Gill Sans MT"/>
              </a:rPr>
              <a:t>an exchange of</a:t>
            </a:r>
            <a:r>
              <a:rPr sz="1300" spc="30" dirty="0">
                <a:latin typeface="Gill Sans MT"/>
                <a:cs typeface="Gill Sans MT"/>
              </a:rPr>
              <a:t> </a:t>
            </a:r>
            <a:r>
              <a:rPr sz="1300" dirty="0">
                <a:latin typeface="Gill Sans MT"/>
                <a:cs typeface="Gill Sans MT"/>
              </a:rPr>
              <a:t>value.</a:t>
            </a:r>
            <a:endParaRPr sz="1300">
              <a:latin typeface="Gill Sans MT"/>
              <a:cs typeface="Gill Sans MT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1</a:t>
            </a:fld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089141" y="36576"/>
            <a:ext cx="687070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1200" dirty="0">
                <a:cs typeface="Calibri"/>
              </a:rPr>
              <a:t>4</a:t>
            </a:r>
            <a:r>
              <a:rPr lang="en-US" sz="1200" spc="5" dirty="0">
                <a:cs typeface="Calibri"/>
              </a:rPr>
              <a:t>/</a:t>
            </a:r>
            <a:r>
              <a:rPr lang="en-US" sz="1200" dirty="0">
                <a:cs typeface="Calibri"/>
              </a:rPr>
              <a:t>10/2</a:t>
            </a:r>
            <a:r>
              <a:rPr lang="en-US" sz="1200" spc="5" dirty="0">
                <a:cs typeface="Calibri"/>
              </a:rPr>
              <a:t>0</a:t>
            </a:r>
            <a:r>
              <a:rPr lang="en-US" sz="1200" dirty="0">
                <a:cs typeface="Calibri"/>
              </a:rPr>
              <a:t>17</a:t>
            </a:r>
          </a:p>
        </p:txBody>
      </p:sp>
      <p:sp>
        <p:nvSpPr>
          <p:cNvPr id="3" name="object 3"/>
          <p:cNvSpPr/>
          <p:nvPr/>
        </p:nvSpPr>
        <p:spPr>
          <a:xfrm>
            <a:off x="1371600" y="4045203"/>
            <a:ext cx="4114800" cy="0"/>
          </a:xfrm>
          <a:custGeom>
            <a:avLst/>
            <a:gdLst/>
            <a:ahLst/>
            <a:cxnLst/>
            <a:rect l="l" t="t" r="r" b="b"/>
            <a:pathLst>
              <a:path w="4114800">
                <a:moveTo>
                  <a:pt x="0" y="0"/>
                </a:moveTo>
                <a:lnTo>
                  <a:pt x="4114800" y="0"/>
                </a:lnTo>
              </a:path>
            </a:pathLst>
          </a:custGeom>
          <a:ln w="4762">
            <a:solidFill>
              <a:srgbClr val="9FB8CD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371600" y="1440180"/>
            <a:ext cx="4114800" cy="0"/>
          </a:xfrm>
          <a:custGeom>
            <a:avLst/>
            <a:gdLst/>
            <a:ahLst/>
            <a:cxnLst/>
            <a:rect l="l" t="t" r="r" b="b"/>
            <a:pathLst>
              <a:path w="4114800">
                <a:moveTo>
                  <a:pt x="0" y="0"/>
                </a:moveTo>
                <a:lnTo>
                  <a:pt x="4114800" y="0"/>
                </a:lnTo>
              </a:path>
            </a:pathLst>
          </a:custGeom>
          <a:ln w="4762">
            <a:solidFill>
              <a:srgbClr val="9FB8CD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370202" y="4084828"/>
            <a:ext cx="60325" cy="95885"/>
          </a:xfrm>
          <a:custGeom>
            <a:avLst/>
            <a:gdLst/>
            <a:ahLst/>
            <a:cxnLst/>
            <a:rect l="l" t="t" r="r" b="b"/>
            <a:pathLst>
              <a:path w="60325" h="95885">
                <a:moveTo>
                  <a:pt x="0" y="0"/>
                </a:moveTo>
                <a:lnTo>
                  <a:pt x="0" y="95376"/>
                </a:lnTo>
                <a:lnTo>
                  <a:pt x="60197" y="47625"/>
                </a:lnTo>
                <a:lnTo>
                  <a:pt x="0" y="0"/>
                </a:lnTo>
                <a:close/>
              </a:path>
            </a:pathLst>
          </a:custGeom>
          <a:solidFill>
            <a:srgbClr val="9FB8C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404874" y="1164081"/>
            <a:ext cx="3992245" cy="26327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0" spc="-5" dirty="0">
                <a:solidFill>
                  <a:srgbClr val="464652"/>
                </a:solidFill>
                <a:latin typeface="Bookman Old Style"/>
                <a:cs typeface="Bookman Old Style"/>
              </a:rPr>
              <a:t>Transformational</a:t>
            </a:r>
            <a:r>
              <a:rPr sz="1600" b="0" spc="-20" dirty="0">
                <a:solidFill>
                  <a:srgbClr val="464652"/>
                </a:solidFill>
                <a:latin typeface="Bookman Old Style"/>
                <a:cs typeface="Bookman Old Style"/>
              </a:rPr>
              <a:t> </a:t>
            </a:r>
            <a:r>
              <a:rPr sz="1600" b="0" spc="-5" dirty="0">
                <a:solidFill>
                  <a:srgbClr val="464652"/>
                </a:solidFill>
                <a:latin typeface="Bookman Old Style"/>
                <a:cs typeface="Bookman Old Style"/>
              </a:rPr>
              <a:t>Leadership</a:t>
            </a:r>
            <a:endParaRPr sz="1600">
              <a:latin typeface="Bookman Old Style"/>
              <a:cs typeface="Bookman Old Style"/>
            </a:endParaRPr>
          </a:p>
          <a:p>
            <a:pPr marL="12700">
              <a:lnSpc>
                <a:spcPct val="100000"/>
              </a:lnSpc>
              <a:spcBef>
                <a:spcPts val="685"/>
              </a:spcBef>
            </a:pPr>
            <a:r>
              <a:rPr sz="900" spc="5" dirty="0">
                <a:solidFill>
                  <a:srgbClr val="717BA2"/>
                </a:solidFill>
                <a:latin typeface="Wingdings 3"/>
                <a:cs typeface="Wingdings 3"/>
              </a:rPr>
              <a:t></a:t>
            </a:r>
            <a:r>
              <a:rPr sz="900" spc="5" dirty="0">
                <a:solidFill>
                  <a:srgbClr val="717BA2"/>
                </a:solidFill>
                <a:latin typeface="Times New Roman"/>
                <a:cs typeface="Times New Roman"/>
              </a:rPr>
              <a:t>   </a:t>
            </a:r>
            <a:r>
              <a:rPr sz="1200" spc="-5" dirty="0">
                <a:latin typeface="Gill Sans MT"/>
                <a:cs typeface="Gill Sans MT"/>
              </a:rPr>
              <a:t>Focuses </a:t>
            </a:r>
            <a:r>
              <a:rPr sz="1200" spc="-10" dirty="0">
                <a:latin typeface="Gill Sans MT"/>
                <a:cs typeface="Gill Sans MT"/>
              </a:rPr>
              <a:t>more </a:t>
            </a:r>
            <a:r>
              <a:rPr sz="1200" dirty="0">
                <a:latin typeface="Gill Sans MT"/>
                <a:cs typeface="Gill Sans MT"/>
              </a:rPr>
              <a:t>on </a:t>
            </a:r>
            <a:r>
              <a:rPr sz="1200" spc="-5" dirty="0">
                <a:latin typeface="Gill Sans MT"/>
                <a:cs typeface="Gill Sans MT"/>
              </a:rPr>
              <a:t>attaining </a:t>
            </a:r>
            <a:r>
              <a:rPr sz="1200" dirty="0">
                <a:latin typeface="Gill Sans MT"/>
                <a:cs typeface="Gill Sans MT"/>
              </a:rPr>
              <a:t>practical organization</a:t>
            </a:r>
            <a:r>
              <a:rPr sz="1200" spc="-140" dirty="0">
                <a:latin typeface="Gill Sans MT"/>
                <a:cs typeface="Gill Sans MT"/>
              </a:rPr>
              <a:t> </a:t>
            </a:r>
            <a:r>
              <a:rPr sz="1200" spc="-5" dirty="0">
                <a:latin typeface="Gill Sans MT"/>
                <a:cs typeface="Gill Sans MT"/>
              </a:rPr>
              <a:t>objectives.</a:t>
            </a:r>
            <a:endParaRPr sz="12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sz="900" spc="5" dirty="0">
                <a:solidFill>
                  <a:srgbClr val="717BA2"/>
                </a:solidFill>
                <a:latin typeface="Wingdings 3"/>
                <a:cs typeface="Wingdings 3"/>
              </a:rPr>
              <a:t></a:t>
            </a:r>
            <a:r>
              <a:rPr sz="900" spc="5" dirty="0">
                <a:solidFill>
                  <a:srgbClr val="717BA2"/>
                </a:solidFill>
                <a:latin typeface="Times New Roman"/>
                <a:cs typeface="Times New Roman"/>
              </a:rPr>
              <a:t>   </a:t>
            </a:r>
            <a:r>
              <a:rPr sz="1200" dirty="0">
                <a:latin typeface="Gill Sans MT"/>
                <a:cs typeface="Gill Sans MT"/>
              </a:rPr>
              <a:t>Able to </a:t>
            </a:r>
            <a:r>
              <a:rPr sz="1200" spc="-10" dirty="0">
                <a:latin typeface="Gill Sans MT"/>
                <a:cs typeface="Gill Sans MT"/>
              </a:rPr>
              <a:t>achieve </a:t>
            </a:r>
            <a:r>
              <a:rPr sz="1200" spc="-5" dirty="0">
                <a:latin typeface="Gill Sans MT"/>
                <a:cs typeface="Gill Sans MT"/>
              </a:rPr>
              <a:t>three</a:t>
            </a:r>
            <a:r>
              <a:rPr sz="1200" spc="-160" dirty="0">
                <a:latin typeface="Gill Sans MT"/>
                <a:cs typeface="Gill Sans MT"/>
              </a:rPr>
              <a:t> </a:t>
            </a:r>
            <a:r>
              <a:rPr sz="1200" spc="-5" dirty="0">
                <a:latin typeface="Gill Sans MT"/>
                <a:cs typeface="Gill Sans MT"/>
              </a:rPr>
              <a:t>things:</a:t>
            </a:r>
            <a:endParaRPr sz="1200">
              <a:latin typeface="Gill Sans MT"/>
              <a:cs typeface="Gill Sans MT"/>
            </a:endParaRPr>
          </a:p>
          <a:p>
            <a:pPr marL="378460" indent="-228600">
              <a:lnSpc>
                <a:spcPct val="100000"/>
              </a:lnSpc>
              <a:spcBef>
                <a:spcPts val="254"/>
              </a:spcBef>
              <a:buClr>
                <a:srgbClr val="00AF50"/>
              </a:buClr>
              <a:buSzPct val="76190"/>
              <a:buAutoNum type="arabicPeriod"/>
              <a:tabLst>
                <a:tab pos="377825" algn="l"/>
                <a:tab pos="378460" algn="l"/>
              </a:tabLst>
            </a:pPr>
            <a:r>
              <a:rPr sz="1050" spc="-10" dirty="0">
                <a:solidFill>
                  <a:srgbClr val="464652"/>
                </a:solidFill>
                <a:latin typeface="Gill Sans MT"/>
                <a:cs typeface="Gill Sans MT"/>
              </a:rPr>
              <a:t>Make </a:t>
            </a:r>
            <a:r>
              <a:rPr sz="1050" spc="-5" dirty="0">
                <a:solidFill>
                  <a:srgbClr val="464652"/>
                </a:solidFill>
                <a:latin typeface="Gill Sans MT"/>
                <a:cs typeface="Gill Sans MT"/>
              </a:rPr>
              <a:t>followers </a:t>
            </a:r>
            <a:r>
              <a:rPr sz="1050" spc="-10" dirty="0">
                <a:solidFill>
                  <a:srgbClr val="464652"/>
                </a:solidFill>
                <a:latin typeface="Gill Sans MT"/>
                <a:cs typeface="Gill Sans MT"/>
              </a:rPr>
              <a:t>aware </a:t>
            </a:r>
            <a:r>
              <a:rPr sz="1050" dirty="0">
                <a:solidFill>
                  <a:srgbClr val="464652"/>
                </a:solidFill>
                <a:latin typeface="Gill Sans MT"/>
                <a:cs typeface="Gill Sans MT"/>
              </a:rPr>
              <a:t>of the important of task</a:t>
            </a:r>
            <a:r>
              <a:rPr sz="1050" spc="-90" dirty="0">
                <a:solidFill>
                  <a:srgbClr val="464652"/>
                </a:solidFill>
                <a:latin typeface="Gill Sans MT"/>
                <a:cs typeface="Gill Sans MT"/>
              </a:rPr>
              <a:t> </a:t>
            </a:r>
            <a:r>
              <a:rPr sz="1050" dirty="0">
                <a:solidFill>
                  <a:srgbClr val="464652"/>
                </a:solidFill>
                <a:latin typeface="Gill Sans MT"/>
                <a:cs typeface="Gill Sans MT"/>
              </a:rPr>
              <a:t>outcomes;</a:t>
            </a:r>
            <a:endParaRPr sz="1050">
              <a:latin typeface="Gill Sans MT"/>
              <a:cs typeface="Gill Sans MT"/>
            </a:endParaRPr>
          </a:p>
          <a:p>
            <a:pPr marL="378460" marR="5080" indent="-228600">
              <a:lnSpc>
                <a:spcPct val="100000"/>
              </a:lnSpc>
              <a:spcBef>
                <a:spcPts val="250"/>
              </a:spcBef>
              <a:buClr>
                <a:srgbClr val="00AF50"/>
              </a:buClr>
              <a:buSzPct val="76190"/>
              <a:buAutoNum type="arabicPeriod"/>
              <a:tabLst>
                <a:tab pos="377825" algn="l"/>
                <a:tab pos="378460" algn="l"/>
              </a:tabLst>
            </a:pPr>
            <a:r>
              <a:rPr sz="1050" dirty="0">
                <a:solidFill>
                  <a:srgbClr val="464652"/>
                </a:solidFill>
                <a:latin typeface="Gill Sans MT"/>
                <a:cs typeface="Gill Sans MT"/>
              </a:rPr>
              <a:t>Induce </a:t>
            </a:r>
            <a:r>
              <a:rPr sz="1050" spc="-5" dirty="0">
                <a:solidFill>
                  <a:srgbClr val="464652"/>
                </a:solidFill>
                <a:latin typeface="Gill Sans MT"/>
                <a:cs typeface="Gill Sans MT"/>
              </a:rPr>
              <a:t>followers </a:t>
            </a:r>
            <a:r>
              <a:rPr sz="1050" dirty="0">
                <a:solidFill>
                  <a:srgbClr val="464652"/>
                </a:solidFill>
                <a:latin typeface="Gill Sans MT"/>
                <a:cs typeface="Gill Sans MT"/>
              </a:rPr>
              <a:t>to transcend personal </a:t>
            </a:r>
            <a:r>
              <a:rPr sz="1050" spc="-5" dirty="0">
                <a:solidFill>
                  <a:srgbClr val="464652"/>
                </a:solidFill>
                <a:latin typeface="Gill Sans MT"/>
                <a:cs typeface="Gill Sans MT"/>
              </a:rPr>
              <a:t>interest for </a:t>
            </a:r>
            <a:r>
              <a:rPr sz="1050" dirty="0">
                <a:solidFill>
                  <a:srgbClr val="464652"/>
                </a:solidFill>
                <a:latin typeface="Gill Sans MT"/>
                <a:cs typeface="Gill Sans MT"/>
              </a:rPr>
              <a:t>the </a:t>
            </a:r>
            <a:r>
              <a:rPr sz="1050" spc="-10" dirty="0">
                <a:solidFill>
                  <a:srgbClr val="464652"/>
                </a:solidFill>
                <a:latin typeface="Gill Sans MT"/>
                <a:cs typeface="Gill Sans MT"/>
              </a:rPr>
              <a:t>sake </a:t>
            </a:r>
            <a:r>
              <a:rPr sz="1050" dirty="0">
                <a:solidFill>
                  <a:srgbClr val="464652"/>
                </a:solidFill>
                <a:latin typeface="Gill Sans MT"/>
                <a:cs typeface="Gill Sans MT"/>
              </a:rPr>
              <a:t>of the  team or</a:t>
            </a:r>
            <a:r>
              <a:rPr sz="1050" spc="-90" dirty="0">
                <a:solidFill>
                  <a:srgbClr val="464652"/>
                </a:solidFill>
                <a:latin typeface="Gill Sans MT"/>
                <a:cs typeface="Gill Sans MT"/>
              </a:rPr>
              <a:t> </a:t>
            </a:r>
            <a:r>
              <a:rPr sz="1050" dirty="0">
                <a:solidFill>
                  <a:srgbClr val="464652"/>
                </a:solidFill>
                <a:latin typeface="Gill Sans MT"/>
                <a:cs typeface="Gill Sans MT"/>
              </a:rPr>
              <a:t>organization;</a:t>
            </a:r>
            <a:endParaRPr sz="1050">
              <a:latin typeface="Gill Sans MT"/>
              <a:cs typeface="Gill Sans MT"/>
            </a:endParaRPr>
          </a:p>
          <a:p>
            <a:pPr marL="378460" indent="-228600">
              <a:lnSpc>
                <a:spcPct val="100000"/>
              </a:lnSpc>
              <a:spcBef>
                <a:spcPts val="250"/>
              </a:spcBef>
              <a:buClr>
                <a:srgbClr val="00AF50"/>
              </a:buClr>
              <a:buSzPct val="76190"/>
              <a:buAutoNum type="arabicPeriod"/>
              <a:tabLst>
                <a:tab pos="377825" algn="l"/>
                <a:tab pos="378460" algn="l"/>
              </a:tabLst>
            </a:pPr>
            <a:r>
              <a:rPr sz="1050" spc="-5" dirty="0">
                <a:solidFill>
                  <a:srgbClr val="464652"/>
                </a:solidFill>
                <a:latin typeface="Gill Sans MT"/>
                <a:cs typeface="Gill Sans MT"/>
              </a:rPr>
              <a:t>Move followers toward </a:t>
            </a:r>
            <a:r>
              <a:rPr sz="1050" dirty="0">
                <a:solidFill>
                  <a:srgbClr val="464652"/>
                </a:solidFill>
                <a:latin typeface="Gill Sans MT"/>
                <a:cs typeface="Gill Sans MT"/>
              </a:rPr>
              <a:t>higher </a:t>
            </a:r>
            <a:r>
              <a:rPr sz="1050" spc="-5" dirty="0">
                <a:solidFill>
                  <a:srgbClr val="464652"/>
                </a:solidFill>
                <a:latin typeface="Gill Sans MT"/>
                <a:cs typeface="Gill Sans MT"/>
              </a:rPr>
              <a:t>order</a:t>
            </a:r>
            <a:r>
              <a:rPr sz="1050" spc="-100" dirty="0">
                <a:solidFill>
                  <a:srgbClr val="464652"/>
                </a:solidFill>
                <a:latin typeface="Gill Sans MT"/>
                <a:cs typeface="Gill Sans MT"/>
              </a:rPr>
              <a:t> </a:t>
            </a:r>
            <a:r>
              <a:rPr sz="1050" dirty="0">
                <a:solidFill>
                  <a:srgbClr val="464652"/>
                </a:solidFill>
                <a:latin typeface="Gill Sans MT"/>
                <a:cs typeface="Gill Sans MT"/>
              </a:rPr>
              <a:t>needs.</a:t>
            </a:r>
            <a:endParaRPr sz="10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295"/>
              </a:spcBef>
            </a:pPr>
            <a:r>
              <a:rPr sz="900" spc="5" dirty="0">
                <a:solidFill>
                  <a:srgbClr val="717BA2"/>
                </a:solidFill>
                <a:latin typeface="Wingdings 3"/>
                <a:cs typeface="Wingdings 3"/>
              </a:rPr>
              <a:t></a:t>
            </a:r>
            <a:r>
              <a:rPr sz="900" spc="5" dirty="0">
                <a:solidFill>
                  <a:srgbClr val="717BA2"/>
                </a:solidFill>
                <a:latin typeface="Times New Roman"/>
                <a:cs typeface="Times New Roman"/>
              </a:rPr>
              <a:t>   </a:t>
            </a:r>
            <a:r>
              <a:rPr sz="1200" spc="-15" dirty="0">
                <a:latin typeface="Gill Sans MT"/>
                <a:cs typeface="Gill Sans MT"/>
              </a:rPr>
              <a:t>Transformational </a:t>
            </a:r>
            <a:r>
              <a:rPr sz="1200" spc="-5" dirty="0">
                <a:latin typeface="Gill Sans MT"/>
                <a:cs typeface="Gill Sans MT"/>
              </a:rPr>
              <a:t>Leadership</a:t>
            </a:r>
            <a:r>
              <a:rPr sz="1200" spc="-125" dirty="0">
                <a:latin typeface="Gill Sans MT"/>
                <a:cs typeface="Gill Sans MT"/>
              </a:rPr>
              <a:t> </a:t>
            </a:r>
            <a:r>
              <a:rPr sz="1200" spc="-5" dirty="0">
                <a:latin typeface="Gill Sans MT"/>
                <a:cs typeface="Gill Sans MT"/>
              </a:rPr>
              <a:t>Behaviors:</a:t>
            </a:r>
            <a:endParaRPr sz="1200">
              <a:latin typeface="Gill Sans MT"/>
              <a:cs typeface="Gill Sans MT"/>
            </a:endParaRPr>
          </a:p>
          <a:p>
            <a:pPr marL="378460" indent="-228600">
              <a:lnSpc>
                <a:spcPct val="100000"/>
              </a:lnSpc>
              <a:spcBef>
                <a:spcPts val="245"/>
              </a:spcBef>
              <a:buClr>
                <a:srgbClr val="00AF50"/>
              </a:buClr>
              <a:buSzPct val="76190"/>
              <a:buAutoNum type="arabicPeriod"/>
              <a:tabLst>
                <a:tab pos="377825" algn="l"/>
                <a:tab pos="378460" algn="l"/>
              </a:tabLst>
            </a:pPr>
            <a:r>
              <a:rPr sz="1050" dirty="0">
                <a:solidFill>
                  <a:srgbClr val="464652"/>
                </a:solidFill>
                <a:latin typeface="Gill Sans MT"/>
                <a:cs typeface="Gill Sans MT"/>
              </a:rPr>
              <a:t>Idealize influence: </a:t>
            </a:r>
            <a:r>
              <a:rPr sz="1050" spc="5" dirty="0">
                <a:solidFill>
                  <a:srgbClr val="464652"/>
                </a:solidFill>
                <a:latin typeface="Gill Sans MT"/>
                <a:cs typeface="Gill Sans MT"/>
              </a:rPr>
              <a:t>serve </a:t>
            </a:r>
            <a:r>
              <a:rPr sz="1050" dirty="0">
                <a:solidFill>
                  <a:srgbClr val="464652"/>
                </a:solidFill>
                <a:latin typeface="Gill Sans MT"/>
                <a:cs typeface="Gill Sans MT"/>
              </a:rPr>
              <a:t>as a </a:t>
            </a:r>
            <a:r>
              <a:rPr sz="1050" spc="-5" dirty="0">
                <a:solidFill>
                  <a:srgbClr val="464652"/>
                </a:solidFill>
                <a:latin typeface="Gill Sans MT"/>
                <a:cs typeface="Gill Sans MT"/>
              </a:rPr>
              <a:t>role </a:t>
            </a:r>
            <a:r>
              <a:rPr sz="1050" dirty="0">
                <a:solidFill>
                  <a:srgbClr val="464652"/>
                </a:solidFill>
                <a:latin typeface="Gill Sans MT"/>
                <a:cs typeface="Gill Sans MT"/>
              </a:rPr>
              <a:t>model. </a:t>
            </a:r>
            <a:r>
              <a:rPr sz="1050" spc="-5" dirty="0">
                <a:solidFill>
                  <a:srgbClr val="464652"/>
                </a:solidFill>
                <a:latin typeface="Gill Sans MT"/>
                <a:cs typeface="Gill Sans MT"/>
              </a:rPr>
              <a:t>Display</a:t>
            </a:r>
            <a:r>
              <a:rPr sz="1050" spc="-50" dirty="0">
                <a:solidFill>
                  <a:srgbClr val="464652"/>
                </a:solidFill>
                <a:latin typeface="Gill Sans MT"/>
                <a:cs typeface="Gill Sans MT"/>
              </a:rPr>
              <a:t> </a:t>
            </a:r>
            <a:r>
              <a:rPr sz="1050" dirty="0">
                <a:solidFill>
                  <a:srgbClr val="464652"/>
                </a:solidFill>
                <a:latin typeface="Gill Sans MT"/>
                <a:cs typeface="Gill Sans MT"/>
              </a:rPr>
              <a:t>values/ethics.</a:t>
            </a:r>
            <a:endParaRPr sz="1050">
              <a:latin typeface="Gill Sans MT"/>
              <a:cs typeface="Gill Sans MT"/>
            </a:endParaRPr>
          </a:p>
          <a:p>
            <a:pPr marL="378460" marR="1061720" indent="-228600">
              <a:lnSpc>
                <a:spcPct val="100000"/>
              </a:lnSpc>
              <a:spcBef>
                <a:spcPts val="250"/>
              </a:spcBef>
              <a:buClr>
                <a:srgbClr val="00AF50"/>
              </a:buClr>
              <a:buSzPct val="76190"/>
              <a:buAutoNum type="arabicPeriod"/>
              <a:tabLst>
                <a:tab pos="377825" algn="l"/>
                <a:tab pos="378460" algn="l"/>
              </a:tabLst>
            </a:pPr>
            <a:r>
              <a:rPr sz="1050" dirty="0">
                <a:solidFill>
                  <a:srgbClr val="464652"/>
                </a:solidFill>
                <a:latin typeface="Gill Sans MT"/>
                <a:cs typeface="Gill Sans MT"/>
              </a:rPr>
              <a:t>Inspirational motivation: Articulate vision.</a:t>
            </a:r>
            <a:r>
              <a:rPr sz="1050" spc="-120" dirty="0">
                <a:solidFill>
                  <a:srgbClr val="464652"/>
                </a:solidFill>
                <a:latin typeface="Gill Sans MT"/>
                <a:cs typeface="Gill Sans MT"/>
              </a:rPr>
              <a:t> </a:t>
            </a:r>
            <a:r>
              <a:rPr sz="1050" dirty="0">
                <a:solidFill>
                  <a:srgbClr val="464652"/>
                </a:solidFill>
                <a:latin typeface="Gill Sans MT"/>
                <a:cs typeface="Gill Sans MT"/>
              </a:rPr>
              <a:t>High  standards/expectations.</a:t>
            </a:r>
            <a:endParaRPr sz="1050">
              <a:latin typeface="Gill Sans MT"/>
              <a:cs typeface="Gill Sans MT"/>
            </a:endParaRPr>
          </a:p>
          <a:p>
            <a:pPr marL="378460" indent="-228600">
              <a:lnSpc>
                <a:spcPct val="100000"/>
              </a:lnSpc>
              <a:spcBef>
                <a:spcPts val="250"/>
              </a:spcBef>
              <a:buClr>
                <a:srgbClr val="00AF50"/>
              </a:buClr>
              <a:buSzPct val="76190"/>
              <a:buAutoNum type="arabicPeriod"/>
              <a:tabLst>
                <a:tab pos="377825" algn="l"/>
                <a:tab pos="378460" algn="l"/>
              </a:tabLst>
            </a:pPr>
            <a:r>
              <a:rPr sz="1050" dirty="0">
                <a:solidFill>
                  <a:srgbClr val="464652"/>
                </a:solidFill>
                <a:latin typeface="Gill Sans MT"/>
                <a:cs typeface="Gill Sans MT"/>
              </a:rPr>
              <a:t>Intellectual </a:t>
            </a:r>
            <a:r>
              <a:rPr sz="1050" spc="-5" dirty="0">
                <a:solidFill>
                  <a:srgbClr val="464652"/>
                </a:solidFill>
                <a:latin typeface="Gill Sans MT"/>
                <a:cs typeface="Gill Sans MT"/>
              </a:rPr>
              <a:t>stimulation: new </a:t>
            </a:r>
            <a:r>
              <a:rPr sz="1050" dirty="0">
                <a:solidFill>
                  <a:srgbClr val="464652"/>
                </a:solidFill>
                <a:latin typeface="Gill Sans MT"/>
                <a:cs typeface="Gill Sans MT"/>
              </a:rPr>
              <a:t>perspectives and</a:t>
            </a:r>
            <a:r>
              <a:rPr sz="1050" spc="-200" dirty="0">
                <a:solidFill>
                  <a:srgbClr val="464652"/>
                </a:solidFill>
                <a:latin typeface="Gill Sans MT"/>
                <a:cs typeface="Gill Sans MT"/>
              </a:rPr>
              <a:t> </a:t>
            </a:r>
            <a:r>
              <a:rPr sz="1050" dirty="0">
                <a:solidFill>
                  <a:srgbClr val="464652"/>
                </a:solidFill>
                <a:latin typeface="Gill Sans MT"/>
                <a:cs typeface="Gill Sans MT"/>
              </a:rPr>
              <a:t>innovation.</a:t>
            </a:r>
            <a:endParaRPr sz="1050">
              <a:latin typeface="Gill Sans MT"/>
              <a:cs typeface="Gill Sans MT"/>
            </a:endParaRPr>
          </a:p>
          <a:p>
            <a:pPr marL="378460" indent="-228600">
              <a:lnSpc>
                <a:spcPct val="100000"/>
              </a:lnSpc>
              <a:spcBef>
                <a:spcPts val="250"/>
              </a:spcBef>
              <a:buClr>
                <a:srgbClr val="00AF50"/>
              </a:buClr>
              <a:buSzPct val="76190"/>
              <a:buAutoNum type="arabicPeriod"/>
              <a:tabLst>
                <a:tab pos="377825" algn="l"/>
                <a:tab pos="378460" algn="l"/>
              </a:tabLst>
            </a:pPr>
            <a:r>
              <a:rPr sz="1050" dirty="0">
                <a:solidFill>
                  <a:srgbClr val="464652"/>
                </a:solidFill>
                <a:latin typeface="Gill Sans MT"/>
                <a:cs typeface="Gill Sans MT"/>
              </a:rPr>
              <a:t>Individualized</a:t>
            </a:r>
            <a:r>
              <a:rPr sz="1050" spc="-40" dirty="0">
                <a:solidFill>
                  <a:srgbClr val="464652"/>
                </a:solidFill>
                <a:latin typeface="Gill Sans MT"/>
                <a:cs typeface="Gill Sans MT"/>
              </a:rPr>
              <a:t> </a:t>
            </a:r>
            <a:r>
              <a:rPr sz="1050" dirty="0">
                <a:solidFill>
                  <a:srgbClr val="464652"/>
                </a:solidFill>
                <a:latin typeface="Gill Sans MT"/>
                <a:cs typeface="Gill Sans MT"/>
              </a:rPr>
              <a:t>consideration:</a:t>
            </a:r>
            <a:r>
              <a:rPr sz="1050" spc="145" dirty="0">
                <a:solidFill>
                  <a:srgbClr val="464652"/>
                </a:solidFill>
                <a:latin typeface="Gill Sans MT"/>
                <a:cs typeface="Gill Sans MT"/>
              </a:rPr>
              <a:t> </a:t>
            </a:r>
            <a:r>
              <a:rPr sz="1050" dirty="0">
                <a:solidFill>
                  <a:srgbClr val="464652"/>
                </a:solidFill>
                <a:latin typeface="Gill Sans MT"/>
                <a:cs typeface="Gill Sans MT"/>
              </a:rPr>
              <a:t>Listen,</a:t>
            </a:r>
            <a:r>
              <a:rPr sz="1050" spc="-110" dirty="0">
                <a:solidFill>
                  <a:srgbClr val="464652"/>
                </a:solidFill>
                <a:latin typeface="Gill Sans MT"/>
                <a:cs typeface="Gill Sans MT"/>
              </a:rPr>
              <a:t> </a:t>
            </a:r>
            <a:r>
              <a:rPr sz="1050" spc="5" dirty="0">
                <a:solidFill>
                  <a:srgbClr val="464652"/>
                </a:solidFill>
                <a:latin typeface="Gill Sans MT"/>
                <a:cs typeface="Gill Sans MT"/>
              </a:rPr>
              <a:t>advice,</a:t>
            </a:r>
            <a:r>
              <a:rPr sz="1050" spc="-135" dirty="0">
                <a:solidFill>
                  <a:srgbClr val="464652"/>
                </a:solidFill>
                <a:latin typeface="Gill Sans MT"/>
                <a:cs typeface="Gill Sans MT"/>
              </a:rPr>
              <a:t> </a:t>
            </a:r>
            <a:r>
              <a:rPr sz="1050" dirty="0">
                <a:solidFill>
                  <a:srgbClr val="464652"/>
                </a:solidFill>
                <a:latin typeface="Gill Sans MT"/>
                <a:cs typeface="Gill Sans MT"/>
              </a:rPr>
              <a:t>teach,</a:t>
            </a:r>
            <a:r>
              <a:rPr sz="1050" spc="-135" dirty="0">
                <a:solidFill>
                  <a:srgbClr val="464652"/>
                </a:solidFill>
                <a:latin typeface="Gill Sans MT"/>
                <a:cs typeface="Gill Sans MT"/>
              </a:rPr>
              <a:t> </a:t>
            </a:r>
            <a:r>
              <a:rPr sz="1050" dirty="0">
                <a:solidFill>
                  <a:srgbClr val="464652"/>
                </a:solidFill>
                <a:latin typeface="Gill Sans MT"/>
                <a:cs typeface="Gill Sans MT"/>
              </a:rPr>
              <a:t>coach.</a:t>
            </a:r>
            <a:endParaRPr sz="1050">
              <a:latin typeface="Gill Sans MT"/>
              <a:cs typeface="Gill Sans MT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371600" y="8021383"/>
            <a:ext cx="4114800" cy="0"/>
          </a:xfrm>
          <a:custGeom>
            <a:avLst/>
            <a:gdLst/>
            <a:ahLst/>
            <a:cxnLst/>
            <a:rect l="l" t="t" r="r" b="b"/>
            <a:pathLst>
              <a:path w="4114800">
                <a:moveTo>
                  <a:pt x="0" y="0"/>
                </a:moveTo>
                <a:lnTo>
                  <a:pt x="4114800" y="0"/>
                </a:lnTo>
              </a:path>
            </a:pathLst>
          </a:custGeom>
          <a:ln w="4762">
            <a:solidFill>
              <a:srgbClr val="9FB8CD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371600" y="5416296"/>
            <a:ext cx="4114800" cy="0"/>
          </a:xfrm>
          <a:custGeom>
            <a:avLst/>
            <a:gdLst/>
            <a:ahLst/>
            <a:cxnLst/>
            <a:rect l="l" t="t" r="r" b="b"/>
            <a:pathLst>
              <a:path w="4114800">
                <a:moveTo>
                  <a:pt x="0" y="0"/>
                </a:moveTo>
                <a:lnTo>
                  <a:pt x="4114800" y="0"/>
                </a:lnTo>
              </a:path>
            </a:pathLst>
          </a:custGeom>
          <a:ln w="4762">
            <a:solidFill>
              <a:srgbClr val="9FB8CD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370202" y="8060893"/>
            <a:ext cx="60325" cy="95885"/>
          </a:xfrm>
          <a:custGeom>
            <a:avLst/>
            <a:gdLst/>
            <a:ahLst/>
            <a:cxnLst/>
            <a:rect l="l" t="t" r="r" b="b"/>
            <a:pathLst>
              <a:path w="60325" h="95884">
                <a:moveTo>
                  <a:pt x="0" y="0"/>
                </a:moveTo>
                <a:lnTo>
                  <a:pt x="0" y="95427"/>
                </a:lnTo>
                <a:lnTo>
                  <a:pt x="60197" y="47713"/>
                </a:lnTo>
                <a:lnTo>
                  <a:pt x="0" y="0"/>
                </a:lnTo>
                <a:close/>
              </a:path>
            </a:pathLst>
          </a:custGeom>
          <a:solidFill>
            <a:srgbClr val="9FB8C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404874" y="5140833"/>
            <a:ext cx="3871595" cy="22390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0" spc="-5" dirty="0">
                <a:solidFill>
                  <a:srgbClr val="464652"/>
                </a:solidFill>
                <a:latin typeface="Bookman Old Style"/>
                <a:cs typeface="Bookman Old Style"/>
              </a:rPr>
              <a:t>Relational</a:t>
            </a:r>
            <a:r>
              <a:rPr sz="1600" b="0" spc="-25" dirty="0">
                <a:solidFill>
                  <a:srgbClr val="464652"/>
                </a:solidFill>
                <a:latin typeface="Bookman Old Style"/>
                <a:cs typeface="Bookman Old Style"/>
              </a:rPr>
              <a:t> </a:t>
            </a:r>
            <a:r>
              <a:rPr sz="1600" b="0" spc="-5" dirty="0">
                <a:solidFill>
                  <a:srgbClr val="464652"/>
                </a:solidFill>
                <a:latin typeface="Bookman Old Style"/>
                <a:cs typeface="Bookman Old Style"/>
              </a:rPr>
              <a:t>Leadership</a:t>
            </a:r>
            <a:endParaRPr sz="1600">
              <a:latin typeface="Bookman Old Style"/>
              <a:cs typeface="Bookman Old Style"/>
            </a:endParaRPr>
          </a:p>
          <a:p>
            <a:pPr marL="12700">
              <a:lnSpc>
                <a:spcPct val="100000"/>
              </a:lnSpc>
              <a:spcBef>
                <a:spcPts val="680"/>
              </a:spcBef>
            </a:pPr>
            <a:r>
              <a:rPr sz="950" spc="15" dirty="0">
                <a:solidFill>
                  <a:srgbClr val="717BA2"/>
                </a:solidFill>
                <a:latin typeface="Wingdings 3"/>
                <a:cs typeface="Wingdings 3"/>
              </a:rPr>
              <a:t></a:t>
            </a:r>
            <a:r>
              <a:rPr sz="950" spc="15" dirty="0">
                <a:solidFill>
                  <a:srgbClr val="717BA2"/>
                </a:solidFill>
                <a:latin typeface="Times New Roman"/>
                <a:cs typeface="Times New Roman"/>
              </a:rPr>
              <a:t>  </a:t>
            </a:r>
            <a:r>
              <a:rPr sz="1300" spc="-5" dirty="0">
                <a:latin typeface="Gill Sans MT"/>
                <a:cs typeface="Gill Sans MT"/>
              </a:rPr>
              <a:t>Focused on the </a:t>
            </a:r>
            <a:r>
              <a:rPr sz="1300" spc="-10" dirty="0">
                <a:latin typeface="Gill Sans MT"/>
                <a:cs typeface="Gill Sans MT"/>
              </a:rPr>
              <a:t>process, </a:t>
            </a:r>
            <a:r>
              <a:rPr sz="1300" spc="-5" dirty="0">
                <a:latin typeface="Gill Sans MT"/>
                <a:cs typeface="Gill Sans MT"/>
              </a:rPr>
              <a:t>not the</a:t>
            </a:r>
            <a:r>
              <a:rPr sz="1300" spc="-40" dirty="0">
                <a:latin typeface="Gill Sans MT"/>
                <a:cs typeface="Gill Sans MT"/>
              </a:rPr>
              <a:t> </a:t>
            </a:r>
            <a:r>
              <a:rPr sz="1300" spc="-5" dirty="0">
                <a:latin typeface="Gill Sans MT"/>
                <a:cs typeface="Gill Sans MT"/>
              </a:rPr>
              <a:t>person.</a:t>
            </a:r>
            <a:endParaRPr sz="1300">
              <a:latin typeface="Gill Sans MT"/>
              <a:cs typeface="Gill Sans MT"/>
            </a:endParaRPr>
          </a:p>
          <a:p>
            <a:pPr marL="149225" marR="5080" indent="-137160">
              <a:lnSpc>
                <a:spcPct val="100000"/>
              </a:lnSpc>
              <a:spcBef>
                <a:spcPts val="300"/>
              </a:spcBef>
            </a:pPr>
            <a:r>
              <a:rPr sz="950" spc="15" dirty="0">
                <a:solidFill>
                  <a:srgbClr val="717BA2"/>
                </a:solidFill>
                <a:latin typeface="Wingdings 3"/>
                <a:cs typeface="Wingdings 3"/>
              </a:rPr>
              <a:t></a:t>
            </a:r>
            <a:r>
              <a:rPr sz="950" spc="15" dirty="0">
                <a:solidFill>
                  <a:srgbClr val="717BA2"/>
                </a:solidFill>
                <a:latin typeface="Times New Roman"/>
                <a:cs typeface="Times New Roman"/>
              </a:rPr>
              <a:t> </a:t>
            </a:r>
            <a:r>
              <a:rPr sz="1300" spc="-5" dirty="0">
                <a:latin typeface="Gill Sans MT"/>
                <a:cs typeface="Gill Sans MT"/>
              </a:rPr>
              <a:t>A </a:t>
            </a:r>
            <a:r>
              <a:rPr sz="1300" dirty="0">
                <a:latin typeface="Gill Sans MT"/>
                <a:cs typeface="Gill Sans MT"/>
              </a:rPr>
              <a:t>theory </a:t>
            </a:r>
            <a:r>
              <a:rPr sz="1300" spc="-5" dirty="0">
                <a:latin typeface="Gill Sans MT"/>
                <a:cs typeface="Gill Sans MT"/>
              </a:rPr>
              <a:t>defined as a social influence </a:t>
            </a:r>
            <a:r>
              <a:rPr sz="1300" spc="-10" dirty="0">
                <a:latin typeface="Gill Sans MT"/>
                <a:cs typeface="Gill Sans MT"/>
              </a:rPr>
              <a:t>process through  </a:t>
            </a:r>
            <a:r>
              <a:rPr sz="1300" spc="-5" dirty="0">
                <a:latin typeface="Gill Sans MT"/>
                <a:cs typeface="Gill Sans MT"/>
              </a:rPr>
              <a:t>which emergent conditions and change </a:t>
            </a:r>
            <a:r>
              <a:rPr sz="1300" spc="-10" dirty="0">
                <a:latin typeface="Gill Sans MT"/>
                <a:cs typeface="Gill Sans MT"/>
              </a:rPr>
              <a:t>are </a:t>
            </a:r>
            <a:r>
              <a:rPr sz="1300" spc="-5" dirty="0">
                <a:latin typeface="Gill Sans MT"/>
                <a:cs typeface="Gill Sans MT"/>
              </a:rPr>
              <a:t>constructed  and</a:t>
            </a:r>
            <a:r>
              <a:rPr sz="1300" spc="-60" dirty="0">
                <a:latin typeface="Gill Sans MT"/>
                <a:cs typeface="Gill Sans MT"/>
              </a:rPr>
              <a:t> </a:t>
            </a:r>
            <a:r>
              <a:rPr sz="1300" spc="-10" dirty="0">
                <a:latin typeface="Gill Sans MT"/>
                <a:cs typeface="Gill Sans MT"/>
              </a:rPr>
              <a:t>produced.</a:t>
            </a:r>
            <a:endParaRPr sz="13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sz="950" spc="15" dirty="0">
                <a:solidFill>
                  <a:srgbClr val="717BA2"/>
                </a:solidFill>
                <a:latin typeface="Wingdings 3"/>
                <a:cs typeface="Wingdings 3"/>
              </a:rPr>
              <a:t></a:t>
            </a:r>
            <a:r>
              <a:rPr sz="950" spc="15" dirty="0">
                <a:solidFill>
                  <a:srgbClr val="717BA2"/>
                </a:solidFill>
                <a:latin typeface="Times New Roman"/>
                <a:cs typeface="Times New Roman"/>
              </a:rPr>
              <a:t>  </a:t>
            </a:r>
            <a:r>
              <a:rPr sz="1300" spc="-10" dirty="0">
                <a:latin typeface="Gill Sans MT"/>
                <a:cs typeface="Gill Sans MT"/>
              </a:rPr>
              <a:t>Post </a:t>
            </a:r>
            <a:r>
              <a:rPr sz="1300" spc="-5" dirty="0">
                <a:latin typeface="Gill Sans MT"/>
                <a:cs typeface="Gill Sans MT"/>
              </a:rPr>
              <a:t>Industrial</a:t>
            </a:r>
            <a:r>
              <a:rPr sz="1300" spc="15" dirty="0">
                <a:latin typeface="Gill Sans MT"/>
                <a:cs typeface="Gill Sans MT"/>
              </a:rPr>
              <a:t> </a:t>
            </a:r>
            <a:r>
              <a:rPr sz="1300" spc="-5" dirty="0">
                <a:latin typeface="Gill Sans MT"/>
                <a:cs typeface="Gill Sans MT"/>
              </a:rPr>
              <a:t>Leadership</a:t>
            </a:r>
            <a:endParaRPr sz="1300">
              <a:latin typeface="Gill Sans MT"/>
              <a:cs typeface="Gill Sans MT"/>
            </a:endParaRPr>
          </a:p>
          <a:p>
            <a:pPr marL="149225">
              <a:lnSpc>
                <a:spcPct val="100000"/>
              </a:lnSpc>
              <a:spcBef>
                <a:spcPts val="254"/>
              </a:spcBef>
            </a:pPr>
            <a:r>
              <a:rPr sz="850" spc="10" dirty="0">
                <a:solidFill>
                  <a:srgbClr val="9FB8CD"/>
                </a:solidFill>
                <a:latin typeface="Wingdings 3"/>
                <a:cs typeface="Wingdings 3"/>
              </a:rPr>
              <a:t></a:t>
            </a:r>
            <a:r>
              <a:rPr sz="850" spc="10" dirty="0">
                <a:solidFill>
                  <a:srgbClr val="9FB8CD"/>
                </a:solidFill>
                <a:latin typeface="Times New Roman"/>
                <a:cs typeface="Times New Roman"/>
              </a:rPr>
              <a:t>   </a:t>
            </a:r>
            <a:r>
              <a:rPr sz="1150" dirty="0">
                <a:solidFill>
                  <a:srgbClr val="464652"/>
                </a:solidFill>
                <a:latin typeface="Gill Sans MT"/>
                <a:cs typeface="Gill Sans MT"/>
              </a:rPr>
              <a:t>Relationships Based on</a:t>
            </a:r>
            <a:r>
              <a:rPr sz="1150" spc="-150" dirty="0">
                <a:solidFill>
                  <a:srgbClr val="464652"/>
                </a:solidFill>
                <a:latin typeface="Gill Sans MT"/>
                <a:cs typeface="Gill Sans MT"/>
              </a:rPr>
              <a:t> </a:t>
            </a:r>
            <a:r>
              <a:rPr sz="1150" dirty="0">
                <a:solidFill>
                  <a:srgbClr val="464652"/>
                </a:solidFill>
                <a:latin typeface="Gill Sans MT"/>
                <a:cs typeface="Gill Sans MT"/>
              </a:rPr>
              <a:t>Influence</a:t>
            </a:r>
            <a:endParaRPr sz="1150">
              <a:latin typeface="Gill Sans MT"/>
              <a:cs typeface="Gill Sans MT"/>
            </a:endParaRPr>
          </a:p>
          <a:p>
            <a:pPr marL="149225">
              <a:lnSpc>
                <a:spcPct val="100000"/>
              </a:lnSpc>
              <a:spcBef>
                <a:spcPts val="250"/>
              </a:spcBef>
            </a:pPr>
            <a:r>
              <a:rPr sz="850" spc="10" dirty="0">
                <a:solidFill>
                  <a:srgbClr val="9FB8CD"/>
                </a:solidFill>
                <a:latin typeface="Wingdings 3"/>
                <a:cs typeface="Wingdings 3"/>
              </a:rPr>
              <a:t></a:t>
            </a:r>
            <a:r>
              <a:rPr sz="850" spc="10" dirty="0">
                <a:solidFill>
                  <a:srgbClr val="9FB8CD"/>
                </a:solidFill>
                <a:latin typeface="Times New Roman"/>
                <a:cs typeface="Times New Roman"/>
              </a:rPr>
              <a:t>   </a:t>
            </a:r>
            <a:r>
              <a:rPr sz="1150" spc="-5" dirty="0">
                <a:solidFill>
                  <a:srgbClr val="464652"/>
                </a:solidFill>
                <a:latin typeface="Gill Sans MT"/>
                <a:cs typeface="Gill Sans MT"/>
              </a:rPr>
              <a:t>Leaders </a:t>
            </a:r>
            <a:r>
              <a:rPr sz="1150" dirty="0">
                <a:solidFill>
                  <a:srgbClr val="464652"/>
                </a:solidFill>
                <a:latin typeface="Gill Sans MT"/>
                <a:cs typeface="Gill Sans MT"/>
              </a:rPr>
              <a:t>and </a:t>
            </a:r>
            <a:r>
              <a:rPr sz="1150" spc="-10" dirty="0">
                <a:solidFill>
                  <a:srgbClr val="464652"/>
                </a:solidFill>
                <a:latin typeface="Gill Sans MT"/>
                <a:cs typeface="Gill Sans MT"/>
              </a:rPr>
              <a:t>Followers Are</a:t>
            </a:r>
            <a:r>
              <a:rPr sz="1150" spc="-204" dirty="0">
                <a:solidFill>
                  <a:srgbClr val="464652"/>
                </a:solidFill>
                <a:latin typeface="Gill Sans MT"/>
                <a:cs typeface="Gill Sans MT"/>
              </a:rPr>
              <a:t> </a:t>
            </a:r>
            <a:r>
              <a:rPr sz="1150" spc="-5" dirty="0">
                <a:solidFill>
                  <a:srgbClr val="464652"/>
                </a:solidFill>
                <a:latin typeface="Gill Sans MT"/>
                <a:cs typeface="Gill Sans MT"/>
              </a:rPr>
              <a:t>Participants</a:t>
            </a:r>
            <a:endParaRPr sz="1150">
              <a:latin typeface="Gill Sans MT"/>
              <a:cs typeface="Gill Sans MT"/>
            </a:endParaRPr>
          </a:p>
          <a:p>
            <a:pPr marL="149225">
              <a:lnSpc>
                <a:spcPct val="100000"/>
              </a:lnSpc>
              <a:spcBef>
                <a:spcPts val="250"/>
              </a:spcBef>
            </a:pPr>
            <a:r>
              <a:rPr sz="850" spc="10" dirty="0">
                <a:solidFill>
                  <a:srgbClr val="9FB8CD"/>
                </a:solidFill>
                <a:latin typeface="Wingdings 3"/>
                <a:cs typeface="Wingdings 3"/>
              </a:rPr>
              <a:t></a:t>
            </a:r>
            <a:r>
              <a:rPr sz="850" spc="10" dirty="0">
                <a:solidFill>
                  <a:srgbClr val="9FB8CD"/>
                </a:solidFill>
                <a:latin typeface="Times New Roman"/>
                <a:cs typeface="Times New Roman"/>
              </a:rPr>
              <a:t>   </a:t>
            </a:r>
            <a:r>
              <a:rPr sz="1150" dirty="0">
                <a:solidFill>
                  <a:srgbClr val="464652"/>
                </a:solidFill>
                <a:latin typeface="Gill Sans MT"/>
                <a:cs typeface="Gill Sans MT"/>
              </a:rPr>
              <a:t>Participants Intend Real</a:t>
            </a:r>
            <a:r>
              <a:rPr sz="1150" spc="-140" dirty="0">
                <a:solidFill>
                  <a:srgbClr val="464652"/>
                </a:solidFill>
                <a:latin typeface="Gill Sans MT"/>
                <a:cs typeface="Gill Sans MT"/>
              </a:rPr>
              <a:t> </a:t>
            </a:r>
            <a:r>
              <a:rPr sz="1150" dirty="0">
                <a:solidFill>
                  <a:srgbClr val="464652"/>
                </a:solidFill>
                <a:latin typeface="Gill Sans MT"/>
                <a:cs typeface="Gill Sans MT"/>
              </a:rPr>
              <a:t>Change</a:t>
            </a:r>
            <a:endParaRPr sz="1150">
              <a:latin typeface="Gill Sans MT"/>
              <a:cs typeface="Gill Sans MT"/>
            </a:endParaRPr>
          </a:p>
          <a:p>
            <a:pPr marL="149225">
              <a:lnSpc>
                <a:spcPct val="100000"/>
              </a:lnSpc>
              <a:spcBef>
                <a:spcPts val="240"/>
              </a:spcBef>
            </a:pPr>
            <a:r>
              <a:rPr sz="850" spc="10" dirty="0">
                <a:solidFill>
                  <a:srgbClr val="9FB8CD"/>
                </a:solidFill>
                <a:latin typeface="Wingdings 3"/>
                <a:cs typeface="Wingdings 3"/>
              </a:rPr>
              <a:t></a:t>
            </a:r>
            <a:r>
              <a:rPr sz="850" spc="10" dirty="0">
                <a:solidFill>
                  <a:srgbClr val="9FB8CD"/>
                </a:solidFill>
                <a:latin typeface="Times New Roman"/>
                <a:cs typeface="Times New Roman"/>
              </a:rPr>
              <a:t>   </a:t>
            </a:r>
            <a:r>
              <a:rPr sz="1150" dirty="0">
                <a:solidFill>
                  <a:srgbClr val="464652"/>
                </a:solidFill>
                <a:latin typeface="Gill Sans MT"/>
                <a:cs typeface="Gill Sans MT"/>
              </a:rPr>
              <a:t>Changes Reflect Mutual</a:t>
            </a:r>
            <a:r>
              <a:rPr sz="1150" spc="-150" dirty="0">
                <a:solidFill>
                  <a:srgbClr val="464652"/>
                </a:solidFill>
                <a:latin typeface="Gill Sans MT"/>
                <a:cs typeface="Gill Sans MT"/>
              </a:rPr>
              <a:t> </a:t>
            </a:r>
            <a:r>
              <a:rPr sz="1150" spc="-5" dirty="0">
                <a:solidFill>
                  <a:srgbClr val="464652"/>
                </a:solidFill>
                <a:latin typeface="Gill Sans MT"/>
                <a:cs typeface="Gill Sans MT"/>
              </a:rPr>
              <a:t>Interests</a:t>
            </a:r>
            <a:endParaRPr sz="1150">
              <a:latin typeface="Gill Sans MT"/>
              <a:cs typeface="Gill Sans MT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2</a:t>
            </a:fld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089141" y="36576"/>
            <a:ext cx="687070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1200">
                <a:cs typeface="Calibri"/>
              </a:rPr>
              <a:t>4</a:t>
            </a:r>
            <a:r>
              <a:rPr lang="en-US" sz="1200" spc="5">
                <a:cs typeface="Calibri"/>
              </a:rPr>
              <a:t>/</a:t>
            </a:r>
            <a:r>
              <a:rPr lang="en-US" sz="1200">
                <a:cs typeface="Calibri"/>
              </a:rPr>
              <a:t>10/2</a:t>
            </a:r>
            <a:r>
              <a:rPr lang="en-US" sz="1200" spc="5">
                <a:cs typeface="Calibri"/>
              </a:rPr>
              <a:t>0</a:t>
            </a:r>
            <a:r>
              <a:rPr lang="en-US" sz="1200">
                <a:cs typeface="Calibri"/>
              </a:rPr>
              <a:t>17</a:t>
            </a:r>
            <a:endParaRPr lang="en-US" sz="1200" dirty="0"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371600" y="4045203"/>
            <a:ext cx="4114800" cy="0"/>
          </a:xfrm>
          <a:custGeom>
            <a:avLst/>
            <a:gdLst/>
            <a:ahLst/>
            <a:cxnLst/>
            <a:rect l="l" t="t" r="r" b="b"/>
            <a:pathLst>
              <a:path w="4114800">
                <a:moveTo>
                  <a:pt x="0" y="0"/>
                </a:moveTo>
                <a:lnTo>
                  <a:pt x="4114800" y="0"/>
                </a:lnTo>
              </a:path>
            </a:pathLst>
          </a:custGeom>
          <a:ln w="4762">
            <a:solidFill>
              <a:srgbClr val="9FB8CD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371600" y="1440180"/>
            <a:ext cx="4114800" cy="0"/>
          </a:xfrm>
          <a:custGeom>
            <a:avLst/>
            <a:gdLst/>
            <a:ahLst/>
            <a:cxnLst/>
            <a:rect l="l" t="t" r="r" b="b"/>
            <a:pathLst>
              <a:path w="4114800">
                <a:moveTo>
                  <a:pt x="0" y="0"/>
                </a:moveTo>
                <a:lnTo>
                  <a:pt x="4114800" y="0"/>
                </a:lnTo>
              </a:path>
            </a:pathLst>
          </a:custGeom>
          <a:ln w="4762">
            <a:solidFill>
              <a:srgbClr val="9FB8CD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370202" y="4084828"/>
            <a:ext cx="60325" cy="95885"/>
          </a:xfrm>
          <a:custGeom>
            <a:avLst/>
            <a:gdLst/>
            <a:ahLst/>
            <a:cxnLst/>
            <a:rect l="l" t="t" r="r" b="b"/>
            <a:pathLst>
              <a:path w="60325" h="95885">
                <a:moveTo>
                  <a:pt x="0" y="0"/>
                </a:moveTo>
                <a:lnTo>
                  <a:pt x="0" y="95376"/>
                </a:lnTo>
                <a:lnTo>
                  <a:pt x="60197" y="47625"/>
                </a:lnTo>
                <a:lnTo>
                  <a:pt x="0" y="0"/>
                </a:lnTo>
                <a:close/>
              </a:path>
            </a:pathLst>
          </a:custGeom>
          <a:solidFill>
            <a:srgbClr val="9FB8C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404874" y="1164081"/>
            <a:ext cx="3948429" cy="20427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0" dirty="0">
                <a:solidFill>
                  <a:srgbClr val="464652"/>
                </a:solidFill>
                <a:latin typeface="Bookman Old Style"/>
                <a:cs typeface="Bookman Old Style"/>
              </a:rPr>
              <a:t>Servant</a:t>
            </a:r>
            <a:r>
              <a:rPr sz="1600" b="0" spc="-75" dirty="0">
                <a:solidFill>
                  <a:srgbClr val="464652"/>
                </a:solidFill>
                <a:latin typeface="Bookman Old Style"/>
                <a:cs typeface="Bookman Old Style"/>
              </a:rPr>
              <a:t> </a:t>
            </a:r>
            <a:r>
              <a:rPr sz="1600" b="0" spc="-5" dirty="0">
                <a:solidFill>
                  <a:srgbClr val="464652"/>
                </a:solidFill>
                <a:latin typeface="Bookman Old Style"/>
                <a:cs typeface="Bookman Old Style"/>
              </a:rPr>
              <a:t>Leadership</a:t>
            </a:r>
            <a:endParaRPr sz="1600">
              <a:latin typeface="Bookman Old Style"/>
              <a:cs typeface="Bookman Old Style"/>
            </a:endParaRPr>
          </a:p>
          <a:p>
            <a:pPr marL="149225" marR="229235" indent="-137160">
              <a:lnSpc>
                <a:spcPct val="100000"/>
              </a:lnSpc>
              <a:spcBef>
                <a:spcPts val="685"/>
              </a:spcBef>
            </a:pPr>
            <a:r>
              <a:rPr sz="950" spc="15" dirty="0">
                <a:solidFill>
                  <a:srgbClr val="717BA2"/>
                </a:solidFill>
                <a:latin typeface="Wingdings 3"/>
                <a:cs typeface="Wingdings 3"/>
              </a:rPr>
              <a:t></a:t>
            </a:r>
            <a:r>
              <a:rPr sz="950" spc="15" dirty="0">
                <a:solidFill>
                  <a:srgbClr val="717BA2"/>
                </a:solidFill>
                <a:latin typeface="Times New Roman"/>
                <a:cs typeface="Times New Roman"/>
              </a:rPr>
              <a:t> </a:t>
            </a:r>
            <a:r>
              <a:rPr sz="1300" spc="-5" dirty="0">
                <a:latin typeface="Gill Sans MT"/>
                <a:cs typeface="Gill Sans MT"/>
              </a:rPr>
              <a:t>Emphasize </a:t>
            </a:r>
            <a:r>
              <a:rPr sz="1300" dirty="0">
                <a:latin typeface="Gill Sans MT"/>
                <a:cs typeface="Gill Sans MT"/>
              </a:rPr>
              <a:t>service </a:t>
            </a:r>
            <a:r>
              <a:rPr sz="1300" spc="-5" dirty="0">
                <a:latin typeface="Gill Sans MT"/>
                <a:cs typeface="Gill Sans MT"/>
              </a:rPr>
              <a:t>to others, a holistic (meaningful &amp;  larger) </a:t>
            </a:r>
            <a:r>
              <a:rPr sz="1300" spc="-10" dirty="0">
                <a:latin typeface="Gill Sans MT"/>
                <a:cs typeface="Gill Sans MT"/>
              </a:rPr>
              <a:t>approach </a:t>
            </a:r>
            <a:r>
              <a:rPr sz="1300" spc="-5" dirty="0">
                <a:latin typeface="Gill Sans MT"/>
                <a:cs typeface="Gill Sans MT"/>
              </a:rPr>
              <a:t>to </a:t>
            </a:r>
            <a:r>
              <a:rPr sz="1300" spc="-10" dirty="0">
                <a:latin typeface="Gill Sans MT"/>
                <a:cs typeface="Gill Sans MT"/>
              </a:rPr>
              <a:t>work </a:t>
            </a:r>
            <a:r>
              <a:rPr sz="1300" spc="-5" dirty="0">
                <a:latin typeface="Gill Sans MT"/>
                <a:cs typeface="Gill Sans MT"/>
              </a:rPr>
              <a:t>and </a:t>
            </a:r>
            <a:r>
              <a:rPr sz="1300" spc="-10" dirty="0">
                <a:latin typeface="Gill Sans MT"/>
                <a:cs typeface="Gill Sans MT"/>
              </a:rPr>
              <a:t>shared </a:t>
            </a:r>
            <a:r>
              <a:rPr sz="1300" spc="-5" dirty="0">
                <a:latin typeface="Gill Sans MT"/>
                <a:cs typeface="Gill Sans MT"/>
              </a:rPr>
              <a:t>decision making  </a:t>
            </a:r>
            <a:r>
              <a:rPr sz="1300" spc="-30" dirty="0">
                <a:latin typeface="Gill Sans MT"/>
                <a:cs typeface="Gill Sans MT"/>
              </a:rPr>
              <a:t>power.</a:t>
            </a:r>
            <a:endParaRPr sz="1300">
              <a:latin typeface="Gill Sans MT"/>
              <a:cs typeface="Gill Sans MT"/>
            </a:endParaRPr>
          </a:p>
          <a:p>
            <a:pPr marL="149225" marR="5080" indent="-137160">
              <a:lnSpc>
                <a:spcPct val="100000"/>
              </a:lnSpc>
              <a:spcBef>
                <a:spcPts val="300"/>
              </a:spcBef>
            </a:pPr>
            <a:r>
              <a:rPr sz="950" spc="15" dirty="0">
                <a:solidFill>
                  <a:srgbClr val="717BA2"/>
                </a:solidFill>
                <a:latin typeface="Wingdings 3"/>
                <a:cs typeface="Wingdings 3"/>
              </a:rPr>
              <a:t></a:t>
            </a:r>
            <a:r>
              <a:rPr sz="950" spc="15" dirty="0">
                <a:solidFill>
                  <a:srgbClr val="717BA2"/>
                </a:solidFill>
                <a:latin typeface="Times New Roman"/>
                <a:cs typeface="Times New Roman"/>
              </a:rPr>
              <a:t> </a:t>
            </a:r>
            <a:r>
              <a:rPr sz="1300" spc="-5" dirty="0">
                <a:latin typeface="Gill Sans MT"/>
                <a:cs typeface="Gill Sans MT"/>
              </a:rPr>
              <a:t>Long-term transformational </a:t>
            </a:r>
            <a:r>
              <a:rPr sz="1300" spc="-10" dirty="0">
                <a:latin typeface="Gill Sans MT"/>
                <a:cs typeface="Gill Sans MT"/>
              </a:rPr>
              <a:t>approach </a:t>
            </a:r>
            <a:r>
              <a:rPr sz="1300" spc="-5" dirty="0">
                <a:latin typeface="Gill Sans MT"/>
                <a:cs typeface="Gill Sans MT"/>
              </a:rPr>
              <a:t>to life and </a:t>
            </a:r>
            <a:r>
              <a:rPr sz="1300" spc="-10" dirty="0">
                <a:latin typeface="Gill Sans MT"/>
                <a:cs typeface="Gill Sans MT"/>
              </a:rPr>
              <a:t>work…  </a:t>
            </a:r>
            <a:r>
              <a:rPr sz="1300" spc="-5" dirty="0">
                <a:latin typeface="Gill Sans MT"/>
                <a:cs typeface="Gill Sans MT"/>
              </a:rPr>
              <a:t>pursuit of the </a:t>
            </a:r>
            <a:r>
              <a:rPr sz="1300" spc="-10" dirty="0">
                <a:latin typeface="Gill Sans MT"/>
                <a:cs typeface="Gill Sans MT"/>
              </a:rPr>
              <a:t>improvement </a:t>
            </a:r>
            <a:r>
              <a:rPr sz="1300" spc="-5" dirty="0">
                <a:latin typeface="Gill Sans MT"/>
                <a:cs typeface="Gill Sans MT"/>
              </a:rPr>
              <a:t>of corporate cultures…  change </a:t>
            </a:r>
            <a:r>
              <a:rPr sz="1300" spc="-10" dirty="0">
                <a:latin typeface="Gill Sans MT"/>
                <a:cs typeface="Gill Sans MT"/>
              </a:rPr>
              <a:t>throughout</a:t>
            </a:r>
            <a:r>
              <a:rPr sz="1300" spc="15" dirty="0">
                <a:latin typeface="Gill Sans MT"/>
                <a:cs typeface="Gill Sans MT"/>
              </a:rPr>
              <a:t> </a:t>
            </a:r>
            <a:r>
              <a:rPr sz="1300" spc="-5" dirty="0">
                <a:latin typeface="Gill Sans MT"/>
                <a:cs typeface="Gill Sans MT"/>
              </a:rPr>
              <a:t>society</a:t>
            </a:r>
            <a:endParaRPr sz="13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sz="950" spc="15" dirty="0">
                <a:solidFill>
                  <a:srgbClr val="717BA2"/>
                </a:solidFill>
                <a:latin typeface="Wingdings 3"/>
                <a:cs typeface="Wingdings 3"/>
              </a:rPr>
              <a:t></a:t>
            </a:r>
            <a:r>
              <a:rPr sz="950" spc="15" dirty="0">
                <a:solidFill>
                  <a:srgbClr val="717BA2"/>
                </a:solidFill>
                <a:latin typeface="Times New Roman"/>
                <a:cs typeface="Times New Roman"/>
              </a:rPr>
              <a:t>  </a:t>
            </a:r>
            <a:r>
              <a:rPr sz="1300" spc="-5" dirty="0">
                <a:latin typeface="Gill Sans MT"/>
                <a:cs typeface="Gill Sans MT"/>
              </a:rPr>
              <a:t>Restores the moral</a:t>
            </a:r>
            <a:r>
              <a:rPr sz="1300" spc="25" dirty="0">
                <a:latin typeface="Gill Sans MT"/>
                <a:cs typeface="Gill Sans MT"/>
              </a:rPr>
              <a:t> </a:t>
            </a:r>
            <a:r>
              <a:rPr sz="1300" spc="-5" dirty="0">
                <a:latin typeface="Gill Sans MT"/>
                <a:cs typeface="Gill Sans MT"/>
              </a:rPr>
              <a:t>compass.</a:t>
            </a:r>
            <a:endParaRPr sz="13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sz="950" spc="15" dirty="0">
                <a:solidFill>
                  <a:srgbClr val="717BA2"/>
                </a:solidFill>
                <a:latin typeface="Wingdings 3"/>
                <a:cs typeface="Wingdings 3"/>
              </a:rPr>
              <a:t></a:t>
            </a:r>
            <a:r>
              <a:rPr sz="950" spc="15" dirty="0">
                <a:solidFill>
                  <a:srgbClr val="717BA2"/>
                </a:solidFill>
                <a:latin typeface="Times New Roman"/>
                <a:cs typeface="Times New Roman"/>
              </a:rPr>
              <a:t>  </a:t>
            </a:r>
            <a:r>
              <a:rPr sz="1300" spc="-5" dirty="0">
                <a:latin typeface="Gill Sans MT"/>
                <a:cs typeface="Gill Sans MT"/>
              </a:rPr>
              <a:t>Limited empirical </a:t>
            </a:r>
            <a:r>
              <a:rPr sz="1300" spc="-10" dirty="0">
                <a:latin typeface="Gill Sans MT"/>
                <a:cs typeface="Gill Sans MT"/>
              </a:rPr>
              <a:t>research </a:t>
            </a:r>
            <a:r>
              <a:rPr sz="1300" spc="-5" dirty="0">
                <a:latin typeface="Gill Sans MT"/>
                <a:cs typeface="Gill Sans MT"/>
              </a:rPr>
              <a:t>to </a:t>
            </a:r>
            <a:r>
              <a:rPr sz="1300" dirty="0">
                <a:latin typeface="Gill Sans MT"/>
                <a:cs typeface="Gill Sans MT"/>
              </a:rPr>
              <a:t>support </a:t>
            </a:r>
            <a:r>
              <a:rPr sz="1300" spc="-5" dirty="0">
                <a:latin typeface="Gill Sans MT"/>
                <a:cs typeface="Gill Sans MT"/>
              </a:rPr>
              <a:t>its</a:t>
            </a:r>
            <a:r>
              <a:rPr sz="1300" spc="80" dirty="0">
                <a:latin typeface="Gill Sans MT"/>
                <a:cs typeface="Gill Sans MT"/>
              </a:rPr>
              <a:t> </a:t>
            </a:r>
            <a:r>
              <a:rPr sz="1300" spc="-5" dirty="0">
                <a:latin typeface="Gill Sans MT"/>
                <a:cs typeface="Gill Sans MT"/>
              </a:rPr>
              <a:t>effectiveness.</a:t>
            </a:r>
            <a:endParaRPr sz="1300">
              <a:latin typeface="Gill Sans MT"/>
              <a:cs typeface="Gill Sans MT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371600" y="8021383"/>
            <a:ext cx="4114800" cy="0"/>
          </a:xfrm>
          <a:custGeom>
            <a:avLst/>
            <a:gdLst/>
            <a:ahLst/>
            <a:cxnLst/>
            <a:rect l="l" t="t" r="r" b="b"/>
            <a:pathLst>
              <a:path w="4114800">
                <a:moveTo>
                  <a:pt x="0" y="0"/>
                </a:moveTo>
                <a:lnTo>
                  <a:pt x="4114800" y="0"/>
                </a:lnTo>
              </a:path>
            </a:pathLst>
          </a:custGeom>
          <a:ln w="4762">
            <a:solidFill>
              <a:srgbClr val="9FB8CD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371600" y="5416296"/>
            <a:ext cx="4114800" cy="0"/>
          </a:xfrm>
          <a:custGeom>
            <a:avLst/>
            <a:gdLst/>
            <a:ahLst/>
            <a:cxnLst/>
            <a:rect l="l" t="t" r="r" b="b"/>
            <a:pathLst>
              <a:path w="4114800">
                <a:moveTo>
                  <a:pt x="0" y="0"/>
                </a:moveTo>
                <a:lnTo>
                  <a:pt x="4114800" y="0"/>
                </a:lnTo>
              </a:path>
            </a:pathLst>
          </a:custGeom>
          <a:ln w="4762">
            <a:solidFill>
              <a:srgbClr val="9FB8CD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370202" y="8060893"/>
            <a:ext cx="60325" cy="95885"/>
          </a:xfrm>
          <a:custGeom>
            <a:avLst/>
            <a:gdLst/>
            <a:ahLst/>
            <a:cxnLst/>
            <a:rect l="l" t="t" r="r" b="b"/>
            <a:pathLst>
              <a:path w="60325" h="95884">
                <a:moveTo>
                  <a:pt x="0" y="0"/>
                </a:moveTo>
                <a:lnTo>
                  <a:pt x="0" y="95427"/>
                </a:lnTo>
                <a:lnTo>
                  <a:pt x="60197" y="47713"/>
                </a:lnTo>
                <a:lnTo>
                  <a:pt x="0" y="0"/>
                </a:lnTo>
                <a:close/>
              </a:path>
            </a:pathLst>
          </a:custGeom>
          <a:solidFill>
            <a:srgbClr val="9FB8C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404874" y="5140833"/>
            <a:ext cx="2859405" cy="26123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0" dirty="0">
                <a:solidFill>
                  <a:srgbClr val="464652"/>
                </a:solidFill>
                <a:latin typeface="Bookman Old Style"/>
                <a:cs typeface="Bookman Old Style"/>
              </a:rPr>
              <a:t>Servant</a:t>
            </a:r>
            <a:r>
              <a:rPr sz="1600" b="0" spc="-75" dirty="0">
                <a:solidFill>
                  <a:srgbClr val="464652"/>
                </a:solidFill>
                <a:latin typeface="Bookman Old Style"/>
                <a:cs typeface="Bookman Old Style"/>
              </a:rPr>
              <a:t> </a:t>
            </a:r>
            <a:r>
              <a:rPr sz="1600" b="0" spc="-5" dirty="0">
                <a:solidFill>
                  <a:srgbClr val="464652"/>
                </a:solidFill>
                <a:latin typeface="Bookman Old Style"/>
                <a:cs typeface="Bookman Old Style"/>
              </a:rPr>
              <a:t>Leadership</a:t>
            </a:r>
            <a:endParaRPr sz="1600">
              <a:latin typeface="Bookman Old Style"/>
              <a:cs typeface="Bookman Old Style"/>
            </a:endParaRPr>
          </a:p>
          <a:p>
            <a:pPr marL="12700">
              <a:lnSpc>
                <a:spcPct val="100000"/>
              </a:lnSpc>
              <a:spcBef>
                <a:spcPts val="680"/>
              </a:spcBef>
            </a:pPr>
            <a:r>
              <a:rPr sz="950" spc="15" dirty="0">
                <a:solidFill>
                  <a:srgbClr val="717BA2"/>
                </a:solidFill>
                <a:latin typeface="Wingdings 3"/>
                <a:cs typeface="Wingdings 3"/>
              </a:rPr>
              <a:t></a:t>
            </a:r>
            <a:r>
              <a:rPr sz="950" spc="15" dirty="0">
                <a:solidFill>
                  <a:srgbClr val="717BA2"/>
                </a:solidFill>
                <a:latin typeface="Times New Roman"/>
                <a:cs typeface="Times New Roman"/>
              </a:rPr>
              <a:t>  </a:t>
            </a:r>
            <a:r>
              <a:rPr sz="1300" spc="-5" dirty="0">
                <a:latin typeface="Gill Sans MT"/>
                <a:cs typeface="Gill Sans MT"/>
              </a:rPr>
              <a:t>10 Characteristics of the </a:t>
            </a:r>
            <a:r>
              <a:rPr sz="1300" dirty="0">
                <a:latin typeface="Gill Sans MT"/>
                <a:cs typeface="Gill Sans MT"/>
              </a:rPr>
              <a:t>servant</a:t>
            </a:r>
            <a:r>
              <a:rPr sz="1300" spc="110" dirty="0">
                <a:latin typeface="Gill Sans MT"/>
                <a:cs typeface="Gill Sans MT"/>
              </a:rPr>
              <a:t> </a:t>
            </a:r>
            <a:r>
              <a:rPr sz="1300" dirty="0">
                <a:latin typeface="Gill Sans MT"/>
                <a:cs typeface="Gill Sans MT"/>
              </a:rPr>
              <a:t>leader:</a:t>
            </a:r>
            <a:endParaRPr sz="1300">
              <a:latin typeface="Gill Sans MT"/>
              <a:cs typeface="Gill Sans MT"/>
            </a:endParaRPr>
          </a:p>
          <a:p>
            <a:pPr marL="407034" indent="-257175">
              <a:lnSpc>
                <a:spcPct val="100000"/>
              </a:lnSpc>
              <a:spcBef>
                <a:spcPts val="254"/>
              </a:spcBef>
              <a:buClr>
                <a:srgbClr val="00AF50"/>
              </a:buClr>
              <a:buSzPct val="73913"/>
              <a:buAutoNum type="arabicPeriod"/>
              <a:tabLst>
                <a:tab pos="407034" algn="l"/>
                <a:tab pos="407670" algn="l"/>
              </a:tabLst>
            </a:pPr>
            <a:r>
              <a:rPr sz="1150" spc="-5" dirty="0">
                <a:solidFill>
                  <a:srgbClr val="464652"/>
                </a:solidFill>
                <a:latin typeface="Gill Sans MT"/>
                <a:cs typeface="Gill Sans MT"/>
              </a:rPr>
              <a:t>Listening</a:t>
            </a:r>
            <a:endParaRPr sz="1150">
              <a:latin typeface="Gill Sans MT"/>
              <a:cs typeface="Gill Sans MT"/>
            </a:endParaRPr>
          </a:p>
          <a:p>
            <a:pPr marL="407034" indent="-257175">
              <a:lnSpc>
                <a:spcPct val="100000"/>
              </a:lnSpc>
              <a:spcBef>
                <a:spcPts val="250"/>
              </a:spcBef>
              <a:buClr>
                <a:srgbClr val="00AF50"/>
              </a:buClr>
              <a:buSzPct val="73913"/>
              <a:buAutoNum type="arabicPeriod"/>
              <a:tabLst>
                <a:tab pos="407034" algn="l"/>
                <a:tab pos="407670" algn="l"/>
              </a:tabLst>
            </a:pPr>
            <a:r>
              <a:rPr sz="1150" spc="-5" dirty="0">
                <a:solidFill>
                  <a:srgbClr val="464652"/>
                </a:solidFill>
                <a:latin typeface="Gill Sans MT"/>
                <a:cs typeface="Gill Sans MT"/>
              </a:rPr>
              <a:t>Empathy</a:t>
            </a:r>
            <a:endParaRPr sz="1150">
              <a:latin typeface="Gill Sans MT"/>
              <a:cs typeface="Gill Sans MT"/>
            </a:endParaRPr>
          </a:p>
          <a:p>
            <a:pPr marL="407034" indent="-257175">
              <a:lnSpc>
                <a:spcPct val="100000"/>
              </a:lnSpc>
              <a:spcBef>
                <a:spcPts val="250"/>
              </a:spcBef>
              <a:buClr>
                <a:srgbClr val="00AF50"/>
              </a:buClr>
              <a:buSzPct val="73913"/>
              <a:buAutoNum type="arabicPeriod"/>
              <a:tabLst>
                <a:tab pos="407034" algn="l"/>
                <a:tab pos="407670" algn="l"/>
              </a:tabLst>
            </a:pPr>
            <a:r>
              <a:rPr sz="1150" dirty="0">
                <a:solidFill>
                  <a:srgbClr val="464652"/>
                </a:solidFill>
                <a:latin typeface="Gill Sans MT"/>
                <a:cs typeface="Gill Sans MT"/>
              </a:rPr>
              <a:t>Healing</a:t>
            </a:r>
            <a:endParaRPr sz="1150">
              <a:latin typeface="Gill Sans MT"/>
              <a:cs typeface="Gill Sans MT"/>
            </a:endParaRPr>
          </a:p>
          <a:p>
            <a:pPr marL="407034" indent="-257175">
              <a:lnSpc>
                <a:spcPct val="100000"/>
              </a:lnSpc>
              <a:spcBef>
                <a:spcPts val="240"/>
              </a:spcBef>
              <a:buClr>
                <a:srgbClr val="00AF50"/>
              </a:buClr>
              <a:buSzPct val="73913"/>
              <a:buAutoNum type="arabicPeriod"/>
              <a:tabLst>
                <a:tab pos="407034" algn="l"/>
                <a:tab pos="407670" algn="l"/>
              </a:tabLst>
            </a:pPr>
            <a:r>
              <a:rPr sz="1150" spc="-10" dirty="0">
                <a:solidFill>
                  <a:srgbClr val="464652"/>
                </a:solidFill>
                <a:latin typeface="Gill Sans MT"/>
                <a:cs typeface="Gill Sans MT"/>
              </a:rPr>
              <a:t>Awareness</a:t>
            </a:r>
            <a:endParaRPr sz="1150">
              <a:latin typeface="Gill Sans MT"/>
              <a:cs typeface="Gill Sans MT"/>
            </a:endParaRPr>
          </a:p>
          <a:p>
            <a:pPr marL="407034" indent="-257175">
              <a:lnSpc>
                <a:spcPct val="100000"/>
              </a:lnSpc>
              <a:spcBef>
                <a:spcPts val="250"/>
              </a:spcBef>
              <a:buClr>
                <a:srgbClr val="00AF50"/>
              </a:buClr>
              <a:buSzPct val="73913"/>
              <a:buAutoNum type="arabicPeriod"/>
              <a:tabLst>
                <a:tab pos="407034" algn="l"/>
                <a:tab pos="407670" algn="l"/>
              </a:tabLst>
            </a:pPr>
            <a:r>
              <a:rPr sz="1150" spc="-5" dirty="0">
                <a:solidFill>
                  <a:srgbClr val="464652"/>
                </a:solidFill>
                <a:latin typeface="Gill Sans MT"/>
                <a:cs typeface="Gill Sans MT"/>
              </a:rPr>
              <a:t>Persuasion</a:t>
            </a:r>
            <a:endParaRPr sz="1150">
              <a:latin typeface="Gill Sans MT"/>
              <a:cs typeface="Gill Sans MT"/>
            </a:endParaRPr>
          </a:p>
          <a:p>
            <a:pPr marL="407034" indent="-257175">
              <a:lnSpc>
                <a:spcPct val="100000"/>
              </a:lnSpc>
              <a:spcBef>
                <a:spcPts val="250"/>
              </a:spcBef>
              <a:buClr>
                <a:srgbClr val="00AF50"/>
              </a:buClr>
              <a:buSzPct val="73913"/>
              <a:buAutoNum type="arabicPeriod"/>
              <a:tabLst>
                <a:tab pos="407034" algn="l"/>
                <a:tab pos="407670" algn="l"/>
              </a:tabLst>
            </a:pPr>
            <a:r>
              <a:rPr sz="1150" dirty="0">
                <a:solidFill>
                  <a:srgbClr val="464652"/>
                </a:solidFill>
                <a:latin typeface="Gill Sans MT"/>
                <a:cs typeface="Gill Sans MT"/>
              </a:rPr>
              <a:t>Conceptualization</a:t>
            </a:r>
            <a:endParaRPr sz="1150">
              <a:latin typeface="Gill Sans MT"/>
              <a:cs typeface="Gill Sans MT"/>
            </a:endParaRPr>
          </a:p>
          <a:p>
            <a:pPr marL="407034" indent="-257175">
              <a:lnSpc>
                <a:spcPct val="100000"/>
              </a:lnSpc>
              <a:spcBef>
                <a:spcPts val="250"/>
              </a:spcBef>
              <a:buClr>
                <a:srgbClr val="00AF50"/>
              </a:buClr>
              <a:buSzPct val="73913"/>
              <a:buAutoNum type="arabicPeriod"/>
              <a:tabLst>
                <a:tab pos="407034" algn="l"/>
                <a:tab pos="407670" algn="l"/>
              </a:tabLst>
            </a:pPr>
            <a:r>
              <a:rPr sz="1150" spc="-5" dirty="0">
                <a:solidFill>
                  <a:srgbClr val="464652"/>
                </a:solidFill>
                <a:latin typeface="Gill Sans MT"/>
                <a:cs typeface="Gill Sans MT"/>
              </a:rPr>
              <a:t>Foresight</a:t>
            </a:r>
            <a:endParaRPr sz="1150">
              <a:latin typeface="Gill Sans MT"/>
              <a:cs typeface="Gill Sans MT"/>
            </a:endParaRPr>
          </a:p>
          <a:p>
            <a:pPr marL="407034" indent="-257175">
              <a:lnSpc>
                <a:spcPct val="100000"/>
              </a:lnSpc>
              <a:spcBef>
                <a:spcPts val="250"/>
              </a:spcBef>
              <a:buClr>
                <a:srgbClr val="00AF50"/>
              </a:buClr>
              <a:buSzPct val="73913"/>
              <a:buAutoNum type="arabicPeriod"/>
              <a:tabLst>
                <a:tab pos="407034" algn="l"/>
                <a:tab pos="407670" algn="l"/>
              </a:tabLst>
            </a:pPr>
            <a:r>
              <a:rPr sz="1150" spc="-5" dirty="0">
                <a:solidFill>
                  <a:srgbClr val="464652"/>
                </a:solidFill>
                <a:latin typeface="Gill Sans MT"/>
                <a:cs typeface="Gill Sans MT"/>
              </a:rPr>
              <a:t>Stewardship</a:t>
            </a:r>
            <a:endParaRPr sz="1150">
              <a:latin typeface="Gill Sans MT"/>
              <a:cs typeface="Gill Sans MT"/>
            </a:endParaRPr>
          </a:p>
          <a:p>
            <a:pPr marL="407034" indent="-257175">
              <a:lnSpc>
                <a:spcPct val="100000"/>
              </a:lnSpc>
              <a:spcBef>
                <a:spcPts val="250"/>
              </a:spcBef>
              <a:buClr>
                <a:srgbClr val="00AF50"/>
              </a:buClr>
              <a:buSzPct val="73913"/>
              <a:buAutoNum type="arabicPeriod"/>
              <a:tabLst>
                <a:tab pos="407034" algn="l"/>
                <a:tab pos="407670" algn="l"/>
              </a:tabLst>
            </a:pPr>
            <a:r>
              <a:rPr sz="1150" dirty="0">
                <a:solidFill>
                  <a:srgbClr val="464652"/>
                </a:solidFill>
                <a:latin typeface="Gill Sans MT"/>
                <a:cs typeface="Gill Sans MT"/>
              </a:rPr>
              <a:t>Commitment to </a:t>
            </a:r>
            <a:r>
              <a:rPr sz="1150" spc="-10" dirty="0">
                <a:solidFill>
                  <a:srgbClr val="464652"/>
                </a:solidFill>
                <a:latin typeface="Gill Sans MT"/>
                <a:cs typeface="Gill Sans MT"/>
              </a:rPr>
              <a:t>growth </a:t>
            </a:r>
            <a:r>
              <a:rPr sz="1150" dirty="0">
                <a:solidFill>
                  <a:srgbClr val="464652"/>
                </a:solidFill>
                <a:latin typeface="Gill Sans MT"/>
                <a:cs typeface="Gill Sans MT"/>
              </a:rPr>
              <a:t>of</a:t>
            </a:r>
            <a:r>
              <a:rPr sz="1150" spc="-100" dirty="0">
                <a:solidFill>
                  <a:srgbClr val="464652"/>
                </a:solidFill>
                <a:latin typeface="Gill Sans MT"/>
                <a:cs typeface="Gill Sans MT"/>
              </a:rPr>
              <a:t> </a:t>
            </a:r>
            <a:r>
              <a:rPr sz="1150" dirty="0">
                <a:solidFill>
                  <a:srgbClr val="464652"/>
                </a:solidFill>
                <a:latin typeface="Gill Sans MT"/>
                <a:cs typeface="Gill Sans MT"/>
              </a:rPr>
              <a:t>people</a:t>
            </a:r>
            <a:endParaRPr sz="1150">
              <a:latin typeface="Gill Sans MT"/>
              <a:cs typeface="Gill Sans MT"/>
            </a:endParaRPr>
          </a:p>
          <a:p>
            <a:pPr marL="407034" indent="-257175">
              <a:lnSpc>
                <a:spcPct val="100000"/>
              </a:lnSpc>
              <a:spcBef>
                <a:spcPts val="240"/>
              </a:spcBef>
              <a:buClr>
                <a:srgbClr val="00AF50"/>
              </a:buClr>
              <a:buSzPct val="73913"/>
              <a:buAutoNum type="arabicPeriod"/>
              <a:tabLst>
                <a:tab pos="407670" algn="l"/>
              </a:tabLst>
            </a:pPr>
            <a:r>
              <a:rPr sz="1150" dirty="0">
                <a:solidFill>
                  <a:srgbClr val="464652"/>
                </a:solidFill>
                <a:latin typeface="Gill Sans MT"/>
                <a:cs typeface="Gill Sans MT"/>
              </a:rPr>
              <a:t>Building</a:t>
            </a:r>
            <a:r>
              <a:rPr sz="1150" spc="-65" dirty="0">
                <a:solidFill>
                  <a:srgbClr val="464652"/>
                </a:solidFill>
                <a:latin typeface="Gill Sans MT"/>
                <a:cs typeface="Gill Sans MT"/>
              </a:rPr>
              <a:t> </a:t>
            </a:r>
            <a:r>
              <a:rPr sz="1150" spc="-5" dirty="0">
                <a:solidFill>
                  <a:srgbClr val="464652"/>
                </a:solidFill>
                <a:latin typeface="Gill Sans MT"/>
                <a:cs typeface="Gill Sans MT"/>
              </a:rPr>
              <a:t>community</a:t>
            </a:r>
            <a:endParaRPr sz="1150">
              <a:latin typeface="Gill Sans MT"/>
              <a:cs typeface="Gill Sans MT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3</a:t>
            </a:fld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089141" y="36576"/>
            <a:ext cx="687070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1200" dirty="0">
                <a:cs typeface="Calibri"/>
              </a:rPr>
              <a:t>4</a:t>
            </a:r>
            <a:r>
              <a:rPr lang="en-US" sz="1200" spc="5" dirty="0">
                <a:cs typeface="Calibri"/>
              </a:rPr>
              <a:t>/</a:t>
            </a:r>
            <a:r>
              <a:rPr lang="en-US" sz="1200" dirty="0">
                <a:cs typeface="Calibri"/>
              </a:rPr>
              <a:t>10/2</a:t>
            </a:r>
            <a:r>
              <a:rPr lang="en-US" sz="1200" spc="5" dirty="0">
                <a:cs typeface="Calibri"/>
              </a:rPr>
              <a:t>0</a:t>
            </a:r>
            <a:r>
              <a:rPr lang="en-US" sz="1200" dirty="0">
                <a:cs typeface="Calibri"/>
              </a:rPr>
              <a:t>17</a:t>
            </a:r>
          </a:p>
        </p:txBody>
      </p:sp>
      <p:sp>
        <p:nvSpPr>
          <p:cNvPr id="3" name="object 3"/>
          <p:cNvSpPr/>
          <p:nvPr/>
        </p:nvSpPr>
        <p:spPr>
          <a:xfrm>
            <a:off x="1371600" y="4045203"/>
            <a:ext cx="4114800" cy="0"/>
          </a:xfrm>
          <a:custGeom>
            <a:avLst/>
            <a:gdLst/>
            <a:ahLst/>
            <a:cxnLst/>
            <a:rect l="l" t="t" r="r" b="b"/>
            <a:pathLst>
              <a:path w="4114800">
                <a:moveTo>
                  <a:pt x="0" y="0"/>
                </a:moveTo>
                <a:lnTo>
                  <a:pt x="4114800" y="0"/>
                </a:lnTo>
              </a:path>
            </a:pathLst>
          </a:custGeom>
          <a:ln w="4762">
            <a:solidFill>
              <a:srgbClr val="9FB8CD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371600" y="1440180"/>
            <a:ext cx="4114800" cy="0"/>
          </a:xfrm>
          <a:custGeom>
            <a:avLst/>
            <a:gdLst/>
            <a:ahLst/>
            <a:cxnLst/>
            <a:rect l="l" t="t" r="r" b="b"/>
            <a:pathLst>
              <a:path w="4114800">
                <a:moveTo>
                  <a:pt x="0" y="0"/>
                </a:moveTo>
                <a:lnTo>
                  <a:pt x="4114800" y="0"/>
                </a:lnTo>
              </a:path>
            </a:pathLst>
          </a:custGeom>
          <a:ln w="4762">
            <a:solidFill>
              <a:srgbClr val="9FB8CD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370202" y="4084828"/>
            <a:ext cx="60325" cy="95885"/>
          </a:xfrm>
          <a:custGeom>
            <a:avLst/>
            <a:gdLst/>
            <a:ahLst/>
            <a:cxnLst/>
            <a:rect l="l" t="t" r="r" b="b"/>
            <a:pathLst>
              <a:path w="60325" h="95885">
                <a:moveTo>
                  <a:pt x="0" y="0"/>
                </a:moveTo>
                <a:lnTo>
                  <a:pt x="0" y="95376"/>
                </a:lnTo>
                <a:lnTo>
                  <a:pt x="60197" y="47625"/>
                </a:lnTo>
                <a:lnTo>
                  <a:pt x="0" y="0"/>
                </a:lnTo>
                <a:close/>
              </a:path>
            </a:pathLst>
          </a:custGeom>
          <a:solidFill>
            <a:srgbClr val="9FB8C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404874" y="1164081"/>
            <a:ext cx="3762375" cy="25787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0" spc="-5" dirty="0">
                <a:solidFill>
                  <a:srgbClr val="464652"/>
                </a:solidFill>
                <a:latin typeface="Bookman Old Style"/>
                <a:cs typeface="Bookman Old Style"/>
              </a:rPr>
              <a:t>Military</a:t>
            </a:r>
            <a:r>
              <a:rPr sz="1600" b="0" spc="-20" dirty="0">
                <a:solidFill>
                  <a:srgbClr val="464652"/>
                </a:solidFill>
                <a:latin typeface="Bookman Old Style"/>
                <a:cs typeface="Bookman Old Style"/>
              </a:rPr>
              <a:t> </a:t>
            </a:r>
            <a:r>
              <a:rPr sz="1600" b="0" spc="-5" dirty="0">
                <a:solidFill>
                  <a:srgbClr val="464652"/>
                </a:solidFill>
                <a:latin typeface="Bookman Old Style"/>
                <a:cs typeface="Bookman Old Style"/>
              </a:rPr>
              <a:t>Leadership</a:t>
            </a:r>
            <a:endParaRPr sz="1600">
              <a:latin typeface="Bookman Old Style"/>
              <a:cs typeface="Bookman Old Style"/>
            </a:endParaRPr>
          </a:p>
          <a:p>
            <a:pPr marL="12700">
              <a:lnSpc>
                <a:spcPct val="100000"/>
              </a:lnSpc>
              <a:spcBef>
                <a:spcPts val="685"/>
              </a:spcBef>
            </a:pPr>
            <a:r>
              <a:rPr sz="950" spc="15" dirty="0">
                <a:solidFill>
                  <a:srgbClr val="717BA2"/>
                </a:solidFill>
                <a:latin typeface="Wingdings 3"/>
                <a:cs typeface="Wingdings 3"/>
              </a:rPr>
              <a:t></a:t>
            </a:r>
            <a:r>
              <a:rPr sz="950" spc="15" dirty="0">
                <a:solidFill>
                  <a:srgbClr val="717BA2"/>
                </a:solidFill>
                <a:latin typeface="Times New Roman"/>
                <a:cs typeface="Times New Roman"/>
              </a:rPr>
              <a:t>  </a:t>
            </a:r>
            <a:r>
              <a:rPr sz="1300" spc="-5" dirty="0">
                <a:latin typeface="Gill Sans MT"/>
                <a:cs typeface="Gill Sans MT"/>
              </a:rPr>
              <a:t>Not Militant leadership of blind</a:t>
            </a:r>
            <a:r>
              <a:rPr sz="1300" spc="75" dirty="0">
                <a:latin typeface="Gill Sans MT"/>
                <a:cs typeface="Gill Sans MT"/>
              </a:rPr>
              <a:t> </a:t>
            </a:r>
            <a:r>
              <a:rPr sz="1300" spc="-5" dirty="0">
                <a:latin typeface="Gill Sans MT"/>
                <a:cs typeface="Gill Sans MT"/>
              </a:rPr>
              <a:t>following.</a:t>
            </a:r>
            <a:endParaRPr sz="13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sz="950" spc="15" dirty="0">
                <a:solidFill>
                  <a:srgbClr val="717BA2"/>
                </a:solidFill>
                <a:latin typeface="Wingdings 3"/>
                <a:cs typeface="Wingdings 3"/>
              </a:rPr>
              <a:t></a:t>
            </a:r>
            <a:r>
              <a:rPr sz="950" spc="15" dirty="0">
                <a:solidFill>
                  <a:srgbClr val="717BA2"/>
                </a:solidFill>
                <a:latin typeface="Times New Roman"/>
                <a:cs typeface="Times New Roman"/>
              </a:rPr>
              <a:t>  </a:t>
            </a:r>
            <a:r>
              <a:rPr sz="1300" spc="-5" dirty="0">
                <a:latin typeface="Gill Sans MT"/>
                <a:cs typeface="Gill Sans MT"/>
              </a:rPr>
              <a:t>Guiding values:</a:t>
            </a:r>
            <a:endParaRPr sz="1300">
              <a:latin typeface="Gill Sans MT"/>
              <a:cs typeface="Gill Sans MT"/>
            </a:endParaRPr>
          </a:p>
          <a:p>
            <a:pPr marL="149225">
              <a:lnSpc>
                <a:spcPct val="100000"/>
              </a:lnSpc>
              <a:spcBef>
                <a:spcPts val="254"/>
              </a:spcBef>
            </a:pPr>
            <a:r>
              <a:rPr sz="850" spc="10" dirty="0">
                <a:solidFill>
                  <a:srgbClr val="9FB8CD"/>
                </a:solidFill>
                <a:latin typeface="Wingdings 3"/>
                <a:cs typeface="Wingdings 3"/>
              </a:rPr>
              <a:t></a:t>
            </a:r>
            <a:r>
              <a:rPr sz="850" spc="10" dirty="0">
                <a:solidFill>
                  <a:srgbClr val="9FB8CD"/>
                </a:solidFill>
                <a:latin typeface="Times New Roman"/>
                <a:cs typeface="Times New Roman"/>
              </a:rPr>
              <a:t>  </a:t>
            </a:r>
            <a:r>
              <a:rPr sz="1150" spc="-5" dirty="0">
                <a:solidFill>
                  <a:srgbClr val="00AF50"/>
                </a:solidFill>
                <a:latin typeface="Gill Sans MT"/>
                <a:cs typeface="Gill Sans MT"/>
              </a:rPr>
              <a:t>Loyalty</a:t>
            </a:r>
            <a:r>
              <a:rPr sz="1150" spc="-5" dirty="0">
                <a:solidFill>
                  <a:srgbClr val="464652"/>
                </a:solidFill>
                <a:latin typeface="Gill Sans MT"/>
                <a:cs typeface="Gill Sans MT"/>
              </a:rPr>
              <a:t>: </a:t>
            </a:r>
            <a:r>
              <a:rPr sz="1150" dirty="0">
                <a:solidFill>
                  <a:srgbClr val="464652"/>
                </a:solidFill>
                <a:latin typeface="Gill Sans MT"/>
                <a:cs typeface="Gill Sans MT"/>
              </a:rPr>
              <a:t>get behind/ support them to be their</a:t>
            </a:r>
            <a:r>
              <a:rPr sz="1150" spc="-40" dirty="0">
                <a:solidFill>
                  <a:srgbClr val="464652"/>
                </a:solidFill>
                <a:latin typeface="Gill Sans MT"/>
                <a:cs typeface="Gill Sans MT"/>
              </a:rPr>
              <a:t> </a:t>
            </a:r>
            <a:r>
              <a:rPr sz="1150" dirty="0">
                <a:solidFill>
                  <a:srgbClr val="464652"/>
                </a:solidFill>
                <a:latin typeface="Gill Sans MT"/>
                <a:cs typeface="Gill Sans MT"/>
              </a:rPr>
              <a:t>best.</a:t>
            </a:r>
            <a:endParaRPr sz="1150">
              <a:latin typeface="Gill Sans MT"/>
              <a:cs typeface="Gill Sans MT"/>
            </a:endParaRPr>
          </a:p>
          <a:p>
            <a:pPr marL="149225">
              <a:lnSpc>
                <a:spcPct val="100000"/>
              </a:lnSpc>
              <a:spcBef>
                <a:spcPts val="250"/>
              </a:spcBef>
            </a:pPr>
            <a:r>
              <a:rPr sz="850" spc="10" dirty="0">
                <a:solidFill>
                  <a:srgbClr val="9FB8CD"/>
                </a:solidFill>
                <a:latin typeface="Wingdings 3"/>
                <a:cs typeface="Wingdings 3"/>
              </a:rPr>
              <a:t></a:t>
            </a:r>
            <a:r>
              <a:rPr sz="850" spc="10" dirty="0">
                <a:solidFill>
                  <a:srgbClr val="9FB8CD"/>
                </a:solidFill>
                <a:latin typeface="Times New Roman"/>
                <a:cs typeface="Times New Roman"/>
              </a:rPr>
              <a:t>  </a:t>
            </a:r>
            <a:r>
              <a:rPr sz="1150" spc="-5" dirty="0">
                <a:solidFill>
                  <a:srgbClr val="00AF50"/>
                </a:solidFill>
                <a:latin typeface="Gill Sans MT"/>
                <a:cs typeface="Gill Sans MT"/>
              </a:rPr>
              <a:t>Duty</a:t>
            </a:r>
            <a:r>
              <a:rPr sz="1150" spc="-5" dirty="0">
                <a:solidFill>
                  <a:srgbClr val="464652"/>
                </a:solidFill>
                <a:latin typeface="Gill Sans MT"/>
                <a:cs typeface="Gill Sans MT"/>
              </a:rPr>
              <a:t>: </a:t>
            </a:r>
            <a:r>
              <a:rPr sz="1150" dirty="0">
                <a:solidFill>
                  <a:srgbClr val="464652"/>
                </a:solidFill>
                <a:latin typeface="Gill Sans MT"/>
                <a:cs typeface="Gill Sans MT"/>
              </a:rPr>
              <a:t>trusted </a:t>
            </a:r>
            <a:r>
              <a:rPr sz="1150" spc="-5" dirty="0">
                <a:solidFill>
                  <a:srgbClr val="464652"/>
                </a:solidFill>
                <a:latin typeface="Gill Sans MT"/>
                <a:cs typeface="Gill Sans MT"/>
              </a:rPr>
              <a:t>with information, </a:t>
            </a:r>
            <a:r>
              <a:rPr sz="1150" dirty="0">
                <a:solidFill>
                  <a:srgbClr val="464652"/>
                </a:solidFill>
                <a:latin typeface="Gill Sans MT"/>
                <a:cs typeface="Gill Sans MT"/>
              </a:rPr>
              <a:t>to serve</a:t>
            </a:r>
            <a:r>
              <a:rPr sz="1150" spc="-90" dirty="0">
                <a:solidFill>
                  <a:srgbClr val="464652"/>
                </a:solidFill>
                <a:latin typeface="Gill Sans MT"/>
                <a:cs typeface="Gill Sans MT"/>
              </a:rPr>
              <a:t> </a:t>
            </a:r>
            <a:r>
              <a:rPr sz="1150" dirty="0">
                <a:solidFill>
                  <a:srgbClr val="464652"/>
                </a:solidFill>
                <a:latin typeface="Gill Sans MT"/>
                <a:cs typeface="Gill Sans MT"/>
              </a:rPr>
              <a:t>patients.</a:t>
            </a:r>
            <a:endParaRPr sz="1150">
              <a:latin typeface="Gill Sans MT"/>
              <a:cs typeface="Gill Sans MT"/>
            </a:endParaRPr>
          </a:p>
          <a:p>
            <a:pPr marL="286385" marR="28575" indent="-137160">
              <a:lnSpc>
                <a:spcPct val="100000"/>
              </a:lnSpc>
              <a:spcBef>
                <a:spcPts val="250"/>
              </a:spcBef>
            </a:pPr>
            <a:r>
              <a:rPr sz="850" spc="10" dirty="0">
                <a:solidFill>
                  <a:srgbClr val="9FB8CD"/>
                </a:solidFill>
                <a:latin typeface="Wingdings 3"/>
                <a:cs typeface="Wingdings 3"/>
              </a:rPr>
              <a:t></a:t>
            </a:r>
            <a:r>
              <a:rPr sz="850" spc="10" dirty="0">
                <a:solidFill>
                  <a:srgbClr val="9FB8C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00AF50"/>
                </a:solidFill>
                <a:latin typeface="Gill Sans MT"/>
                <a:cs typeface="Gill Sans MT"/>
              </a:rPr>
              <a:t>Respect</a:t>
            </a:r>
            <a:r>
              <a:rPr sz="1150" dirty="0">
                <a:solidFill>
                  <a:srgbClr val="464652"/>
                </a:solidFill>
                <a:latin typeface="Gill Sans MT"/>
                <a:cs typeface="Gill Sans MT"/>
              </a:rPr>
              <a:t>: </a:t>
            </a:r>
            <a:r>
              <a:rPr sz="1150" spc="-5" dirty="0">
                <a:solidFill>
                  <a:srgbClr val="464652"/>
                </a:solidFill>
                <a:latin typeface="Gill Sans MT"/>
                <a:cs typeface="Gill Sans MT"/>
              </a:rPr>
              <a:t>recognize </a:t>
            </a:r>
            <a:r>
              <a:rPr sz="1150" dirty="0">
                <a:solidFill>
                  <a:srgbClr val="464652"/>
                </a:solidFill>
                <a:latin typeface="Gill Sans MT"/>
                <a:cs typeface="Gill Sans MT"/>
              </a:rPr>
              <a:t>the </a:t>
            </a:r>
            <a:r>
              <a:rPr sz="1150" spc="-15" dirty="0">
                <a:solidFill>
                  <a:srgbClr val="464652"/>
                </a:solidFill>
                <a:latin typeface="Gill Sans MT"/>
                <a:cs typeface="Gill Sans MT"/>
              </a:rPr>
              <a:t>ability, </a:t>
            </a:r>
            <a:r>
              <a:rPr sz="1150" dirty="0">
                <a:solidFill>
                  <a:srgbClr val="464652"/>
                </a:solidFill>
                <a:latin typeface="Gill Sans MT"/>
                <a:cs typeface="Gill Sans MT"/>
              </a:rPr>
              <a:t>education and experience</a:t>
            </a:r>
            <a:r>
              <a:rPr sz="1150" spc="-114" dirty="0">
                <a:solidFill>
                  <a:srgbClr val="464652"/>
                </a:solidFill>
                <a:latin typeface="Gill Sans MT"/>
                <a:cs typeface="Gill Sans MT"/>
              </a:rPr>
              <a:t> </a:t>
            </a:r>
            <a:r>
              <a:rPr sz="1150" dirty="0">
                <a:solidFill>
                  <a:srgbClr val="464652"/>
                </a:solidFill>
                <a:latin typeface="Gill Sans MT"/>
                <a:cs typeface="Gill Sans MT"/>
              </a:rPr>
              <a:t>of  others.</a:t>
            </a:r>
            <a:endParaRPr sz="1150">
              <a:latin typeface="Gill Sans MT"/>
              <a:cs typeface="Gill Sans MT"/>
            </a:endParaRPr>
          </a:p>
          <a:p>
            <a:pPr marL="149225">
              <a:lnSpc>
                <a:spcPct val="100000"/>
              </a:lnSpc>
              <a:spcBef>
                <a:spcPts val="240"/>
              </a:spcBef>
            </a:pPr>
            <a:r>
              <a:rPr sz="850" spc="10" dirty="0">
                <a:solidFill>
                  <a:srgbClr val="9FB8CD"/>
                </a:solidFill>
                <a:latin typeface="Wingdings 3"/>
                <a:cs typeface="Wingdings 3"/>
              </a:rPr>
              <a:t></a:t>
            </a:r>
            <a:r>
              <a:rPr sz="850" spc="10" dirty="0">
                <a:solidFill>
                  <a:srgbClr val="9FB8CD"/>
                </a:solidFill>
                <a:latin typeface="Times New Roman"/>
                <a:cs typeface="Times New Roman"/>
              </a:rPr>
              <a:t>  </a:t>
            </a:r>
            <a:r>
              <a:rPr sz="1150" dirty="0">
                <a:solidFill>
                  <a:srgbClr val="00AF50"/>
                </a:solidFill>
                <a:latin typeface="Gill Sans MT"/>
                <a:cs typeface="Gill Sans MT"/>
              </a:rPr>
              <a:t>Selfless </a:t>
            </a:r>
            <a:r>
              <a:rPr sz="1150" spc="5" dirty="0">
                <a:solidFill>
                  <a:srgbClr val="464652"/>
                </a:solidFill>
                <a:latin typeface="Gill Sans MT"/>
                <a:cs typeface="Gill Sans MT"/>
              </a:rPr>
              <a:t>Service: </a:t>
            </a:r>
            <a:r>
              <a:rPr sz="1150" dirty="0">
                <a:solidFill>
                  <a:srgbClr val="464652"/>
                </a:solidFill>
                <a:latin typeface="Gill Sans MT"/>
                <a:cs typeface="Gill Sans MT"/>
              </a:rPr>
              <a:t>others &gt; </a:t>
            </a:r>
            <a:r>
              <a:rPr sz="1150" spc="-10" dirty="0">
                <a:solidFill>
                  <a:srgbClr val="464652"/>
                </a:solidFill>
                <a:latin typeface="Gill Sans MT"/>
                <a:cs typeface="Gill Sans MT"/>
              </a:rPr>
              <a:t>own</a:t>
            </a:r>
            <a:r>
              <a:rPr sz="1150" spc="-55" dirty="0">
                <a:solidFill>
                  <a:srgbClr val="464652"/>
                </a:solidFill>
                <a:latin typeface="Gill Sans MT"/>
                <a:cs typeface="Gill Sans MT"/>
              </a:rPr>
              <a:t> </a:t>
            </a:r>
            <a:r>
              <a:rPr sz="1150" spc="-5" dirty="0">
                <a:solidFill>
                  <a:srgbClr val="464652"/>
                </a:solidFill>
                <a:latin typeface="Gill Sans MT"/>
                <a:cs typeface="Gill Sans MT"/>
              </a:rPr>
              <a:t>interests.</a:t>
            </a:r>
            <a:endParaRPr sz="1150">
              <a:latin typeface="Gill Sans MT"/>
              <a:cs typeface="Gill Sans MT"/>
            </a:endParaRPr>
          </a:p>
          <a:p>
            <a:pPr marL="149225">
              <a:lnSpc>
                <a:spcPct val="100000"/>
              </a:lnSpc>
              <a:spcBef>
                <a:spcPts val="250"/>
              </a:spcBef>
            </a:pPr>
            <a:r>
              <a:rPr sz="850" spc="10" dirty="0">
                <a:solidFill>
                  <a:srgbClr val="9FB8CD"/>
                </a:solidFill>
                <a:latin typeface="Wingdings 3"/>
                <a:cs typeface="Wingdings 3"/>
              </a:rPr>
              <a:t></a:t>
            </a:r>
            <a:r>
              <a:rPr sz="850" spc="10" dirty="0">
                <a:solidFill>
                  <a:srgbClr val="9FB8CD"/>
                </a:solidFill>
                <a:latin typeface="Times New Roman"/>
                <a:cs typeface="Times New Roman"/>
              </a:rPr>
              <a:t>   </a:t>
            </a:r>
            <a:r>
              <a:rPr sz="1150" spc="5" dirty="0">
                <a:solidFill>
                  <a:srgbClr val="00AF50"/>
                </a:solidFill>
                <a:latin typeface="Gill Sans MT"/>
                <a:cs typeface="Gill Sans MT"/>
              </a:rPr>
              <a:t>Honor</a:t>
            </a:r>
            <a:r>
              <a:rPr sz="1150" spc="5" dirty="0">
                <a:solidFill>
                  <a:srgbClr val="464652"/>
                </a:solidFill>
                <a:latin typeface="Gill Sans MT"/>
                <a:cs typeface="Gill Sans MT"/>
              </a:rPr>
              <a:t>: </a:t>
            </a:r>
            <a:r>
              <a:rPr sz="1150" spc="-5" dirty="0">
                <a:solidFill>
                  <a:srgbClr val="464652"/>
                </a:solidFill>
                <a:latin typeface="Gill Sans MT"/>
                <a:cs typeface="Gill Sans MT"/>
              </a:rPr>
              <a:t>Proud </a:t>
            </a:r>
            <a:r>
              <a:rPr sz="1150" dirty="0">
                <a:solidFill>
                  <a:srgbClr val="464652"/>
                </a:solidFill>
                <a:latin typeface="Gill Sans MT"/>
                <a:cs typeface="Gill Sans MT"/>
              </a:rPr>
              <a:t>of </a:t>
            </a:r>
            <a:r>
              <a:rPr sz="1150" spc="-10" dirty="0">
                <a:solidFill>
                  <a:srgbClr val="464652"/>
                </a:solidFill>
                <a:latin typeface="Gill Sans MT"/>
                <a:cs typeface="Gill Sans MT"/>
              </a:rPr>
              <a:t>your </a:t>
            </a:r>
            <a:r>
              <a:rPr sz="1150" dirty="0">
                <a:solidFill>
                  <a:srgbClr val="464652"/>
                </a:solidFill>
                <a:latin typeface="Gill Sans MT"/>
                <a:cs typeface="Gill Sans MT"/>
              </a:rPr>
              <a:t>actions? Constant</a:t>
            </a:r>
            <a:r>
              <a:rPr sz="1150" spc="-150" dirty="0">
                <a:solidFill>
                  <a:srgbClr val="464652"/>
                </a:solidFill>
                <a:latin typeface="Gill Sans MT"/>
                <a:cs typeface="Gill Sans MT"/>
              </a:rPr>
              <a:t> </a:t>
            </a:r>
            <a:r>
              <a:rPr sz="1150" spc="-5" dirty="0">
                <a:solidFill>
                  <a:srgbClr val="464652"/>
                </a:solidFill>
                <a:latin typeface="Gill Sans MT"/>
                <a:cs typeface="Gill Sans MT"/>
              </a:rPr>
              <a:t>self-evaluation.</a:t>
            </a:r>
            <a:endParaRPr sz="1150">
              <a:latin typeface="Gill Sans MT"/>
              <a:cs typeface="Gill Sans MT"/>
            </a:endParaRPr>
          </a:p>
          <a:p>
            <a:pPr marL="286385" marR="5080" indent="-137160">
              <a:lnSpc>
                <a:spcPct val="100000"/>
              </a:lnSpc>
              <a:spcBef>
                <a:spcPts val="250"/>
              </a:spcBef>
            </a:pPr>
            <a:r>
              <a:rPr sz="850" spc="10" dirty="0">
                <a:solidFill>
                  <a:srgbClr val="9FB8CD"/>
                </a:solidFill>
                <a:latin typeface="Wingdings 3"/>
                <a:cs typeface="Wingdings 3"/>
              </a:rPr>
              <a:t></a:t>
            </a:r>
            <a:r>
              <a:rPr sz="850" spc="10" dirty="0">
                <a:solidFill>
                  <a:srgbClr val="9FB8CD"/>
                </a:solidFill>
                <a:latin typeface="Times New Roman"/>
                <a:cs typeface="Times New Roman"/>
              </a:rPr>
              <a:t> </a:t>
            </a:r>
            <a:r>
              <a:rPr sz="1150" dirty="0">
                <a:solidFill>
                  <a:srgbClr val="00AF50"/>
                </a:solidFill>
                <a:latin typeface="Gill Sans MT"/>
                <a:cs typeface="Gill Sans MT"/>
              </a:rPr>
              <a:t>Integrity</a:t>
            </a:r>
            <a:r>
              <a:rPr sz="1150" dirty="0">
                <a:solidFill>
                  <a:srgbClr val="464652"/>
                </a:solidFill>
                <a:latin typeface="Gill Sans MT"/>
                <a:cs typeface="Gill Sans MT"/>
              </a:rPr>
              <a:t>: Right thing at the right time </a:t>
            </a:r>
            <a:r>
              <a:rPr sz="1150" spc="-10" dirty="0">
                <a:solidFill>
                  <a:srgbClr val="464652"/>
                </a:solidFill>
                <a:latin typeface="Gill Sans MT"/>
                <a:cs typeface="Gill Sans MT"/>
              </a:rPr>
              <a:t>even </a:t>
            </a:r>
            <a:r>
              <a:rPr sz="1150" spc="-5" dirty="0">
                <a:solidFill>
                  <a:srgbClr val="464652"/>
                </a:solidFill>
                <a:latin typeface="Gill Sans MT"/>
                <a:cs typeface="Gill Sans MT"/>
              </a:rPr>
              <a:t>if </a:t>
            </a:r>
            <a:r>
              <a:rPr sz="1150" dirty="0">
                <a:solidFill>
                  <a:srgbClr val="464652"/>
                </a:solidFill>
                <a:latin typeface="Gill Sans MT"/>
                <a:cs typeface="Gill Sans MT"/>
              </a:rPr>
              <a:t>no one else</a:t>
            </a:r>
            <a:r>
              <a:rPr sz="1150" spc="-80" dirty="0">
                <a:solidFill>
                  <a:srgbClr val="464652"/>
                </a:solidFill>
                <a:latin typeface="Gill Sans MT"/>
                <a:cs typeface="Gill Sans MT"/>
              </a:rPr>
              <a:t> </a:t>
            </a:r>
            <a:r>
              <a:rPr sz="1150" spc="-5" dirty="0">
                <a:solidFill>
                  <a:srgbClr val="464652"/>
                </a:solidFill>
                <a:latin typeface="Gill Sans MT"/>
                <a:cs typeface="Gill Sans MT"/>
              </a:rPr>
              <a:t>is  looking.</a:t>
            </a:r>
            <a:endParaRPr sz="1150">
              <a:latin typeface="Gill Sans MT"/>
              <a:cs typeface="Gill Sans MT"/>
            </a:endParaRPr>
          </a:p>
          <a:p>
            <a:pPr marL="149225">
              <a:lnSpc>
                <a:spcPct val="100000"/>
              </a:lnSpc>
              <a:spcBef>
                <a:spcPts val="250"/>
              </a:spcBef>
            </a:pPr>
            <a:r>
              <a:rPr sz="850" spc="10" dirty="0">
                <a:solidFill>
                  <a:srgbClr val="9FB8CD"/>
                </a:solidFill>
                <a:latin typeface="Wingdings 3"/>
                <a:cs typeface="Wingdings 3"/>
              </a:rPr>
              <a:t></a:t>
            </a:r>
            <a:r>
              <a:rPr sz="850" spc="10" dirty="0">
                <a:solidFill>
                  <a:srgbClr val="9FB8CD"/>
                </a:solidFill>
                <a:latin typeface="Times New Roman"/>
                <a:cs typeface="Times New Roman"/>
              </a:rPr>
              <a:t>  </a:t>
            </a:r>
            <a:r>
              <a:rPr sz="1150" spc="-5" dirty="0">
                <a:solidFill>
                  <a:srgbClr val="00AF50"/>
                </a:solidFill>
                <a:latin typeface="Gill Sans MT"/>
                <a:cs typeface="Gill Sans MT"/>
              </a:rPr>
              <a:t>Perseverance</a:t>
            </a:r>
            <a:r>
              <a:rPr sz="1150" spc="-5" dirty="0">
                <a:solidFill>
                  <a:srgbClr val="464652"/>
                </a:solidFill>
                <a:latin typeface="Gill Sans MT"/>
                <a:cs typeface="Gill Sans MT"/>
              </a:rPr>
              <a:t>: </a:t>
            </a:r>
            <a:r>
              <a:rPr sz="1150" spc="-25" dirty="0">
                <a:solidFill>
                  <a:srgbClr val="464652"/>
                </a:solidFill>
                <a:latin typeface="Gill Sans MT"/>
                <a:cs typeface="Gill Sans MT"/>
              </a:rPr>
              <a:t>It’s </a:t>
            </a:r>
            <a:r>
              <a:rPr sz="1150" spc="-5" dirty="0">
                <a:solidFill>
                  <a:srgbClr val="464652"/>
                </a:solidFill>
                <a:latin typeface="Gill Sans MT"/>
                <a:cs typeface="Gill Sans MT"/>
              </a:rPr>
              <a:t>hard </a:t>
            </a:r>
            <a:r>
              <a:rPr sz="1150" dirty="0">
                <a:solidFill>
                  <a:srgbClr val="464652"/>
                </a:solidFill>
                <a:latin typeface="Gill Sans MT"/>
                <a:cs typeface="Gill Sans MT"/>
              </a:rPr>
              <a:t>to be a </a:t>
            </a:r>
            <a:r>
              <a:rPr sz="1150" spc="-20" dirty="0">
                <a:solidFill>
                  <a:srgbClr val="464652"/>
                </a:solidFill>
                <a:latin typeface="Gill Sans MT"/>
                <a:cs typeface="Gill Sans MT"/>
              </a:rPr>
              <a:t>leader.</a:t>
            </a:r>
            <a:endParaRPr sz="1150">
              <a:latin typeface="Gill Sans MT"/>
              <a:cs typeface="Gill Sans MT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371600" y="8021383"/>
            <a:ext cx="4114800" cy="0"/>
          </a:xfrm>
          <a:custGeom>
            <a:avLst/>
            <a:gdLst/>
            <a:ahLst/>
            <a:cxnLst/>
            <a:rect l="l" t="t" r="r" b="b"/>
            <a:pathLst>
              <a:path w="4114800">
                <a:moveTo>
                  <a:pt x="0" y="0"/>
                </a:moveTo>
                <a:lnTo>
                  <a:pt x="4114800" y="0"/>
                </a:lnTo>
              </a:path>
            </a:pathLst>
          </a:custGeom>
          <a:ln w="4762">
            <a:solidFill>
              <a:srgbClr val="9FB8CD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371600" y="5416296"/>
            <a:ext cx="4114800" cy="0"/>
          </a:xfrm>
          <a:custGeom>
            <a:avLst/>
            <a:gdLst/>
            <a:ahLst/>
            <a:cxnLst/>
            <a:rect l="l" t="t" r="r" b="b"/>
            <a:pathLst>
              <a:path w="4114800">
                <a:moveTo>
                  <a:pt x="0" y="0"/>
                </a:moveTo>
                <a:lnTo>
                  <a:pt x="4114800" y="0"/>
                </a:lnTo>
              </a:path>
            </a:pathLst>
          </a:custGeom>
          <a:ln w="4762">
            <a:solidFill>
              <a:srgbClr val="9FB8CD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370202" y="8060893"/>
            <a:ext cx="60325" cy="95885"/>
          </a:xfrm>
          <a:custGeom>
            <a:avLst/>
            <a:gdLst/>
            <a:ahLst/>
            <a:cxnLst/>
            <a:rect l="l" t="t" r="r" b="b"/>
            <a:pathLst>
              <a:path w="60325" h="95884">
                <a:moveTo>
                  <a:pt x="0" y="0"/>
                </a:moveTo>
                <a:lnTo>
                  <a:pt x="0" y="95427"/>
                </a:lnTo>
                <a:lnTo>
                  <a:pt x="60197" y="47713"/>
                </a:lnTo>
                <a:lnTo>
                  <a:pt x="0" y="0"/>
                </a:lnTo>
                <a:close/>
              </a:path>
            </a:pathLst>
          </a:custGeom>
          <a:solidFill>
            <a:srgbClr val="9FB8C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404874" y="5140833"/>
            <a:ext cx="4013200" cy="22479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0" spc="-5" dirty="0">
                <a:solidFill>
                  <a:srgbClr val="464652"/>
                </a:solidFill>
                <a:latin typeface="Bookman Old Style"/>
                <a:cs typeface="Bookman Old Style"/>
              </a:rPr>
              <a:t>Followership</a:t>
            </a:r>
            <a:endParaRPr sz="1600">
              <a:latin typeface="Bookman Old Style"/>
              <a:cs typeface="Bookman Old Style"/>
            </a:endParaRPr>
          </a:p>
          <a:p>
            <a:pPr marL="12700">
              <a:lnSpc>
                <a:spcPct val="100000"/>
              </a:lnSpc>
              <a:spcBef>
                <a:spcPts val="680"/>
              </a:spcBef>
            </a:pPr>
            <a:r>
              <a:rPr sz="950" spc="15" dirty="0">
                <a:solidFill>
                  <a:srgbClr val="717BA2"/>
                </a:solidFill>
                <a:latin typeface="Wingdings 3"/>
                <a:cs typeface="Wingdings 3"/>
              </a:rPr>
              <a:t></a:t>
            </a:r>
            <a:r>
              <a:rPr sz="950" spc="15" dirty="0">
                <a:solidFill>
                  <a:srgbClr val="717BA2"/>
                </a:solidFill>
                <a:latin typeface="Times New Roman"/>
                <a:cs typeface="Times New Roman"/>
              </a:rPr>
              <a:t>  </a:t>
            </a:r>
            <a:r>
              <a:rPr sz="1300" spc="-10" dirty="0">
                <a:latin typeface="Gill Sans MT"/>
                <a:cs typeface="Gill Sans MT"/>
              </a:rPr>
              <a:t>There </a:t>
            </a:r>
            <a:r>
              <a:rPr sz="1300" spc="-5" dirty="0">
                <a:latin typeface="Gill Sans MT"/>
                <a:cs typeface="Gill Sans MT"/>
              </a:rPr>
              <a:t>is a </a:t>
            </a:r>
            <a:r>
              <a:rPr sz="1300" spc="-15" dirty="0">
                <a:latin typeface="Gill Sans MT"/>
                <a:cs typeface="Gill Sans MT"/>
              </a:rPr>
              <a:t>role </a:t>
            </a:r>
            <a:r>
              <a:rPr sz="1300" spc="-5" dirty="0">
                <a:latin typeface="Gill Sans MT"/>
                <a:cs typeface="Gill Sans MT"/>
              </a:rPr>
              <a:t>in which </a:t>
            </a:r>
            <a:r>
              <a:rPr sz="1300" spc="-10" dirty="0">
                <a:latin typeface="Gill Sans MT"/>
                <a:cs typeface="Gill Sans MT"/>
              </a:rPr>
              <a:t>followers </a:t>
            </a:r>
            <a:r>
              <a:rPr sz="1300" spc="-15" dirty="0">
                <a:latin typeface="Gill Sans MT"/>
                <a:cs typeface="Gill Sans MT"/>
              </a:rPr>
              <a:t>play </a:t>
            </a:r>
            <a:r>
              <a:rPr sz="1300" spc="-5" dirty="0">
                <a:latin typeface="Gill Sans MT"/>
                <a:cs typeface="Gill Sans MT"/>
              </a:rPr>
              <a:t>in</a:t>
            </a:r>
            <a:r>
              <a:rPr sz="1300" spc="135" dirty="0">
                <a:latin typeface="Gill Sans MT"/>
                <a:cs typeface="Gill Sans MT"/>
              </a:rPr>
              <a:t> </a:t>
            </a:r>
            <a:r>
              <a:rPr sz="1300" spc="-5" dirty="0">
                <a:latin typeface="Gill Sans MT"/>
                <a:cs typeface="Gill Sans MT"/>
              </a:rPr>
              <a:t>leadership.</a:t>
            </a:r>
            <a:endParaRPr sz="1300">
              <a:latin typeface="Gill Sans MT"/>
              <a:cs typeface="Gill Sans MT"/>
            </a:endParaRPr>
          </a:p>
          <a:p>
            <a:pPr marL="149225" marR="5080" indent="-137160">
              <a:lnSpc>
                <a:spcPct val="100000"/>
              </a:lnSpc>
              <a:spcBef>
                <a:spcPts val="300"/>
              </a:spcBef>
            </a:pPr>
            <a:r>
              <a:rPr sz="950" spc="15" dirty="0">
                <a:solidFill>
                  <a:srgbClr val="717BA2"/>
                </a:solidFill>
                <a:latin typeface="Wingdings 3"/>
                <a:cs typeface="Wingdings 3"/>
              </a:rPr>
              <a:t></a:t>
            </a:r>
            <a:r>
              <a:rPr sz="950" spc="15" dirty="0">
                <a:solidFill>
                  <a:srgbClr val="717BA2"/>
                </a:solidFill>
                <a:latin typeface="Times New Roman"/>
                <a:cs typeface="Times New Roman"/>
              </a:rPr>
              <a:t> </a:t>
            </a:r>
            <a:r>
              <a:rPr sz="1300" spc="-10" dirty="0">
                <a:latin typeface="Gill Sans MT"/>
                <a:cs typeface="Gill Sans MT"/>
              </a:rPr>
              <a:t>Ineffective followers </a:t>
            </a:r>
            <a:r>
              <a:rPr sz="1300" spc="-5" dirty="0">
                <a:latin typeface="Gill Sans MT"/>
                <a:cs typeface="Gill Sans MT"/>
              </a:rPr>
              <a:t>lack enthusiasm, intelligence and </a:t>
            </a:r>
            <a:r>
              <a:rPr sz="1300" spc="5" dirty="0">
                <a:latin typeface="Gill Sans MT"/>
                <a:cs typeface="Gill Sans MT"/>
              </a:rPr>
              <a:t>self-  </a:t>
            </a:r>
            <a:r>
              <a:rPr sz="1300" spc="-5" dirty="0">
                <a:latin typeface="Gill Sans MT"/>
                <a:cs typeface="Gill Sans MT"/>
              </a:rPr>
              <a:t>reliant</a:t>
            </a:r>
            <a:r>
              <a:rPr sz="1300" spc="-100" dirty="0">
                <a:latin typeface="Gill Sans MT"/>
                <a:cs typeface="Gill Sans MT"/>
              </a:rPr>
              <a:t> </a:t>
            </a:r>
            <a:r>
              <a:rPr sz="1300" dirty="0">
                <a:latin typeface="Gill Sans MT"/>
                <a:cs typeface="Gill Sans MT"/>
              </a:rPr>
              <a:t>participation.</a:t>
            </a:r>
            <a:endParaRPr sz="13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sz="950" spc="15" dirty="0">
                <a:solidFill>
                  <a:srgbClr val="717BA2"/>
                </a:solidFill>
                <a:latin typeface="Wingdings 3"/>
                <a:cs typeface="Wingdings 3"/>
              </a:rPr>
              <a:t></a:t>
            </a:r>
            <a:r>
              <a:rPr sz="950" spc="15" dirty="0">
                <a:solidFill>
                  <a:srgbClr val="717BA2"/>
                </a:solidFill>
                <a:latin typeface="Times New Roman"/>
                <a:cs typeface="Times New Roman"/>
              </a:rPr>
              <a:t>  </a:t>
            </a:r>
            <a:r>
              <a:rPr sz="1300" spc="-5" dirty="0">
                <a:latin typeface="Gill Sans MT"/>
                <a:cs typeface="Gill Sans MT"/>
              </a:rPr>
              <a:t>Courageous</a:t>
            </a:r>
            <a:r>
              <a:rPr sz="1300" spc="50" dirty="0">
                <a:latin typeface="Gill Sans MT"/>
                <a:cs typeface="Gill Sans MT"/>
              </a:rPr>
              <a:t> </a:t>
            </a:r>
            <a:r>
              <a:rPr sz="1300" spc="-10" dirty="0">
                <a:latin typeface="Gill Sans MT"/>
                <a:cs typeface="Gill Sans MT"/>
              </a:rPr>
              <a:t>Followership:</a:t>
            </a:r>
            <a:endParaRPr sz="1300">
              <a:latin typeface="Gill Sans MT"/>
              <a:cs typeface="Gill Sans MT"/>
            </a:endParaRPr>
          </a:p>
          <a:p>
            <a:pPr marL="378460" indent="-228600">
              <a:lnSpc>
                <a:spcPct val="100000"/>
              </a:lnSpc>
              <a:spcBef>
                <a:spcPts val="260"/>
              </a:spcBef>
              <a:buClr>
                <a:srgbClr val="00AF50"/>
              </a:buClr>
              <a:buSzPct val="73913"/>
              <a:buAutoNum type="arabicPeriod"/>
              <a:tabLst>
                <a:tab pos="377825" algn="l"/>
                <a:tab pos="378460" algn="l"/>
              </a:tabLst>
            </a:pPr>
            <a:r>
              <a:rPr sz="1150" dirty="0">
                <a:solidFill>
                  <a:srgbClr val="464652"/>
                </a:solidFill>
                <a:latin typeface="Gill Sans MT"/>
                <a:cs typeface="Gill Sans MT"/>
              </a:rPr>
              <a:t>Courage to assume</a:t>
            </a:r>
            <a:r>
              <a:rPr sz="1150" spc="-75" dirty="0">
                <a:solidFill>
                  <a:srgbClr val="464652"/>
                </a:solidFill>
                <a:latin typeface="Gill Sans MT"/>
                <a:cs typeface="Gill Sans MT"/>
              </a:rPr>
              <a:t> </a:t>
            </a:r>
            <a:r>
              <a:rPr sz="1150" spc="-10" dirty="0">
                <a:solidFill>
                  <a:srgbClr val="464652"/>
                </a:solidFill>
                <a:latin typeface="Gill Sans MT"/>
                <a:cs typeface="Gill Sans MT"/>
              </a:rPr>
              <a:t>responsibility.</a:t>
            </a:r>
            <a:endParaRPr sz="1150">
              <a:latin typeface="Gill Sans MT"/>
              <a:cs typeface="Gill Sans MT"/>
            </a:endParaRPr>
          </a:p>
          <a:p>
            <a:pPr marL="378460" indent="-228600">
              <a:lnSpc>
                <a:spcPct val="100000"/>
              </a:lnSpc>
              <a:spcBef>
                <a:spcPts val="250"/>
              </a:spcBef>
              <a:buClr>
                <a:srgbClr val="00AF50"/>
              </a:buClr>
              <a:buSzPct val="73913"/>
              <a:buAutoNum type="arabicPeriod"/>
              <a:tabLst>
                <a:tab pos="377825" algn="l"/>
                <a:tab pos="378460" algn="l"/>
              </a:tabLst>
            </a:pPr>
            <a:r>
              <a:rPr sz="1150" dirty="0">
                <a:solidFill>
                  <a:srgbClr val="464652"/>
                </a:solidFill>
                <a:latin typeface="Gill Sans MT"/>
                <a:cs typeface="Gill Sans MT"/>
              </a:rPr>
              <a:t>Courage to</a:t>
            </a:r>
            <a:r>
              <a:rPr sz="1150" spc="-100" dirty="0">
                <a:solidFill>
                  <a:srgbClr val="464652"/>
                </a:solidFill>
                <a:latin typeface="Gill Sans MT"/>
                <a:cs typeface="Gill Sans MT"/>
              </a:rPr>
              <a:t> </a:t>
            </a:r>
            <a:r>
              <a:rPr sz="1150" spc="5" dirty="0">
                <a:solidFill>
                  <a:srgbClr val="464652"/>
                </a:solidFill>
                <a:latin typeface="Gill Sans MT"/>
                <a:cs typeface="Gill Sans MT"/>
              </a:rPr>
              <a:t>serve.</a:t>
            </a:r>
            <a:endParaRPr sz="1150">
              <a:latin typeface="Gill Sans MT"/>
              <a:cs typeface="Gill Sans MT"/>
            </a:endParaRPr>
          </a:p>
          <a:p>
            <a:pPr marL="378460" indent="-228600">
              <a:lnSpc>
                <a:spcPct val="100000"/>
              </a:lnSpc>
              <a:spcBef>
                <a:spcPts val="250"/>
              </a:spcBef>
              <a:buClr>
                <a:srgbClr val="00AF50"/>
              </a:buClr>
              <a:buSzPct val="73913"/>
              <a:buAutoNum type="arabicPeriod"/>
              <a:tabLst>
                <a:tab pos="377825" algn="l"/>
                <a:tab pos="378460" algn="l"/>
              </a:tabLst>
            </a:pPr>
            <a:r>
              <a:rPr sz="1150" dirty="0">
                <a:solidFill>
                  <a:srgbClr val="464652"/>
                </a:solidFill>
                <a:latin typeface="Gill Sans MT"/>
                <a:cs typeface="Gill Sans MT"/>
              </a:rPr>
              <a:t>Courage to</a:t>
            </a:r>
            <a:r>
              <a:rPr sz="1150" spc="-75" dirty="0">
                <a:solidFill>
                  <a:srgbClr val="464652"/>
                </a:solidFill>
                <a:latin typeface="Gill Sans MT"/>
                <a:cs typeface="Gill Sans MT"/>
              </a:rPr>
              <a:t> </a:t>
            </a:r>
            <a:r>
              <a:rPr sz="1150" dirty="0">
                <a:solidFill>
                  <a:srgbClr val="464652"/>
                </a:solidFill>
                <a:latin typeface="Gill Sans MT"/>
                <a:cs typeface="Gill Sans MT"/>
              </a:rPr>
              <a:t>challenge.</a:t>
            </a:r>
            <a:endParaRPr sz="1150">
              <a:latin typeface="Gill Sans MT"/>
              <a:cs typeface="Gill Sans MT"/>
            </a:endParaRPr>
          </a:p>
          <a:p>
            <a:pPr marL="378460" indent="-228600">
              <a:lnSpc>
                <a:spcPct val="100000"/>
              </a:lnSpc>
              <a:spcBef>
                <a:spcPts val="240"/>
              </a:spcBef>
              <a:buClr>
                <a:srgbClr val="00AF50"/>
              </a:buClr>
              <a:buSzPct val="73913"/>
              <a:buAutoNum type="arabicPeriod"/>
              <a:tabLst>
                <a:tab pos="377825" algn="l"/>
                <a:tab pos="378460" algn="l"/>
              </a:tabLst>
            </a:pPr>
            <a:r>
              <a:rPr sz="1150" dirty="0">
                <a:solidFill>
                  <a:srgbClr val="464652"/>
                </a:solidFill>
                <a:latin typeface="Gill Sans MT"/>
                <a:cs typeface="Gill Sans MT"/>
              </a:rPr>
              <a:t>Courage to</a:t>
            </a:r>
            <a:r>
              <a:rPr sz="1150" spc="-60" dirty="0">
                <a:solidFill>
                  <a:srgbClr val="464652"/>
                </a:solidFill>
                <a:latin typeface="Gill Sans MT"/>
                <a:cs typeface="Gill Sans MT"/>
              </a:rPr>
              <a:t> </a:t>
            </a:r>
            <a:r>
              <a:rPr sz="1150" dirty="0">
                <a:solidFill>
                  <a:srgbClr val="464652"/>
                </a:solidFill>
                <a:latin typeface="Gill Sans MT"/>
                <a:cs typeface="Gill Sans MT"/>
              </a:rPr>
              <a:t>participate.</a:t>
            </a:r>
            <a:endParaRPr sz="1150">
              <a:latin typeface="Gill Sans MT"/>
              <a:cs typeface="Gill Sans MT"/>
            </a:endParaRPr>
          </a:p>
          <a:p>
            <a:pPr marL="378460" indent="-228600">
              <a:lnSpc>
                <a:spcPct val="100000"/>
              </a:lnSpc>
              <a:spcBef>
                <a:spcPts val="250"/>
              </a:spcBef>
              <a:buClr>
                <a:srgbClr val="00AF50"/>
              </a:buClr>
              <a:buSzPct val="73913"/>
              <a:buAutoNum type="arabicPeriod"/>
              <a:tabLst>
                <a:tab pos="377825" algn="l"/>
                <a:tab pos="378460" algn="l"/>
              </a:tabLst>
            </a:pPr>
            <a:r>
              <a:rPr sz="1150" dirty="0">
                <a:solidFill>
                  <a:srgbClr val="464652"/>
                </a:solidFill>
                <a:latin typeface="Gill Sans MT"/>
                <a:cs typeface="Gill Sans MT"/>
              </a:rPr>
              <a:t>Courage to </a:t>
            </a:r>
            <a:r>
              <a:rPr sz="1150" spc="-10" dirty="0">
                <a:solidFill>
                  <a:srgbClr val="464652"/>
                </a:solidFill>
                <a:latin typeface="Gill Sans MT"/>
                <a:cs typeface="Gill Sans MT"/>
              </a:rPr>
              <a:t>take </a:t>
            </a:r>
            <a:r>
              <a:rPr sz="1150" dirty="0">
                <a:solidFill>
                  <a:srgbClr val="464652"/>
                </a:solidFill>
                <a:latin typeface="Gill Sans MT"/>
                <a:cs typeface="Gill Sans MT"/>
              </a:rPr>
              <a:t>moral</a:t>
            </a:r>
            <a:r>
              <a:rPr sz="1150" spc="-85" dirty="0">
                <a:solidFill>
                  <a:srgbClr val="464652"/>
                </a:solidFill>
                <a:latin typeface="Gill Sans MT"/>
                <a:cs typeface="Gill Sans MT"/>
              </a:rPr>
              <a:t> </a:t>
            </a:r>
            <a:r>
              <a:rPr sz="1150" dirty="0">
                <a:solidFill>
                  <a:srgbClr val="464652"/>
                </a:solidFill>
                <a:latin typeface="Gill Sans MT"/>
                <a:cs typeface="Gill Sans MT"/>
              </a:rPr>
              <a:t>action.</a:t>
            </a:r>
            <a:endParaRPr sz="1150">
              <a:latin typeface="Gill Sans MT"/>
              <a:cs typeface="Gill Sans MT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4</a:t>
            </a:fld>
            <a:endParaRPr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089141" y="36576"/>
            <a:ext cx="687070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1200" dirty="0">
                <a:cs typeface="Calibri"/>
              </a:rPr>
              <a:t>4</a:t>
            </a:r>
            <a:r>
              <a:rPr lang="en-US" sz="1200" spc="5" dirty="0">
                <a:cs typeface="Calibri"/>
              </a:rPr>
              <a:t>/</a:t>
            </a:r>
            <a:r>
              <a:rPr lang="en-US" sz="1200" dirty="0">
                <a:cs typeface="Calibri"/>
              </a:rPr>
              <a:t>10/2</a:t>
            </a:r>
            <a:r>
              <a:rPr lang="en-US" sz="1200" spc="5" dirty="0">
                <a:cs typeface="Calibri"/>
              </a:rPr>
              <a:t>0</a:t>
            </a:r>
            <a:r>
              <a:rPr lang="en-US" sz="1200" dirty="0">
                <a:cs typeface="Calibri"/>
              </a:rPr>
              <a:t>17</a:t>
            </a:r>
          </a:p>
        </p:txBody>
      </p:sp>
      <p:sp>
        <p:nvSpPr>
          <p:cNvPr id="3" name="object 3"/>
          <p:cNvSpPr/>
          <p:nvPr/>
        </p:nvSpPr>
        <p:spPr>
          <a:xfrm>
            <a:off x="1371600" y="4045203"/>
            <a:ext cx="4114800" cy="0"/>
          </a:xfrm>
          <a:custGeom>
            <a:avLst/>
            <a:gdLst/>
            <a:ahLst/>
            <a:cxnLst/>
            <a:rect l="l" t="t" r="r" b="b"/>
            <a:pathLst>
              <a:path w="4114800">
                <a:moveTo>
                  <a:pt x="0" y="0"/>
                </a:moveTo>
                <a:lnTo>
                  <a:pt x="4114800" y="0"/>
                </a:lnTo>
              </a:path>
            </a:pathLst>
          </a:custGeom>
          <a:ln w="4762">
            <a:solidFill>
              <a:srgbClr val="9FB8CD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371600" y="1440180"/>
            <a:ext cx="4114800" cy="0"/>
          </a:xfrm>
          <a:custGeom>
            <a:avLst/>
            <a:gdLst/>
            <a:ahLst/>
            <a:cxnLst/>
            <a:rect l="l" t="t" r="r" b="b"/>
            <a:pathLst>
              <a:path w="4114800">
                <a:moveTo>
                  <a:pt x="0" y="0"/>
                </a:moveTo>
                <a:lnTo>
                  <a:pt x="4114800" y="0"/>
                </a:lnTo>
              </a:path>
            </a:pathLst>
          </a:custGeom>
          <a:ln w="4762">
            <a:solidFill>
              <a:srgbClr val="9FB8CD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370202" y="4084828"/>
            <a:ext cx="60325" cy="95885"/>
          </a:xfrm>
          <a:custGeom>
            <a:avLst/>
            <a:gdLst/>
            <a:ahLst/>
            <a:cxnLst/>
            <a:rect l="l" t="t" r="r" b="b"/>
            <a:pathLst>
              <a:path w="60325" h="95885">
                <a:moveTo>
                  <a:pt x="0" y="0"/>
                </a:moveTo>
                <a:lnTo>
                  <a:pt x="0" y="95376"/>
                </a:lnTo>
                <a:lnTo>
                  <a:pt x="60197" y="47625"/>
                </a:lnTo>
                <a:lnTo>
                  <a:pt x="0" y="0"/>
                </a:lnTo>
                <a:close/>
              </a:path>
            </a:pathLst>
          </a:custGeom>
          <a:solidFill>
            <a:srgbClr val="9FB8C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404874" y="1164081"/>
            <a:ext cx="3843020" cy="2555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0" spc="-5" dirty="0">
                <a:solidFill>
                  <a:srgbClr val="464652"/>
                </a:solidFill>
                <a:latin typeface="Bookman Old Style"/>
                <a:cs typeface="Bookman Old Style"/>
              </a:rPr>
              <a:t>Follwership</a:t>
            </a:r>
            <a:endParaRPr sz="1600">
              <a:latin typeface="Bookman Old Style"/>
              <a:cs typeface="Bookman Old Style"/>
            </a:endParaRPr>
          </a:p>
          <a:p>
            <a:pPr marL="149225" marR="5080" indent="-137160">
              <a:lnSpc>
                <a:spcPts val="1150"/>
              </a:lnSpc>
              <a:spcBef>
                <a:spcPts val="680"/>
              </a:spcBef>
            </a:pPr>
            <a:r>
              <a:rPr sz="900" spc="5" dirty="0">
                <a:solidFill>
                  <a:srgbClr val="717BA2"/>
                </a:solidFill>
                <a:latin typeface="Wingdings 3"/>
                <a:cs typeface="Wingdings 3"/>
              </a:rPr>
              <a:t></a:t>
            </a:r>
            <a:r>
              <a:rPr sz="900" spc="5" dirty="0">
                <a:solidFill>
                  <a:srgbClr val="717BA2"/>
                </a:solidFill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Gill Sans MT"/>
                <a:cs typeface="Gill Sans MT"/>
              </a:rPr>
              <a:t>Followers </a:t>
            </a:r>
            <a:r>
              <a:rPr sz="1200" dirty="0">
                <a:latin typeface="Gill Sans MT"/>
                <a:cs typeface="Gill Sans MT"/>
              </a:rPr>
              <a:t>do not </a:t>
            </a:r>
            <a:r>
              <a:rPr sz="1200" spc="-5" dirty="0">
                <a:latin typeface="Gill Sans MT"/>
                <a:cs typeface="Gill Sans MT"/>
              </a:rPr>
              <a:t>posses </a:t>
            </a:r>
            <a:r>
              <a:rPr sz="1200" dirty="0">
                <a:latin typeface="Gill Sans MT"/>
                <a:cs typeface="Gill Sans MT"/>
              </a:rPr>
              <a:t>the </a:t>
            </a:r>
            <a:r>
              <a:rPr sz="1200" spc="-5" dirty="0">
                <a:latin typeface="Gill Sans MT"/>
                <a:cs typeface="Gill Sans MT"/>
              </a:rPr>
              <a:t>formal </a:t>
            </a:r>
            <a:r>
              <a:rPr sz="1200" dirty="0">
                <a:latin typeface="Gill Sans MT"/>
                <a:cs typeface="Gill Sans MT"/>
              </a:rPr>
              <a:t>or </a:t>
            </a:r>
            <a:r>
              <a:rPr sz="1200" spc="-5" dirty="0">
                <a:latin typeface="Gill Sans MT"/>
                <a:cs typeface="Gill Sans MT"/>
              </a:rPr>
              <a:t>positional </a:t>
            </a:r>
            <a:r>
              <a:rPr sz="1200" spc="-10" dirty="0">
                <a:latin typeface="Gill Sans MT"/>
                <a:cs typeface="Gill Sans MT"/>
              </a:rPr>
              <a:t>powers </a:t>
            </a:r>
            <a:r>
              <a:rPr sz="1200" dirty="0">
                <a:latin typeface="Gill Sans MT"/>
                <a:cs typeface="Gill Sans MT"/>
              </a:rPr>
              <a:t>as  </a:t>
            </a:r>
            <a:r>
              <a:rPr sz="1200" spc="-5" dirty="0">
                <a:latin typeface="Gill Sans MT"/>
                <a:cs typeface="Gill Sans MT"/>
              </a:rPr>
              <a:t>leaders </a:t>
            </a:r>
            <a:r>
              <a:rPr sz="1200" spc="-15" dirty="0">
                <a:latin typeface="Gill Sans MT"/>
                <a:cs typeface="Gill Sans MT"/>
              </a:rPr>
              <a:t>do, </a:t>
            </a:r>
            <a:r>
              <a:rPr sz="1200" dirty="0">
                <a:latin typeface="Gill Sans MT"/>
                <a:cs typeface="Gill Sans MT"/>
              </a:rPr>
              <a:t>but do </a:t>
            </a:r>
            <a:r>
              <a:rPr sz="1200" spc="-20" dirty="0">
                <a:latin typeface="Gill Sans MT"/>
                <a:cs typeface="Gill Sans MT"/>
              </a:rPr>
              <a:t>have </a:t>
            </a:r>
            <a:r>
              <a:rPr sz="1200" dirty="0">
                <a:latin typeface="Gill Sans MT"/>
                <a:cs typeface="Gill Sans MT"/>
              </a:rPr>
              <a:t>a </a:t>
            </a:r>
            <a:r>
              <a:rPr sz="1200" spc="-5" dirty="0">
                <a:latin typeface="Gill Sans MT"/>
                <a:cs typeface="Gill Sans MT"/>
              </a:rPr>
              <a:t>wide </a:t>
            </a:r>
            <a:r>
              <a:rPr sz="1200" dirty="0">
                <a:latin typeface="Gill Sans MT"/>
                <a:cs typeface="Gill Sans MT"/>
              </a:rPr>
              <a:t>range of </a:t>
            </a:r>
            <a:r>
              <a:rPr sz="1200" spc="-10" dirty="0">
                <a:latin typeface="Gill Sans MT"/>
                <a:cs typeface="Gill Sans MT"/>
              </a:rPr>
              <a:t>power</a:t>
            </a:r>
            <a:r>
              <a:rPr sz="1200" spc="-150" dirty="0">
                <a:latin typeface="Gill Sans MT"/>
                <a:cs typeface="Gill Sans MT"/>
              </a:rPr>
              <a:t> </a:t>
            </a:r>
            <a:r>
              <a:rPr sz="1200" spc="-10" dirty="0">
                <a:latin typeface="Gill Sans MT"/>
                <a:cs typeface="Gill Sans MT"/>
              </a:rPr>
              <a:t>sources:</a:t>
            </a:r>
            <a:endParaRPr sz="1200">
              <a:latin typeface="Gill Sans MT"/>
              <a:cs typeface="Gill Sans MT"/>
            </a:endParaRPr>
          </a:p>
          <a:p>
            <a:pPr marL="149225">
              <a:lnSpc>
                <a:spcPct val="100000"/>
              </a:lnSpc>
              <a:spcBef>
                <a:spcPts val="15"/>
              </a:spcBef>
            </a:pPr>
            <a:r>
              <a:rPr sz="800" dirty="0">
                <a:solidFill>
                  <a:srgbClr val="9FB8CD"/>
                </a:solidFill>
                <a:latin typeface="Wingdings 3"/>
                <a:cs typeface="Wingdings 3"/>
              </a:rPr>
              <a:t></a:t>
            </a:r>
            <a:r>
              <a:rPr sz="800" dirty="0">
                <a:solidFill>
                  <a:srgbClr val="9FB8CD"/>
                </a:solidFill>
                <a:latin typeface="Times New Roman"/>
                <a:cs typeface="Times New Roman"/>
              </a:rPr>
              <a:t>   </a:t>
            </a:r>
            <a:r>
              <a:rPr sz="1050" dirty="0">
                <a:solidFill>
                  <a:srgbClr val="464652"/>
                </a:solidFill>
                <a:latin typeface="Gill Sans MT"/>
                <a:cs typeface="Gill Sans MT"/>
              </a:rPr>
              <a:t>Purpose/common</a:t>
            </a:r>
            <a:r>
              <a:rPr sz="1050" spc="-50" dirty="0">
                <a:solidFill>
                  <a:srgbClr val="464652"/>
                </a:solidFill>
                <a:latin typeface="Gill Sans MT"/>
                <a:cs typeface="Gill Sans MT"/>
              </a:rPr>
              <a:t> </a:t>
            </a:r>
            <a:r>
              <a:rPr sz="1050" dirty="0">
                <a:solidFill>
                  <a:srgbClr val="464652"/>
                </a:solidFill>
                <a:latin typeface="Gill Sans MT"/>
                <a:cs typeface="Gill Sans MT"/>
              </a:rPr>
              <a:t>good;</a:t>
            </a:r>
            <a:endParaRPr sz="1050">
              <a:latin typeface="Gill Sans MT"/>
              <a:cs typeface="Gill Sans MT"/>
            </a:endParaRPr>
          </a:p>
          <a:p>
            <a:pPr marL="149225">
              <a:lnSpc>
                <a:spcPct val="100000"/>
              </a:lnSpc>
            </a:pPr>
            <a:r>
              <a:rPr sz="800" dirty="0">
                <a:solidFill>
                  <a:srgbClr val="9FB8CD"/>
                </a:solidFill>
                <a:latin typeface="Wingdings 3"/>
                <a:cs typeface="Wingdings 3"/>
              </a:rPr>
              <a:t></a:t>
            </a:r>
            <a:r>
              <a:rPr sz="800" dirty="0">
                <a:solidFill>
                  <a:srgbClr val="9FB8CD"/>
                </a:solidFill>
                <a:latin typeface="Times New Roman"/>
                <a:cs typeface="Times New Roman"/>
              </a:rPr>
              <a:t>   </a:t>
            </a:r>
            <a:r>
              <a:rPr sz="1050" dirty="0">
                <a:solidFill>
                  <a:srgbClr val="464652"/>
                </a:solidFill>
                <a:latin typeface="Gill Sans MT"/>
                <a:cs typeface="Gill Sans MT"/>
              </a:rPr>
              <a:t>Knowledge, </a:t>
            </a:r>
            <a:r>
              <a:rPr sz="1050" spc="-5" dirty="0">
                <a:solidFill>
                  <a:srgbClr val="464652"/>
                </a:solidFill>
                <a:latin typeface="Gill Sans MT"/>
                <a:cs typeface="Gill Sans MT"/>
              </a:rPr>
              <a:t>skills,</a:t>
            </a:r>
            <a:r>
              <a:rPr sz="1050" spc="-210" dirty="0">
                <a:solidFill>
                  <a:srgbClr val="464652"/>
                </a:solidFill>
                <a:latin typeface="Gill Sans MT"/>
                <a:cs typeface="Gill Sans MT"/>
              </a:rPr>
              <a:t> </a:t>
            </a:r>
            <a:r>
              <a:rPr sz="1050" spc="-5" dirty="0">
                <a:solidFill>
                  <a:srgbClr val="464652"/>
                </a:solidFill>
                <a:latin typeface="Gill Sans MT"/>
                <a:cs typeface="Gill Sans MT"/>
              </a:rPr>
              <a:t>resources;</a:t>
            </a:r>
            <a:endParaRPr sz="1050">
              <a:latin typeface="Gill Sans MT"/>
              <a:cs typeface="Gill Sans MT"/>
            </a:endParaRPr>
          </a:p>
          <a:p>
            <a:pPr marL="149225">
              <a:lnSpc>
                <a:spcPts val="1255"/>
              </a:lnSpc>
            </a:pPr>
            <a:r>
              <a:rPr sz="800" dirty="0">
                <a:solidFill>
                  <a:srgbClr val="9FB8CD"/>
                </a:solidFill>
                <a:latin typeface="Wingdings 3"/>
                <a:cs typeface="Wingdings 3"/>
              </a:rPr>
              <a:t></a:t>
            </a:r>
            <a:r>
              <a:rPr sz="800" dirty="0">
                <a:solidFill>
                  <a:srgbClr val="9FB8CD"/>
                </a:solidFill>
                <a:latin typeface="Times New Roman"/>
                <a:cs typeface="Times New Roman"/>
              </a:rPr>
              <a:t>   </a:t>
            </a:r>
            <a:r>
              <a:rPr sz="1050" dirty="0">
                <a:solidFill>
                  <a:srgbClr val="464652"/>
                </a:solidFill>
                <a:latin typeface="Gill Sans MT"/>
                <a:cs typeface="Gill Sans MT"/>
              </a:rPr>
              <a:t>Personal </a:t>
            </a:r>
            <a:r>
              <a:rPr sz="1050" spc="-5" dirty="0">
                <a:solidFill>
                  <a:srgbClr val="464652"/>
                </a:solidFill>
                <a:latin typeface="Gill Sans MT"/>
                <a:cs typeface="Gill Sans MT"/>
              </a:rPr>
              <a:t>history, </a:t>
            </a:r>
            <a:r>
              <a:rPr sz="1050" dirty="0">
                <a:solidFill>
                  <a:srgbClr val="464652"/>
                </a:solidFill>
                <a:latin typeface="Gill Sans MT"/>
                <a:cs typeface="Gill Sans MT"/>
              </a:rPr>
              <a:t>success </a:t>
            </a:r>
            <a:r>
              <a:rPr sz="1050" spc="-5" dirty="0">
                <a:solidFill>
                  <a:srgbClr val="464652"/>
                </a:solidFill>
                <a:latin typeface="Gill Sans MT"/>
                <a:cs typeface="Gill Sans MT"/>
              </a:rPr>
              <a:t>in </a:t>
            </a:r>
            <a:r>
              <a:rPr sz="1050" dirty="0">
                <a:solidFill>
                  <a:srgbClr val="464652"/>
                </a:solidFill>
                <a:latin typeface="Gill Sans MT"/>
                <a:cs typeface="Gill Sans MT"/>
              </a:rPr>
              <a:t>the</a:t>
            </a:r>
            <a:r>
              <a:rPr sz="1050" spc="-155" dirty="0">
                <a:solidFill>
                  <a:srgbClr val="464652"/>
                </a:solidFill>
                <a:latin typeface="Gill Sans MT"/>
                <a:cs typeface="Gill Sans MT"/>
              </a:rPr>
              <a:t> </a:t>
            </a:r>
            <a:r>
              <a:rPr sz="1050" dirty="0">
                <a:solidFill>
                  <a:srgbClr val="464652"/>
                </a:solidFill>
                <a:latin typeface="Gill Sans MT"/>
                <a:cs typeface="Gill Sans MT"/>
              </a:rPr>
              <a:t>organization;</a:t>
            </a:r>
            <a:endParaRPr sz="1050">
              <a:latin typeface="Gill Sans MT"/>
              <a:cs typeface="Gill Sans MT"/>
            </a:endParaRPr>
          </a:p>
          <a:p>
            <a:pPr marL="149225">
              <a:lnSpc>
                <a:spcPts val="1255"/>
              </a:lnSpc>
            </a:pPr>
            <a:r>
              <a:rPr sz="800" dirty="0">
                <a:solidFill>
                  <a:srgbClr val="9FB8CD"/>
                </a:solidFill>
                <a:latin typeface="Wingdings 3"/>
                <a:cs typeface="Wingdings 3"/>
              </a:rPr>
              <a:t></a:t>
            </a:r>
            <a:r>
              <a:rPr sz="800" dirty="0">
                <a:solidFill>
                  <a:srgbClr val="9FB8CD"/>
                </a:solidFill>
                <a:latin typeface="Times New Roman"/>
                <a:cs typeface="Times New Roman"/>
              </a:rPr>
              <a:t>   </a:t>
            </a:r>
            <a:r>
              <a:rPr sz="1050" spc="-5" dirty="0">
                <a:solidFill>
                  <a:srgbClr val="464652"/>
                </a:solidFill>
                <a:latin typeface="Gill Sans MT"/>
                <a:cs typeface="Gill Sans MT"/>
              </a:rPr>
              <a:t>Faith in </a:t>
            </a:r>
            <a:r>
              <a:rPr sz="1050" dirty="0">
                <a:solidFill>
                  <a:srgbClr val="464652"/>
                </a:solidFill>
                <a:latin typeface="Gill Sans MT"/>
                <a:cs typeface="Gill Sans MT"/>
              </a:rPr>
              <a:t>self, </a:t>
            </a:r>
            <a:r>
              <a:rPr sz="1050" spc="-10" dirty="0">
                <a:solidFill>
                  <a:srgbClr val="464652"/>
                </a:solidFill>
                <a:latin typeface="Gill Sans MT"/>
                <a:cs typeface="Gill Sans MT"/>
              </a:rPr>
              <a:t>integrity,</a:t>
            </a:r>
            <a:r>
              <a:rPr sz="1050" spc="-185" dirty="0">
                <a:solidFill>
                  <a:srgbClr val="464652"/>
                </a:solidFill>
                <a:latin typeface="Gill Sans MT"/>
                <a:cs typeface="Gill Sans MT"/>
              </a:rPr>
              <a:t> </a:t>
            </a:r>
            <a:r>
              <a:rPr sz="1050" dirty="0">
                <a:solidFill>
                  <a:srgbClr val="464652"/>
                </a:solidFill>
                <a:latin typeface="Gill Sans MT"/>
                <a:cs typeface="Gill Sans MT"/>
              </a:rPr>
              <a:t>commitment;</a:t>
            </a:r>
            <a:endParaRPr sz="1050">
              <a:latin typeface="Gill Sans MT"/>
              <a:cs typeface="Gill Sans MT"/>
            </a:endParaRPr>
          </a:p>
          <a:p>
            <a:pPr marL="149225">
              <a:lnSpc>
                <a:spcPct val="100000"/>
              </a:lnSpc>
            </a:pPr>
            <a:r>
              <a:rPr sz="800" dirty="0">
                <a:solidFill>
                  <a:srgbClr val="9FB8CD"/>
                </a:solidFill>
                <a:latin typeface="Wingdings 3"/>
                <a:cs typeface="Wingdings 3"/>
              </a:rPr>
              <a:t></a:t>
            </a:r>
            <a:r>
              <a:rPr sz="800" dirty="0">
                <a:solidFill>
                  <a:srgbClr val="9FB8CD"/>
                </a:solidFill>
                <a:latin typeface="Times New Roman"/>
                <a:cs typeface="Times New Roman"/>
              </a:rPr>
              <a:t>   </a:t>
            </a:r>
            <a:r>
              <a:rPr sz="1050" dirty="0">
                <a:solidFill>
                  <a:srgbClr val="464652"/>
                </a:solidFill>
                <a:latin typeface="Gill Sans MT"/>
                <a:cs typeface="Gill Sans MT"/>
              </a:rPr>
              <a:t>Speak the</a:t>
            </a:r>
            <a:r>
              <a:rPr sz="1050" spc="-60" dirty="0">
                <a:solidFill>
                  <a:srgbClr val="464652"/>
                </a:solidFill>
                <a:latin typeface="Gill Sans MT"/>
                <a:cs typeface="Gill Sans MT"/>
              </a:rPr>
              <a:t> </a:t>
            </a:r>
            <a:r>
              <a:rPr sz="1050" dirty="0">
                <a:solidFill>
                  <a:srgbClr val="464652"/>
                </a:solidFill>
                <a:latin typeface="Gill Sans MT"/>
                <a:cs typeface="Gill Sans MT"/>
              </a:rPr>
              <a:t>truth;</a:t>
            </a:r>
            <a:endParaRPr sz="1050">
              <a:latin typeface="Gill Sans MT"/>
              <a:cs typeface="Gill Sans MT"/>
            </a:endParaRPr>
          </a:p>
          <a:p>
            <a:pPr marL="149225">
              <a:lnSpc>
                <a:spcPct val="100000"/>
              </a:lnSpc>
            </a:pPr>
            <a:r>
              <a:rPr sz="800" dirty="0">
                <a:solidFill>
                  <a:srgbClr val="9FB8CD"/>
                </a:solidFill>
                <a:latin typeface="Wingdings 3"/>
                <a:cs typeface="Wingdings 3"/>
              </a:rPr>
              <a:t></a:t>
            </a:r>
            <a:r>
              <a:rPr sz="800" dirty="0">
                <a:solidFill>
                  <a:srgbClr val="9FB8CD"/>
                </a:solidFill>
                <a:latin typeface="Times New Roman"/>
                <a:cs typeface="Times New Roman"/>
              </a:rPr>
              <a:t>   </a:t>
            </a:r>
            <a:r>
              <a:rPr sz="1050" dirty="0">
                <a:solidFill>
                  <a:srgbClr val="464652"/>
                </a:solidFill>
                <a:latin typeface="Gill Sans MT"/>
                <a:cs typeface="Gill Sans MT"/>
              </a:rPr>
              <a:t>Standard that influences</a:t>
            </a:r>
            <a:r>
              <a:rPr sz="1050" spc="-50" dirty="0">
                <a:solidFill>
                  <a:srgbClr val="464652"/>
                </a:solidFill>
                <a:latin typeface="Gill Sans MT"/>
                <a:cs typeface="Gill Sans MT"/>
              </a:rPr>
              <a:t> </a:t>
            </a:r>
            <a:r>
              <a:rPr sz="1050" dirty="0">
                <a:solidFill>
                  <a:srgbClr val="464652"/>
                </a:solidFill>
                <a:latin typeface="Gill Sans MT"/>
                <a:cs typeface="Gill Sans MT"/>
              </a:rPr>
              <a:t>others;</a:t>
            </a:r>
            <a:endParaRPr sz="1050">
              <a:latin typeface="Gill Sans MT"/>
              <a:cs typeface="Gill Sans MT"/>
            </a:endParaRPr>
          </a:p>
          <a:p>
            <a:pPr marL="149225">
              <a:lnSpc>
                <a:spcPct val="100000"/>
              </a:lnSpc>
            </a:pPr>
            <a:r>
              <a:rPr sz="800" dirty="0">
                <a:solidFill>
                  <a:srgbClr val="9FB8CD"/>
                </a:solidFill>
                <a:latin typeface="Wingdings 3"/>
                <a:cs typeface="Wingdings 3"/>
              </a:rPr>
              <a:t></a:t>
            </a:r>
            <a:r>
              <a:rPr sz="800" dirty="0">
                <a:solidFill>
                  <a:srgbClr val="9FB8CD"/>
                </a:solidFill>
                <a:latin typeface="Times New Roman"/>
                <a:cs typeface="Times New Roman"/>
              </a:rPr>
              <a:t>   </a:t>
            </a:r>
            <a:r>
              <a:rPr sz="1050" dirty="0">
                <a:solidFill>
                  <a:srgbClr val="464652"/>
                </a:solidFill>
                <a:latin typeface="Gill Sans MT"/>
                <a:cs typeface="Gill Sans MT"/>
              </a:rPr>
              <a:t>Choose how to </a:t>
            </a:r>
            <a:r>
              <a:rPr sz="1050" spc="-5" dirty="0">
                <a:solidFill>
                  <a:srgbClr val="464652"/>
                </a:solidFill>
                <a:latin typeface="Gill Sans MT"/>
                <a:cs typeface="Gill Sans MT"/>
              </a:rPr>
              <a:t>react in</a:t>
            </a:r>
            <a:r>
              <a:rPr sz="1050" spc="-50" dirty="0">
                <a:solidFill>
                  <a:srgbClr val="464652"/>
                </a:solidFill>
                <a:latin typeface="Gill Sans MT"/>
                <a:cs typeface="Gill Sans MT"/>
              </a:rPr>
              <a:t> </a:t>
            </a:r>
            <a:r>
              <a:rPr sz="1050" dirty="0">
                <a:solidFill>
                  <a:srgbClr val="464652"/>
                </a:solidFill>
                <a:latin typeface="Gill Sans MT"/>
                <a:cs typeface="Gill Sans MT"/>
              </a:rPr>
              <a:t>situations;</a:t>
            </a:r>
            <a:endParaRPr sz="1050">
              <a:latin typeface="Gill Sans MT"/>
              <a:cs typeface="Gill Sans MT"/>
            </a:endParaRPr>
          </a:p>
          <a:p>
            <a:pPr marL="149225">
              <a:lnSpc>
                <a:spcPct val="100000"/>
              </a:lnSpc>
            </a:pPr>
            <a:r>
              <a:rPr sz="800" dirty="0">
                <a:solidFill>
                  <a:srgbClr val="9FB8CD"/>
                </a:solidFill>
                <a:latin typeface="Wingdings 3"/>
                <a:cs typeface="Wingdings 3"/>
              </a:rPr>
              <a:t></a:t>
            </a:r>
            <a:r>
              <a:rPr sz="800" dirty="0">
                <a:solidFill>
                  <a:srgbClr val="9FB8CD"/>
                </a:solidFill>
                <a:latin typeface="Times New Roman"/>
                <a:cs typeface="Times New Roman"/>
              </a:rPr>
              <a:t>   </a:t>
            </a:r>
            <a:r>
              <a:rPr sz="1050" spc="-80" dirty="0">
                <a:solidFill>
                  <a:srgbClr val="464652"/>
                </a:solidFill>
                <a:latin typeface="Gill Sans MT"/>
                <a:cs typeface="Gill Sans MT"/>
              </a:rPr>
              <a:t>To </a:t>
            </a:r>
            <a:r>
              <a:rPr sz="1050" spc="-15" dirty="0">
                <a:solidFill>
                  <a:srgbClr val="464652"/>
                </a:solidFill>
                <a:latin typeface="Gill Sans MT"/>
                <a:cs typeface="Gill Sans MT"/>
              </a:rPr>
              <a:t>follow, </a:t>
            </a:r>
            <a:r>
              <a:rPr sz="1050" dirty="0">
                <a:solidFill>
                  <a:srgbClr val="464652"/>
                </a:solidFill>
                <a:latin typeface="Gill Sans MT"/>
                <a:cs typeface="Gill Sans MT"/>
              </a:rPr>
              <a:t>or</a:t>
            </a:r>
            <a:r>
              <a:rPr sz="1050" spc="-40" dirty="0">
                <a:solidFill>
                  <a:srgbClr val="464652"/>
                </a:solidFill>
                <a:latin typeface="Gill Sans MT"/>
                <a:cs typeface="Gill Sans MT"/>
              </a:rPr>
              <a:t> </a:t>
            </a:r>
            <a:r>
              <a:rPr sz="1050" dirty="0">
                <a:solidFill>
                  <a:srgbClr val="464652"/>
                </a:solidFill>
                <a:latin typeface="Gill Sans MT"/>
                <a:cs typeface="Gill Sans MT"/>
              </a:rPr>
              <a:t>not;</a:t>
            </a:r>
            <a:endParaRPr sz="1050">
              <a:latin typeface="Gill Sans MT"/>
              <a:cs typeface="Gill Sans MT"/>
            </a:endParaRPr>
          </a:p>
          <a:p>
            <a:pPr marL="149225">
              <a:lnSpc>
                <a:spcPts val="1255"/>
              </a:lnSpc>
            </a:pPr>
            <a:r>
              <a:rPr sz="800" dirty="0">
                <a:solidFill>
                  <a:srgbClr val="9FB8CD"/>
                </a:solidFill>
                <a:latin typeface="Wingdings 3"/>
                <a:cs typeface="Wingdings 3"/>
              </a:rPr>
              <a:t></a:t>
            </a:r>
            <a:r>
              <a:rPr sz="800" dirty="0">
                <a:solidFill>
                  <a:srgbClr val="9FB8CD"/>
                </a:solidFill>
                <a:latin typeface="Times New Roman"/>
                <a:cs typeface="Times New Roman"/>
              </a:rPr>
              <a:t>   </a:t>
            </a:r>
            <a:r>
              <a:rPr sz="1050" dirty="0">
                <a:solidFill>
                  <a:srgbClr val="464652"/>
                </a:solidFill>
                <a:latin typeface="Gill Sans MT"/>
                <a:cs typeface="Gill Sans MT"/>
              </a:rPr>
              <a:t>Relationships and</a:t>
            </a:r>
            <a:r>
              <a:rPr sz="1050" spc="-35" dirty="0">
                <a:solidFill>
                  <a:srgbClr val="464652"/>
                </a:solidFill>
                <a:latin typeface="Gill Sans MT"/>
                <a:cs typeface="Gill Sans MT"/>
              </a:rPr>
              <a:t> </a:t>
            </a:r>
            <a:r>
              <a:rPr sz="1050" spc="-5" dirty="0">
                <a:solidFill>
                  <a:srgbClr val="464652"/>
                </a:solidFill>
                <a:latin typeface="Gill Sans MT"/>
                <a:cs typeface="Gill Sans MT"/>
              </a:rPr>
              <a:t>networks;</a:t>
            </a:r>
            <a:endParaRPr sz="1050">
              <a:latin typeface="Gill Sans MT"/>
              <a:cs typeface="Gill Sans MT"/>
            </a:endParaRPr>
          </a:p>
          <a:p>
            <a:pPr marL="149225">
              <a:lnSpc>
                <a:spcPts val="1255"/>
              </a:lnSpc>
            </a:pPr>
            <a:r>
              <a:rPr sz="800" dirty="0">
                <a:solidFill>
                  <a:srgbClr val="9FB8CD"/>
                </a:solidFill>
                <a:latin typeface="Wingdings 3"/>
                <a:cs typeface="Wingdings 3"/>
              </a:rPr>
              <a:t></a:t>
            </a:r>
            <a:r>
              <a:rPr sz="800" dirty="0">
                <a:solidFill>
                  <a:srgbClr val="9FB8CD"/>
                </a:solidFill>
                <a:latin typeface="Times New Roman"/>
                <a:cs typeface="Times New Roman"/>
              </a:rPr>
              <a:t>   </a:t>
            </a:r>
            <a:r>
              <a:rPr sz="1050" dirty="0">
                <a:solidFill>
                  <a:srgbClr val="464652"/>
                </a:solidFill>
                <a:latin typeface="Gill Sans MT"/>
                <a:cs typeface="Gill Sans MT"/>
              </a:rPr>
              <a:t>Communicate </a:t>
            </a:r>
            <a:r>
              <a:rPr sz="1050" spc="-5" dirty="0">
                <a:solidFill>
                  <a:srgbClr val="464652"/>
                </a:solidFill>
                <a:latin typeface="Gill Sans MT"/>
                <a:cs typeface="Gill Sans MT"/>
              </a:rPr>
              <a:t>through many</a:t>
            </a:r>
            <a:r>
              <a:rPr sz="1050" spc="-50" dirty="0">
                <a:solidFill>
                  <a:srgbClr val="464652"/>
                </a:solidFill>
                <a:latin typeface="Gill Sans MT"/>
                <a:cs typeface="Gill Sans MT"/>
              </a:rPr>
              <a:t> </a:t>
            </a:r>
            <a:r>
              <a:rPr sz="1050" dirty="0">
                <a:solidFill>
                  <a:srgbClr val="464652"/>
                </a:solidFill>
                <a:latin typeface="Gill Sans MT"/>
                <a:cs typeface="Gill Sans MT"/>
              </a:rPr>
              <a:t>channels;</a:t>
            </a:r>
            <a:endParaRPr sz="1050">
              <a:latin typeface="Gill Sans MT"/>
              <a:cs typeface="Gill Sans MT"/>
            </a:endParaRPr>
          </a:p>
          <a:p>
            <a:pPr marL="149225">
              <a:lnSpc>
                <a:spcPct val="100000"/>
              </a:lnSpc>
            </a:pPr>
            <a:r>
              <a:rPr sz="800" dirty="0">
                <a:solidFill>
                  <a:srgbClr val="9FB8CD"/>
                </a:solidFill>
                <a:latin typeface="Wingdings 3"/>
                <a:cs typeface="Wingdings 3"/>
              </a:rPr>
              <a:t></a:t>
            </a:r>
            <a:r>
              <a:rPr sz="800" dirty="0">
                <a:solidFill>
                  <a:srgbClr val="9FB8CD"/>
                </a:solidFill>
                <a:latin typeface="Times New Roman"/>
                <a:cs typeface="Times New Roman"/>
              </a:rPr>
              <a:t>   </a:t>
            </a:r>
            <a:r>
              <a:rPr sz="1050" dirty="0">
                <a:solidFill>
                  <a:srgbClr val="464652"/>
                </a:solidFill>
                <a:latin typeface="Gill Sans MT"/>
                <a:cs typeface="Gill Sans MT"/>
              </a:rPr>
              <a:t>Organize</a:t>
            </a:r>
            <a:r>
              <a:rPr sz="1050" spc="-55" dirty="0">
                <a:solidFill>
                  <a:srgbClr val="464652"/>
                </a:solidFill>
                <a:latin typeface="Gill Sans MT"/>
                <a:cs typeface="Gill Sans MT"/>
              </a:rPr>
              <a:t> </a:t>
            </a:r>
            <a:r>
              <a:rPr sz="1050" dirty="0">
                <a:solidFill>
                  <a:srgbClr val="464652"/>
                </a:solidFill>
                <a:latin typeface="Gill Sans MT"/>
                <a:cs typeface="Gill Sans MT"/>
              </a:rPr>
              <a:t>others;</a:t>
            </a:r>
            <a:endParaRPr sz="1050">
              <a:latin typeface="Gill Sans MT"/>
              <a:cs typeface="Gill Sans MT"/>
            </a:endParaRPr>
          </a:p>
          <a:p>
            <a:pPr marL="149225">
              <a:lnSpc>
                <a:spcPct val="100000"/>
              </a:lnSpc>
            </a:pPr>
            <a:r>
              <a:rPr sz="800" dirty="0">
                <a:solidFill>
                  <a:srgbClr val="9FB8CD"/>
                </a:solidFill>
                <a:latin typeface="Wingdings 3"/>
                <a:cs typeface="Wingdings 3"/>
              </a:rPr>
              <a:t></a:t>
            </a:r>
            <a:r>
              <a:rPr sz="800" dirty="0">
                <a:solidFill>
                  <a:srgbClr val="9FB8CD"/>
                </a:solidFill>
                <a:latin typeface="Times New Roman"/>
                <a:cs typeface="Times New Roman"/>
              </a:rPr>
              <a:t>   </a:t>
            </a:r>
            <a:r>
              <a:rPr sz="1050" spc="-5" dirty="0">
                <a:solidFill>
                  <a:srgbClr val="464652"/>
                </a:solidFill>
                <a:latin typeface="Gill Sans MT"/>
                <a:cs typeface="Gill Sans MT"/>
              </a:rPr>
              <a:t>Withdraw</a:t>
            </a:r>
            <a:r>
              <a:rPr sz="1050" spc="-15" dirty="0">
                <a:solidFill>
                  <a:srgbClr val="464652"/>
                </a:solidFill>
                <a:latin typeface="Gill Sans MT"/>
                <a:cs typeface="Gill Sans MT"/>
              </a:rPr>
              <a:t> </a:t>
            </a:r>
            <a:r>
              <a:rPr sz="1050" dirty="0">
                <a:solidFill>
                  <a:srgbClr val="464652"/>
                </a:solidFill>
                <a:latin typeface="Gill Sans MT"/>
                <a:cs typeface="Gill Sans MT"/>
              </a:rPr>
              <a:t>support.</a:t>
            </a:r>
            <a:endParaRPr sz="1050">
              <a:latin typeface="Gill Sans MT"/>
              <a:cs typeface="Gill Sans MT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5</a:t>
            </a:fld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</TotalTime>
  <Words>582</Words>
  <Application>Microsoft Office PowerPoint</Application>
  <PresentationFormat>On-screen Show (4:3)</PresentationFormat>
  <Paragraphs>87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Bookman Old Style</vt:lpstr>
      <vt:lpstr>Calibri</vt:lpstr>
      <vt:lpstr>Gill Sans MT</vt:lpstr>
      <vt:lpstr>Times New Roman</vt:lpstr>
      <vt:lpstr>Wingdings 3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Leadership Theories</dc:title>
  <dc:creator>William J. Leggio, Jr.</dc:creator>
  <cp:lastModifiedBy>Michael G Krtek</cp:lastModifiedBy>
  <cp:revision>1</cp:revision>
  <cp:lastPrinted>2017-04-11T04:31:47Z</cp:lastPrinted>
  <dcterms:created xsi:type="dcterms:W3CDTF">2017-04-10T13:07:06Z</dcterms:created>
  <dcterms:modified xsi:type="dcterms:W3CDTF">2017-04-11T04:39:28Z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2015-02-25T00:00:00Z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2017-04-10T00:00:00Z</vt:filetime>
  </property>
</Properties>
</file>