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16"/>
  </p:notesMasterIdLst>
  <p:handoutMasterIdLst>
    <p:handoutMasterId r:id="rId17"/>
  </p:handoutMasterIdLst>
  <p:sldIdLst>
    <p:sldId id="257" r:id="rId2"/>
    <p:sldId id="263" r:id="rId3"/>
    <p:sldId id="258" r:id="rId4"/>
    <p:sldId id="270" r:id="rId5"/>
    <p:sldId id="271" r:id="rId6"/>
    <p:sldId id="268" r:id="rId7"/>
    <p:sldId id="272" r:id="rId8"/>
    <p:sldId id="259" r:id="rId9"/>
    <p:sldId id="266" r:id="rId10"/>
    <p:sldId id="269" r:id="rId11"/>
    <p:sldId id="260" r:id="rId12"/>
    <p:sldId id="261" r:id="rId13"/>
    <p:sldId id="262" r:id="rId14"/>
    <p:sldId id="264" r:id="rId15"/>
  </p:sldIdLst>
  <p:sldSz cx="9144000" cy="6858000" type="letter"/>
  <p:notesSz cx="6797675" cy="987425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1FF"/>
    <a:srgbClr val="0F06FF"/>
    <a:srgbClr val="1406FF"/>
    <a:srgbClr val="0B06FF"/>
    <a:srgbClr val="0606FF"/>
    <a:srgbClr val="0601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9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9236" y="94286"/>
            <a:ext cx="3972240" cy="305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spAutoFit/>
          </a:bodyPr>
          <a:lstStyle/>
          <a:p>
            <a:r>
              <a:rPr lang="en-US" sz="1400"/>
              <a:t>MTU - Metallurgical and Materials Engineering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9236" y="9443966"/>
            <a:ext cx="1029127" cy="305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spAutoFit/>
          </a:bodyPr>
          <a:lstStyle/>
          <a:p>
            <a:fld id="{BD3D4179-E636-4869-B544-65862F6BB2BA}" type="datetime1">
              <a:rPr lang="en-US" sz="1400"/>
              <a:pPr/>
              <a:t>21/11/2013</a:t>
            </a:fld>
            <a:endParaRPr lang="en-US" sz="140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318072" y="9443966"/>
            <a:ext cx="410368" cy="305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spAutoFit/>
          </a:bodyPr>
          <a:lstStyle/>
          <a:p>
            <a:pPr algn="r"/>
            <a:fld id="{5D756BBE-E497-4FE0-92EE-85482B5CCA8E}" type="slidenum">
              <a:rPr lang="en-US" sz="1400"/>
              <a:pPr algn="r"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713199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150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690269"/>
            <a:ext cx="4984962" cy="4443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7"/>
            <a:ext cx="2945659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51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380537"/>
            <a:ext cx="2945659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6FB34C-44D9-4D7B-B9D9-1ABBC2C079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18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11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685800" y="6278563"/>
            <a:ext cx="44196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rgbClr val="FFCC23"/>
            </a:outerShdw>
          </a:effectLst>
        </p:spPr>
        <p:txBody>
          <a:bodyPr lIns="90488" tIns="44450" rIns="90488" bIns="44450" anchor="ctr">
            <a:spAutoFit/>
          </a:bodyPr>
          <a:lstStyle/>
          <a:p>
            <a:pPr>
              <a:lnSpc>
                <a:spcPct val="85000"/>
              </a:lnSpc>
            </a:pPr>
            <a:r>
              <a:rPr lang="en-US" sz="1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Manufacturing materials – IE251</a:t>
            </a:r>
            <a:endParaRPr lang="en-US" sz="1200" b="1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800600" y="6248400"/>
            <a:ext cx="198120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Chapter 1</a:t>
            </a:r>
            <a:r>
              <a:rPr lang="en-US" sz="1200" dirty="0">
                <a:solidFill>
                  <a:srgbClr val="000000"/>
                </a:solidFill>
                <a:latin typeface="Helvetica" charset="0"/>
              </a:rPr>
              <a:t>,    Slide </a:t>
            </a:r>
            <a:fld id="{3E6E6079-7352-4802-A4FB-776A66CFB5ED}" type="slidenum">
              <a:rPr lang="en-US" sz="1200">
                <a:solidFill>
                  <a:srgbClr val="000000"/>
                </a:solidFill>
                <a:latin typeface="Helvetica" charset="0"/>
              </a:rPr>
              <a:pPr/>
              <a:t>‹#›</a:t>
            </a:fld>
            <a:endParaRPr lang="en-US" sz="1200" dirty="0">
              <a:solidFill>
                <a:srgbClr val="000000"/>
              </a:solidFill>
              <a:latin typeface="Helvetica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Font typeface="Monotype Sorts" pitchFamily="2" charset="2"/>
        <a:buChar char="l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80000"/>
        <a:buFont typeface="Monotype Sorts" pitchFamily="2" charset="2"/>
        <a:buChar char="s"/>
        <a:defRPr sz="2000" b="1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80000"/>
        <a:buFont typeface="Monotype Sorts" pitchFamily="2" charset="2"/>
        <a:buChar char="m"/>
        <a:defRPr sz="2000" b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Monotype Sorts" pitchFamily="2" charset="2"/>
        <a:buChar char="ã"/>
        <a:defRPr sz="20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100000"/>
        <a:buChar char="…"/>
        <a:defRPr sz="20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100000"/>
        <a:buChar char="…"/>
        <a:defRPr sz="20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100000"/>
        <a:buChar char="…"/>
        <a:defRPr sz="20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100000"/>
        <a:buChar char="…"/>
        <a:defRPr sz="20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100000"/>
        <a:buChar char="…"/>
        <a:defRPr sz="20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153400" cy="990600"/>
          </a:xfrm>
          <a:noFill/>
          <a:ln/>
        </p:spPr>
        <p:txBody>
          <a:bodyPr lIns="90487" rIns="90487"/>
          <a:lstStyle/>
          <a:p>
            <a:r>
              <a:rPr lang="en-US" sz="2800" dirty="0" smtClean="0"/>
              <a:t>IE 251 </a:t>
            </a:r>
            <a:r>
              <a:rPr lang="en-US" sz="2800" smtClean="0"/>
              <a:t>Manufacturing materials</a:t>
            </a:r>
            <a:endParaRPr lang="en-US" sz="28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7" rIns="90487"/>
          <a:lstStyle/>
          <a:p>
            <a:r>
              <a:rPr lang="en-US" dirty="0"/>
              <a:t>Instructor: Dr.  </a:t>
            </a:r>
            <a:r>
              <a:rPr lang="en-US" dirty="0" smtClean="0"/>
              <a:t>Mohamed Ali </a:t>
            </a:r>
            <a:r>
              <a:rPr lang="en-US" dirty="0" err="1" smtClean="0"/>
              <a:t>Eissa</a:t>
            </a:r>
            <a:r>
              <a:rPr lang="en-US" dirty="0" smtClean="0"/>
              <a:t> </a:t>
            </a:r>
            <a:r>
              <a:rPr lang="en-US" dirty="0" err="1" smtClean="0"/>
              <a:t>Saleh</a:t>
            </a:r>
            <a:endParaRPr lang="en-US" dirty="0"/>
          </a:p>
          <a:p>
            <a:pPr lvl="1"/>
            <a:r>
              <a:rPr lang="en-US" dirty="0"/>
              <a:t>Room: ………….... </a:t>
            </a:r>
            <a:r>
              <a:rPr lang="en-US" dirty="0" smtClean="0"/>
              <a:t>2A 128/1</a:t>
            </a:r>
            <a:endParaRPr lang="en-US" dirty="0"/>
          </a:p>
          <a:p>
            <a:pPr lvl="1"/>
            <a:r>
              <a:rPr lang="en-US" dirty="0"/>
              <a:t>Phone: …………... </a:t>
            </a:r>
            <a:r>
              <a:rPr lang="en-US" dirty="0" smtClean="0"/>
              <a:t>467-3703</a:t>
            </a:r>
            <a:endParaRPr lang="en-US" dirty="0"/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Grading</a:t>
            </a:r>
          </a:p>
          <a:p>
            <a:pPr lvl="1"/>
            <a:r>
              <a:rPr lang="en-US" dirty="0"/>
              <a:t>Midterm #1: ………. </a:t>
            </a:r>
            <a:r>
              <a:rPr lang="en-US" dirty="0" smtClean="0"/>
              <a:t>.……….....…… 15%</a:t>
            </a:r>
            <a:endParaRPr lang="en-US" dirty="0"/>
          </a:p>
          <a:p>
            <a:pPr lvl="1"/>
            <a:r>
              <a:rPr lang="en-US" dirty="0"/>
              <a:t>Midterm #2: ………. </a:t>
            </a:r>
            <a:r>
              <a:rPr lang="en-US" dirty="0" smtClean="0"/>
              <a:t>……………….. 15%</a:t>
            </a:r>
          </a:p>
          <a:p>
            <a:pPr lvl="1"/>
            <a:r>
              <a:rPr lang="en-US" dirty="0" smtClean="0"/>
              <a:t>Lecture assignments ……………… 10</a:t>
            </a:r>
            <a:endParaRPr lang="en-US" dirty="0"/>
          </a:p>
          <a:p>
            <a:pPr lvl="1"/>
            <a:r>
              <a:rPr lang="en-US" dirty="0" smtClean="0"/>
              <a:t>Lab </a:t>
            </a:r>
            <a:r>
              <a:rPr lang="en-US" dirty="0"/>
              <a:t>#3: ………. </a:t>
            </a:r>
            <a:r>
              <a:rPr lang="en-US" dirty="0" smtClean="0"/>
              <a:t>………………….……20</a:t>
            </a:r>
            <a:r>
              <a:rPr lang="en-US" dirty="0"/>
              <a:t>%</a:t>
            </a:r>
          </a:p>
          <a:p>
            <a:pPr lvl="1"/>
            <a:r>
              <a:rPr lang="en-US" dirty="0"/>
              <a:t>Final Exam: </a:t>
            </a:r>
            <a:r>
              <a:rPr lang="en-US" dirty="0" smtClean="0"/>
              <a:t>. ……...………………… </a:t>
            </a:r>
            <a:r>
              <a:rPr lang="en-US" dirty="0"/>
              <a:t>40%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762000"/>
          </a:xfrm>
        </p:spPr>
        <p:txBody>
          <a:bodyPr/>
          <a:lstStyle/>
          <a:p>
            <a:r>
              <a:rPr lang="en-US" sz="4000"/>
              <a:t>The Three P’s</a:t>
            </a:r>
          </a:p>
        </p:txBody>
      </p:sp>
      <p:sp>
        <p:nvSpPr>
          <p:cNvPr id="43017" name="AutoShape 9"/>
          <p:cNvSpPr>
            <a:spLocks noChangeArrowheads="1"/>
          </p:cNvSpPr>
          <p:nvPr/>
        </p:nvSpPr>
        <p:spPr bwMode="auto">
          <a:xfrm>
            <a:off x="2743200" y="1905000"/>
            <a:ext cx="3886200" cy="3360738"/>
          </a:xfrm>
          <a:prstGeom prst="triangle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 w="762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u="sng">
                <a:solidFill>
                  <a:srgbClr val="008000"/>
                </a:solidFill>
                <a:latin typeface="Arial" charset="0"/>
              </a:rPr>
              <a:t>Successful</a:t>
            </a:r>
          </a:p>
          <a:p>
            <a:pPr algn="ctr"/>
            <a:r>
              <a:rPr lang="en-US" sz="2800" b="1" u="sng">
                <a:solidFill>
                  <a:srgbClr val="008000"/>
                </a:solidFill>
                <a:latin typeface="Arial" charset="0"/>
              </a:rPr>
              <a:t>Commercial</a:t>
            </a:r>
          </a:p>
          <a:p>
            <a:pPr algn="ctr"/>
            <a:r>
              <a:rPr lang="en-US" sz="2800" b="1" u="sng">
                <a:solidFill>
                  <a:srgbClr val="008000"/>
                </a:solidFill>
                <a:latin typeface="Arial" charset="0"/>
              </a:rPr>
              <a:t>Products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4079875" y="1219200"/>
            <a:ext cx="11779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00"/>
                </a:solidFill>
                <a:latin typeface="Arial" charset="0"/>
              </a:rPr>
              <a:t>Price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1447800" y="5364163"/>
            <a:ext cx="2667000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00"/>
                </a:solidFill>
                <a:latin typeface="Arial" charset="0"/>
              </a:rPr>
              <a:t>Performance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5715000" y="5364163"/>
            <a:ext cx="2641600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00"/>
                </a:solidFill>
                <a:latin typeface="Arial" charset="0"/>
              </a:rPr>
              <a:t>Producibility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We Make Decisions Regarding Material Selection Based on Material Properties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3657600" cy="4191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Economic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200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Mechanical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200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Physical and Chemical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2000"/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200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Electrical, magnetic, optical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2000"/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200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Manufacturing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200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Aesthetics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828800"/>
            <a:ext cx="3810000" cy="4191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Price, availablity, recyclability, etc.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Modulus, yield strength, tensile strength, etc.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Density, reactivity (oxidation &amp; corrosion), thermal expansion, melting temp., etc.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Resistivity, dielectric constant, optical absorption, etc.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Forming, joining, finishing, etc.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Color, touch, texture, etc.</a:t>
            </a:r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>
            <a:off x="2438400" y="1981200"/>
            <a:ext cx="22098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2438400" y="2590800"/>
            <a:ext cx="22098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3810000" y="3124200"/>
            <a:ext cx="914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1981200" y="4191000"/>
            <a:ext cx="2667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>
            <a:off x="2895600" y="5029200"/>
            <a:ext cx="17526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>
            <a:off x="2438400" y="5562600"/>
            <a:ext cx="22098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8" name="Oval 22"/>
          <p:cNvSpPr>
            <a:spLocks noChangeArrowheads="1"/>
          </p:cNvSpPr>
          <p:nvPr/>
        </p:nvSpPr>
        <p:spPr bwMode="auto">
          <a:xfrm>
            <a:off x="2136775" y="2560638"/>
            <a:ext cx="4999038" cy="130016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Screwdriver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4059238" y="4962525"/>
            <a:ext cx="16621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Helvetica" charset="0"/>
              </a:rPr>
              <a:t>Aesthetics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1984375" y="1997075"/>
            <a:ext cx="130016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Helvetica" charset="0"/>
              </a:rPr>
              <a:t>Economic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4251325" y="1976438"/>
            <a:ext cx="147002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Helvetica" charset="0"/>
              </a:rPr>
              <a:t>Mechanical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6324600" y="1997075"/>
            <a:ext cx="27559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Helvetica" charset="0"/>
              </a:rPr>
              <a:t>Physical and Chemical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6654800" y="4154488"/>
            <a:ext cx="1216025" cy="1006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Helvetica" charset="0"/>
              </a:rPr>
              <a:t>Electrical</a:t>
            </a:r>
          </a:p>
          <a:p>
            <a:r>
              <a:rPr lang="en-US" sz="2000">
                <a:solidFill>
                  <a:srgbClr val="000000"/>
                </a:solidFill>
                <a:latin typeface="Helvetica" charset="0"/>
              </a:rPr>
              <a:t>Magnetic</a:t>
            </a:r>
          </a:p>
          <a:p>
            <a:r>
              <a:rPr lang="en-US" sz="2000">
                <a:solidFill>
                  <a:srgbClr val="000000"/>
                </a:solidFill>
                <a:latin typeface="Helvetica" charset="0"/>
              </a:rPr>
              <a:t>optical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1076325" y="4205288"/>
            <a:ext cx="179228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Helvetica" charset="0"/>
              </a:rPr>
              <a:t>Manufacturing</a:t>
            </a:r>
          </a:p>
        </p:txBody>
      </p:sp>
      <p:grpSp>
        <p:nvGrpSpPr>
          <p:cNvPr id="34832" name="Group 16"/>
          <p:cNvGrpSpPr>
            <a:grpSpLocks/>
          </p:cNvGrpSpPr>
          <p:nvPr/>
        </p:nvGrpSpPr>
        <p:grpSpPr bwMode="auto">
          <a:xfrm>
            <a:off x="2625725" y="2895600"/>
            <a:ext cx="3698875" cy="533400"/>
            <a:chOff x="1654" y="1824"/>
            <a:chExt cx="2330" cy="336"/>
          </a:xfrm>
        </p:grpSpPr>
        <p:sp>
          <p:nvSpPr>
            <p:cNvPr id="34820" name="AutoShape 4"/>
            <p:cNvSpPr>
              <a:spLocks noChangeArrowheads="1"/>
            </p:cNvSpPr>
            <p:nvPr/>
          </p:nvSpPr>
          <p:spPr bwMode="auto">
            <a:xfrm>
              <a:off x="2928" y="1824"/>
              <a:ext cx="1056" cy="336"/>
            </a:xfrm>
            <a:prstGeom prst="roundRect">
              <a:avLst>
                <a:gd name="adj" fmla="val 16667"/>
              </a:avLst>
            </a:prstGeom>
            <a:solidFill>
              <a:srgbClr val="ECD816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1" name="Rectangle 5"/>
            <p:cNvSpPr>
              <a:spLocks noChangeArrowheads="1"/>
            </p:cNvSpPr>
            <p:nvPr/>
          </p:nvSpPr>
          <p:spPr bwMode="auto">
            <a:xfrm>
              <a:off x="1872" y="1920"/>
              <a:ext cx="1056" cy="144"/>
            </a:xfrm>
            <a:prstGeom prst="rect">
              <a:avLst/>
            </a:prstGeom>
            <a:solidFill>
              <a:srgbClr val="777777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2" name="AutoShape 6"/>
            <p:cNvSpPr>
              <a:spLocks noChangeArrowheads="1"/>
            </p:cNvSpPr>
            <p:nvPr/>
          </p:nvSpPr>
          <p:spPr bwMode="auto">
            <a:xfrm rot="-5400000">
              <a:off x="1692" y="1880"/>
              <a:ext cx="146" cy="221"/>
            </a:xfrm>
            <a:prstGeom prst="triangle">
              <a:avLst>
                <a:gd name="adj" fmla="val 50000"/>
              </a:avLst>
            </a:prstGeom>
            <a:solidFill>
              <a:srgbClr val="777777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9" name="Line 13"/>
            <p:cNvSpPr>
              <a:spLocks noChangeShapeType="1"/>
            </p:cNvSpPr>
            <p:nvPr/>
          </p:nvSpPr>
          <p:spPr bwMode="auto">
            <a:xfrm>
              <a:off x="3079" y="1920"/>
              <a:ext cx="75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0" name="Line 14"/>
            <p:cNvSpPr>
              <a:spLocks noChangeShapeType="1"/>
            </p:cNvSpPr>
            <p:nvPr/>
          </p:nvSpPr>
          <p:spPr bwMode="auto">
            <a:xfrm>
              <a:off x="3079" y="2064"/>
              <a:ext cx="75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1" name="Line 15"/>
            <p:cNvSpPr>
              <a:spLocks noChangeShapeType="1"/>
            </p:cNvSpPr>
            <p:nvPr/>
          </p:nvSpPr>
          <p:spPr bwMode="auto">
            <a:xfrm>
              <a:off x="1865" y="1988"/>
              <a:ext cx="105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33" name="Line 17"/>
          <p:cNvSpPr>
            <a:spLocks noChangeShapeType="1"/>
          </p:cNvSpPr>
          <p:nvPr/>
        </p:nvSpPr>
        <p:spPr bwMode="auto">
          <a:xfrm flipV="1">
            <a:off x="4797425" y="3870325"/>
            <a:ext cx="141288" cy="1058863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 flipH="1" flipV="1">
            <a:off x="5614988" y="3487738"/>
            <a:ext cx="1058862" cy="7381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 flipV="1">
            <a:off x="2894013" y="3800475"/>
            <a:ext cx="815975" cy="5969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>
            <a:off x="2855913" y="2393950"/>
            <a:ext cx="584200" cy="238125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 flipH="1">
            <a:off x="3883025" y="2292350"/>
            <a:ext cx="917575" cy="74295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41" name="Line 25"/>
          <p:cNvSpPr>
            <a:spLocks noChangeShapeType="1"/>
          </p:cNvSpPr>
          <p:nvPr/>
        </p:nvSpPr>
        <p:spPr bwMode="auto">
          <a:xfrm flipH="1">
            <a:off x="7129463" y="2374900"/>
            <a:ext cx="917575" cy="74295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Jet Engine Fan Blades</a:t>
            </a:r>
            <a:br>
              <a:rPr lang="en-US"/>
            </a:br>
            <a:r>
              <a:rPr lang="en-US" sz="2800" i="1"/>
              <a:t>(complex Ni base alloys)</a:t>
            </a:r>
            <a:endParaRPr lang="en-US"/>
          </a:p>
        </p:txBody>
      </p:sp>
      <p:pic>
        <p:nvPicPr>
          <p:cNvPr id="35845" name="Picture 5" descr="turbine blades                                                 000000C0&#10;Zip 250 MB                     B2955792: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2133600"/>
            <a:ext cx="5730875" cy="3309938"/>
          </a:xfrm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752600" y="1646238"/>
            <a:ext cx="166846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Helvetica" charset="0"/>
              </a:rPr>
              <a:t>Conventional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657600" y="1524000"/>
            <a:ext cx="16764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srgbClr val="000000"/>
                </a:solidFill>
                <a:latin typeface="Helvetica" charset="0"/>
              </a:rPr>
              <a:t>Directionally Cast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5638800" y="1524000"/>
            <a:ext cx="16764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srgbClr val="000000"/>
                </a:solidFill>
                <a:latin typeface="Helvetica" charset="0"/>
              </a:rPr>
              <a:t>Single Crystal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2667000" y="5562600"/>
            <a:ext cx="18288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000000"/>
                </a:solidFill>
                <a:latin typeface="Helvetica" charset="0"/>
              </a:rPr>
              <a:t>High Temperature Strength (creep)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4800600" y="5562600"/>
            <a:ext cx="18288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000000"/>
                </a:solidFill>
                <a:latin typeface="Helvetica" charset="0"/>
              </a:rPr>
              <a:t>Oxidation Resistance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Microelectronic Devices are Complex Composite Structures</a:t>
            </a:r>
          </a:p>
        </p:txBody>
      </p:sp>
      <p:pic>
        <p:nvPicPr>
          <p:cNvPr id="37893" name="Picture 5" descr="&#10;SA-Device.JPG                                                  000000E3&#10;Zip 250 MB                     B2955792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497138"/>
            <a:ext cx="1998663" cy="1998662"/>
          </a:xfrm>
          <a:prstGeom prst="rect">
            <a:avLst/>
          </a:prstGeom>
          <a:noFill/>
        </p:spPr>
      </p:pic>
      <p:pic>
        <p:nvPicPr>
          <p:cNvPr id="37894" name="Picture 6" descr="&#10;SA-SEMdev.JPG                                                  000000E3&#10;Zip 250 MB                     B2955792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814513"/>
            <a:ext cx="3135313" cy="3367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429000"/>
            <a:ext cx="7772400" cy="685800"/>
          </a:xfrm>
        </p:spPr>
        <p:txBody>
          <a:bodyPr/>
          <a:lstStyle/>
          <a:p>
            <a:r>
              <a:rPr lang="en-US"/>
              <a:t>Visual Materials...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838200" y="609600"/>
            <a:ext cx="77724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endParaRPr lang="en-US" sz="3600" b="1" dirty="0">
              <a:solidFill>
                <a:srgbClr val="0F06FF"/>
              </a:solidFill>
              <a:latin typeface="Arial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04800" y="1066800"/>
            <a:ext cx="8458200" cy="4876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75000"/>
            </a:pPr>
            <a:r>
              <a:rPr lang="en-US" b="1" dirty="0" smtClean="0">
                <a:solidFill>
                  <a:srgbClr val="0F06FF"/>
                </a:solidFill>
                <a:latin typeface="Arial" charset="0"/>
              </a:rPr>
              <a:t>Texts</a:t>
            </a:r>
            <a:endParaRPr lang="en-US" b="1" i="1" dirty="0" smtClean="0">
              <a:solidFill>
                <a:srgbClr val="000000"/>
              </a:solidFill>
              <a:latin typeface="Arial" charset="0"/>
            </a:endParaRPr>
          </a:p>
          <a:p>
            <a:endParaRPr lang="en-US" b="1" dirty="0" smtClean="0"/>
          </a:p>
          <a:p>
            <a:r>
              <a:rPr lang="en-US" b="1" dirty="0" smtClean="0"/>
              <a:t>● </a:t>
            </a:r>
            <a:r>
              <a:rPr lang="en-US" b="1" i="1" dirty="0" smtClean="0">
                <a:solidFill>
                  <a:srgbClr val="000000"/>
                </a:solidFill>
                <a:latin typeface="Arial" charset="0"/>
              </a:rPr>
              <a:t>Fundamentals of Materials Science and Engineering, by William D. </a:t>
            </a:r>
            <a:r>
              <a:rPr lang="en-US" b="1" i="1" dirty="0" err="1" smtClean="0">
                <a:solidFill>
                  <a:srgbClr val="000000"/>
                </a:solidFill>
                <a:latin typeface="Arial" charset="0"/>
              </a:rPr>
              <a:t>Callister</a:t>
            </a:r>
            <a:r>
              <a:rPr lang="en-US" b="1" i="1" dirty="0" smtClean="0">
                <a:solidFill>
                  <a:srgbClr val="000000"/>
                </a:solidFill>
                <a:latin typeface="Arial" charset="0"/>
              </a:rPr>
              <a:t>, Jr.; John Wiley &amp; Sons, Inc.</a:t>
            </a:r>
          </a:p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75000"/>
            </a:pPr>
            <a:endParaRPr lang="en-US" b="1" dirty="0" smtClean="0">
              <a:solidFill>
                <a:srgbClr val="0F06FF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75000"/>
            </a:pPr>
            <a:r>
              <a:rPr lang="en-US" b="1" dirty="0" smtClean="0">
                <a:solidFill>
                  <a:srgbClr val="0F06FF"/>
                </a:solidFill>
                <a:latin typeface="Arial" charset="0"/>
              </a:rPr>
              <a:t>References</a:t>
            </a:r>
            <a:endParaRPr lang="en-US" b="1" i="1" dirty="0" smtClean="0">
              <a:solidFill>
                <a:srgbClr val="00000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75000"/>
              <a:buFont typeface="Monotype Sorts" pitchFamily="2" charset="2"/>
              <a:buChar char="l"/>
            </a:pPr>
            <a:r>
              <a:rPr lang="en-US" b="1" i="1" dirty="0" smtClean="0">
                <a:solidFill>
                  <a:srgbClr val="000000"/>
                </a:solidFill>
                <a:latin typeface="Arial" charset="0"/>
              </a:rPr>
              <a:t>Engineering </a:t>
            </a:r>
            <a:r>
              <a:rPr lang="en-US" b="1" i="1" dirty="0">
                <a:solidFill>
                  <a:srgbClr val="000000"/>
                </a:solidFill>
                <a:latin typeface="Arial" charset="0"/>
              </a:rPr>
              <a:t>Materials 1</a:t>
            </a:r>
            <a:r>
              <a:rPr lang="en-US" b="1" dirty="0">
                <a:solidFill>
                  <a:srgbClr val="000000"/>
                </a:solidFill>
                <a:latin typeface="Arial" charset="0"/>
              </a:rPr>
              <a:t>: An introduction to their properties and applications - M. Ashby &amp; </a:t>
            </a:r>
            <a:r>
              <a:rPr lang="en-US" b="1" dirty="0" err="1">
                <a:solidFill>
                  <a:srgbClr val="000000"/>
                </a:solidFill>
                <a:latin typeface="Arial" charset="0"/>
              </a:rPr>
              <a:t>D.Jones</a:t>
            </a:r>
            <a:endParaRPr lang="en-US" b="1" dirty="0">
              <a:solidFill>
                <a:srgbClr val="00000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75000"/>
              <a:buFont typeface="Monotype Sorts" pitchFamily="2" charset="2"/>
              <a:buChar char="l"/>
            </a:pPr>
            <a:r>
              <a:rPr lang="en-US" b="1" i="1" dirty="0">
                <a:solidFill>
                  <a:srgbClr val="000000"/>
                </a:solidFill>
                <a:latin typeface="Arial" charset="0"/>
              </a:rPr>
              <a:t>Engineering Materials 2</a:t>
            </a:r>
            <a:r>
              <a:rPr lang="en-US" b="1" dirty="0">
                <a:solidFill>
                  <a:srgbClr val="000000"/>
                </a:solidFill>
                <a:latin typeface="Arial" charset="0"/>
              </a:rPr>
              <a:t>: An introduction to microstructures, processing &amp; design - M. R. Ashby &amp; D. R. H. Jones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3429000"/>
          </a:xfrm>
          <a:noFill/>
          <a:ln/>
        </p:spPr>
        <p:txBody>
          <a:bodyPr lIns="90487" rIns="90487"/>
          <a:lstStyle/>
          <a:p>
            <a:r>
              <a:rPr lang="en-US" dirty="0"/>
              <a:t> Introduction to the structure, processing, properties and performance of </a:t>
            </a:r>
            <a:r>
              <a:rPr lang="en-US" dirty="0" smtClean="0"/>
              <a:t>Manufacturing materials</a:t>
            </a:r>
            <a:endParaRPr lang="en-US" dirty="0"/>
          </a:p>
          <a:p>
            <a:pPr lvl="1"/>
            <a:r>
              <a:rPr lang="en-US" dirty="0"/>
              <a:t>metals, polymers, glasses, ceramics and composites</a:t>
            </a:r>
          </a:p>
          <a:p>
            <a:r>
              <a:rPr lang="en-US" dirty="0"/>
              <a:t>Case studies covering... </a:t>
            </a:r>
          </a:p>
          <a:p>
            <a:pPr lvl="1"/>
            <a:r>
              <a:rPr lang="en-US" dirty="0"/>
              <a:t>selection of materials</a:t>
            </a:r>
          </a:p>
          <a:p>
            <a:pPr lvl="1"/>
            <a:r>
              <a:rPr lang="en-US" dirty="0"/>
              <a:t>component design</a:t>
            </a:r>
          </a:p>
          <a:p>
            <a:pPr lvl="1"/>
            <a:r>
              <a:rPr lang="en-US" dirty="0"/>
              <a:t>analysis of component failures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153400" cy="990600"/>
          </a:xfrm>
          <a:noFill/>
          <a:ln/>
        </p:spPr>
        <p:txBody>
          <a:bodyPr lIns="90487" rIns="90487"/>
          <a:lstStyle/>
          <a:p>
            <a:r>
              <a:rPr lang="en-US" sz="2800" dirty="0" smtClean="0"/>
              <a:t>IE 251 Manufacturing Materials</a:t>
            </a:r>
            <a:endParaRPr lang="en-US" sz="28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n-US" sz="3200" dirty="0" smtClean="0"/>
              <a:t>The course objectives for the student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772400" cy="4648200"/>
          </a:xfrm>
        </p:spPr>
        <p:txBody>
          <a:bodyPr/>
          <a:lstStyle/>
          <a:p>
            <a:r>
              <a:rPr lang="en-US" sz="1800" dirty="0" smtClean="0"/>
              <a:t>To develop an understanding of the impact of modern materials on the performance of products that are encountered daily, such as bicycles, beverage containers, and sports equipment.</a:t>
            </a:r>
          </a:p>
          <a:p>
            <a:r>
              <a:rPr lang="en-US" sz="1800" dirty="0" smtClean="0"/>
              <a:t>To develop an understanding of the classes of engineering materials (metal alloys, polymers, ceramics and composites), with an emphasis on their properties and their uses.</a:t>
            </a:r>
          </a:p>
          <a:p>
            <a:r>
              <a:rPr lang="en-US" sz="1800" dirty="0" smtClean="0"/>
              <a:t>To understand how the materials selection process fits into the product design, development and manufacturing process used by industry today. To come to appreciate that product cost and quality play a key role in the materials selection process.</a:t>
            </a:r>
          </a:p>
          <a:p>
            <a:r>
              <a:rPr lang="en-US" sz="1800" dirty="0" smtClean="0"/>
              <a:t>To recognize that environmental regulations (emissions), and societal pressures (energy, safety) can strongly influence the adoption of new technologies and alternate materials.</a:t>
            </a:r>
          </a:p>
          <a:p>
            <a:r>
              <a:rPr lang="en-US" sz="1800" dirty="0" smtClean="0"/>
              <a:t>To discuss the competition of alternate materials for the same application</a:t>
            </a:r>
            <a:endParaRPr lang="en-US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304800"/>
            <a:ext cx="4038600" cy="762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syllabus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3200400" cy="4572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1600" dirty="0" smtClean="0"/>
              <a:t>*Chapter 1. Introduction*</a:t>
            </a:r>
          </a:p>
          <a:p>
            <a:r>
              <a:rPr lang="en-US" sz="1600" dirty="0" smtClean="0"/>
              <a:t>*Chapter 2. Atomic Structure and Bonding*</a:t>
            </a:r>
          </a:p>
          <a:p>
            <a:r>
              <a:rPr lang="en-US" sz="1600" dirty="0" smtClean="0"/>
              <a:t>*Chapter 3. The Structure of Crystalline Solids*</a:t>
            </a:r>
          </a:p>
          <a:p>
            <a:r>
              <a:rPr lang="en-US" sz="1600" dirty="0" smtClean="0"/>
              <a:t>*Chapter 4. Imperfections in Solids*</a:t>
            </a:r>
          </a:p>
          <a:p>
            <a:r>
              <a:rPr lang="en-US" sz="1600" dirty="0" smtClean="0"/>
              <a:t>*Chapter 5. Diffusion*</a:t>
            </a:r>
          </a:p>
          <a:p>
            <a:r>
              <a:rPr lang="en-US" sz="1600" dirty="0" smtClean="0"/>
              <a:t>*Chapter 6. Mechanical Properties of Metals*</a:t>
            </a:r>
          </a:p>
          <a:p>
            <a:r>
              <a:rPr lang="en-US" sz="1600" dirty="0" smtClean="0"/>
              <a:t>*Chapter 7. Dislocations and Strengthening Mechanisms*</a:t>
            </a:r>
          </a:p>
          <a:p>
            <a:pPr lvl="0"/>
            <a:r>
              <a:rPr lang="en-US" sz="1600" dirty="0" smtClean="0"/>
              <a:t>*Chapter 8. Failure**</a:t>
            </a:r>
          </a:p>
          <a:p>
            <a:pPr lvl="0"/>
            <a:r>
              <a:rPr lang="en-US" sz="1600" dirty="0" smtClean="0"/>
              <a:t>Chapter 9. Phase Diagrams*</a:t>
            </a:r>
          </a:p>
          <a:p>
            <a:endParaRPr lang="en-US" sz="16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181600" y="1600200"/>
            <a:ext cx="3200400" cy="4648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Monotype Sorts" pitchFamily="2" charset="2"/>
              <a:buChar char="l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*Chapter 10. Phase Transformations in Metals*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Monotype Sorts" pitchFamily="2" charset="2"/>
              <a:buChar char="l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*Chapter 11. Thermal Processing of Metal Alloys*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Monotype Sorts" pitchFamily="2" charset="2"/>
              <a:buChar char="l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*Chapter 13. Structure and Properties of Ceramics*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Monotype Sorts" pitchFamily="2" charset="2"/>
              <a:buChar char="l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*Chapter 14. Applications and Processing of Ceramics*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Monotype Sorts" pitchFamily="2" charset="2"/>
              <a:buChar char="l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*Chapter 15. Polymer Structures*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Monotype Sorts" pitchFamily="2" charset="2"/>
              <a:buChar char="l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*Chapter 16. Characteristics, Applications, and Processing of Polymers*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Monotype Sorts" pitchFamily="2" charset="2"/>
              <a:buChar char="l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*Chapter 19. Electrical Properties*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153400" cy="990600"/>
          </a:xfrm>
        </p:spPr>
        <p:txBody>
          <a:bodyPr/>
          <a:lstStyle/>
          <a:p>
            <a:r>
              <a:rPr lang="en-US" sz="2800"/>
              <a:t>1. Engineering materials and their properties</a:t>
            </a:r>
            <a:br>
              <a:rPr lang="en-US" sz="2800"/>
            </a:br>
            <a:r>
              <a:rPr lang="en-US" sz="2800" i="1" u="sng"/>
              <a:t>Key points</a:t>
            </a:r>
            <a:endParaRPr lang="en-US" sz="28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Enormous range of engineering materials</a:t>
            </a:r>
          </a:p>
          <a:p>
            <a:pPr lvl="1">
              <a:lnSpc>
                <a:spcPct val="90000"/>
              </a:lnSpc>
            </a:pPr>
            <a:r>
              <a:rPr lang="en-US"/>
              <a:t>Types of material properties</a:t>
            </a:r>
          </a:p>
          <a:p>
            <a:pPr lvl="1">
              <a:lnSpc>
                <a:spcPct val="90000"/>
              </a:lnSpc>
            </a:pPr>
            <a:r>
              <a:rPr lang="en-US"/>
              <a:t>Range of properties within and among materials classes</a:t>
            </a:r>
          </a:p>
          <a:p>
            <a:pPr lvl="1">
              <a:lnSpc>
                <a:spcPct val="90000"/>
              </a:lnSpc>
            </a:pPr>
            <a:r>
              <a:rPr lang="en-US"/>
              <a:t>Development of new materials and their impact on design</a:t>
            </a:r>
          </a:p>
          <a:p>
            <a:pPr>
              <a:lnSpc>
                <a:spcPct val="90000"/>
              </a:lnSpc>
            </a:pPr>
            <a:r>
              <a:rPr lang="en-US"/>
              <a:t>Failure to select suitable materials can lead to failure of engineering structures and systems</a:t>
            </a:r>
          </a:p>
          <a:p>
            <a:pPr lvl="1">
              <a:lnSpc>
                <a:spcPct val="90000"/>
              </a:lnSpc>
            </a:pPr>
            <a:r>
              <a:rPr lang="en-US"/>
              <a:t>Some failures can be quite spectacular</a:t>
            </a:r>
          </a:p>
          <a:p>
            <a:pPr lvl="2">
              <a:lnSpc>
                <a:spcPct val="90000"/>
              </a:lnSpc>
            </a:pPr>
            <a:r>
              <a:rPr lang="en-US"/>
              <a:t>Liberty ships</a:t>
            </a:r>
          </a:p>
          <a:p>
            <a:pPr lvl="2">
              <a:lnSpc>
                <a:spcPct val="90000"/>
              </a:lnSpc>
            </a:pPr>
            <a:r>
              <a:rPr lang="en-US"/>
              <a:t>Comet (1st commercial jetliner)</a:t>
            </a:r>
          </a:p>
          <a:p>
            <a:pPr lvl="2">
              <a:lnSpc>
                <a:spcPct val="90000"/>
              </a:lnSpc>
            </a:pPr>
            <a:r>
              <a:rPr lang="en-US"/>
              <a:t>Space Shuttle Challenger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63" y="1738313"/>
            <a:ext cx="5019675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668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838200"/>
            <a:ext cx="8458200" cy="762000"/>
          </a:xfrm>
        </p:spPr>
        <p:txBody>
          <a:bodyPr/>
          <a:lstStyle/>
          <a:p>
            <a:r>
              <a:rPr lang="en-US" sz="2800"/>
              <a:t>There are more than 50,000 commercially available materials with which an engineer may choose to design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3810000" cy="47244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sz="2000" i="1" u="sng"/>
              <a:t>Table 1.2</a:t>
            </a:r>
          </a:p>
          <a:p>
            <a:r>
              <a:rPr lang="en-US" sz="2000"/>
              <a:t>Metals and alloys</a:t>
            </a:r>
          </a:p>
          <a:p>
            <a:pPr lvl="1"/>
            <a:r>
              <a:rPr lang="en-US" sz="1800"/>
              <a:t>Steel, aluminum, etc.</a:t>
            </a:r>
          </a:p>
          <a:p>
            <a:r>
              <a:rPr lang="en-US" sz="2000"/>
              <a:t>Polymers</a:t>
            </a:r>
          </a:p>
          <a:p>
            <a:pPr lvl="1"/>
            <a:r>
              <a:rPr lang="en-US" sz="1800"/>
              <a:t>Polyethylene, polystyrene, nylon, epoxies, etc.</a:t>
            </a:r>
          </a:p>
          <a:p>
            <a:r>
              <a:rPr lang="en-US" sz="2000"/>
              <a:t>Ceramics and glasses</a:t>
            </a:r>
          </a:p>
          <a:p>
            <a:pPr lvl="1"/>
            <a:r>
              <a:rPr lang="en-US" sz="1800"/>
              <a:t>Alumina, silica, silicon carbide, etc.</a:t>
            </a:r>
          </a:p>
          <a:p>
            <a:r>
              <a:rPr lang="en-US" sz="2000"/>
              <a:t>Composite materials</a:t>
            </a:r>
          </a:p>
          <a:p>
            <a:pPr lvl="1"/>
            <a:r>
              <a:rPr lang="en-US" sz="1800"/>
              <a:t>Fiberglass, carbon fiber reinforced polymers, etc.</a:t>
            </a:r>
          </a:p>
          <a:p>
            <a:r>
              <a:rPr lang="en-US" sz="2000"/>
              <a:t>Natural materials</a:t>
            </a:r>
          </a:p>
          <a:p>
            <a:pPr lvl="1"/>
            <a:r>
              <a:rPr lang="en-US" sz="1800"/>
              <a:t>Wood, leather, silk, bone</a:t>
            </a:r>
          </a:p>
        </p:txBody>
      </p:sp>
      <p:graphicFrame>
        <p:nvGraphicFramePr>
          <p:cNvPr id="32772" name="Object 4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5867400" y="2743200"/>
          <a:ext cx="1914525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name="Microsoft ClipArt Gallery" r:id="rId3" imgW="1866900" imgH="4013200" progId="">
                  <p:embed/>
                </p:oleObj>
              </mc:Choice>
              <mc:Fallback>
                <p:oleObj name="Microsoft ClipArt Gallery" r:id="rId3" imgW="1866900" imgH="40132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743200"/>
                        <a:ext cx="1914525" cy="312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5486400" y="2133600"/>
            <a:ext cx="25860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F06FF"/>
                </a:solidFill>
                <a:latin typeface="Helvetica" charset="0"/>
              </a:rPr>
              <a:t>How to Choose?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The Possible Combinations of Composite Materials are Virtually Unlimited</a:t>
            </a:r>
            <a:br>
              <a:rPr lang="en-US" sz="2800"/>
            </a:br>
            <a:r>
              <a:rPr lang="en-US" sz="1800" i="1"/>
              <a:t>(Fig. 1.1)</a:t>
            </a:r>
            <a:endParaRPr lang="en-US"/>
          </a:p>
        </p:txBody>
      </p:sp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3048000" y="3124200"/>
            <a:ext cx="3048000" cy="1371600"/>
          </a:xfrm>
          <a:prstGeom prst="ellipse">
            <a:avLst/>
          </a:prstGeom>
          <a:solidFill>
            <a:srgbClr val="00B0F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733800" y="3581400"/>
            <a:ext cx="17954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Helvetica" charset="0"/>
              </a:rPr>
              <a:t>Composites</a:t>
            </a:r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auto">
          <a:xfrm>
            <a:off x="457200" y="4114800"/>
            <a:ext cx="3048000" cy="1371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5486400" y="4114800"/>
            <a:ext cx="3048000" cy="13716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auto">
          <a:xfrm>
            <a:off x="3048000" y="1676400"/>
            <a:ext cx="3048000" cy="1371600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1143000" y="4572000"/>
            <a:ext cx="14557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Helvetica" charset="0"/>
              </a:rPr>
              <a:t>Polymers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6248400" y="4343400"/>
            <a:ext cx="1557338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latin typeface="Helvetica" charset="0"/>
              </a:rPr>
              <a:t>Ceramics,</a:t>
            </a:r>
          </a:p>
          <a:p>
            <a:pPr algn="ctr"/>
            <a:r>
              <a:rPr lang="en-US">
                <a:solidFill>
                  <a:srgbClr val="000000"/>
                </a:solidFill>
                <a:latin typeface="Helvetica" charset="0"/>
              </a:rPr>
              <a:t>Glasses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3810000" y="1905000"/>
            <a:ext cx="160020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latin typeface="Helvetica" charset="0"/>
              </a:rPr>
              <a:t>Metals, Alloys</a:t>
            </a:r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6019800" y="2667000"/>
            <a:ext cx="1066800" cy="1371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9" name="Line 13"/>
          <p:cNvSpPr>
            <a:spLocks noChangeShapeType="1"/>
          </p:cNvSpPr>
          <p:nvPr/>
        </p:nvSpPr>
        <p:spPr bwMode="auto">
          <a:xfrm flipH="1">
            <a:off x="2057400" y="2667000"/>
            <a:ext cx="1066800" cy="1371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50" name="Line 14"/>
          <p:cNvSpPr>
            <a:spLocks noChangeShapeType="1"/>
          </p:cNvSpPr>
          <p:nvPr/>
        </p:nvSpPr>
        <p:spPr bwMode="auto">
          <a:xfrm>
            <a:off x="3581400" y="4953000"/>
            <a:ext cx="1828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457200" y="2895600"/>
            <a:ext cx="1708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1" dirty="0">
                <a:solidFill>
                  <a:srgbClr val="000000"/>
                </a:solidFill>
                <a:latin typeface="Helvetica" charset="0"/>
              </a:rPr>
              <a:t>Steel cord tires</a:t>
            </a: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6781800" y="2819400"/>
            <a:ext cx="9969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1">
                <a:solidFill>
                  <a:srgbClr val="000000"/>
                </a:solidFill>
                <a:latin typeface="Helvetica" charset="0"/>
              </a:rPr>
              <a:t>cermets</a:t>
            </a:r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3581400" y="5334000"/>
            <a:ext cx="17208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1">
                <a:solidFill>
                  <a:srgbClr val="000000"/>
                </a:solidFill>
                <a:latin typeface="Helvetica" charset="0"/>
              </a:rPr>
              <a:t>Filled polymers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pt template">
  <a:themeElements>
    <a:clrScheme name="">
      <a:dk1>
        <a:srgbClr val="B50069"/>
      </a:dk1>
      <a:lt1>
        <a:srgbClr val="FFFFFF"/>
      </a:lt1>
      <a:dk2>
        <a:srgbClr val="114FFB"/>
      </a:dk2>
      <a:lt2>
        <a:srgbClr val="618FFD"/>
      </a:lt2>
      <a:accent1>
        <a:srgbClr val="009688"/>
      </a:accent1>
      <a:accent2>
        <a:srgbClr val="CF0E30"/>
      </a:accent2>
      <a:accent3>
        <a:srgbClr val="FFFFFF"/>
      </a:accent3>
      <a:accent4>
        <a:srgbClr val="9A0059"/>
      </a:accent4>
      <a:accent5>
        <a:srgbClr val="AAC9C3"/>
      </a:accent5>
      <a:accent6>
        <a:srgbClr val="BB0C2A"/>
      </a:accent6>
      <a:hlink>
        <a:srgbClr val="037C03"/>
      </a:hlink>
      <a:folHlink>
        <a:srgbClr val="FFFFFF"/>
      </a:folHlink>
    </a:clrScheme>
    <a:fontScheme name="ppt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pp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Zip 250 MB:MY2100:ppt template</Template>
  <TotalTime>799</TotalTime>
  <Pages>14</Pages>
  <Words>738</Words>
  <Application>Microsoft Office PowerPoint</Application>
  <PresentationFormat>Letter Paper (8.5x11 in)</PresentationFormat>
  <Paragraphs>124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ppt template</vt:lpstr>
      <vt:lpstr>Microsoft ClipArt Gallery</vt:lpstr>
      <vt:lpstr>IE 251 Manufacturing materials</vt:lpstr>
      <vt:lpstr>Visual Materials...</vt:lpstr>
      <vt:lpstr>IE 251 Manufacturing Materials</vt:lpstr>
      <vt:lpstr>The course objectives for the student</vt:lpstr>
      <vt:lpstr>syllabus</vt:lpstr>
      <vt:lpstr>1. Engineering materials and their properties Key points</vt:lpstr>
      <vt:lpstr>PowerPoint Presentation</vt:lpstr>
      <vt:lpstr>There are more than 50,000 commercially available materials with which an engineer may choose to design</vt:lpstr>
      <vt:lpstr>The Possible Combinations of Composite Materials are Virtually Unlimited (Fig. 1.1)</vt:lpstr>
      <vt:lpstr>The Three P’s</vt:lpstr>
      <vt:lpstr>We Make Decisions Regarding Material Selection Based on Material Properties</vt:lpstr>
      <vt:lpstr>Screwdriver</vt:lpstr>
      <vt:lpstr>Jet Engine Fan Blades (complex Ni base alloys)</vt:lpstr>
      <vt:lpstr>Microelectronic Devices are Complex Composite Structures</vt:lpstr>
    </vt:vector>
  </TitlesOfParts>
  <Company>MTU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Science and Engineering Option in Metallurgical and Materials Engineering</dc:title>
  <dc:creator>Cal White</dc:creator>
  <cp:lastModifiedBy>User</cp:lastModifiedBy>
  <cp:revision>30</cp:revision>
  <cp:lastPrinted>2000-08-23T16:03:54Z</cp:lastPrinted>
  <dcterms:created xsi:type="dcterms:W3CDTF">2000-06-05T14:29:14Z</dcterms:created>
  <dcterms:modified xsi:type="dcterms:W3CDTF">2013-11-21T09:14:29Z</dcterms:modified>
</cp:coreProperties>
</file>