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2A02-7963-4010-B060-E6FB340A7ECE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FBE83-F750-482F-A74B-59FF5625A1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685800" y="6278563"/>
            <a:ext cx="4419600" cy="2467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FFCC23"/>
            </a:outerShdw>
          </a:effectLst>
        </p:spPr>
        <p:txBody>
          <a:bodyPr lIns="90488" tIns="44450" rIns="90488" bIns="44450" anchor="ctr">
            <a:spAutoFit/>
          </a:bodyPr>
          <a:lstStyle/>
          <a:p>
            <a:pPr>
              <a:lnSpc>
                <a:spcPct val="85000"/>
              </a:lnSpc>
            </a:pPr>
            <a:r>
              <a:rPr lang="en-US" sz="1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Manufacturing materials  </a:t>
            </a:r>
            <a:r>
              <a:rPr lang="en-US" sz="1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--- </a:t>
            </a:r>
            <a:r>
              <a:rPr lang="en-US" sz="1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IE251 </a:t>
            </a:r>
            <a:endParaRPr lang="en-US" sz="1200" b="1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4800600" y="6248400"/>
            <a:ext cx="19812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lect-4</a:t>
            </a:r>
            <a:r>
              <a:rPr lang="en-US" sz="1200" dirty="0" smtClean="0">
                <a:solidFill>
                  <a:srgbClr val="000000"/>
                </a:solidFill>
                <a:latin typeface="Helvetica" charset="0"/>
              </a:rPr>
              <a:t>,    </a:t>
            </a:r>
            <a:r>
              <a:rPr lang="en-US" sz="1200" dirty="0">
                <a:solidFill>
                  <a:srgbClr val="000000"/>
                </a:solidFill>
                <a:latin typeface="Helvetica" charset="0"/>
              </a:rPr>
              <a:t>Slide </a:t>
            </a:r>
            <a:fld id="{98989573-3891-477A-98E2-8F6D43B235CD}" type="slidenum">
              <a:rPr lang="en-US" sz="1200">
                <a:solidFill>
                  <a:srgbClr val="000000"/>
                </a:solidFill>
                <a:latin typeface="Helvetica" charset="0"/>
              </a:rPr>
              <a:pPr/>
              <a:t>‹#›</a:t>
            </a:fld>
            <a:endParaRPr lang="en-US" sz="1200" dirty="0">
              <a:solidFill>
                <a:srgbClr val="000000"/>
              </a:solidFill>
              <a:latin typeface="Helvetic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baseline="0" dirty="0" smtClean="0">
                <a:latin typeface="Verdana"/>
              </a:rPr>
              <a:t>Lect-4 </a:t>
            </a:r>
            <a:br>
              <a:rPr lang="en-US" sz="3200" b="1" baseline="0" dirty="0" smtClean="0">
                <a:latin typeface="Verdana"/>
              </a:rPr>
            </a:br>
            <a:r>
              <a:rPr lang="en-US" sz="3200" b="1" baseline="0" dirty="0" smtClean="0">
                <a:latin typeface="Verdana"/>
              </a:rPr>
              <a:t>introduction to the classification of materials</a:t>
            </a:r>
            <a:endParaRPr lang="en-US" sz="3200" b="1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/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Industrial Material Applications, IE251</a:t>
            </a:r>
            <a:endParaRPr lang="en-US" sz="2000" b="1" i="1" dirty="0">
              <a:solidFill>
                <a:schemeClr val="tx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000" b="1" i="1" dirty="0">
                <a:solidFill>
                  <a:schemeClr val="tx1"/>
                </a:solidFill>
              </a:rPr>
              <a:t>Dr </a:t>
            </a:r>
            <a:r>
              <a:rPr lang="en-US" sz="2000" b="1" i="1" dirty="0" smtClean="0">
                <a:solidFill>
                  <a:schemeClr val="tx1"/>
                </a:solidFill>
              </a:rPr>
              <a:t>M. A.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Eissa</a:t>
            </a:r>
            <a:endParaRPr lang="en-US" sz="2000" b="1" i="1" dirty="0">
              <a:solidFill>
                <a:schemeClr val="tx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King Saud University</a:t>
            </a:r>
          </a:p>
          <a:p>
            <a:pPr algn="ctr"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College of Engineering</a:t>
            </a:r>
          </a:p>
          <a:p>
            <a:pPr algn="ctr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Department of Industrial Engineering</a:t>
            </a:r>
            <a:endParaRPr lang="en-US" sz="2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830853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>
                <a:latin typeface="Arial"/>
              </a:rPr>
              <a:t>Materials, process and shape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1" y="1124735"/>
            <a:ext cx="3581400" cy="492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baseline="0" dirty="0" smtClean="0">
                <a:latin typeface="Arial"/>
              </a:rPr>
              <a:t>The world of materials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2596" y="1251123"/>
            <a:ext cx="5085404" cy="484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baseline="0" dirty="0" smtClean="0">
                <a:latin typeface="Arial"/>
              </a:rPr>
              <a:t>Basic material properties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4297" y="1447800"/>
            <a:ext cx="374314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baseline="0" dirty="0" smtClean="0">
                <a:latin typeface="Arial"/>
              </a:rPr>
              <a:t>Mechanical properties illustrated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1319213"/>
            <a:ext cx="5386388" cy="456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baseline="0" dirty="0" smtClean="0">
                <a:latin typeface="Arial"/>
              </a:rPr>
              <a:t>Materials Data </a:t>
            </a:r>
            <a:r>
              <a:rPr lang="en-US" b="1" baseline="0" dirty="0" err="1" smtClean="0">
                <a:latin typeface="Arial"/>
              </a:rPr>
              <a:t>Organisation</a:t>
            </a:r>
            <a:r>
              <a:rPr lang="en-US" b="1" baseline="0" dirty="0" smtClean="0">
                <a:latin typeface="Arial"/>
              </a:rPr>
              <a:t>: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880" y="1371600"/>
            <a:ext cx="7818520" cy="4171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Classification of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 </a:t>
            </a:r>
            <a:r>
              <a:rPr lang="en-US" dirty="0"/>
              <a:t>Classification </a:t>
            </a:r>
            <a:r>
              <a:rPr lang="en-US" dirty="0" smtClean="0"/>
              <a:t>of Materials</a:t>
            </a:r>
            <a:endParaRPr lang="en-US" dirty="0"/>
          </a:p>
          <a:p>
            <a:r>
              <a:rPr lang="en-US" dirty="0" smtClean="0"/>
              <a:t>Classification </a:t>
            </a:r>
            <a:r>
              <a:rPr lang="en-US" dirty="0"/>
              <a:t>of Materials </a:t>
            </a:r>
            <a:r>
              <a:rPr lang="en-US" dirty="0" smtClean="0"/>
              <a:t>Based on </a:t>
            </a:r>
            <a:r>
              <a:rPr lang="en-US" dirty="0"/>
              <a:t>Structure</a:t>
            </a:r>
          </a:p>
          <a:p>
            <a:r>
              <a:rPr lang="en-US" dirty="0" smtClean="0"/>
              <a:t>Environmental </a:t>
            </a:r>
            <a:r>
              <a:rPr lang="en-US" dirty="0"/>
              <a:t>and Other Effects</a:t>
            </a:r>
          </a:p>
          <a:p>
            <a:r>
              <a:rPr lang="en-US" dirty="0" smtClean="0"/>
              <a:t>Materials </a:t>
            </a:r>
            <a:r>
              <a:rPr lang="en-US" dirty="0"/>
              <a:t>Design and Selection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>
                <a:latin typeface="Verdana"/>
              </a:rPr>
              <a:t>Classification of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Metals </a:t>
            </a:r>
            <a:r>
              <a:rPr lang="en-US" dirty="0"/>
              <a:t>and Alloys</a:t>
            </a:r>
          </a:p>
          <a:p>
            <a:r>
              <a:rPr lang="en-US" dirty="0" smtClean="0"/>
              <a:t>Ceramics</a:t>
            </a:r>
            <a:r>
              <a:rPr lang="en-US" dirty="0"/>
              <a:t>, </a:t>
            </a:r>
            <a:r>
              <a:rPr lang="en-US" dirty="0" err="1"/>
              <a:t>Glasses,and</a:t>
            </a:r>
            <a:r>
              <a:rPr lang="en-US" dirty="0"/>
              <a:t> Glass-ceramics</a:t>
            </a:r>
          </a:p>
          <a:p>
            <a:r>
              <a:rPr lang="en-US" dirty="0" smtClean="0"/>
              <a:t>Polymers </a:t>
            </a:r>
            <a:r>
              <a:rPr lang="en-US" dirty="0"/>
              <a:t>(plastics), Thermoplastics and </a:t>
            </a:r>
            <a:r>
              <a:rPr lang="en-US" dirty="0" err="1"/>
              <a:t>Thermosets</a:t>
            </a:r>
            <a:endParaRPr lang="en-US" dirty="0"/>
          </a:p>
          <a:p>
            <a:r>
              <a:rPr lang="en-US" dirty="0" smtClean="0"/>
              <a:t>Composite </a:t>
            </a:r>
            <a:r>
              <a:rPr lang="en-US" dirty="0"/>
              <a:t>Materials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741" y="838200"/>
            <a:ext cx="764795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aseline="0" dirty="0" smtClean="0">
                <a:latin typeface="Verdana"/>
              </a:rPr>
              <a:t>Functional Classification of</a:t>
            </a:r>
            <a:br>
              <a:rPr lang="en-US" baseline="0" dirty="0" smtClean="0">
                <a:latin typeface="Verdana"/>
              </a:rPr>
            </a:br>
            <a:r>
              <a:rPr lang="en-US" baseline="0" dirty="0" smtClean="0">
                <a:latin typeface="Verdana"/>
              </a:rPr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aseline="0" dirty="0" smtClean="0">
                <a:solidFill>
                  <a:srgbClr val="CD0000"/>
                </a:solidFill>
                <a:latin typeface="Verdana"/>
              </a:rPr>
              <a:t>Aerospace</a:t>
            </a:r>
          </a:p>
          <a:p>
            <a:r>
              <a:rPr lang="en-US" baseline="0" dirty="0" smtClean="0">
                <a:solidFill>
                  <a:srgbClr val="165DDF"/>
                </a:solidFill>
                <a:latin typeface="Verdana"/>
              </a:rPr>
              <a:t>Biomedical</a:t>
            </a:r>
          </a:p>
          <a:p>
            <a:r>
              <a:rPr lang="en-US" baseline="0" dirty="0" smtClean="0">
                <a:solidFill>
                  <a:srgbClr val="CD0000"/>
                </a:solidFill>
                <a:latin typeface="Verdana"/>
              </a:rPr>
              <a:t>Electronic Materials</a:t>
            </a:r>
          </a:p>
          <a:p>
            <a:r>
              <a:rPr lang="en-US" baseline="0" dirty="0" smtClean="0">
                <a:solidFill>
                  <a:srgbClr val="165DDF"/>
                </a:solidFill>
                <a:latin typeface="Verdana"/>
              </a:rPr>
              <a:t>Energy Technology and Environmental Technology</a:t>
            </a:r>
          </a:p>
          <a:p>
            <a:r>
              <a:rPr lang="en-US" baseline="0" dirty="0" smtClean="0">
                <a:solidFill>
                  <a:srgbClr val="CD0000"/>
                </a:solidFill>
                <a:latin typeface="Verdana"/>
              </a:rPr>
              <a:t>Magnetic Materials</a:t>
            </a:r>
          </a:p>
          <a:p>
            <a:r>
              <a:rPr lang="en-US" baseline="0" dirty="0" smtClean="0">
                <a:solidFill>
                  <a:srgbClr val="165DDF"/>
                </a:solidFill>
                <a:latin typeface="Verdana"/>
              </a:rPr>
              <a:t>Photonic or Optical Materials</a:t>
            </a:r>
          </a:p>
          <a:p>
            <a:r>
              <a:rPr lang="en-US" baseline="0" dirty="0" smtClean="0">
                <a:solidFill>
                  <a:srgbClr val="CD0000"/>
                </a:solidFill>
                <a:latin typeface="Verdana"/>
              </a:rPr>
              <a:t>Smart Materials</a:t>
            </a:r>
          </a:p>
          <a:p>
            <a:r>
              <a:rPr lang="en-US" baseline="0" dirty="0" smtClean="0">
                <a:solidFill>
                  <a:srgbClr val="165DDF"/>
                </a:solidFill>
                <a:latin typeface="Verdana"/>
              </a:rPr>
              <a:t>Structural Materials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0495" y="533400"/>
            <a:ext cx="5189905" cy="546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aseline="0" dirty="0" smtClean="0">
                <a:latin typeface="Verdana"/>
              </a:rPr>
              <a:t>Classification of Materials-Based on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Crystalline</a:t>
            </a:r>
            <a:r>
              <a:rPr lang="en-US" dirty="0" smtClean="0"/>
              <a:t> </a:t>
            </a:r>
            <a:r>
              <a:rPr lang="en-US" dirty="0"/>
              <a:t>material is a material comprised of one </a:t>
            </a:r>
            <a:r>
              <a:rPr lang="en-US" dirty="0" smtClean="0"/>
              <a:t>or many </a:t>
            </a:r>
            <a:r>
              <a:rPr lang="en-US" dirty="0"/>
              <a:t>crystals. In each crystal, atoms or ions show </a:t>
            </a:r>
            <a:r>
              <a:rPr lang="en-US" dirty="0" smtClean="0"/>
              <a:t>a long-range </a:t>
            </a:r>
            <a:r>
              <a:rPr lang="en-US" dirty="0"/>
              <a:t>periodic arrangement.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Single </a:t>
            </a:r>
            <a:r>
              <a:rPr lang="en-US" dirty="0">
                <a:solidFill>
                  <a:srgbClr val="00B0F0"/>
                </a:solidFill>
              </a:rPr>
              <a:t>crystal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is a crystalline material that is </a:t>
            </a:r>
            <a:r>
              <a:rPr lang="en-US" dirty="0" smtClean="0"/>
              <a:t>made of </a:t>
            </a:r>
            <a:r>
              <a:rPr lang="en-US" dirty="0"/>
              <a:t>only one crystal (there are no grain boundaries).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Polycrystalline</a:t>
            </a:r>
            <a:r>
              <a:rPr lang="en-US" dirty="0" smtClean="0"/>
              <a:t> </a:t>
            </a:r>
            <a:r>
              <a:rPr lang="en-US" dirty="0"/>
              <a:t>material is </a:t>
            </a:r>
            <a:r>
              <a:rPr lang="en-US" dirty="0" smtClean="0"/>
              <a:t>a material </a:t>
            </a:r>
            <a:r>
              <a:rPr lang="en-US" dirty="0"/>
              <a:t>comprised of many </a:t>
            </a:r>
            <a:r>
              <a:rPr lang="en-US" dirty="0" smtClean="0"/>
              <a:t>crystals (</a:t>
            </a:r>
            <a:r>
              <a:rPr lang="en-US" dirty="0"/>
              <a:t>as opposed to a single-crystal </a:t>
            </a:r>
            <a:r>
              <a:rPr lang="en-US" dirty="0" smtClean="0"/>
              <a:t>material that </a:t>
            </a:r>
            <a:r>
              <a:rPr lang="en-US" dirty="0"/>
              <a:t>has only one crystal).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Grains</a:t>
            </a:r>
            <a:r>
              <a:rPr lang="en-US" dirty="0" smtClean="0"/>
              <a:t> are the crystals in a polycrystalline material.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Grain </a:t>
            </a:r>
            <a:r>
              <a:rPr lang="en-US" dirty="0">
                <a:solidFill>
                  <a:srgbClr val="00B0F0"/>
                </a:solidFill>
              </a:rPr>
              <a:t>boundaries </a:t>
            </a:r>
            <a:r>
              <a:rPr lang="en-US" dirty="0"/>
              <a:t>are </a:t>
            </a:r>
            <a:r>
              <a:rPr lang="en-US" dirty="0" smtClean="0"/>
              <a:t>regions between </a:t>
            </a:r>
            <a:r>
              <a:rPr lang="en-US" dirty="0"/>
              <a:t>grains of a </a:t>
            </a:r>
            <a:r>
              <a:rPr lang="en-US" dirty="0" smtClean="0"/>
              <a:t>polycrystalline material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aseline="0" dirty="0" smtClean="0">
                <a:latin typeface="Verdana"/>
              </a:rPr>
              <a:t>Environmental and Other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>
                <a:solidFill>
                  <a:srgbClr val="000000"/>
                </a:solidFill>
                <a:latin typeface="Verdana"/>
              </a:rPr>
              <a:t>Effects of following factors must be accounted for in design to ensure that components do not fail unexpectedly:</a:t>
            </a:r>
          </a:p>
          <a:p>
            <a:r>
              <a:rPr lang="en-US" baseline="0" dirty="0" smtClean="0">
                <a:solidFill>
                  <a:srgbClr val="CD0000"/>
                </a:solidFill>
                <a:latin typeface="Verdana"/>
              </a:rPr>
              <a:t>Temperature</a:t>
            </a:r>
          </a:p>
          <a:p>
            <a:r>
              <a:rPr lang="en-US" baseline="0" dirty="0" smtClean="0">
                <a:solidFill>
                  <a:srgbClr val="165DDF"/>
                </a:solidFill>
                <a:latin typeface="Verdana"/>
              </a:rPr>
              <a:t>Corrosion</a:t>
            </a:r>
          </a:p>
          <a:p>
            <a:r>
              <a:rPr lang="en-US" baseline="0" dirty="0" smtClean="0">
                <a:solidFill>
                  <a:srgbClr val="CD0000"/>
                </a:solidFill>
                <a:latin typeface="Verdana"/>
              </a:rPr>
              <a:t>Fatigue</a:t>
            </a:r>
          </a:p>
          <a:p>
            <a:r>
              <a:rPr lang="en-US" baseline="0" dirty="0" smtClean="0">
                <a:solidFill>
                  <a:srgbClr val="165DDF"/>
                </a:solidFill>
                <a:latin typeface="Verdana"/>
              </a:rPr>
              <a:t>Strain Rate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58" y="1066800"/>
            <a:ext cx="7736541" cy="424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223</Words>
  <Application>Microsoft Office PowerPoint</Application>
  <PresentationFormat>On-screen Show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Lect-4  introduction to the classification of materials</vt:lpstr>
      <vt:lpstr>Classification of Materials</vt:lpstr>
      <vt:lpstr>Classification of Materials</vt:lpstr>
      <vt:lpstr>Slide 4</vt:lpstr>
      <vt:lpstr>Functional Classification of Materials</vt:lpstr>
      <vt:lpstr>Slide 6</vt:lpstr>
      <vt:lpstr>Classification of Materials-Based on Structure</vt:lpstr>
      <vt:lpstr>Environmental and Other Effects</vt:lpstr>
      <vt:lpstr>Slide 9</vt:lpstr>
      <vt:lpstr>Slide 10</vt:lpstr>
      <vt:lpstr>Materials, process and shape</vt:lpstr>
      <vt:lpstr>The world of materials</vt:lpstr>
      <vt:lpstr>Basic material properties</vt:lpstr>
      <vt:lpstr>Mechanical properties illustrated</vt:lpstr>
      <vt:lpstr>Materials Data Organisation: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kau</dc:creator>
  <cp:lastModifiedBy>Saleh</cp:lastModifiedBy>
  <cp:revision>17</cp:revision>
  <dcterms:created xsi:type="dcterms:W3CDTF">2010-05-17T10:49:32Z</dcterms:created>
  <dcterms:modified xsi:type="dcterms:W3CDTF">2013-09-08T11:59:55Z</dcterms:modified>
</cp:coreProperties>
</file>