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53"/>
  </p:notesMasterIdLst>
  <p:sldIdLst>
    <p:sldId id="256" r:id="rId5"/>
    <p:sldId id="398" r:id="rId6"/>
    <p:sldId id="263" r:id="rId7"/>
    <p:sldId id="401" r:id="rId8"/>
    <p:sldId id="267" r:id="rId9"/>
    <p:sldId id="268" r:id="rId10"/>
    <p:sldId id="269" r:id="rId11"/>
    <p:sldId id="270" r:id="rId12"/>
    <p:sldId id="403" r:id="rId13"/>
    <p:sldId id="272" r:id="rId14"/>
    <p:sldId id="274" r:id="rId15"/>
    <p:sldId id="275" r:id="rId16"/>
    <p:sldId id="276" r:id="rId17"/>
    <p:sldId id="277" r:id="rId18"/>
    <p:sldId id="278" r:id="rId19"/>
    <p:sldId id="283" r:id="rId20"/>
    <p:sldId id="284" r:id="rId21"/>
    <p:sldId id="285" r:id="rId22"/>
    <p:sldId id="287" r:id="rId23"/>
    <p:sldId id="300" r:id="rId24"/>
    <p:sldId id="412" r:id="rId25"/>
    <p:sldId id="304" r:id="rId26"/>
    <p:sldId id="305" r:id="rId27"/>
    <p:sldId id="306" r:id="rId28"/>
    <p:sldId id="307" r:id="rId29"/>
    <p:sldId id="414" r:id="rId30"/>
    <p:sldId id="415" r:id="rId31"/>
    <p:sldId id="313" r:id="rId32"/>
    <p:sldId id="314" r:id="rId33"/>
    <p:sldId id="315" r:id="rId34"/>
    <p:sldId id="316" r:id="rId35"/>
    <p:sldId id="317" r:id="rId36"/>
    <p:sldId id="418" r:id="rId37"/>
    <p:sldId id="347" r:id="rId38"/>
    <p:sldId id="349" r:id="rId39"/>
    <p:sldId id="351" r:id="rId40"/>
    <p:sldId id="354" r:id="rId41"/>
    <p:sldId id="356" r:id="rId42"/>
    <p:sldId id="358" r:id="rId43"/>
    <p:sldId id="442" r:id="rId44"/>
    <p:sldId id="361" r:id="rId45"/>
    <p:sldId id="365" r:id="rId46"/>
    <p:sldId id="445" r:id="rId47"/>
    <p:sldId id="373" r:id="rId48"/>
    <p:sldId id="367" r:id="rId49"/>
    <p:sldId id="375" r:id="rId50"/>
    <p:sldId id="447" r:id="rId51"/>
    <p:sldId id="45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61AB7D9-F382-4EC6-8319-DE7A83C3867F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182ECDA-98C0-4EB0-9190-C4C90B5F1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746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****************************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*********************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**************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09EE293-A0B2-4CDB-AB17-70002844E725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AB191E9-8D89-46FD-BC48-0D0D803E0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2743200" y="6408738"/>
            <a:ext cx="3987800" cy="365125"/>
          </a:xfrm>
        </p:spPr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50377-FCDB-4802-B04B-CC6A91243507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8B14E-065E-4CAD-A815-62364A863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5214F-FB31-4C44-A0FB-D69B3CC966DA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6353-3686-4AC5-A271-A2F122396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7888288" y="6408738"/>
            <a:ext cx="9509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42B5-0D58-4A24-8F9F-9021738BB0E3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3733800" y="6408738"/>
            <a:ext cx="42164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7A1A2-1E94-490F-BCB7-9E729756F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ED8EDE-DEFC-4AAF-9B6E-F43136A5828D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08738"/>
            <a:ext cx="2616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B940B6-58A9-488B-AA8A-7A3B75044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AE7791-5082-4988-AD51-B27FF54A0E76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DF9F22-6E3A-4255-8DFF-00E21422C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C53372-F49F-46AC-9E61-8C33C3E55956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39DF5D-6304-419C-A0AD-21813A003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2C09D0-E923-4D67-BB85-070B56144E6A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DFFADF-6C17-48DA-824B-A57442AD5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B6C6CB-4B36-4533-966D-C2FE1C71EC3B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C151CB-6C16-454F-BD58-12A300D4B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8B3B6-2AD5-43D0-B412-F1BA4892F914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61FF5-C0D1-4EAE-889D-A7CE953DB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ED3E7A-0CAF-4E63-ADD3-966DE1A85B98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5ABEE6-FA82-438E-B8E6-7D076921B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0AB188A-9FA9-46D2-9BAF-E578BA62B4E2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BE83CB8-6568-4221-ACB9-E34F8C2CA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0BAE74D-B007-4DD8-9732-E3D0D0B24A9E}" type="datetime1">
              <a:rPr lang="en-US" smtClean="0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EA23833-2A5B-455E-8CDC-A892304CE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82" r:id="rId7"/>
    <p:sldLayoutId id="2147483692" r:id="rId8"/>
    <p:sldLayoutId id="2147483693" r:id="rId9"/>
    <p:sldLayoutId id="2147483683" r:id="rId10"/>
    <p:sldLayoutId id="2147483684" r:id="rId11"/>
    <p:sldLayoutId id="2147483685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077200" cy="1829761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/>
            </a:r>
            <a:br>
              <a:rPr lang="en-US" dirty="0" smtClean="0">
                <a:solidFill>
                  <a:srgbClr val="3380E6"/>
                </a:solidFill>
                <a:latin typeface="Goudy Sans Medium"/>
              </a:rPr>
            </a:br>
            <a:r>
              <a:rPr lang="en-US" sz="4400" dirty="0" smtClean="0">
                <a:solidFill>
                  <a:srgbClr val="3380E6"/>
                </a:solidFill>
                <a:latin typeface="Goudy Sans Medium"/>
              </a:rPr>
              <a:t>Chapter 2: Introduction to Visual Basic Programming</a:t>
            </a:r>
            <a:endParaRPr lang="en-US" dirty="0" smtClean="0">
              <a:solidFill>
                <a:srgbClr val="3380E6"/>
              </a:solidFill>
              <a:latin typeface="Goudy Sans Medium"/>
            </a:endParaRPr>
          </a:p>
        </p:txBody>
      </p:sp>
      <p:sp>
        <p:nvSpPr>
          <p:cNvPr id="10243" name="Subtitle 4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/>
            <a:r>
              <a:rPr lang="en-US" dirty="0" smtClean="0"/>
              <a:t>Visual Basic 2010 How to Program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191E9-8D89-46FD-BC48-0D0D803E051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Visual Basic Is Not Case Sensitive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Visual Basic keywords and identifiers are not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case sensitive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Uppercase and lowercase letters are considered to be identical, so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interpreted as the same identifier.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6910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The Form’s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Event and Method </a:t>
            </a:r>
            <a:r>
              <a:rPr lang="en-US" sz="2400" b="1" i="1" dirty="0" err="1" smtClean="0">
                <a:solidFill>
                  <a:srgbClr val="000000"/>
                </a:solidFill>
                <a:latin typeface="Lucida Console" pitchFamily="49" charset="0"/>
              </a:rPr>
              <a:t>ASimpleProgram_Load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GUIs are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driven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the user interacts with a GUI component, the interaction—known as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—causes the program to perform a task by “calling” a method.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Common events (user interactions) include clicking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Button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selecting an item from a menu, closing a window and moving the mouse.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 Analyzing the Program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All GUI controls, including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s, have events associated with them.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method that performs a task in response to an event is called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process of responding to events is known as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of a GUI application’s functionality executes based on events.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Event handling methods are called automatically.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common event for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its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Load event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which occurs just before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displayed on the screen—typically as a result of executing the program.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Lines 5–9 define the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event handler.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 this event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raised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(that is, the event occurs),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executes to perform its task—changing the text in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At the end of line 6, the clause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Handles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Lucida Console" pitchFamily="49" charset="0"/>
              </a:rPr>
              <a:t>MyBase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.Load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indicates that method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the one that will be called to handle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event.</a:t>
            </a:r>
          </a:p>
          <a:p>
            <a:pPr>
              <a:buFont typeface="Wingdings 3" pitchFamily="18" charset="2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IDE automatically inserts this clause for you when you create the event handler.</a:t>
            </a:r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l="3333" t="12954" r="29167" b="72633"/>
          <a:stretch>
            <a:fillRect/>
          </a:stretch>
        </p:blipFill>
        <p:spPr bwMode="auto">
          <a:xfrm>
            <a:off x="1828800" y="5105400"/>
            <a:ext cx="705394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90600"/>
            <a:ext cx="8229600" cy="47672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Defining a Method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5) begins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 declaration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9) close the method declaration.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body of the method declaration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appears between the keywords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short for “subroutine”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Methods are also sometimes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procedures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l="3333" t="18959" r="29167" b="63025"/>
          <a:stretch>
            <a:fillRect/>
          </a:stretch>
        </p:blipFill>
        <p:spPr bwMode="auto">
          <a:xfrm>
            <a:off x="1828800" y="4953000"/>
            <a:ext cx="7053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this line executes, it changes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to the message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Visual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Basic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fun!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updates the text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(Fig. 3.2).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statement uses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assignment operator (=)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give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a new value.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" name="Picture 1" descr="vbhtp5_03imagesagain_Page_07.png"/>
          <p:cNvPicPr>
            <a:picLocks noGrp="1" noChangeAspect="1"/>
          </p:cNvPicPr>
          <p:nvPr isPhoto="1"/>
        </p:nvPicPr>
        <p:blipFill>
          <a:blip r:embed="rId2" cstate="print"/>
          <a:srcRect t="6091" r="34167" b="32142"/>
          <a:stretch>
            <a:fillRect/>
          </a:stretch>
        </p:blipFill>
        <p:spPr bwMode="auto">
          <a:xfrm>
            <a:off x="2819400" y="3276600"/>
            <a:ext cx="601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Label1.Text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contains two identifiers separated by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dot separator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.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The identifier to the right of the dot is the </a:t>
            </a:r>
            <a:r>
              <a:rPr lang="en-US" sz="1900" dirty="0" smtClean="0">
                <a:solidFill>
                  <a:srgbClr val="0000FF"/>
                </a:solidFill>
                <a:latin typeface="Times New Roman" pitchFamily="18" charset="0"/>
              </a:rPr>
              <a:t>property name</a:t>
            </a:r>
            <a:endParaRPr lang="en-US" sz="19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The identifier to the left of the dot is the name of the 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 control.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When you add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to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IDE gives it the name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by default for the first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you add.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Note About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and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classes you’ll define begin with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event-handling methods begin with 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Naming the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Class </a:t>
            </a:r>
          </a:p>
          <a:p>
            <a:pPr>
              <a:lnSpc>
                <a:spcPct val="90000"/>
              </a:lnSpc>
            </a:pPr>
            <a:endParaRPr lang="en-US" sz="24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larger programs, you might have several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 inside the solution with different purposes.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change the file name from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Form1.vb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ASimpleProgram.vb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do the following: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Right click the file in the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Solution</a:t>
            </a: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Explorer</a:t>
            </a:r>
            <a:endParaRPr lang="en-US" sz="1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Rename</a:t>
            </a:r>
            <a:endParaRPr lang="en-US" sz="1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Type the new file name.</a:t>
            </a: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5297269"/>
            <a:ext cx="7696200" cy="646331"/>
          </a:xfrm>
          <a:prstGeom prst="rect">
            <a:avLst/>
          </a:prstGeom>
          <a:solidFill>
            <a:srgbClr val="FFFF99"/>
          </a:solidFill>
          <a:ln>
            <a:solidFill>
              <a:srgbClr val="C00000"/>
            </a:solidFill>
            <a:prstDash val="dash"/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Don’t forget to put “.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at the end of the file name when you rename it, or you will get an error.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vbhtp5_03imagesagain_Page_03.png"/>
          <p:cNvPicPr>
            <a:picLocks noGrp="1" noChangeAspect="1"/>
          </p:cNvPicPr>
          <p:nvPr isPhoto="1"/>
        </p:nvPicPr>
        <p:blipFill>
          <a:blip r:embed="rId2" cstate="print"/>
          <a:srcRect l="20833" t="10981" r="10000" b="51358"/>
          <a:stretch>
            <a:fillRect/>
          </a:stretch>
        </p:blipFill>
        <p:spPr bwMode="auto">
          <a:xfrm>
            <a:off x="914400" y="1828800"/>
            <a:ext cx="760681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b="1" i="1" dirty="0" smtClean="0">
                <a:solidFill>
                  <a:srgbClr val="000000"/>
                </a:solidFill>
                <a:latin typeface="AGaramond" pitchFamily="50" charset="0"/>
              </a:rPr>
              <a:t>Writing Code and Using IntelliSense</a:t>
            </a:r>
          </a:p>
          <a:p>
            <a:pPr lvl="1">
              <a:lnSpc>
                <a:spcPct val="9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As you begin typing, a small window appears (Fig. 3.6).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IDE feature, called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lists keywords, class names,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members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of a class (which include property and method names)</a:t>
            </a:r>
          </a:p>
          <a:p>
            <a:pPr lvl="2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Tabs (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All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 in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: view the most commonly used matches.</a:t>
            </a:r>
          </a:p>
          <a:p>
            <a:pPr lvl="2">
              <a:lnSpc>
                <a:spcPct val="90000"/>
              </a:lnSpc>
            </a:pP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</a:rPr>
              <a:t>All: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view all the available matches.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" descr="vbhtp5_03imagesagain_Page_17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Compiling and Running the Program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execute your program  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Debug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&gt;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Start Debugging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press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F5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the toolbar      button . </a:t>
            </a:r>
            <a:endParaRPr lang="en-US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run a program, the IDE first compiles it.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2971800" y="3200400"/>
            <a:ext cx="304800" cy="152400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 can also compile the program without running it by: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selecting </a:t>
            </a:r>
            <a:r>
              <a:rPr lang="en-US" sz="2100" dirty="0" smtClean="0">
                <a:solidFill>
                  <a:srgbClr val="000000"/>
                </a:solidFill>
                <a:latin typeface="Arial" pitchFamily="34" charset="0"/>
              </a:rPr>
              <a:t>Debug &gt; Build </a:t>
            </a:r>
            <a:r>
              <a:rPr lang="en-US" sz="2100" dirty="0" err="1" smtClean="0">
                <a:solidFill>
                  <a:srgbClr val="000000"/>
                </a:solidFill>
                <a:latin typeface="Arial" pitchFamily="34" charset="0"/>
              </a:rPr>
              <a:t>ASimpleProgram</a:t>
            </a:r>
            <a:endParaRPr lang="en-US" sz="21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/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creates a new file with the project’s name and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file-name extension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ASimpleProgram.exe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file contains a program’s code, which executes on the .NET Framework.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.exe file extension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indicates that the file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executable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  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type a line in an incorrect way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syntax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occur.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Happens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before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execution time.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Detected by the IDE before the execution 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IDE places a blue squiggle below the error, example: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shown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is a logical mistake in the code.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Happens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the execution time.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Cannot be detected by the IDE before the execution. 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It interrupts the execution of the program.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shown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211" t="16483" r="62518" b="79985"/>
          <a:stretch>
            <a:fillRect/>
          </a:stretch>
        </p:blipFill>
        <p:spPr bwMode="auto">
          <a:xfrm>
            <a:off x="7239000" y="2590800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window is not visible in the IDE, select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View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&gt; Other Windows &gt;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display it.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Fig. 3.7, we removed the parenthesis  “)” at the end of line 6.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error contains the text “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')' expected.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 and specifies that the error is in column 33 of line 6.</a:t>
            </a:r>
          </a:p>
          <a:p>
            <a:pPr>
              <a:lnSpc>
                <a:spcPct val="80000"/>
              </a:lnSpc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This informs you that a right parenthesis is missing in line 6.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You can double click an error message in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 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jump to the line of code that caused the error.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For some errors (such as this one), the IDE shows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 Correction Options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drop-down list and allows you to simply click a link to fix the error.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vbhtp5_03imagesagain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vbhtp5_03imagesagain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914400"/>
            <a:ext cx="83820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Variable Declarations and Naming</a:t>
            </a:r>
          </a:p>
          <a:p>
            <a:pPr>
              <a:lnSpc>
                <a:spcPct val="90000"/>
              </a:lnSpc>
              <a:buNone/>
            </a:pPr>
            <a:endParaRPr lang="en-US" sz="105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Lines 8–10 are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declarations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which begin with keyword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Dim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words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identifiers for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variables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Variables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are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locations in the computer’s memory where values can be stored for use by a program.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All variables must be declared before they can be used.</a:t>
            </a:r>
          </a:p>
          <a:p>
            <a:pPr lvl="1">
              <a:lnSpc>
                <a:spcPct val="90000"/>
              </a:lnSpc>
            </a:pPr>
            <a:endParaRPr lang="en-US" sz="20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variables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data of type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Integer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I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6" name="Picture 1" descr="vbhtp5_03imagesagain_Page_22.png"/>
          <p:cNvPicPr>
            <a:picLocks noGrp="1" noChangeAspect="1"/>
          </p:cNvPicPr>
          <p:nvPr isPhoto="1"/>
        </p:nvPicPr>
        <p:blipFill>
          <a:blip r:embed="rId2" cstate="print"/>
          <a:srcRect l="12500" t="7464" r="30833" b="69202"/>
          <a:stretch>
            <a:fillRect/>
          </a:stretch>
        </p:blipFill>
        <p:spPr bwMode="auto">
          <a:xfrm>
            <a:off x="1676400" y="4572000"/>
            <a:ext cx="518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 variable name can be any valid identifier.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Variables of the same type can be declared in separate statements or they can be declared in one statement separated by a comma.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should choose meaningful variable names to make your programs “self-documenting” &amp; more readable. </a:t>
            </a: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Programmatically Displaying Text in a 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Label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Fig. 3.2, displays a code that modify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text programmatically. 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text displayed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change when you execute the program.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code performs an action (change the label’s text) when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loads that is, when the program executes and displays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788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Tips in naming variables</a:t>
            </a:r>
          </a:p>
          <a:p>
            <a:pPr>
              <a:lnSpc>
                <a:spcPct val="70000"/>
              </a:lnSpc>
              <a:buNone/>
            </a:pPr>
            <a:endParaRPr lang="en-US" sz="23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- The “camel case”.</a:t>
            </a:r>
            <a:endParaRPr lang="en-US" sz="2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It is a way for naming variables so that The first word in a variable-name begins with a lowercase letter and every word after the first one should with an uppercase letter.</a:t>
            </a:r>
          </a:p>
          <a:p>
            <a:pPr lvl="1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Example: </a:t>
            </a:r>
            <a:r>
              <a:rPr lang="en-US" sz="2400" b="1" dirty="0" err="1" smtClean="0">
                <a:solidFill>
                  <a:srgbClr val="000000"/>
                </a:solidFill>
                <a:latin typeface="Lucida Console" pitchFamily="49" charset="0"/>
              </a:rPr>
              <a:t>firstNumber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2">
              <a:buNone/>
            </a:pP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Helps make your programs more readable. </a:t>
            </a: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Using Variables to Store the Values Entered by the User</a:t>
            </a:r>
          </a:p>
          <a:p>
            <a:pPr>
              <a:buNone/>
            </a:pPr>
            <a:endParaRPr lang="en-US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 12:   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call this statement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assignment statement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because it assigns a value to a variable.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gets the value that the user typed in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98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8089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8"/>
            <a:ext cx="8229600" cy="45259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What if the User Doesn’t Enter an Integer?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For this program, if the user types a 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noninteger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value, such as "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hello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," a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occurs.</a:t>
            </a:r>
          </a:p>
          <a:p>
            <a:pPr lvl="1"/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displayed in the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message displayed in Fig. 3.10 appears when you run the application using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Debug &gt; Start Debugging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(or press </a:t>
            </a: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F5).</a:t>
            </a:r>
          </a:p>
          <a:p>
            <a:pPr lvl="1">
              <a:buNone/>
            </a:pPr>
            <a:endParaRPr lang="en-US" sz="20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this case, you can stop running the program by selecting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Debug &gt; Stop Debugging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or typing </a:t>
            </a: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Ctrl + Alt + Break.</a:t>
            </a: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" descr="vbhtp5_03imagesagain_Page_2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the user enters the characters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input is returned by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assigned to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program places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as shown in Fig. 3.20.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Whenever a value is placed in a memory location, this value replaces the value previously stored in that location.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previous value is lost.</a:t>
            </a: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1" descr="vbhtp5_03imagesagain_Page_44.png"/>
          <p:cNvPicPr>
            <a:picLocks noGrp="1" noChangeAspect="1"/>
          </p:cNvPicPr>
          <p:nvPr isPhoto="1"/>
        </p:nvPicPr>
        <p:blipFill>
          <a:blip r:embed="rId2" cstate="print"/>
          <a:srcRect l="4167" t="7463" r="36667" b="70575"/>
          <a:stretch>
            <a:fillRect/>
          </a:stretch>
        </p:blipFill>
        <p:spPr bwMode="auto">
          <a:xfrm>
            <a:off x="1600200" y="4724400"/>
            <a:ext cx="541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12390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that the user then enters the characters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number2TextBox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 13</a:t>
            </a:r>
          </a:p>
          <a:p>
            <a:pPr lvl="2">
              <a:buFont typeface="Wingdings 2" pitchFamily="18" charset="2"/>
              <a:buNone/>
            </a:pPr>
            <a:r>
              <a:rPr lang="en-US" sz="2000" dirty="0" smtClean="0">
                <a:solidFill>
                  <a:srgbClr val="00BF00"/>
                </a:solidFill>
                <a:latin typeface="Lucida Console" pitchFamily="49" charset="0"/>
              </a:rPr>
              <a:t>	' get the second number entered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 = number2TextBox.Text</a:t>
            </a:r>
            <a:endParaRPr lang="en-US" sz="20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	places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and memory appears, as shown in Fig. 3.21.</a:t>
            </a: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6" name="Picture 1" descr="vbhtp5_03imagesagain_Page_45.png"/>
          <p:cNvPicPr>
            <a:picLocks noGrp="1" noChangeAspect="1"/>
          </p:cNvPicPr>
          <p:nvPr isPhoto="1"/>
        </p:nvPicPr>
        <p:blipFill>
          <a:blip r:embed="rId2" cstate="print"/>
          <a:srcRect l="3333" r="21667" b="62339"/>
          <a:stretch>
            <a:fillRect/>
          </a:stretch>
        </p:blipFill>
        <p:spPr bwMode="auto">
          <a:xfrm>
            <a:off x="1066800" y="3886200"/>
            <a:ext cx="685800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Once the program has obtained values for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it adds these values and places their total into variable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1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statement (line 14)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total = number1 + number2 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' add the two numbers </a:t>
            </a:r>
            <a:endParaRPr lang="en-US" sz="18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	</a:t>
            </a:r>
            <a:endParaRPr lang="en-US" sz="2300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After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is calculated, memory appears, as in Fig. 3.22.</a:t>
            </a:r>
          </a:p>
          <a:p>
            <a:pPr>
              <a:lnSpc>
                <a:spcPct val="80000"/>
              </a:lnSpc>
            </a:pPr>
            <a:endParaRPr lang="en-US" sz="1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values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appear exactly the same as they did before they were used in the calculation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59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6" name="Picture 1" descr="vbhtp5_03imagesagain_Page_46.png"/>
          <p:cNvPicPr>
            <a:picLocks noGrp="1" noChangeAspect="1"/>
          </p:cNvPicPr>
          <p:nvPr isPhoto="1"/>
        </p:nvPicPr>
        <p:blipFill>
          <a:blip r:embed="rId2" cstate="print"/>
          <a:srcRect l="5000" t="4718" r="22500" b="59594"/>
          <a:stretch>
            <a:fillRect/>
          </a:stretch>
        </p:blipFill>
        <p:spPr bwMode="auto">
          <a:xfrm>
            <a:off x="1600200" y="4114800"/>
            <a:ext cx="6629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2800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AGaramond" pitchFamily="50" charset="0"/>
              </a:rPr>
              <a:t>Programs often perform arithmetic calculations.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arithmetic operators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summarized in Fig. 3.23.</a:t>
            </a:r>
          </a:p>
        </p:txBody>
      </p:sp>
      <p:sp>
        <p:nvSpPr>
          <p:cNvPr id="1280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6" name="Picture 1" descr="vbhtp5_03imagesagain_Page_47.png"/>
          <p:cNvPicPr>
            <a:picLocks noGrp="1" noChangeAspect="1"/>
          </p:cNvPicPr>
          <p:nvPr isPhoto="1"/>
        </p:nvPicPr>
        <p:blipFill>
          <a:blip r:embed="rId2" cstate="print"/>
          <a:srcRect l="8333" t="4718" r="26667" b="26651"/>
          <a:stretch>
            <a:fillRect/>
          </a:stretch>
        </p:blipFill>
        <p:spPr bwMode="auto">
          <a:xfrm>
            <a:off x="1600200" y="24384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290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asterisk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*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indicates multiplication, and the keyword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represents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(also known as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modulus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modulo operator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Most of the arithmetic operators in Fig. 3.23 are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binary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because each operates on two operands.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 The addition operator: 1+2</a:t>
            </a:r>
          </a:p>
          <a:p>
            <a:pPr lvl="1"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also provides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unary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that take only one operand.</a:t>
            </a:r>
          </a:p>
          <a:p>
            <a:pPr marL="603250" lvl="2" indent="-255588">
              <a:spcBef>
                <a:spcPts val="400"/>
              </a:spcBef>
              <a:buSzPct val="68000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 The minus sign: (-2)  ,and the plus sign:  (+2)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90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0" y="1524000"/>
            <a:ext cx="4572000" cy="3328657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Integer division (\):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Gives an </a:t>
            </a:r>
            <a:r>
              <a:rPr lang="en-US" b="1" u="sng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result.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Operands are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rounded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to the nearest integer number before performing division.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Any fractional part in the result simply is discarded . </a:t>
            </a:r>
          </a:p>
          <a:p>
            <a:pPr lvl="1"/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Example: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7\2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7\2 = 3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is rounded to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before the division.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8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is rounded to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8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before the division.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419600" y="1600200"/>
            <a:ext cx="4724400" cy="3023857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floating-point division (/):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Gives a </a:t>
            </a:r>
            <a:r>
              <a:rPr lang="en-US" b="1" u="sng" dirty="0" smtClean="0">
                <a:solidFill>
                  <a:srgbClr val="000000"/>
                </a:solidFill>
                <a:latin typeface="Lucida Console" pitchFamily="49" charset="0"/>
              </a:rPr>
              <a:t>Float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number result.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Operands are 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</a:rPr>
              <a:t>not rounded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before performing division.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Fractional part in the result is kept.</a:t>
            </a:r>
          </a:p>
          <a:p>
            <a:pPr lvl="1"/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7/2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3.5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3.55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3.85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1310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914400" y="6324600"/>
            <a:ext cx="7239000" cy="44926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" y="990600"/>
            <a:ext cx="64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has two types of division: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r="27500" b="51358"/>
          <a:stretch>
            <a:fillRect/>
          </a:stretch>
        </p:blipFill>
        <p:spPr bwMode="auto">
          <a:xfrm>
            <a:off x="-304800" y="-228600"/>
            <a:ext cx="662940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4" name="Picture 1" descr="vbhtp5_03imagesagain_Page_07.png"/>
          <p:cNvPicPr>
            <a:picLocks noGrp="1" noChangeAspect="1"/>
          </p:cNvPicPr>
          <p:nvPr isPhoto="1"/>
        </p:nvPicPr>
        <p:blipFill>
          <a:blip r:embed="rId3" cstate="print"/>
          <a:srcRect t="6091" r="34167" b="32142"/>
          <a:stretch>
            <a:fillRect/>
          </a:stretch>
        </p:blipFill>
        <p:spPr bwMode="auto">
          <a:xfrm>
            <a:off x="2590800" y="2667000"/>
            <a:ext cx="601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" descr="vbhtp5_03imagesagain_Page_4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4" name="Picture 1" descr="vbhtp5_03imagesagain_Page_49.png"/>
          <p:cNvPicPr>
            <a:picLocks noGrp="1" noChangeAspect="1"/>
          </p:cNvPicPr>
          <p:nvPr isPhoto="1"/>
        </p:nvPicPr>
        <p:blipFill>
          <a:blip r:embed="rId3" cstate="print"/>
          <a:srcRect b="76065"/>
          <a:stretch>
            <a:fillRect/>
          </a:stretch>
        </p:blipFill>
        <p:spPr bwMode="auto">
          <a:xfrm>
            <a:off x="0" y="2438400"/>
            <a:ext cx="91440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vbhtp5_03imagesagain_Page_50.png"/>
          <p:cNvPicPr>
            <a:picLocks noGrp="1" noChangeAspect="1"/>
          </p:cNvPicPr>
          <p:nvPr isPhoto="1"/>
        </p:nvPicPr>
        <p:blipFill>
          <a:blip r:embed="rId4" cstate="print"/>
          <a:srcRect b="70575"/>
          <a:stretch>
            <a:fillRect/>
          </a:stretch>
        </p:blipFill>
        <p:spPr bwMode="auto">
          <a:xfrm>
            <a:off x="0" y="3733800"/>
            <a:ext cx="9144000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36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gives the remainder after division.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gives the remainder after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divided by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Example: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17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use this operator mostly with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operands, but it also can be used with other types.</a:t>
            </a:r>
          </a:p>
        </p:txBody>
      </p:sp>
      <p:sp>
        <p:nvSpPr>
          <p:cNvPr id="1361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029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Operators in arithmetic expressions are applied in a precise sequence determined by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rules of operator precedence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(Fig. 3.24), which are similar to those in algebra.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Operators in the same row of the table have the same level of precedence.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we say operators are evaluated from left to right, we’re referring to the operators’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associativity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there are multiple operators, each with the same precedence, the order in which the operators are applied is determined by the operators’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associativity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02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1" descr="vbhtp5_03imagesagain_Page_5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43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6" name="Picture 1" descr="vbhtp5_03imagesagain_Page_5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Operators in expressions contained within a pair of parentheses “()” are evaluated before those that are outside the parentheses.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Parentheses can be used to group expressions and change the order of evaluation to occur in any sequence you desire.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With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nested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parentheses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operators contained in the innermost pair of parentheses are applied first.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64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Redundant Parentheses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As in algebra, it is acceptable to place unnecessary parentheses in an expression to make the expression clearer—these are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redundant parentheses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many people might parenthesize the preceding assignment statement for clarity as</a:t>
            </a:r>
          </a:p>
          <a:p>
            <a:pPr lvl="3"/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y = (a * x ^ </a:t>
            </a:r>
            <a:r>
              <a:rPr lang="es-E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) + (b * x) + c</a:t>
            </a:r>
          </a:p>
        </p:txBody>
      </p:sp>
      <p:sp>
        <p:nvSpPr>
          <p:cNvPr id="146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1" descr="vbhtp5_03imagesagain_Page_5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5" name="Picture 1" descr="vbhtp5_03imagesagain_Page_54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 numCol="2"/>
          <a:lstStyle/>
          <a:p>
            <a:r>
              <a:rPr lang="en-US" sz="2000" dirty="0" smtClean="0"/>
              <a:t>(x+y^2)-u			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/>
              <a:t>(x+((y+2)-u))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What will be executed first?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1485900" y="14097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Left Brace 6"/>
          <p:cNvSpPr/>
          <p:nvPr/>
        </p:nvSpPr>
        <p:spPr>
          <a:xfrm rot="16200000">
            <a:off x="1219200" y="19050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1447800" y="16764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>
            <a:endCxn id="7" idx="0"/>
          </p:cNvCxnSpPr>
          <p:nvPr/>
        </p:nvCxnSpPr>
        <p:spPr>
          <a:xfrm>
            <a:off x="1066800" y="13716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19200" y="2286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9" name="Left Brace 18"/>
          <p:cNvSpPr/>
          <p:nvPr/>
        </p:nvSpPr>
        <p:spPr>
          <a:xfrm rot="16200000">
            <a:off x="1600200" y="2438400"/>
            <a:ext cx="304800" cy="76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1600200" y="2971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>
            <a:endCxn id="19" idx="2"/>
          </p:cNvCxnSpPr>
          <p:nvPr/>
        </p:nvCxnSpPr>
        <p:spPr>
          <a:xfrm>
            <a:off x="2133600" y="13716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24000" y="4572000"/>
            <a:ext cx="6172200" cy="92333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pPr algn="just"/>
            <a:r>
              <a:rPr lang="en-US" b="1" i="1" dirty="0" smtClean="0"/>
              <a:t>Note: </a:t>
            </a:r>
            <a:r>
              <a:rPr lang="en-US" i="1" dirty="0" smtClean="0"/>
              <a:t>Don’t forget that parenthesis () has the highest priority  amongst all the operators &amp; anything inside them should be executed first.</a:t>
            </a:r>
            <a:endParaRPr lang="ar-SA" i="1" dirty="0"/>
          </a:p>
        </p:txBody>
      </p:sp>
      <p:sp>
        <p:nvSpPr>
          <p:cNvPr id="23" name="Left Brace 22"/>
          <p:cNvSpPr/>
          <p:nvPr/>
        </p:nvSpPr>
        <p:spPr>
          <a:xfrm rot="16200000">
            <a:off x="5753100" y="13335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715000" y="16002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28" name="Left Brace 27"/>
          <p:cNvSpPr/>
          <p:nvPr/>
        </p:nvSpPr>
        <p:spPr>
          <a:xfrm rot="16200000">
            <a:off x="6019800" y="18288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0800" y="12954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19800" y="2209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32" name="Left Brace 31"/>
          <p:cNvSpPr/>
          <p:nvPr/>
        </p:nvSpPr>
        <p:spPr>
          <a:xfrm rot="16200000">
            <a:off x="5486400" y="2209800"/>
            <a:ext cx="304800" cy="1066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TextBox 32"/>
          <p:cNvSpPr txBox="1"/>
          <p:nvPr/>
        </p:nvSpPr>
        <p:spPr>
          <a:xfrm>
            <a:off x="5486400" y="2887087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105400" y="12954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B38C"/>
                </a:solidFill>
                <a:latin typeface="Goudy Sans Medium"/>
              </a:rPr>
              <a:t> 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458200" cy="556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Comments</a:t>
            </a:r>
          </a:p>
          <a:p>
            <a:pPr>
              <a:lnSpc>
                <a:spcPct val="80000"/>
              </a:lnSpc>
              <a:buNone/>
            </a:pPr>
            <a:endParaRPr lang="en-US" sz="28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 1 of Fig. 3.2 begins with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single-quote character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(')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which indicates that the remainder of the line is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comment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improve the code’s readability.</a:t>
            </a:r>
            <a:endParaRPr lang="en-US" sz="2400" strike="sngStrike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can be placed either: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On their own lines ( 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full-line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1–2) 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Or at the end of a line of Visual Basic code (“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end-of-line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9 and 10).</a:t>
            </a:r>
          </a:p>
          <a:p>
            <a:pPr lvl="2"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compiler ignores comments.</a:t>
            </a:r>
            <a:endParaRPr lang="en-US" sz="2400" strike="sngStrike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1430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Windows Forms applications consist of pieces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logical groupings of methods and data that simplify program organization.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perform tasks and can return information when the tasks are completed.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3–10 define a class that represents our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Every Windows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 application consists of at least one class. 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l="3333" t="12954" r="29167" b="58221"/>
          <a:stretch>
            <a:fillRect/>
          </a:stretch>
        </p:blipFill>
        <p:spPr bwMode="auto">
          <a:xfrm>
            <a:off x="1676400" y="4419600"/>
            <a:ext cx="705394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Keywords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3) are examples of keywords.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Keywords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words reserved for use by Visual Basic.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 Names and Identifiers</a:t>
            </a:r>
          </a:p>
          <a:p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name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line 3—is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identifier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is a series of characters consisting of letters, digits and underscores (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_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Identifiers cannot begin with a digit and cannot contain spaces.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52600" y="3591560"/>
          <a:ext cx="6096000" cy="2199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Invalid identifiers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1" eaLnBrk="1" latinLnBrk="0" hangingPunct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valid identifiers</a:t>
                      </a:r>
                      <a:endParaRPr kumimoji="0" lang="ar-SA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7Welcome</a:t>
                      </a:r>
                    </a:p>
                    <a:p>
                      <a:pPr algn="l" rtl="0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invalid because it begins with a digit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value1</a:t>
                      </a:r>
                      <a:endParaRPr lang="en-US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Welcome1_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Input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 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field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invalid because it contains a space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xy_coordinate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,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_total</a:t>
                      </a:r>
                      <a:endParaRPr lang="en-US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grossPay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vbhtp5_03imagesagain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4" name="Picture 1" descr="vbhtp5_03imagesagain_Page_09.png"/>
          <p:cNvPicPr>
            <a:picLocks noGrp="1" noChangeAspect="1"/>
          </p:cNvPicPr>
          <p:nvPr isPhoto="1"/>
        </p:nvPicPr>
        <p:blipFill>
          <a:blip r:embed="rId3" cstate="print"/>
          <a:srcRect b="60967"/>
          <a:stretch>
            <a:fillRect/>
          </a:stretch>
        </p:blipFill>
        <p:spPr bwMode="auto">
          <a:xfrm>
            <a:off x="0" y="3048000"/>
            <a:ext cx="91440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E9F899-DA79-43C3-A359-59CD39B306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8A07C42-9A4C-4807-950A-23EEED0EC82F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854A676-EC9A-4BF8-9A54-B029432BB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DeitelPowerPointTemplate</Template>
  <TotalTime>4558</TotalTime>
  <Words>2314</Words>
  <Application>Microsoft Office PowerPoint</Application>
  <PresentationFormat>On-screen Show (4:3)</PresentationFormat>
  <Paragraphs>418</Paragraphs>
  <Slides>48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Concourse</vt:lpstr>
      <vt:lpstr> Chapter 2: Introduction to Visual Basic Programming</vt:lpstr>
      <vt:lpstr>PowerPoint Presentation</vt:lpstr>
      <vt:lpstr>Programmatically Displaying Text in a Label </vt:lpstr>
      <vt:lpstr>PowerPoint Presentation</vt:lpstr>
      <vt:lpstr> Analyzing the Program</vt:lpstr>
      <vt:lpstr>Analyzing the Program</vt:lpstr>
      <vt:lpstr>Analyzing the Program</vt:lpstr>
      <vt:lpstr>Analyzing the Program</vt:lpstr>
      <vt:lpstr>PowerPoint Presentation</vt:lpstr>
      <vt:lpstr>Analyzing the Program</vt:lpstr>
      <vt:lpstr>Analyzing the Program</vt:lpstr>
      <vt:lpstr> Analyzing the Program</vt:lpstr>
      <vt:lpstr>Analyzing the Program</vt:lpstr>
      <vt:lpstr>Analyzing the Program</vt:lpstr>
      <vt:lpstr>Analyzing the Program</vt:lpstr>
      <vt:lpstr>Analyzing the Program</vt:lpstr>
      <vt:lpstr>Analyzing the Program</vt:lpstr>
      <vt:lpstr>Analyzing the Program</vt:lpstr>
      <vt:lpstr>Modifying ASimpleProgram to Programmatically Change the Label’s Text Property</vt:lpstr>
      <vt:lpstr>Modifying ASimpleProgram to Programmatically Change the Label’s Text Property</vt:lpstr>
      <vt:lpstr>PowerPoint Presentation</vt:lpstr>
      <vt:lpstr>Modifying ASimpleProgram to Programmatically Change the Label’s Text Property</vt:lpstr>
      <vt:lpstr>Modifying ASimpleProgram to Programmatically Change the Label’s Text Property</vt:lpstr>
      <vt:lpstr>Modifying ASimpleProgram to Programmatically Change the Label’s Text Property</vt:lpstr>
      <vt:lpstr>Modifying ASimpleProgram to Programmatically Change the Label’s Text Property</vt:lpstr>
      <vt:lpstr>PowerPoint Presentation</vt:lpstr>
      <vt:lpstr>PowerPoint Presentation</vt:lpstr>
      <vt:lpstr>Addition Program</vt:lpstr>
      <vt:lpstr>Addition Program</vt:lpstr>
      <vt:lpstr>Addition Program</vt:lpstr>
      <vt:lpstr>3.3  Addition Program</vt:lpstr>
      <vt:lpstr>Addition Program</vt:lpstr>
      <vt:lpstr>PowerPoint Presentation</vt:lpstr>
      <vt:lpstr>Memory Concepts</vt:lpstr>
      <vt:lpstr>Memory Concepts</vt:lpstr>
      <vt:lpstr>Memory Concepts</vt:lpstr>
      <vt:lpstr>Arithmetic</vt:lpstr>
      <vt:lpstr>Arithmetic</vt:lpstr>
      <vt:lpstr>Arithmetic</vt:lpstr>
      <vt:lpstr>PowerPoint Presentation</vt:lpstr>
      <vt:lpstr>Arithmetic</vt:lpstr>
      <vt:lpstr>Arithmetic</vt:lpstr>
      <vt:lpstr>PowerPoint Presentation</vt:lpstr>
      <vt:lpstr>Arithmetic</vt:lpstr>
      <vt:lpstr>Arithmetic</vt:lpstr>
      <vt:lpstr>Arithmetic</vt:lpstr>
      <vt:lpstr>PowerPoint Presentation</vt:lpstr>
      <vt:lpstr>What will be executed first?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Visual Basic Programming</dc:title>
  <dc:creator>Windows User</dc:creator>
  <cp:lastModifiedBy>USER</cp:lastModifiedBy>
  <cp:revision>154</cp:revision>
  <dcterms:created xsi:type="dcterms:W3CDTF">2010-03-03T16:13:09Z</dcterms:created>
  <dcterms:modified xsi:type="dcterms:W3CDTF">2017-01-24T09:37:36Z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