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3680" r:id="rId2"/>
  </p:sldMasterIdLst>
  <p:notesMasterIdLst>
    <p:notesMasterId r:id="rId55"/>
  </p:notesMasterIdLst>
  <p:handoutMasterIdLst>
    <p:handoutMasterId r:id="rId56"/>
  </p:handoutMasterIdLst>
  <p:sldIdLst>
    <p:sldId id="326" r:id="rId3"/>
    <p:sldId id="256" r:id="rId4"/>
    <p:sldId id="257" r:id="rId5"/>
    <p:sldId id="319" r:id="rId6"/>
    <p:sldId id="258" r:id="rId7"/>
    <p:sldId id="259" r:id="rId8"/>
    <p:sldId id="260" r:id="rId9"/>
    <p:sldId id="329" r:id="rId10"/>
    <p:sldId id="320" r:id="rId11"/>
    <p:sldId id="262" r:id="rId12"/>
    <p:sldId id="323" r:id="rId13"/>
    <p:sldId id="263" r:id="rId14"/>
    <p:sldId id="303" r:id="rId15"/>
    <p:sldId id="304" r:id="rId16"/>
    <p:sldId id="305" r:id="rId17"/>
    <p:sldId id="268" r:id="rId18"/>
    <p:sldId id="272" r:id="rId19"/>
    <p:sldId id="321" r:id="rId20"/>
    <p:sldId id="273" r:id="rId21"/>
    <p:sldId id="324" r:id="rId22"/>
    <p:sldId id="330" r:id="rId23"/>
    <p:sldId id="309" r:id="rId24"/>
    <p:sldId id="276" r:id="rId25"/>
    <p:sldId id="334" r:id="rId26"/>
    <p:sldId id="335" r:id="rId27"/>
    <p:sldId id="336" r:id="rId28"/>
    <p:sldId id="277" r:id="rId29"/>
    <p:sldId id="331" r:id="rId30"/>
    <p:sldId id="310" r:id="rId31"/>
    <p:sldId id="337" r:id="rId32"/>
    <p:sldId id="279" r:id="rId33"/>
    <p:sldId id="332" r:id="rId34"/>
    <p:sldId id="339" r:id="rId35"/>
    <p:sldId id="333" r:id="rId36"/>
    <p:sldId id="282" r:id="rId37"/>
    <p:sldId id="325" r:id="rId38"/>
    <p:sldId id="313" r:id="rId39"/>
    <p:sldId id="314" r:id="rId40"/>
    <p:sldId id="315" r:id="rId41"/>
    <p:sldId id="288" r:id="rId42"/>
    <p:sldId id="316" r:id="rId43"/>
    <p:sldId id="290" r:id="rId44"/>
    <p:sldId id="327" r:id="rId45"/>
    <p:sldId id="322" r:id="rId46"/>
    <p:sldId id="294" r:id="rId47"/>
    <p:sldId id="295" r:id="rId48"/>
    <p:sldId id="317" r:id="rId49"/>
    <p:sldId id="328" r:id="rId50"/>
    <p:sldId id="318" r:id="rId51"/>
    <p:sldId id="299" r:id="rId52"/>
    <p:sldId id="300" r:id="rId53"/>
    <p:sldId id="301" r:id="rId54"/>
  </p:sldIdLst>
  <p:sldSz cx="9144000" cy="6858000" type="screen4x3"/>
  <p:notesSz cx="6858000" cy="9180513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15B1FF"/>
    <a:srgbClr val="00CC00"/>
    <a:srgbClr val="FF9900"/>
    <a:srgbClr val="996600"/>
    <a:srgbClr val="99CCFF"/>
    <a:srgbClr val="E1F0FF"/>
    <a:srgbClr val="C5E2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5" autoAdjust="0"/>
    <p:restoredTop sz="94643" autoAdjust="0"/>
  </p:normalViewPr>
  <p:slideViewPr>
    <p:cSldViewPr>
      <p:cViewPr varScale="1">
        <p:scale>
          <a:sx n="71" d="100"/>
          <a:sy n="71" d="100"/>
        </p:scale>
        <p:origin x="-114" y="-7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58"/>
    </p:cViewPr>
  </p:sorterViewPr>
  <p:notesViewPr>
    <p:cSldViewPr>
      <p:cViewPr varScale="1">
        <p:scale>
          <a:sx n="81" d="100"/>
          <a:sy n="81" d="100"/>
        </p:scale>
        <p:origin x="-708" y="-102"/>
      </p:cViewPr>
      <p:guideLst>
        <p:guide orient="horz" pos="2891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81D5F-4B57-4411-91EB-B5E4FE51DAA2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20138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20138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751D1-FC62-4B92-8F11-E05C0D5B82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523D2-9980-4408-83D7-A78C5205A0EB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5063" y="688975"/>
            <a:ext cx="4587875" cy="3441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60863"/>
            <a:ext cx="5486400" cy="4130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20138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20138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22030-D4B0-47A6-8CDC-16D80A651F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82663" y="304800"/>
            <a:ext cx="4891087" cy="3670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504264" y="4332982"/>
            <a:ext cx="5855074" cy="407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39BA20A-F9F8-4277-8A01-85F3089B17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962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9BA20A-F9F8-4277-8A01-85F3089B1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962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  <a:prstGeom prst="ellipse">
            <a:avLst/>
          </a:prstGeo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  <a:prstGeom prst="ellipse">
            <a:avLst/>
          </a:prstGeo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9/8/2013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9/8/2013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8" name="Rectangle 6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Industrial Material Applications, IE251</a:t>
            </a:r>
            <a:endParaRPr lang="en-US" sz="2000" b="1" i="1" dirty="0">
              <a:solidFill>
                <a:schemeClr val="tx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US" sz="2000" b="1" i="1" dirty="0">
                <a:solidFill>
                  <a:schemeClr val="tx1"/>
                </a:solidFill>
              </a:rPr>
              <a:t>Dr </a:t>
            </a:r>
            <a:r>
              <a:rPr lang="en-US" sz="2000" b="1" i="1" dirty="0" smtClean="0">
                <a:solidFill>
                  <a:schemeClr val="tx1"/>
                </a:solidFill>
              </a:rPr>
              <a:t>M. A. </a:t>
            </a:r>
            <a:r>
              <a:rPr lang="en-US" sz="2000" b="1" i="1" dirty="0" err="1" smtClean="0">
                <a:solidFill>
                  <a:schemeClr val="tx1"/>
                </a:solidFill>
              </a:rPr>
              <a:t>Eissa</a:t>
            </a:r>
            <a:endParaRPr lang="en-US" sz="2000" b="1" i="1" dirty="0">
              <a:solidFill>
                <a:schemeClr val="tx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King Saud University</a:t>
            </a:r>
          </a:p>
          <a:p>
            <a:pPr algn="ctr">
              <a:buFont typeface="Wingdings" pitchFamily="2" charset="2"/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College of Engineering</a:t>
            </a:r>
          </a:p>
          <a:p>
            <a:pPr algn="ctr"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Department of Industrial Engineering</a:t>
            </a:r>
            <a:endParaRPr lang="en-US" sz="2000" b="1" i="1" dirty="0">
              <a:solidFill>
                <a:schemeClr val="tx1"/>
              </a:solidFill>
            </a:endParaRPr>
          </a:p>
        </p:txBody>
      </p:sp>
      <p:sp>
        <p:nvSpPr>
          <p:cNvPr id="14643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Lec</a:t>
            </a:r>
            <a:r>
              <a:rPr lang="en-US" dirty="0" smtClean="0"/>
              <a:t>. 1     THE </a:t>
            </a:r>
            <a:r>
              <a:rPr lang="en-US" dirty="0"/>
              <a:t>NATURE OF MATERIALS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</a:pPr>
            <a:r>
              <a:rPr lang="en-US"/>
              <a:t>Bonding between Atoms and Molecules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1200"/>
              </a:spcBef>
              <a:buFont typeface="Wingdings" pitchFamily="2" charset="2"/>
              <a:buNone/>
            </a:pPr>
            <a:r>
              <a:rPr lang="en-US">
                <a:solidFill>
                  <a:srgbClr val="006699"/>
                </a:solidFill>
              </a:rPr>
              <a:t>Atoms</a:t>
            </a:r>
            <a:r>
              <a:rPr lang="en-US"/>
              <a:t> are held together </a:t>
            </a:r>
            <a:r>
              <a:rPr lang="en-US" u="sng"/>
              <a:t>in molecules</a:t>
            </a:r>
            <a:r>
              <a:rPr lang="en-US"/>
              <a:t> by various types of bonds</a:t>
            </a:r>
          </a:p>
          <a:p>
            <a:pPr marL="914400" lvl="1" indent="-457200">
              <a:buFont typeface="Symbol" pitchFamily="18" charset="2"/>
              <a:buAutoNum type="arabicPeriod"/>
            </a:pPr>
            <a:r>
              <a:rPr lang="en-US" sz="2000">
                <a:solidFill>
                  <a:srgbClr val="FF0066"/>
                </a:solidFill>
              </a:rPr>
              <a:t>Primary bonds</a:t>
            </a:r>
            <a:r>
              <a:rPr lang="en-US" sz="2000"/>
              <a:t> - generally associated with formation of molecules</a:t>
            </a:r>
          </a:p>
          <a:p>
            <a:pPr marL="914400" lvl="1" indent="-457200">
              <a:buFont typeface="Symbol" pitchFamily="18" charset="2"/>
              <a:buAutoNum type="arabicPeriod"/>
            </a:pPr>
            <a:r>
              <a:rPr lang="en-US" sz="2000">
                <a:solidFill>
                  <a:srgbClr val="FF0066"/>
                </a:solidFill>
              </a:rPr>
              <a:t>Secondary bonds</a:t>
            </a:r>
            <a:r>
              <a:rPr lang="en-US" sz="2000"/>
              <a:t> - generally associated with attraction between molecules</a:t>
            </a:r>
          </a:p>
          <a:p>
            <a:pPr marL="457200" indent="-457200">
              <a:spcBef>
                <a:spcPts val="1200"/>
              </a:spcBef>
            </a:pPr>
            <a:r>
              <a:rPr lang="en-US" sz="2000"/>
              <a:t>Primary bonds are much stronger than secondary bonds</a:t>
            </a:r>
          </a:p>
        </p:txBody>
      </p:sp>
      <p:pic>
        <p:nvPicPr>
          <p:cNvPr id="109575" name="Picture 7" descr="covalen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4243387"/>
            <a:ext cx="3733800" cy="25384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/>
              <a:t>Bonding between Atoms and Molecules</a:t>
            </a: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2590800" y="1828800"/>
            <a:ext cx="1752600" cy="838200"/>
          </a:xfrm>
          <a:prstGeom prst="rect">
            <a:avLst/>
          </a:prstGeom>
          <a:noFill/>
          <a:ln w="28575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Primary </a:t>
            </a:r>
          </a:p>
          <a:p>
            <a:r>
              <a:rPr lang="en-US"/>
              <a:t>Bonding</a:t>
            </a:r>
          </a:p>
        </p:txBody>
      </p:sp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5257800" y="1828800"/>
            <a:ext cx="1752600" cy="838200"/>
          </a:xfrm>
          <a:prstGeom prst="rect">
            <a:avLst/>
          </a:prstGeom>
          <a:noFill/>
          <a:ln w="28575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Secondary</a:t>
            </a:r>
          </a:p>
          <a:p>
            <a:r>
              <a:rPr lang="en-US"/>
              <a:t>Bonding</a:t>
            </a:r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3429000" y="2667000"/>
            <a:ext cx="0" cy="6858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6096000" y="2667000"/>
            <a:ext cx="0" cy="6858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68" name="Rectangle 8"/>
          <p:cNvSpPr>
            <a:spLocks noChangeArrowheads="1"/>
          </p:cNvSpPr>
          <p:nvPr/>
        </p:nvSpPr>
        <p:spPr bwMode="auto">
          <a:xfrm>
            <a:off x="2705100" y="3352800"/>
            <a:ext cx="1447800" cy="1828800"/>
          </a:xfrm>
          <a:prstGeom prst="rect">
            <a:avLst/>
          </a:prstGeom>
          <a:noFill/>
          <a:ln w="28575" algn="ctr">
            <a:solidFill>
              <a:srgbClr val="006699"/>
            </a:solidFill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pPr marL="457200" indent="-457200" algn="l"/>
            <a:r>
              <a:rPr lang="en-US">
                <a:solidFill>
                  <a:srgbClr val="FF0066"/>
                </a:solidFill>
              </a:rPr>
              <a:t>Ionic</a:t>
            </a:r>
          </a:p>
          <a:p>
            <a:pPr marL="457200" indent="-457200" algn="l"/>
            <a:r>
              <a:rPr lang="en-US">
                <a:solidFill>
                  <a:srgbClr val="FF0066"/>
                </a:solidFill>
              </a:rPr>
              <a:t>Covalent</a:t>
            </a:r>
          </a:p>
          <a:p>
            <a:pPr marL="457200" indent="-457200" algn="l"/>
            <a:r>
              <a:rPr lang="en-US">
                <a:solidFill>
                  <a:srgbClr val="FF0066"/>
                </a:solidFill>
              </a:rPr>
              <a:t>Metallic</a:t>
            </a:r>
          </a:p>
        </p:txBody>
      </p:sp>
      <p:sp>
        <p:nvSpPr>
          <p:cNvPr id="143370" name="Rectangle 10"/>
          <p:cNvSpPr>
            <a:spLocks noChangeArrowheads="1"/>
          </p:cNvSpPr>
          <p:nvPr/>
        </p:nvSpPr>
        <p:spPr bwMode="auto">
          <a:xfrm>
            <a:off x="4889500" y="3352800"/>
            <a:ext cx="2413000" cy="1828800"/>
          </a:xfrm>
          <a:prstGeom prst="rect">
            <a:avLst/>
          </a:prstGeom>
          <a:noFill/>
          <a:ln w="28575" algn="ctr">
            <a:solidFill>
              <a:srgbClr val="006699"/>
            </a:solidFill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pPr marL="457200" indent="-457200" algn="l"/>
            <a:r>
              <a:rPr lang="en-US">
                <a:solidFill>
                  <a:srgbClr val="FF0066"/>
                </a:solidFill>
              </a:rPr>
              <a:t>Dipole forces</a:t>
            </a:r>
          </a:p>
          <a:p>
            <a:pPr marL="457200" indent="-457200" algn="l"/>
            <a:r>
              <a:rPr lang="en-US">
                <a:solidFill>
                  <a:srgbClr val="FF0066"/>
                </a:solidFill>
              </a:rPr>
              <a:t>London forces</a:t>
            </a:r>
          </a:p>
          <a:p>
            <a:pPr marL="457200" indent="-457200" algn="l"/>
            <a:r>
              <a:rPr lang="en-US">
                <a:solidFill>
                  <a:srgbClr val="FF0066"/>
                </a:solidFill>
              </a:rPr>
              <a:t>Hydrogen bonding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Primary Bonds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6934200" cy="44196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  <a:buFont typeface="Wingdings" pitchFamily="2" charset="2"/>
              <a:buNone/>
            </a:pPr>
            <a:r>
              <a:rPr lang="en-US" dirty="0">
                <a:solidFill>
                  <a:srgbClr val="006699"/>
                </a:solidFill>
              </a:rPr>
              <a:t>Characterized by strong </a:t>
            </a:r>
            <a:r>
              <a:rPr lang="en-US" dirty="0" err="1">
                <a:solidFill>
                  <a:srgbClr val="006699"/>
                </a:solidFill>
              </a:rPr>
              <a:t>atom‑to‑atom</a:t>
            </a:r>
            <a:r>
              <a:rPr lang="en-US" dirty="0">
                <a:solidFill>
                  <a:srgbClr val="006699"/>
                </a:solidFill>
              </a:rPr>
              <a:t> attractions that involve exchange of valence electrons </a:t>
            </a:r>
          </a:p>
          <a:p>
            <a:pPr>
              <a:spcBef>
                <a:spcPts val="1200"/>
              </a:spcBef>
            </a:pPr>
            <a:endParaRPr lang="en-US" dirty="0" smtClean="0"/>
          </a:p>
          <a:p>
            <a:pPr>
              <a:spcBef>
                <a:spcPts val="1200"/>
              </a:spcBef>
            </a:pPr>
            <a:endParaRPr lang="en-US" dirty="0" smtClean="0"/>
          </a:p>
          <a:p>
            <a:pPr>
              <a:spcBef>
                <a:spcPts val="1200"/>
              </a:spcBef>
            </a:pP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Following </a:t>
            </a:r>
            <a:r>
              <a:rPr lang="en-US" dirty="0"/>
              <a:t>forms: </a:t>
            </a:r>
          </a:p>
          <a:p>
            <a:pPr lvl="1"/>
            <a:r>
              <a:rPr lang="en-US" sz="2400" dirty="0">
                <a:solidFill>
                  <a:srgbClr val="FF0066"/>
                </a:solidFill>
              </a:rPr>
              <a:t>Ionic</a:t>
            </a:r>
          </a:p>
          <a:p>
            <a:pPr lvl="1"/>
            <a:r>
              <a:rPr lang="en-US" sz="2400" dirty="0">
                <a:solidFill>
                  <a:srgbClr val="FF0066"/>
                </a:solidFill>
              </a:rPr>
              <a:t>Covalent</a:t>
            </a:r>
          </a:p>
          <a:p>
            <a:pPr lvl="1"/>
            <a:r>
              <a:rPr lang="en-US" sz="2400" dirty="0">
                <a:solidFill>
                  <a:srgbClr val="FF0066"/>
                </a:solidFill>
              </a:rPr>
              <a:t>Metallic</a:t>
            </a:r>
            <a:r>
              <a:rPr lang="en-US" sz="2400" dirty="0"/>
              <a:t> </a:t>
            </a:r>
          </a:p>
        </p:txBody>
      </p:sp>
      <p:grpSp>
        <p:nvGrpSpPr>
          <p:cNvPr id="110600" name="Group 1032"/>
          <p:cNvGrpSpPr>
            <a:grpSpLocks/>
          </p:cNvGrpSpPr>
          <p:nvPr/>
        </p:nvGrpSpPr>
        <p:grpSpPr bwMode="auto">
          <a:xfrm>
            <a:off x="2514601" y="2971800"/>
            <a:ext cx="2681287" cy="814388"/>
            <a:chOff x="3711" y="1536"/>
            <a:chExt cx="1689" cy="513"/>
          </a:xfrm>
        </p:grpSpPr>
        <p:sp>
          <p:nvSpPr>
            <p:cNvPr id="110598" name="Line 1030"/>
            <p:cNvSpPr>
              <a:spLocks noChangeShapeType="1"/>
            </p:cNvSpPr>
            <p:nvPr/>
          </p:nvSpPr>
          <p:spPr bwMode="auto">
            <a:xfrm>
              <a:off x="3711" y="1536"/>
              <a:ext cx="144" cy="384"/>
            </a:xfrm>
            <a:prstGeom prst="line">
              <a:avLst/>
            </a:prstGeom>
            <a:noFill/>
            <a:ln w="28575">
              <a:solidFill>
                <a:srgbClr val="9966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599" name="Text Box 1031"/>
            <p:cNvSpPr txBox="1">
              <a:spLocks noChangeArrowheads="1"/>
            </p:cNvSpPr>
            <p:nvPr/>
          </p:nvSpPr>
          <p:spPr bwMode="auto">
            <a:xfrm>
              <a:off x="4143" y="1857"/>
              <a:ext cx="1257" cy="192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996600"/>
                  </a:solidFill>
                </a:rPr>
                <a:t>The ones on the outer shell 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Ionic Bonding</a:t>
            </a:r>
          </a:p>
        </p:txBody>
      </p:sp>
      <p:sp>
        <p:nvSpPr>
          <p:cNvPr id="106499" name="Rectangle 2051"/>
          <p:cNvSpPr>
            <a:spLocks noGrp="1" noChangeArrowheads="1"/>
          </p:cNvSpPr>
          <p:nvPr>
            <p:ph sz="half" idx="1"/>
          </p:nvPr>
        </p:nvSpPr>
        <p:spPr>
          <a:xfrm>
            <a:off x="5867400" y="5410200"/>
            <a:ext cx="2209800" cy="990600"/>
          </a:xfrm>
        </p:spPr>
        <p:txBody>
          <a:bodyPr/>
          <a:lstStyle/>
          <a:p>
            <a:pPr marL="0" indent="0">
              <a:spcBef>
                <a:spcPts val="1200"/>
              </a:spcBef>
              <a:buClrTx/>
              <a:buFontTx/>
              <a:buNone/>
            </a:pPr>
            <a:r>
              <a:rPr lang="en-US" sz="1800" dirty="0">
                <a:solidFill>
                  <a:srgbClr val="006699"/>
                </a:solidFill>
              </a:rPr>
              <a:t>Figure 2.4  First form of primary bonding: (a) Ionic</a:t>
            </a:r>
            <a:endParaRPr lang="en-US" sz="1800" dirty="0">
              <a:solidFill>
                <a:srgbClr val="006699"/>
              </a:solidFill>
              <a:latin typeface="Times New Roman" pitchFamily="18" charset="0"/>
            </a:endParaRPr>
          </a:p>
          <a:p>
            <a:pPr marL="0" indent="0"/>
            <a:endParaRPr lang="en-US" sz="1800" dirty="0">
              <a:solidFill>
                <a:srgbClr val="006699"/>
              </a:solidFill>
            </a:endParaRPr>
          </a:p>
        </p:txBody>
      </p:sp>
      <p:sp>
        <p:nvSpPr>
          <p:cNvPr id="106500" name="Rectangle 2052"/>
          <p:cNvSpPr>
            <a:spLocks noGrp="1" noChangeArrowheads="1"/>
          </p:cNvSpPr>
          <p:nvPr>
            <p:ph sz="half" idx="2"/>
          </p:nvPr>
        </p:nvSpPr>
        <p:spPr>
          <a:xfrm>
            <a:off x="1981200" y="1295400"/>
            <a:ext cx="6629400" cy="1676400"/>
          </a:xfrm>
        </p:spPr>
        <p:txBody>
          <a:bodyPr/>
          <a:lstStyle/>
          <a:p>
            <a:pPr marL="0" indent="0">
              <a:spcBef>
                <a:spcPts val="1200"/>
              </a:spcBef>
              <a:buFont typeface="Wingdings" pitchFamily="2" charset="2"/>
              <a:buNone/>
            </a:pPr>
            <a:r>
              <a:rPr lang="en-US" sz="2000"/>
              <a:t>Atoms of one element </a:t>
            </a:r>
            <a:r>
              <a:rPr lang="en-US" sz="2000" u="sng"/>
              <a:t>give up their</a:t>
            </a:r>
            <a:r>
              <a:rPr lang="en-US" sz="2000"/>
              <a:t> outer </a:t>
            </a:r>
            <a:r>
              <a:rPr lang="en-US" sz="2000" u="sng"/>
              <a:t>electron(s),</a:t>
            </a:r>
            <a:r>
              <a:rPr lang="en-US" sz="2000"/>
              <a:t> </a:t>
            </a:r>
            <a:r>
              <a:rPr lang="en-US" sz="2000" i="1"/>
              <a:t>which are in turn attracted to atoms of some other element</a:t>
            </a:r>
            <a:r>
              <a:rPr lang="en-US" sz="2000"/>
              <a:t> to increase electron count in the outermost shell.</a:t>
            </a:r>
          </a:p>
          <a:p>
            <a:pPr marL="0" indent="0">
              <a:spcBef>
                <a:spcPts val="1200"/>
              </a:spcBef>
              <a:buFont typeface="Wingdings" pitchFamily="2" charset="2"/>
              <a:buNone/>
            </a:pPr>
            <a:endParaRPr lang="en-US" sz="2000"/>
          </a:p>
          <a:p>
            <a:pPr marL="0" indent="0"/>
            <a:endParaRPr lang="en-US" sz="2000"/>
          </a:p>
        </p:txBody>
      </p:sp>
      <p:pic>
        <p:nvPicPr>
          <p:cNvPr id="106501" name="Picture 2053" descr="w0013c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2590800"/>
            <a:ext cx="4038600" cy="2884488"/>
          </a:xfrm>
          <a:prstGeom prst="rect">
            <a:avLst/>
          </a:prstGeom>
          <a:noFill/>
        </p:spPr>
      </p:pic>
      <p:sp>
        <p:nvSpPr>
          <p:cNvPr id="106503" name="Rectangle 2055"/>
          <p:cNvSpPr>
            <a:spLocks noChangeArrowheads="1"/>
          </p:cNvSpPr>
          <p:nvPr/>
        </p:nvSpPr>
        <p:spPr bwMode="auto">
          <a:xfrm>
            <a:off x="838200" y="4114800"/>
            <a:ext cx="3352800" cy="17684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>
                <a:solidFill>
                  <a:srgbClr val="996600"/>
                </a:solidFill>
              </a:rPr>
              <a:t>Properties:</a:t>
            </a:r>
          </a:p>
          <a:p>
            <a:pPr lvl="1" algn="l">
              <a:spcBef>
                <a:spcPct val="50000"/>
              </a:spcBef>
            </a:pPr>
            <a:r>
              <a:rPr lang="en-US" sz="2000">
                <a:solidFill>
                  <a:srgbClr val="996600"/>
                </a:solidFill>
              </a:rPr>
              <a:t>Poor Ductility</a:t>
            </a:r>
          </a:p>
          <a:p>
            <a:pPr lvl="1" algn="l">
              <a:spcBef>
                <a:spcPct val="50000"/>
              </a:spcBef>
            </a:pPr>
            <a:r>
              <a:rPr lang="en-US" sz="2000">
                <a:solidFill>
                  <a:srgbClr val="996600"/>
                </a:solidFill>
              </a:rPr>
              <a:t>Low Electrical Conductivity</a:t>
            </a:r>
          </a:p>
          <a:p>
            <a:pPr algn="l">
              <a:spcBef>
                <a:spcPct val="50000"/>
              </a:spcBef>
            </a:pPr>
            <a:r>
              <a:rPr lang="en-US" sz="2000">
                <a:solidFill>
                  <a:srgbClr val="996600"/>
                </a:solidFill>
              </a:rPr>
              <a:t>Example: Sodium Chloride (NaCl)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Covalent Bonding</a:t>
            </a:r>
          </a:p>
        </p:txBody>
      </p:sp>
      <p:sp>
        <p:nvSpPr>
          <p:cNvPr id="107523" name="Rectangle 1027"/>
          <p:cNvSpPr>
            <a:spLocks noGrp="1" noChangeArrowheads="1"/>
          </p:cNvSpPr>
          <p:nvPr>
            <p:ph sz="half" idx="1"/>
          </p:nvPr>
        </p:nvSpPr>
        <p:spPr>
          <a:xfrm>
            <a:off x="5867400" y="5105400"/>
            <a:ext cx="1981200" cy="914400"/>
          </a:xfrm>
        </p:spPr>
        <p:txBody>
          <a:bodyPr>
            <a:normAutofit fontScale="85000" lnSpcReduction="10000"/>
          </a:bodyPr>
          <a:lstStyle/>
          <a:p>
            <a:pPr marL="0" indent="0">
              <a:spcBef>
                <a:spcPts val="1200"/>
              </a:spcBef>
              <a:buClrTx/>
              <a:buFontTx/>
              <a:buNone/>
            </a:pPr>
            <a:r>
              <a:rPr lang="en-US" sz="1800" dirty="0">
                <a:solidFill>
                  <a:srgbClr val="006699"/>
                </a:solidFill>
              </a:rPr>
              <a:t>Figure 2.4 Second form of primary bonding: (b) covalent</a:t>
            </a:r>
          </a:p>
          <a:p>
            <a:pPr marL="0" indent="0">
              <a:buFont typeface="Wingdings" pitchFamily="2" charset="2"/>
              <a:buNone/>
            </a:pPr>
            <a:endParaRPr lang="en-US" sz="1800" dirty="0">
              <a:solidFill>
                <a:srgbClr val="006699"/>
              </a:solidFill>
            </a:endParaRPr>
          </a:p>
        </p:txBody>
      </p:sp>
      <p:sp>
        <p:nvSpPr>
          <p:cNvPr id="107524" name="Rectangle 1028"/>
          <p:cNvSpPr>
            <a:spLocks noGrp="1" noChangeArrowheads="1"/>
          </p:cNvSpPr>
          <p:nvPr>
            <p:ph sz="half" idx="2"/>
          </p:nvPr>
        </p:nvSpPr>
        <p:spPr>
          <a:xfrm>
            <a:off x="2057400" y="1447800"/>
            <a:ext cx="6781800" cy="990600"/>
          </a:xfrm>
        </p:spPr>
        <p:txBody>
          <a:bodyPr>
            <a:normAutofit fontScale="85000" lnSpcReduction="10000"/>
          </a:bodyPr>
          <a:lstStyle/>
          <a:p>
            <a:pPr marL="0" indent="0">
              <a:spcBef>
                <a:spcPts val="1200"/>
              </a:spcBef>
              <a:buFont typeface="Wingdings" pitchFamily="2" charset="2"/>
              <a:buNone/>
            </a:pPr>
            <a:r>
              <a:rPr lang="en-US" sz="2000"/>
              <a:t>Outer electrons are shared between two local atoms of different elements.</a:t>
            </a:r>
            <a:endParaRPr lang="en-US" sz="2400"/>
          </a:p>
          <a:p>
            <a:pPr marL="0" indent="0">
              <a:buFont typeface="Wingdings" pitchFamily="2" charset="2"/>
              <a:buNone/>
            </a:pPr>
            <a:endParaRPr lang="en-US" sz="2400"/>
          </a:p>
        </p:txBody>
      </p:sp>
      <p:pic>
        <p:nvPicPr>
          <p:cNvPr id="107525" name="Picture 1029" descr="w0013cb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2209800"/>
            <a:ext cx="4191000" cy="2784475"/>
          </a:xfrm>
          <a:prstGeom prst="rect">
            <a:avLst/>
          </a:prstGeom>
          <a:noFill/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1066800" y="4038600"/>
            <a:ext cx="3352800" cy="17684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>
                <a:solidFill>
                  <a:srgbClr val="996600"/>
                </a:solidFill>
              </a:rPr>
              <a:t>Properties:</a:t>
            </a:r>
          </a:p>
          <a:p>
            <a:pPr lvl="1" algn="l">
              <a:spcBef>
                <a:spcPct val="50000"/>
              </a:spcBef>
            </a:pPr>
            <a:r>
              <a:rPr lang="en-US" sz="2000">
                <a:solidFill>
                  <a:srgbClr val="996600"/>
                </a:solidFill>
              </a:rPr>
              <a:t>High Hardness</a:t>
            </a:r>
          </a:p>
          <a:p>
            <a:pPr lvl="1" algn="l">
              <a:spcBef>
                <a:spcPct val="50000"/>
              </a:spcBef>
            </a:pPr>
            <a:r>
              <a:rPr lang="en-US" sz="2000">
                <a:solidFill>
                  <a:srgbClr val="996600"/>
                </a:solidFill>
              </a:rPr>
              <a:t>Low Electrical Conductivity</a:t>
            </a:r>
          </a:p>
          <a:p>
            <a:pPr algn="l">
              <a:spcBef>
                <a:spcPct val="50000"/>
              </a:spcBef>
            </a:pPr>
            <a:r>
              <a:rPr lang="en-US" sz="2000">
                <a:solidFill>
                  <a:srgbClr val="996600"/>
                </a:solidFill>
              </a:rPr>
              <a:t>Examples: Diamond, Graphite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Metallic Bonding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638800" y="5791200"/>
            <a:ext cx="2362200" cy="8382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1200"/>
              </a:spcBef>
              <a:buClrTx/>
              <a:buFontTx/>
              <a:buNone/>
            </a:pPr>
            <a:r>
              <a:rPr lang="en-US" sz="1800">
                <a:solidFill>
                  <a:srgbClr val="006699"/>
                </a:solidFill>
              </a:rPr>
              <a:t>Figure 2.4  Third form of primary bonding: (c) metallic</a:t>
            </a:r>
          </a:p>
          <a:p>
            <a:pPr marL="0" indent="0"/>
            <a:endParaRPr lang="en-US" sz="1800">
              <a:solidFill>
                <a:srgbClr val="006699"/>
              </a:solidFill>
            </a:endParaRPr>
          </a:p>
        </p:txBody>
      </p:sp>
      <p:sp>
        <p:nvSpPr>
          <p:cNvPr id="10854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1752600" y="1524000"/>
            <a:ext cx="6400800" cy="4495800"/>
          </a:xfrm>
        </p:spPr>
        <p:txBody>
          <a:bodyPr>
            <a:normAutofit lnSpcReduction="10000"/>
          </a:bodyPr>
          <a:lstStyle/>
          <a:p>
            <a:pPr marL="0" indent="0">
              <a:buFont typeface="Wingdings" pitchFamily="2" charset="2"/>
              <a:buNone/>
            </a:pPr>
            <a:r>
              <a:rPr lang="en-US" sz="2000" dirty="0"/>
              <a:t>Outer shell electrons are shared by all atoms to form an electron cloud.</a:t>
            </a:r>
            <a:endParaRPr lang="en-US" sz="2400" dirty="0"/>
          </a:p>
          <a:p>
            <a:pPr marL="0" indent="0">
              <a:buFont typeface="Wingdings" pitchFamily="2" charset="2"/>
              <a:buNone/>
            </a:pPr>
            <a:endParaRPr lang="en-US" sz="2000" dirty="0"/>
          </a:p>
        </p:txBody>
      </p:sp>
      <p:pic>
        <p:nvPicPr>
          <p:cNvPr id="108549" name="Picture 5" descr="w0013c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1905000"/>
            <a:ext cx="2892425" cy="3962400"/>
          </a:xfrm>
          <a:prstGeom prst="rect">
            <a:avLst/>
          </a:prstGeom>
          <a:noFill/>
        </p:spPr>
      </p:pic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838200" y="3962400"/>
            <a:ext cx="2590800" cy="13112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>
                <a:solidFill>
                  <a:srgbClr val="996600"/>
                </a:solidFill>
              </a:rPr>
              <a:t>Properties:</a:t>
            </a:r>
          </a:p>
          <a:p>
            <a:pPr lvl="1" algn="l"/>
            <a:r>
              <a:rPr lang="en-US" sz="2000">
                <a:solidFill>
                  <a:srgbClr val="996600"/>
                </a:solidFill>
              </a:rPr>
              <a:t>- Good Conductor (Heat and Electricity)</a:t>
            </a:r>
          </a:p>
          <a:p>
            <a:pPr lvl="1" algn="l"/>
            <a:r>
              <a:rPr lang="en-US" sz="2000">
                <a:solidFill>
                  <a:srgbClr val="996600"/>
                </a:solidFill>
              </a:rPr>
              <a:t>- Good Ductility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/>
              <a:t>Secondary Bonds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1200"/>
              </a:spcBef>
              <a:buFont typeface="Wingdings" pitchFamily="2" charset="2"/>
              <a:buNone/>
            </a:pPr>
            <a:r>
              <a:rPr lang="en-US">
                <a:solidFill>
                  <a:srgbClr val="006699"/>
                </a:solidFill>
              </a:rPr>
              <a:t>Secondary bonds involve attraction forces between molecules</a:t>
            </a:r>
            <a:r>
              <a:rPr lang="en-US"/>
              <a:t> </a:t>
            </a:r>
            <a:r>
              <a:rPr lang="en-US" sz="1800"/>
              <a:t>(whereas primary bonds involve atom‑to‑atom attractive forces),</a:t>
            </a:r>
            <a:r>
              <a:rPr lang="en-US">
                <a:solidFill>
                  <a:srgbClr val="006699"/>
                </a:solidFill>
              </a:rPr>
              <a:t> </a:t>
            </a:r>
            <a:endParaRPr lang="en-US"/>
          </a:p>
          <a:p>
            <a:pPr marL="457200" indent="-457200"/>
            <a:r>
              <a:rPr lang="en-US"/>
              <a:t>No transfer or sharing of electrons in secondary bonding</a:t>
            </a:r>
          </a:p>
          <a:p>
            <a:pPr marL="457200" indent="-457200"/>
            <a:r>
              <a:rPr lang="en-US"/>
              <a:t>Bonds are weaker than primary bonds</a:t>
            </a:r>
          </a:p>
          <a:p>
            <a:pPr marL="457200" indent="-457200"/>
            <a:r>
              <a:rPr lang="en-US"/>
              <a:t>Three forms: </a:t>
            </a:r>
          </a:p>
          <a:p>
            <a:pPr marL="914400" lvl="1" indent="-457200">
              <a:buFontTx/>
              <a:buAutoNum type="arabicPeriod"/>
            </a:pPr>
            <a:r>
              <a:rPr lang="en-US" sz="2400">
                <a:solidFill>
                  <a:srgbClr val="FF0066"/>
                </a:solidFill>
              </a:rPr>
              <a:t>Dipole forces</a:t>
            </a:r>
          </a:p>
          <a:p>
            <a:pPr marL="914400" lvl="1" indent="-457200">
              <a:buFontTx/>
              <a:buAutoNum type="arabicPeriod"/>
            </a:pPr>
            <a:r>
              <a:rPr lang="en-US" sz="2400">
                <a:solidFill>
                  <a:srgbClr val="FF0066"/>
                </a:solidFill>
              </a:rPr>
              <a:t>London forces</a:t>
            </a:r>
          </a:p>
          <a:p>
            <a:pPr marL="914400" lvl="1" indent="-457200">
              <a:buFontTx/>
              <a:buAutoNum type="arabicPeriod"/>
            </a:pPr>
            <a:r>
              <a:rPr lang="en-US" sz="2400">
                <a:solidFill>
                  <a:srgbClr val="FF0066"/>
                </a:solidFill>
              </a:rPr>
              <a:t>Hydrogen bonding</a:t>
            </a:r>
            <a:r>
              <a:rPr lang="en-US" sz="24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</a:pPr>
            <a:r>
              <a:rPr lang="en-US"/>
              <a:t>Macroscopic Structures of Matter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447800"/>
            <a:ext cx="6705600" cy="44958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/>
              <a:t>Atoms and molecules are the building blocks of more macroscopic structure of matter</a:t>
            </a:r>
          </a:p>
          <a:p>
            <a:pPr>
              <a:spcBef>
                <a:spcPts val="1200"/>
              </a:spcBef>
            </a:pPr>
            <a:r>
              <a:rPr lang="en-US" u="sng"/>
              <a:t>When materials solidify from the molten state</a:t>
            </a:r>
            <a:r>
              <a:rPr lang="en-US"/>
              <a:t>, they tend to close ranks and pack tightly, arranging themselves into one of two structures: </a:t>
            </a:r>
          </a:p>
          <a:p>
            <a:pPr lvl="1"/>
            <a:r>
              <a:rPr lang="en-US" sz="2400">
                <a:solidFill>
                  <a:srgbClr val="FF0066"/>
                </a:solidFill>
              </a:rPr>
              <a:t>Crystalline</a:t>
            </a:r>
          </a:p>
          <a:p>
            <a:pPr lvl="1"/>
            <a:r>
              <a:rPr lang="en-US" sz="2400">
                <a:solidFill>
                  <a:srgbClr val="FF0066"/>
                </a:solidFill>
              </a:rPr>
              <a:t>Noncrystalline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/>
              <a:t>Crystalline Structures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/>
              <a:t>Crystalline Structure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447800"/>
            <a:ext cx="6553200" cy="4495800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buFont typeface="Wingdings" pitchFamily="2" charset="2"/>
              <a:buNone/>
            </a:pPr>
            <a:r>
              <a:rPr lang="en-US" u="sng"/>
              <a:t>Structure in which atoms are located at regular and recurring positions in three dimensions</a:t>
            </a:r>
            <a:r>
              <a:rPr lang="en-US"/>
              <a:t> </a:t>
            </a:r>
          </a:p>
          <a:p>
            <a:pPr>
              <a:spcBef>
                <a:spcPts val="1200"/>
              </a:spcBef>
              <a:buFont typeface="Wingdings" pitchFamily="2" charset="2"/>
              <a:buNone/>
            </a:pPr>
            <a:endParaRPr lang="en-US"/>
          </a:p>
          <a:p>
            <a:r>
              <a:rPr lang="en-US" i="1">
                <a:solidFill>
                  <a:srgbClr val="FF0066"/>
                </a:solidFill>
              </a:rPr>
              <a:t>Unit cell</a:t>
            </a:r>
            <a:r>
              <a:rPr lang="en-US"/>
              <a:t> - </a:t>
            </a:r>
            <a:r>
              <a:rPr lang="en-US">
                <a:solidFill>
                  <a:srgbClr val="996600"/>
                </a:solidFill>
              </a:rPr>
              <a:t>basic geometric grouping</a:t>
            </a:r>
            <a:r>
              <a:rPr lang="en-US"/>
              <a:t> of atoms that is repeated </a:t>
            </a:r>
          </a:p>
          <a:p>
            <a:r>
              <a:rPr lang="en-US" sz="1800"/>
              <a:t>The </a:t>
            </a:r>
            <a:r>
              <a:rPr lang="en-US" sz="1800" u="sng"/>
              <a:t>pattern may be replicated</a:t>
            </a:r>
            <a:r>
              <a:rPr lang="en-US" sz="1800"/>
              <a:t> millions of times within a given crystal</a:t>
            </a:r>
            <a:r>
              <a:rPr lang="en-US"/>
              <a:t> </a:t>
            </a:r>
          </a:p>
          <a:p>
            <a:r>
              <a:rPr lang="en-US"/>
              <a:t>Characteristic structure of virtually </a:t>
            </a:r>
            <a:r>
              <a:rPr lang="en-US" u="sng">
                <a:solidFill>
                  <a:srgbClr val="0000CC"/>
                </a:solidFill>
              </a:rPr>
              <a:t>all</a:t>
            </a:r>
            <a:r>
              <a:rPr lang="en-US" u="sng"/>
              <a:t> metals</a:t>
            </a:r>
            <a:r>
              <a:rPr lang="en-US"/>
              <a:t>, as well as </a:t>
            </a:r>
            <a:r>
              <a:rPr lang="en-US" u="sng">
                <a:solidFill>
                  <a:srgbClr val="0000CC"/>
                </a:solidFill>
              </a:rPr>
              <a:t>many</a:t>
            </a:r>
            <a:r>
              <a:rPr lang="en-US" u="sng"/>
              <a:t> ceramics</a:t>
            </a:r>
            <a:r>
              <a:rPr lang="en-US"/>
              <a:t> and </a:t>
            </a:r>
            <a:r>
              <a:rPr lang="en-US">
                <a:solidFill>
                  <a:srgbClr val="0000CC"/>
                </a:solidFill>
              </a:rPr>
              <a:t>some</a:t>
            </a:r>
            <a:r>
              <a:rPr lang="en-US"/>
              <a:t> </a:t>
            </a:r>
            <a:r>
              <a:rPr lang="en-US" u="sng"/>
              <a:t>polymers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THE NATURE OF MATERIALS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1200"/>
              </a:spcBef>
              <a:buFont typeface="Wingdings" pitchFamily="2" charset="2"/>
              <a:buAutoNum type="arabicPeriod"/>
            </a:pPr>
            <a:r>
              <a:rPr lang="en-US" dirty="0"/>
              <a:t>Atomic Structure and the Elements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AutoNum type="arabicPeriod"/>
            </a:pPr>
            <a:r>
              <a:rPr lang="en-US" dirty="0"/>
              <a:t>Bonding between Atoms and Molecules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AutoNum type="arabicPeriod"/>
            </a:pPr>
            <a:r>
              <a:rPr lang="en-US" dirty="0"/>
              <a:t>Crystalline Structures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AutoNum type="arabicPeriod"/>
            </a:pPr>
            <a:r>
              <a:rPr lang="en-US" dirty="0" err="1"/>
              <a:t>Noncrystalline</a:t>
            </a:r>
            <a:r>
              <a:rPr lang="en-US" dirty="0"/>
              <a:t> (Amorphous) Structures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899160"/>
          </a:xfrm>
        </p:spPr>
        <p:txBody>
          <a:bodyPr/>
          <a:lstStyle/>
          <a:p>
            <a:r>
              <a:rPr lang="en-US" dirty="0" err="1"/>
              <a:t>Crystallinity</a:t>
            </a:r>
            <a:endParaRPr lang="en-US" dirty="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295400"/>
            <a:ext cx="6934200" cy="1143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1800">
                <a:solidFill>
                  <a:srgbClr val="996600"/>
                </a:solidFill>
              </a:rPr>
              <a:t>When the monomers are arranged in a neat orderly manner, the polymer is crystalline.</a:t>
            </a:r>
            <a:r>
              <a:rPr lang="en-US" sz="1800">
                <a:solidFill>
                  <a:schemeClr val="tx2"/>
                </a:solidFill>
              </a:rPr>
              <a:t> </a:t>
            </a:r>
            <a:r>
              <a:rPr lang="en-AU" sz="1800"/>
              <a:t>Polymers are just like socks. Sometimes they are arranged in a neat orderly manner.</a:t>
            </a:r>
          </a:p>
        </p:txBody>
      </p:sp>
      <p:pic>
        <p:nvPicPr>
          <p:cNvPr id="144388" name="Picture 4" descr="sock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209800"/>
            <a:ext cx="2514600" cy="1646238"/>
          </a:xfrm>
          <a:prstGeom prst="rect">
            <a:avLst/>
          </a:prstGeom>
          <a:noFill/>
        </p:spPr>
      </p:pic>
      <p:pic>
        <p:nvPicPr>
          <p:cNvPr id="144389" name="Picture 5" descr="sock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4800600"/>
            <a:ext cx="3302000" cy="1782763"/>
          </a:xfrm>
          <a:prstGeom prst="rect">
            <a:avLst/>
          </a:prstGeom>
          <a:noFill/>
        </p:spPr>
      </p:pic>
      <p:sp>
        <p:nvSpPr>
          <p:cNvPr id="144390" name="Rectangle 6"/>
          <p:cNvSpPr>
            <a:spLocks noChangeArrowheads="1"/>
          </p:cNvSpPr>
          <p:nvPr/>
        </p:nvSpPr>
        <p:spPr bwMode="auto">
          <a:xfrm>
            <a:off x="228600" y="3886200"/>
            <a:ext cx="7620000" cy="91598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0066"/>
              </a:buClr>
              <a:buFont typeface="Wingdings" pitchFamily="2" charset="2"/>
              <a:buNone/>
            </a:pPr>
            <a:r>
              <a:rPr lang="en-US" sz="1800">
                <a:solidFill>
                  <a:srgbClr val="996600"/>
                </a:solidFill>
                <a:latin typeface="Arial" pitchFamily="34" charset="0"/>
              </a:rPr>
              <a:t>An amorphous solid is a solid in which the molecules have no order or arrangement.</a:t>
            </a:r>
            <a:r>
              <a:rPr lang="en-US" sz="180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en-AU" sz="1800">
                <a:latin typeface="Arial" pitchFamily="34" charset="0"/>
              </a:rPr>
              <a:t>Some people will just throw their socks in the drawer in one big tangled mess. Their sock drawers look like this:</a:t>
            </a:r>
            <a:endParaRPr lang="en-US" sz="180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4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4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r>
              <a:rPr lang="en-US"/>
              <a:t>Question?</a:t>
            </a:r>
          </a:p>
        </p:txBody>
      </p:sp>
      <p:sp>
        <p:nvSpPr>
          <p:cNvPr id="152580" name="Rectangle 4"/>
          <p:cNvSpPr>
            <a:spLocks noChangeArrowheads="1"/>
          </p:cNvSpPr>
          <p:nvPr/>
        </p:nvSpPr>
        <p:spPr bwMode="auto">
          <a:xfrm rot="669819">
            <a:off x="3810000" y="3124200"/>
            <a:ext cx="4672013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dirty="0"/>
              <a:t>"</a:t>
            </a:r>
            <a:r>
              <a:rPr lang="en-US" i="1" dirty="0"/>
              <a:t>What is glass... is it a liquid or a solid</a:t>
            </a:r>
            <a:r>
              <a:rPr lang="en-US" dirty="0"/>
              <a:t>?" </a:t>
            </a:r>
          </a:p>
        </p:txBody>
      </p:sp>
      <p:sp>
        <p:nvSpPr>
          <p:cNvPr id="152581" name="Rectangle 5"/>
          <p:cNvSpPr>
            <a:spLocks noChangeArrowheads="1"/>
          </p:cNvSpPr>
          <p:nvPr/>
        </p:nvSpPr>
        <p:spPr bwMode="auto">
          <a:xfrm rot="-1209489">
            <a:off x="1600200" y="1905000"/>
            <a:ext cx="3910013" cy="8223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What about glass?! Does glass have a crystalline structure?!</a:t>
            </a:r>
          </a:p>
        </p:txBody>
      </p:sp>
      <p:pic>
        <p:nvPicPr>
          <p:cNvPr id="152585" name="Picture 9" descr="MMj0282748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828800"/>
            <a:ext cx="1219200" cy="1219200"/>
          </a:xfrm>
          <a:prstGeom prst="rect">
            <a:avLst/>
          </a:prstGeom>
          <a:noFill/>
        </p:spPr>
      </p:pic>
      <p:sp>
        <p:nvSpPr>
          <p:cNvPr id="152586" name="Text Box 10"/>
          <p:cNvSpPr txBox="1">
            <a:spLocks noChangeArrowheads="1"/>
          </p:cNvSpPr>
          <p:nvPr/>
        </p:nvSpPr>
        <p:spPr bwMode="auto">
          <a:xfrm>
            <a:off x="1219200" y="3886200"/>
            <a:ext cx="6781800" cy="17399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>
              <a:buFontTx/>
              <a:buChar char="•"/>
            </a:pPr>
            <a:r>
              <a:rPr lang="en-US" sz="1800">
                <a:latin typeface="Arial" pitchFamily="34" charset="0"/>
              </a:rPr>
              <a:t>Antique windowpanes are thicker at the bottom, because glass has flowed to the bottom over time! </a:t>
            </a:r>
          </a:p>
          <a:p>
            <a:pPr marL="457200" indent="-457200" algn="l">
              <a:buFontTx/>
              <a:buChar char="•"/>
            </a:pPr>
            <a:r>
              <a:rPr lang="en-US" sz="1800">
                <a:latin typeface="Arial" pitchFamily="34" charset="0"/>
              </a:rPr>
              <a:t>Glass has no crystalline structure, hence it is NOT a solid. </a:t>
            </a:r>
          </a:p>
          <a:p>
            <a:pPr marL="457200" indent="-457200" algn="l">
              <a:buFontTx/>
              <a:buChar char="•"/>
            </a:pPr>
            <a:r>
              <a:rPr lang="en-US" sz="1800">
                <a:latin typeface="Arial" pitchFamily="34" charset="0"/>
              </a:rPr>
              <a:t>Glass is a supercooled liquid. </a:t>
            </a:r>
          </a:p>
          <a:p>
            <a:pPr marL="457200" indent="-457200" algn="l">
              <a:buFontTx/>
              <a:buChar char="•"/>
            </a:pPr>
            <a:r>
              <a:rPr lang="en-US" sz="1800">
                <a:latin typeface="Arial" pitchFamily="34" charset="0"/>
              </a:rPr>
              <a:t>Glass is a liquid that flows very slowly. </a:t>
            </a:r>
          </a:p>
          <a:p>
            <a:pPr marL="457200" indent="-457200" algn="l">
              <a:buFontTx/>
              <a:buChar char="•"/>
            </a:pPr>
            <a:r>
              <a:rPr lang="en-US" sz="1800">
                <a:latin typeface="Arial" pitchFamily="34" charset="0"/>
              </a:rPr>
              <a:t>Glass is a highly viscous liquid!!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/>
              <a:t>Three Crystal Structures in Metals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371600"/>
            <a:ext cx="6705600" cy="1600200"/>
          </a:xfrm>
        </p:spPr>
        <p:txBody>
          <a:bodyPr/>
          <a:lstStyle/>
          <a:p>
            <a:pPr marL="457200" indent="-457200">
              <a:buFont typeface="Wingdings" pitchFamily="2" charset="2"/>
              <a:buAutoNum type="arabicPeriod"/>
            </a:pPr>
            <a:r>
              <a:rPr lang="en-US">
                <a:solidFill>
                  <a:srgbClr val="FF0066"/>
                </a:solidFill>
              </a:rPr>
              <a:t>Body-centered cubic (BCC)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>
                <a:solidFill>
                  <a:srgbClr val="FF0066"/>
                </a:solidFill>
              </a:rPr>
              <a:t>Face centered cubic (FCC)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>
                <a:solidFill>
                  <a:srgbClr val="FF0066"/>
                </a:solidFill>
              </a:rPr>
              <a:t>Hexagonal close-packed (HCP)</a:t>
            </a:r>
            <a:endParaRPr lang="en-US" sz="2000">
              <a:solidFill>
                <a:srgbClr val="FF0066"/>
              </a:solidFill>
            </a:endParaRPr>
          </a:p>
        </p:txBody>
      </p:sp>
      <p:pic>
        <p:nvPicPr>
          <p:cNvPr id="111620" name="Picture 4" descr="w0017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0"/>
            <a:ext cx="7081838" cy="2416175"/>
          </a:xfrm>
          <a:prstGeom prst="rect">
            <a:avLst/>
          </a:prstGeom>
          <a:noFill/>
        </p:spPr>
      </p:pic>
      <p:sp>
        <p:nvSpPr>
          <p:cNvPr id="111621" name="Rectangle 5"/>
          <p:cNvSpPr>
            <a:spLocks noChangeArrowheads="1"/>
          </p:cNvSpPr>
          <p:nvPr/>
        </p:nvSpPr>
        <p:spPr bwMode="auto">
          <a:xfrm>
            <a:off x="914400" y="5943600"/>
            <a:ext cx="545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6699"/>
                </a:solidFill>
                <a:latin typeface="Arial" pitchFamily="34" charset="0"/>
              </a:rPr>
              <a:t>Figure 2.8 Three types of crystal structure in metals.</a:t>
            </a:r>
          </a:p>
        </p:txBody>
      </p:sp>
      <p:sp>
        <p:nvSpPr>
          <p:cNvPr id="136194" name="Oval 2"/>
          <p:cNvSpPr>
            <a:spLocks noChangeArrowheads="1"/>
          </p:cNvSpPr>
          <p:nvPr/>
        </p:nvSpPr>
        <p:spPr bwMode="auto">
          <a:xfrm>
            <a:off x="6197600" y="4203700"/>
            <a:ext cx="152400" cy="152400"/>
          </a:xfrm>
          <a:prstGeom prst="ellipse">
            <a:avLst/>
          </a:prstGeom>
          <a:noFill/>
          <a:ln w="28575" algn="ctr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195" name="Oval 3"/>
          <p:cNvSpPr>
            <a:spLocks noChangeArrowheads="1"/>
          </p:cNvSpPr>
          <p:nvPr/>
        </p:nvSpPr>
        <p:spPr bwMode="auto">
          <a:xfrm>
            <a:off x="6642100" y="3987800"/>
            <a:ext cx="152400" cy="152400"/>
          </a:xfrm>
          <a:prstGeom prst="ellipse">
            <a:avLst/>
          </a:prstGeom>
          <a:noFill/>
          <a:ln w="28575" algn="ctr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196" name="Oval 4"/>
          <p:cNvSpPr>
            <a:spLocks noChangeArrowheads="1"/>
          </p:cNvSpPr>
          <p:nvPr/>
        </p:nvSpPr>
        <p:spPr bwMode="auto">
          <a:xfrm>
            <a:off x="5918200" y="4000500"/>
            <a:ext cx="152400" cy="152400"/>
          </a:xfrm>
          <a:prstGeom prst="ellipse">
            <a:avLst/>
          </a:prstGeom>
          <a:noFill/>
          <a:ln w="28575" algn="ctr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197" name="Oval 5"/>
          <p:cNvSpPr>
            <a:spLocks noChangeArrowheads="1"/>
          </p:cNvSpPr>
          <p:nvPr/>
        </p:nvSpPr>
        <p:spPr bwMode="auto">
          <a:xfrm>
            <a:off x="1447800" y="4267200"/>
            <a:ext cx="152400" cy="152400"/>
          </a:xfrm>
          <a:prstGeom prst="ellipse">
            <a:avLst/>
          </a:prstGeom>
          <a:noFill/>
          <a:ln w="28575" algn="ctr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198" name="Oval 6"/>
          <p:cNvSpPr>
            <a:spLocks noChangeArrowheads="1"/>
          </p:cNvSpPr>
          <p:nvPr/>
        </p:nvSpPr>
        <p:spPr bwMode="auto">
          <a:xfrm>
            <a:off x="4432300" y="4254500"/>
            <a:ext cx="152400" cy="152400"/>
          </a:xfrm>
          <a:prstGeom prst="ellipse">
            <a:avLst/>
          </a:prstGeom>
          <a:noFill/>
          <a:ln w="28575" algn="ctr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199" name="Oval 7"/>
          <p:cNvSpPr>
            <a:spLocks noChangeArrowheads="1"/>
          </p:cNvSpPr>
          <p:nvPr/>
        </p:nvSpPr>
        <p:spPr bwMode="auto">
          <a:xfrm>
            <a:off x="3975100" y="3810000"/>
            <a:ext cx="152400" cy="152400"/>
          </a:xfrm>
          <a:prstGeom prst="ellipse">
            <a:avLst/>
          </a:prstGeom>
          <a:noFill/>
          <a:ln w="28575" algn="ctr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00" name="Oval 8"/>
          <p:cNvSpPr>
            <a:spLocks noChangeArrowheads="1"/>
          </p:cNvSpPr>
          <p:nvPr/>
        </p:nvSpPr>
        <p:spPr bwMode="auto">
          <a:xfrm>
            <a:off x="3746500" y="4356100"/>
            <a:ext cx="152400" cy="152400"/>
          </a:xfrm>
          <a:prstGeom prst="ellipse">
            <a:avLst/>
          </a:prstGeom>
          <a:noFill/>
          <a:ln w="28575" algn="ctr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01" name="Oval 9"/>
          <p:cNvSpPr>
            <a:spLocks noChangeArrowheads="1"/>
          </p:cNvSpPr>
          <p:nvPr/>
        </p:nvSpPr>
        <p:spPr bwMode="auto">
          <a:xfrm>
            <a:off x="3975100" y="4699000"/>
            <a:ext cx="152400" cy="152400"/>
          </a:xfrm>
          <a:prstGeom prst="ellipse">
            <a:avLst/>
          </a:prstGeom>
          <a:noFill/>
          <a:ln w="28575" algn="ctr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02" name="Oval 10"/>
          <p:cNvSpPr>
            <a:spLocks noChangeArrowheads="1"/>
          </p:cNvSpPr>
          <p:nvPr/>
        </p:nvSpPr>
        <p:spPr bwMode="auto">
          <a:xfrm>
            <a:off x="3517900" y="4254500"/>
            <a:ext cx="152400" cy="152400"/>
          </a:xfrm>
          <a:prstGeom prst="ellipse">
            <a:avLst/>
          </a:prstGeom>
          <a:noFill/>
          <a:ln w="28575" algn="ctr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03" name="Oval 11"/>
          <p:cNvSpPr>
            <a:spLocks noChangeArrowheads="1"/>
          </p:cNvSpPr>
          <p:nvPr/>
        </p:nvSpPr>
        <p:spPr bwMode="auto">
          <a:xfrm>
            <a:off x="4203700" y="4140200"/>
            <a:ext cx="152400" cy="152400"/>
          </a:xfrm>
          <a:prstGeom prst="ellipse">
            <a:avLst/>
          </a:prstGeom>
          <a:noFill/>
          <a:ln w="28575" algn="ctr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6207" name="Group 15"/>
          <p:cNvGrpSpPr>
            <a:grpSpLocks/>
          </p:cNvGrpSpPr>
          <p:nvPr/>
        </p:nvGrpSpPr>
        <p:grpSpPr bwMode="auto">
          <a:xfrm>
            <a:off x="304800" y="5461000"/>
            <a:ext cx="6880225" cy="392113"/>
            <a:chOff x="912" y="3440"/>
            <a:chExt cx="4334" cy="247"/>
          </a:xfrm>
        </p:grpSpPr>
        <p:sp>
          <p:nvSpPr>
            <p:cNvPr id="136204" name="Text Box 12"/>
            <p:cNvSpPr txBox="1">
              <a:spLocks noChangeArrowheads="1"/>
            </p:cNvSpPr>
            <p:nvPr/>
          </p:nvSpPr>
          <p:spPr bwMode="auto">
            <a:xfrm>
              <a:off x="912" y="3456"/>
              <a:ext cx="1463" cy="231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rgbClr val="006600"/>
                  </a:solidFill>
                </a:rPr>
                <a:t># of atoms in unit cell: 9</a:t>
              </a:r>
            </a:p>
          </p:txBody>
        </p:sp>
        <p:sp>
          <p:nvSpPr>
            <p:cNvPr id="136205" name="Text Box 13"/>
            <p:cNvSpPr txBox="1">
              <a:spLocks noChangeArrowheads="1"/>
            </p:cNvSpPr>
            <p:nvPr/>
          </p:nvSpPr>
          <p:spPr bwMode="auto">
            <a:xfrm>
              <a:off x="2844" y="3440"/>
              <a:ext cx="911" cy="231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rgbClr val="006600"/>
                  </a:solidFill>
                </a:rPr>
                <a:t># of atoms: 14</a:t>
              </a:r>
            </a:p>
          </p:txBody>
        </p:sp>
        <p:sp>
          <p:nvSpPr>
            <p:cNvPr id="136206" name="Text Box 14"/>
            <p:cNvSpPr txBox="1">
              <a:spLocks noChangeArrowheads="1"/>
            </p:cNvSpPr>
            <p:nvPr/>
          </p:nvSpPr>
          <p:spPr bwMode="auto">
            <a:xfrm>
              <a:off x="4335" y="3440"/>
              <a:ext cx="911" cy="231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rgbClr val="006600"/>
                  </a:solidFill>
                </a:rPr>
                <a:t># of atoms: 17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6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</a:pPr>
            <a:r>
              <a:rPr lang="en-US"/>
              <a:t>Crystal Structures for Common Metals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buFont typeface="Wingdings" pitchFamily="2" charset="2"/>
              <a:buNone/>
            </a:pPr>
            <a:r>
              <a:rPr lang="en-US" sz="2000"/>
              <a:t>Room temperature crystal structures for some of the common metals:</a:t>
            </a:r>
          </a:p>
          <a:p>
            <a:r>
              <a:rPr lang="en-US">
                <a:solidFill>
                  <a:srgbClr val="FF0066"/>
                </a:solidFill>
              </a:rPr>
              <a:t>Body‑centered cubic (BCC)</a:t>
            </a:r>
            <a:r>
              <a:rPr lang="en-US"/>
              <a:t> </a:t>
            </a:r>
          </a:p>
          <a:p>
            <a:pPr lvl="1"/>
            <a:r>
              <a:rPr lang="en-US" sz="2400"/>
              <a:t>Chromium, Iron, Molybdenum, Tungsten</a:t>
            </a:r>
          </a:p>
          <a:p>
            <a:r>
              <a:rPr lang="en-US">
                <a:solidFill>
                  <a:srgbClr val="FF0066"/>
                </a:solidFill>
              </a:rPr>
              <a:t>Face‑centered cubic (FCC)</a:t>
            </a:r>
            <a:r>
              <a:rPr lang="en-US"/>
              <a:t> </a:t>
            </a:r>
          </a:p>
          <a:p>
            <a:pPr lvl="1"/>
            <a:r>
              <a:rPr lang="en-US" sz="2400"/>
              <a:t>Aluminum, Copper, Gold, Lead, Silver, Nickel, (Iron at 1670</a:t>
            </a:r>
            <a:r>
              <a:rPr lang="en-US" sz="2400" baseline="30000"/>
              <a:t>o</a:t>
            </a:r>
            <a:r>
              <a:rPr lang="en-US" sz="2400"/>
              <a:t>F)</a:t>
            </a:r>
          </a:p>
          <a:p>
            <a:r>
              <a:rPr lang="en-US">
                <a:solidFill>
                  <a:srgbClr val="FF0066"/>
                </a:solidFill>
              </a:rPr>
              <a:t>Hexagonal close‑packed (HCP)</a:t>
            </a:r>
          </a:p>
          <a:p>
            <a:pPr lvl="1"/>
            <a:r>
              <a:rPr lang="en-US" sz="2400"/>
              <a:t>Magnesium, Titanium, Zinc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smtClean="0"/>
              <a:t>Body-Centered Cubic Crystal Structure</a:t>
            </a:r>
            <a:endParaRPr lang="en-GB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2133601"/>
            <a:ext cx="7620000" cy="2296804"/>
          </a:xfrm>
          <a:prstGeom prst="rect">
            <a:avLst/>
          </a:prstGeom>
          <a:noFill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04825" y="4960938"/>
            <a:ext cx="726757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altLang="en-US" sz="1600" dirty="0">
                <a:latin typeface="Times New Roman" pitchFamily="18" charset="0"/>
              </a:rPr>
              <a:t>Figure 1.2  The body-</a:t>
            </a:r>
            <a:r>
              <a:rPr lang="en-GB" altLang="en-US" sz="1600" dirty="0" err="1">
                <a:latin typeface="Times New Roman" pitchFamily="18" charset="0"/>
              </a:rPr>
              <a:t>centered</a:t>
            </a:r>
            <a:r>
              <a:rPr lang="en-GB" altLang="en-US" sz="1600" dirty="0">
                <a:latin typeface="Times New Roman" pitchFamily="18" charset="0"/>
              </a:rPr>
              <a:t> cubic (bcc) crystal structure: (a) hard-ball model; (b) unit cell; and (c) single crystal with many unit cells.  </a:t>
            </a:r>
            <a:r>
              <a:rPr lang="en-GB" altLang="en-US" sz="1600" i="1" dirty="0">
                <a:latin typeface="Times New Roman" pitchFamily="18" charset="0"/>
              </a:rPr>
              <a:t>Source</a:t>
            </a:r>
            <a:r>
              <a:rPr lang="en-GB" altLang="en-US" sz="1600" dirty="0">
                <a:latin typeface="Times New Roman" pitchFamily="18" charset="0"/>
              </a:rPr>
              <a:t>: W. G. </a:t>
            </a:r>
            <a:r>
              <a:rPr lang="en-GB" altLang="en-US" sz="1600" dirty="0" err="1">
                <a:latin typeface="Times New Roman" pitchFamily="18" charset="0"/>
              </a:rPr>
              <a:t>Moffatt</a:t>
            </a:r>
            <a:r>
              <a:rPr lang="en-GB" altLang="en-US" sz="1600" dirty="0">
                <a:latin typeface="Times New Roman" pitchFamily="18" charset="0"/>
              </a:rPr>
              <a:t>, et al., </a:t>
            </a:r>
            <a:r>
              <a:rPr lang="en-GB" altLang="en-US" sz="1600" i="1" dirty="0">
                <a:latin typeface="Times New Roman" pitchFamily="18" charset="0"/>
              </a:rPr>
              <a:t>The Structure and Properties of Materials,</a:t>
            </a:r>
            <a:r>
              <a:rPr lang="en-GB" altLang="en-US" sz="1600" dirty="0">
                <a:latin typeface="Times New Roman" pitchFamily="18" charset="0"/>
              </a:rPr>
              <a:t> Vol. 1, John Wiley &amp; Sons, 1976.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smtClean="0"/>
              <a:t>Face-Centered Cubic Crystal Structure</a:t>
            </a:r>
            <a:endParaRPr lang="en-GB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36750"/>
            <a:ext cx="7834862" cy="2559050"/>
          </a:xfrm>
          <a:prstGeom prst="rect">
            <a:avLst/>
          </a:prstGeom>
          <a:noFill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04825" y="5010150"/>
            <a:ext cx="726757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altLang="en-US" sz="1600" dirty="0">
                <a:latin typeface="Times New Roman" pitchFamily="18" charset="0"/>
              </a:rPr>
              <a:t>Figure 1.3  The face-</a:t>
            </a:r>
            <a:r>
              <a:rPr lang="en-GB" altLang="en-US" sz="1600" dirty="0" err="1">
                <a:latin typeface="Times New Roman" pitchFamily="18" charset="0"/>
              </a:rPr>
              <a:t>centered</a:t>
            </a:r>
            <a:r>
              <a:rPr lang="en-GB" altLang="en-US" sz="1600" dirty="0">
                <a:latin typeface="Times New Roman" pitchFamily="18" charset="0"/>
              </a:rPr>
              <a:t> cubic (</a:t>
            </a:r>
            <a:r>
              <a:rPr lang="en-GB" altLang="en-US" sz="1600" dirty="0" err="1">
                <a:latin typeface="Times New Roman" pitchFamily="18" charset="0"/>
              </a:rPr>
              <a:t>fcc</a:t>
            </a:r>
            <a:r>
              <a:rPr lang="en-GB" altLang="en-US" sz="1600" dirty="0">
                <a:latin typeface="Times New Roman" pitchFamily="18" charset="0"/>
              </a:rPr>
              <a:t>) crystal structure: (a) hard-ball model; (b) unit cell; and (c) single crystal with many unit cells.  </a:t>
            </a:r>
            <a:r>
              <a:rPr lang="en-GB" altLang="en-US" sz="1600" i="1" dirty="0">
                <a:latin typeface="Times New Roman" pitchFamily="18" charset="0"/>
              </a:rPr>
              <a:t>Source</a:t>
            </a:r>
            <a:r>
              <a:rPr lang="en-GB" altLang="en-US" sz="1600" dirty="0">
                <a:latin typeface="Times New Roman" pitchFamily="18" charset="0"/>
              </a:rPr>
              <a:t>: W. G. </a:t>
            </a:r>
            <a:r>
              <a:rPr lang="en-GB" altLang="en-US" sz="1600" dirty="0" err="1">
                <a:latin typeface="Times New Roman" pitchFamily="18" charset="0"/>
              </a:rPr>
              <a:t>Moffatt</a:t>
            </a:r>
            <a:r>
              <a:rPr lang="en-GB" altLang="en-US" sz="1600" dirty="0">
                <a:latin typeface="Times New Roman" pitchFamily="18" charset="0"/>
              </a:rPr>
              <a:t>, et al., </a:t>
            </a:r>
            <a:r>
              <a:rPr lang="en-GB" altLang="en-US" sz="1600" i="1" dirty="0">
                <a:latin typeface="Times New Roman" pitchFamily="18" charset="0"/>
              </a:rPr>
              <a:t>The Structure and Properties of Materials,</a:t>
            </a:r>
            <a:r>
              <a:rPr lang="en-GB" altLang="en-US" sz="1600" dirty="0">
                <a:latin typeface="Times New Roman" pitchFamily="18" charset="0"/>
              </a:rPr>
              <a:t> Vol. 1, John Wiley &amp; Sons, 1976.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smtClean="0"/>
              <a:t>Hexagonal Close-Packed Crystal Structure</a:t>
            </a:r>
            <a:endParaRPr lang="en-GB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05000"/>
            <a:ext cx="5219700" cy="3125787"/>
          </a:xfrm>
          <a:prstGeom prst="rect">
            <a:avLst/>
          </a:prstGeom>
          <a:noFill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219200" y="5181600"/>
            <a:ext cx="617220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5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en-GB" altLang="en-US" sz="1600" dirty="0">
                <a:latin typeface="Times New Roman" pitchFamily="18" charset="0"/>
              </a:rPr>
              <a:t>Figure 1.4  The hexagonal close-packed (</a:t>
            </a:r>
            <a:r>
              <a:rPr lang="en-GB" altLang="en-US" sz="1600" dirty="0" err="1">
                <a:latin typeface="Times New Roman" pitchFamily="18" charset="0"/>
              </a:rPr>
              <a:t>hcp</a:t>
            </a:r>
            <a:r>
              <a:rPr lang="en-GB" altLang="en-US" sz="1600" dirty="0">
                <a:latin typeface="Times New Roman" pitchFamily="18" charset="0"/>
              </a:rPr>
              <a:t>) crystal structure: (a) unit cell; and (b) single crystal with many unit cells.  </a:t>
            </a:r>
            <a:r>
              <a:rPr lang="en-GB" altLang="en-US" sz="1600" i="1" dirty="0">
                <a:latin typeface="Times New Roman" pitchFamily="18" charset="0"/>
              </a:rPr>
              <a:t>Source</a:t>
            </a:r>
            <a:r>
              <a:rPr lang="en-GB" altLang="en-US" sz="1600" dirty="0">
                <a:latin typeface="Times New Roman" pitchFamily="18" charset="0"/>
              </a:rPr>
              <a:t>: W. G. </a:t>
            </a:r>
            <a:r>
              <a:rPr lang="en-GB" altLang="en-US" sz="1600" dirty="0" err="1">
                <a:latin typeface="Times New Roman" pitchFamily="18" charset="0"/>
              </a:rPr>
              <a:t>Moffatt</a:t>
            </a:r>
            <a:r>
              <a:rPr lang="en-GB" altLang="en-US" sz="1600" dirty="0">
                <a:latin typeface="Times New Roman" pitchFamily="18" charset="0"/>
              </a:rPr>
              <a:t>, et al., </a:t>
            </a:r>
            <a:r>
              <a:rPr lang="en-GB" altLang="en-US" sz="1600" i="1" dirty="0">
                <a:latin typeface="Times New Roman" pitchFamily="18" charset="0"/>
              </a:rPr>
              <a:t>The Structure and Properties of Materials,</a:t>
            </a:r>
            <a:r>
              <a:rPr lang="en-GB" altLang="en-US" sz="1600" dirty="0">
                <a:latin typeface="Times New Roman" pitchFamily="18" charset="0"/>
              </a:rPr>
              <a:t> Vol. 1, John Wiley &amp; Sons, 1976. 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</a:pPr>
            <a:r>
              <a:rPr lang="en-US"/>
              <a:t>Imperfections (Defects) in Crystals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447800"/>
            <a:ext cx="6553200" cy="4495800"/>
          </a:xfrm>
        </p:spPr>
        <p:txBody>
          <a:bodyPr/>
          <a:lstStyle/>
          <a:p>
            <a:pPr marL="457200" indent="-457200">
              <a:spcBef>
                <a:spcPts val="1200"/>
              </a:spcBef>
            </a:pPr>
            <a:r>
              <a:rPr lang="en-US" sz="2000"/>
              <a:t>Imperfections often arise due to </a:t>
            </a:r>
            <a:r>
              <a:rPr lang="en-US" sz="2000">
                <a:solidFill>
                  <a:srgbClr val="996600"/>
                </a:solidFill>
              </a:rPr>
              <a:t>inability of solidifying material to continue </a:t>
            </a:r>
            <a:r>
              <a:rPr lang="en-US" sz="2000" u="sng">
                <a:solidFill>
                  <a:srgbClr val="996600"/>
                </a:solidFill>
              </a:rPr>
              <a:t>replication</a:t>
            </a:r>
            <a:r>
              <a:rPr lang="en-US" sz="2000" u="sng"/>
              <a:t> of unit cell</a:t>
            </a:r>
            <a:r>
              <a:rPr lang="en-US" sz="2000"/>
              <a:t>,</a:t>
            </a:r>
            <a:r>
              <a:rPr lang="en-US"/>
              <a:t> </a:t>
            </a:r>
            <a:r>
              <a:rPr lang="en-US" sz="1800"/>
              <a:t>e.g., grain boundaries in metals</a:t>
            </a:r>
            <a:r>
              <a:rPr lang="en-US"/>
              <a:t> </a:t>
            </a:r>
          </a:p>
          <a:p>
            <a:pPr marL="457200" indent="-457200">
              <a:spcBef>
                <a:spcPts val="1200"/>
              </a:spcBef>
            </a:pPr>
            <a:r>
              <a:rPr lang="en-US" sz="2000"/>
              <a:t>It is in fact: </a:t>
            </a:r>
            <a:r>
              <a:rPr lang="en-US" sz="2000">
                <a:solidFill>
                  <a:srgbClr val="996600"/>
                </a:solidFill>
              </a:rPr>
              <a:t>Deviation in the regular pattern of the crystalline lattice structure</a:t>
            </a:r>
            <a:r>
              <a:rPr lang="en-US" sz="2000"/>
              <a:t>.</a:t>
            </a:r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1676400" y="3962400"/>
            <a:ext cx="6477000" cy="22860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en-US" sz="2000">
                <a:latin typeface="Arial" pitchFamily="34" charset="0"/>
              </a:rPr>
              <a:t>Studying about imperfections is important:</a:t>
            </a:r>
          </a:p>
          <a:p>
            <a:pPr marL="457200" indent="-457200" algn="l"/>
            <a:r>
              <a:rPr lang="en-US" sz="2000">
                <a:solidFill>
                  <a:srgbClr val="996600"/>
                </a:solidFill>
                <a:latin typeface="Arial" pitchFamily="34" charset="0"/>
              </a:rPr>
              <a:t>Imperfection is bad</a:t>
            </a:r>
            <a:r>
              <a:rPr lang="en-US" sz="2000">
                <a:latin typeface="Arial" pitchFamily="34" charset="0"/>
              </a:rPr>
              <a:t>: a perfect diamond (with no flaws) is more valuable than one containing imperfections.</a:t>
            </a:r>
          </a:p>
          <a:p>
            <a:pPr marL="457200" indent="-457200" algn="l"/>
            <a:r>
              <a:rPr lang="en-US" sz="2000">
                <a:solidFill>
                  <a:srgbClr val="996600"/>
                </a:solidFill>
                <a:latin typeface="Arial" pitchFamily="34" charset="0"/>
              </a:rPr>
              <a:t>Imperfection is good</a:t>
            </a:r>
            <a:r>
              <a:rPr lang="en-US" sz="2000">
                <a:latin typeface="Arial" pitchFamily="34" charset="0"/>
              </a:rPr>
              <a:t>: the addition of an alloying ingredient in a metal to increase its strength (this is an imperfection which is </a:t>
            </a:r>
            <a:r>
              <a:rPr lang="en-US"/>
              <a:t>introduced </a:t>
            </a:r>
            <a:r>
              <a:rPr lang="en-US" u="sng"/>
              <a:t>purposely</a:t>
            </a:r>
            <a:r>
              <a:rPr lang="en-US" sz="2000">
                <a:latin typeface="Arial" pitchFamily="34" charset="0"/>
              </a:rPr>
              <a:t>).</a:t>
            </a:r>
          </a:p>
          <a:p>
            <a:pPr marL="457200" indent="-457200" algn="l"/>
            <a:endParaRPr lang="en-US" sz="200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/>
              <a:t>Types of defects or imperfections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Point defects,</a:t>
            </a:r>
          </a:p>
          <a:p>
            <a:r>
              <a:rPr lang="en-US"/>
              <a:t>Line defects,</a:t>
            </a:r>
          </a:p>
          <a:p>
            <a:r>
              <a:rPr lang="en-US"/>
              <a:t>Surface defects.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4" name="Picture 4" descr="w0017a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743200"/>
            <a:ext cx="7297738" cy="2509838"/>
          </a:xfrm>
          <a:prstGeom prst="rect">
            <a:avLst/>
          </a:prstGeom>
          <a:noFill/>
        </p:spPr>
      </p:pic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r>
              <a:rPr lang="en-US"/>
              <a:t>Point Defects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524000"/>
            <a:ext cx="6934200" cy="990600"/>
          </a:xfrm>
        </p:spPr>
        <p:txBody>
          <a:bodyPr>
            <a:normAutofit fontScale="92500"/>
          </a:bodyPr>
          <a:lstStyle/>
          <a:p>
            <a:pPr>
              <a:spcBef>
                <a:spcPts val="1200"/>
              </a:spcBef>
              <a:buFont typeface="Wingdings" pitchFamily="2" charset="2"/>
              <a:buNone/>
            </a:pPr>
            <a:r>
              <a:rPr lang="en-US" dirty="0"/>
              <a:t>Imperfections in crystal structure involving either </a:t>
            </a:r>
            <a:r>
              <a:rPr lang="en-US" dirty="0">
                <a:solidFill>
                  <a:srgbClr val="996600"/>
                </a:solidFill>
              </a:rPr>
              <a:t>a single atom or a few number of atoms</a:t>
            </a:r>
          </a:p>
          <a:p>
            <a:pPr>
              <a:buFont typeface="Wingdings" pitchFamily="2" charset="2"/>
              <a:buNone/>
            </a:pPr>
            <a:endParaRPr lang="en-US" dirty="0">
              <a:solidFill>
                <a:srgbClr val="996600"/>
              </a:solidFill>
            </a:endParaRPr>
          </a:p>
        </p:txBody>
      </p:sp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609600" y="5486400"/>
            <a:ext cx="7500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 dirty="0">
                <a:solidFill>
                  <a:srgbClr val="006699"/>
                </a:solidFill>
                <a:latin typeface="Arial" pitchFamily="34" charset="0"/>
              </a:rPr>
              <a:t>Figure 2.9  Point defects: (a) vacancy, (b) </a:t>
            </a:r>
            <a:r>
              <a:rPr lang="en-US" sz="1800" dirty="0" err="1">
                <a:solidFill>
                  <a:srgbClr val="006699"/>
                </a:solidFill>
                <a:latin typeface="Arial" pitchFamily="34" charset="0"/>
              </a:rPr>
              <a:t>ion‑pair</a:t>
            </a:r>
            <a:r>
              <a:rPr lang="en-US" sz="1800" dirty="0">
                <a:solidFill>
                  <a:srgbClr val="006699"/>
                </a:solidFill>
                <a:latin typeface="Arial" pitchFamily="34" charset="0"/>
              </a:rPr>
              <a:t> vacancy (</a:t>
            </a:r>
            <a:r>
              <a:rPr lang="en-US" sz="1800" dirty="0" err="1">
                <a:solidFill>
                  <a:srgbClr val="006699"/>
                </a:solidFill>
                <a:latin typeface="Arial" pitchFamily="34" charset="0"/>
              </a:rPr>
              <a:t>Schottky</a:t>
            </a:r>
            <a:r>
              <a:rPr lang="en-US" sz="1800" dirty="0">
                <a:solidFill>
                  <a:srgbClr val="006699"/>
                </a:solidFill>
                <a:latin typeface="Arial" pitchFamily="34" charset="0"/>
              </a:rPr>
              <a:t>), (c) </a:t>
            </a:r>
            <a:r>
              <a:rPr lang="en-US" sz="1800" dirty="0" err="1">
                <a:solidFill>
                  <a:srgbClr val="006699"/>
                </a:solidFill>
                <a:latin typeface="Arial" pitchFamily="34" charset="0"/>
              </a:rPr>
              <a:t>interstitialcy</a:t>
            </a:r>
            <a:r>
              <a:rPr lang="en-US" sz="1800" dirty="0">
                <a:solidFill>
                  <a:srgbClr val="006699"/>
                </a:solidFill>
                <a:latin typeface="Arial" pitchFamily="34" charset="0"/>
              </a:rPr>
              <a:t>, (d) displaced ion (</a:t>
            </a:r>
            <a:r>
              <a:rPr lang="en-US" sz="1800" dirty="0" err="1">
                <a:solidFill>
                  <a:srgbClr val="006699"/>
                </a:solidFill>
                <a:latin typeface="Arial" pitchFamily="34" charset="0"/>
              </a:rPr>
              <a:t>Frenkel</a:t>
            </a:r>
            <a:r>
              <a:rPr lang="en-US" sz="1800" dirty="0">
                <a:solidFill>
                  <a:srgbClr val="006699"/>
                </a:solidFill>
                <a:latin typeface="Arial" pitchFamily="34" charset="0"/>
              </a:rPr>
              <a:t> Defect).</a:t>
            </a:r>
          </a:p>
        </p:txBody>
      </p:sp>
      <p:sp>
        <p:nvSpPr>
          <p:cNvPr id="135170" name="Text Box 2"/>
          <p:cNvSpPr txBox="1">
            <a:spLocks noChangeArrowheads="1"/>
          </p:cNvSpPr>
          <p:nvPr/>
        </p:nvSpPr>
        <p:spPr bwMode="auto">
          <a:xfrm>
            <a:off x="4800600" y="3124200"/>
            <a:ext cx="1243013" cy="27463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Extra atom present</a:t>
            </a:r>
          </a:p>
        </p:txBody>
      </p:sp>
      <p:sp>
        <p:nvSpPr>
          <p:cNvPr id="135171" name="Text Box 3"/>
          <p:cNvSpPr txBox="1">
            <a:spLocks noChangeArrowheads="1"/>
          </p:cNvSpPr>
          <p:nvPr/>
        </p:nvSpPr>
        <p:spPr bwMode="auto">
          <a:xfrm>
            <a:off x="6324600" y="2514600"/>
            <a:ext cx="1422400" cy="27463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Dislocation of an atom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8001000" cy="914400"/>
          </a:xfrm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</a:pPr>
            <a:r>
              <a:rPr lang="en-US"/>
              <a:t>Importance of Materials in Manufacturing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447800"/>
            <a:ext cx="6477000" cy="44958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>
                <a:solidFill>
                  <a:srgbClr val="0066CC"/>
                </a:solidFill>
              </a:rPr>
              <a:t>Manufacturing is a transformation process</a:t>
            </a:r>
            <a:r>
              <a:rPr lang="en-US" dirty="0"/>
              <a:t> </a:t>
            </a:r>
          </a:p>
          <a:p>
            <a:pPr>
              <a:spcBef>
                <a:spcPts val="1200"/>
              </a:spcBef>
            </a:pPr>
            <a:endParaRPr lang="en-US" dirty="0"/>
          </a:p>
          <a:p>
            <a:pPr lvl="1"/>
            <a:r>
              <a:rPr lang="en-US" sz="2400" dirty="0"/>
              <a:t>It is the material that is transformed</a:t>
            </a:r>
          </a:p>
          <a:p>
            <a:pPr lvl="1"/>
            <a:endParaRPr lang="en-US" sz="2400" dirty="0"/>
          </a:p>
          <a:p>
            <a:pPr lvl="1"/>
            <a:r>
              <a:rPr lang="en-US" sz="1800" dirty="0"/>
              <a:t>And it is the </a:t>
            </a:r>
            <a:r>
              <a:rPr lang="en-US" sz="1800" u="sng" dirty="0"/>
              <a:t>behavior of the material</a:t>
            </a:r>
            <a:r>
              <a:rPr lang="en-US" sz="1800" dirty="0"/>
              <a:t> when subjected to the </a:t>
            </a:r>
            <a:r>
              <a:rPr lang="en-US" sz="1800" u="sng" dirty="0"/>
              <a:t>forces</a:t>
            </a:r>
            <a:r>
              <a:rPr lang="en-US" sz="1800" dirty="0"/>
              <a:t>, </a:t>
            </a:r>
            <a:r>
              <a:rPr lang="en-US" sz="1800" u="sng" dirty="0"/>
              <a:t>temperatures</a:t>
            </a:r>
            <a:r>
              <a:rPr lang="en-US" sz="1800" dirty="0"/>
              <a:t>, and other parameters of the process that determines the success of the operation</a:t>
            </a:r>
            <a:r>
              <a:rPr lang="en-US" sz="2400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dirty="0" smtClean="0"/>
              <a:t>Defects in a Single-Crystal Lattice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7607300" cy="3317875"/>
          </a:xfrm>
          <a:prstGeom prst="rect">
            <a:avLst/>
          </a:prstGeom>
          <a:noFill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93700" y="5716588"/>
            <a:ext cx="76073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en-US" sz="1600" dirty="0">
                <a:latin typeface="Times New Roman" pitchFamily="18" charset="0"/>
              </a:rPr>
              <a:t>Figure 1.9  Schematic illustration of types of defects in a single-crystal lattice: self-interstitial, vacancy, interstitial, and </a:t>
            </a:r>
            <a:r>
              <a:rPr lang="en-GB" altLang="en-US" sz="1600" dirty="0" err="1">
                <a:latin typeface="Times New Roman" pitchFamily="18" charset="0"/>
              </a:rPr>
              <a:t>substitutional</a:t>
            </a:r>
            <a:r>
              <a:rPr lang="en-GB" altLang="en-US" sz="1600" dirty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/>
              <a:t>Line Defects 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1447800" y="1447800"/>
            <a:ext cx="6858000" cy="4495800"/>
          </a:xfrm>
        </p:spPr>
        <p:txBody>
          <a:bodyPr/>
          <a:lstStyle/>
          <a:p>
            <a:pPr>
              <a:spcBef>
                <a:spcPts val="12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996600"/>
                </a:solidFill>
              </a:rPr>
              <a:t>Defect happens along a line</a:t>
            </a:r>
            <a:r>
              <a:rPr lang="en-US" sz="2000"/>
              <a:t> ( Connected group of point defects that forms a line in the lattice structure)</a:t>
            </a:r>
          </a:p>
          <a:p>
            <a:pPr>
              <a:spcBef>
                <a:spcPts val="1200"/>
              </a:spcBef>
              <a:buFont typeface="Wingdings" pitchFamily="2" charset="2"/>
              <a:buNone/>
            </a:pPr>
            <a:endParaRPr lang="en-US" sz="2000"/>
          </a:p>
          <a:p>
            <a:pPr>
              <a:spcBef>
                <a:spcPts val="1200"/>
              </a:spcBef>
              <a:buFont typeface="Wingdings" pitchFamily="2" charset="2"/>
              <a:buNone/>
            </a:pPr>
            <a:endParaRPr lang="en-US" sz="2000"/>
          </a:p>
          <a:p>
            <a:pPr>
              <a:spcBef>
                <a:spcPts val="1200"/>
              </a:spcBef>
            </a:pPr>
            <a:r>
              <a:rPr lang="en-US" sz="2000"/>
              <a:t>Most important line defect is a </a:t>
            </a:r>
            <a:r>
              <a:rPr lang="en-US" sz="2000" i="1">
                <a:solidFill>
                  <a:srgbClr val="FF0066"/>
                </a:solidFill>
              </a:rPr>
              <a:t>dislocation</a:t>
            </a:r>
            <a:r>
              <a:rPr lang="en-US" sz="2000"/>
              <a:t>, which can take two forms: </a:t>
            </a:r>
          </a:p>
          <a:p>
            <a:pPr lvl="1"/>
            <a:r>
              <a:rPr lang="en-US" sz="2000">
                <a:solidFill>
                  <a:srgbClr val="FF0066"/>
                </a:solidFill>
              </a:rPr>
              <a:t>Edge dislocation </a:t>
            </a:r>
          </a:p>
          <a:p>
            <a:pPr lvl="1"/>
            <a:r>
              <a:rPr lang="en-US" sz="2000">
                <a:solidFill>
                  <a:srgbClr val="FF0066"/>
                </a:solidFill>
              </a:rPr>
              <a:t>Screw dislocation</a:t>
            </a:r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Edge Dislocation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295400" y="3886200"/>
            <a:ext cx="2819400" cy="2133600"/>
          </a:xfrm>
        </p:spPr>
        <p:txBody>
          <a:bodyPr/>
          <a:lstStyle/>
          <a:p>
            <a:pPr marL="0" indent="0">
              <a:spcBef>
                <a:spcPct val="50000"/>
              </a:spcBef>
              <a:buClrTx/>
              <a:buFontTx/>
              <a:buNone/>
            </a:pPr>
            <a:r>
              <a:rPr lang="en-US" sz="2000"/>
              <a:t>Figure 2.10  Line defects: (a) edge dislocation</a:t>
            </a:r>
          </a:p>
          <a:p>
            <a:pPr marL="0" indent="0">
              <a:buFont typeface="Wingdings" pitchFamily="2" charset="2"/>
              <a:buNone/>
            </a:pPr>
            <a:endParaRPr lang="en-US" sz="2000"/>
          </a:p>
        </p:txBody>
      </p:sp>
      <p:sp>
        <p:nvSpPr>
          <p:cNvPr id="15462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2209800" y="1447800"/>
            <a:ext cx="6629400" cy="4495800"/>
          </a:xfrm>
        </p:spPr>
        <p:txBody>
          <a:bodyPr/>
          <a:lstStyle/>
          <a:p>
            <a:pPr marL="0" indent="0">
              <a:spcBef>
                <a:spcPts val="1200"/>
              </a:spcBef>
              <a:buFont typeface="Wingdings" pitchFamily="2" charset="2"/>
              <a:buNone/>
            </a:pPr>
            <a:r>
              <a:rPr lang="en-US" sz="2400"/>
              <a:t>Edge of an extra plane of atoms that exists in the lattice</a:t>
            </a:r>
          </a:p>
          <a:p>
            <a:pPr marL="0" indent="0">
              <a:buFont typeface="Wingdings" pitchFamily="2" charset="2"/>
              <a:buNone/>
            </a:pPr>
            <a:endParaRPr lang="en-US" sz="2400"/>
          </a:p>
        </p:txBody>
      </p:sp>
      <p:pic>
        <p:nvPicPr>
          <p:cNvPr id="154629" name="Picture 5" descr="w0018c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6200" y="2286000"/>
            <a:ext cx="4038600" cy="34988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83891"/>
            <a:ext cx="7349040" cy="829527"/>
          </a:xfrm>
          <a:ln>
            <a:solidFill>
              <a:srgbClr val="808080"/>
            </a:solidFill>
          </a:ln>
        </p:spPr>
        <p:txBody>
          <a:bodyPr lIns="0" tIns="0" rIns="0" bIns="0">
            <a:noAutofit/>
          </a:bodyPr>
          <a:lstStyle/>
          <a:p>
            <a:pPr>
              <a:spcBef>
                <a:spcPct val="0"/>
              </a:spcBef>
            </a:pPr>
            <a:r>
              <a:rPr lang="en-GB" altLang="en-US" sz="3200" dirty="0"/>
              <a:t>Movement of an Edge Dislocation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057400"/>
            <a:ext cx="7397280" cy="2114142"/>
          </a:xfrm>
          <a:prstGeom prst="rect">
            <a:avLst/>
          </a:prstGeom>
          <a:noFill/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685800" y="4800600"/>
            <a:ext cx="7010400" cy="620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5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altLang="en-US" sz="1500" dirty="0">
                <a:latin typeface="Times New Roman" pitchFamily="18" charset="0"/>
              </a:rPr>
              <a:t>Figure 1.10  Movement of an edge dislocation across the crystal lattice under a shear stress.  Dislocations help explain why the actual strength of metals in much lower than that predicted by theory.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Screw Dislocation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219200" y="3810000"/>
            <a:ext cx="2819400" cy="2133600"/>
          </a:xfrm>
        </p:spPr>
        <p:txBody>
          <a:bodyPr/>
          <a:lstStyle/>
          <a:p>
            <a:pPr marL="0" indent="0">
              <a:spcBef>
                <a:spcPct val="50000"/>
              </a:spcBef>
              <a:buClrTx/>
              <a:buFontTx/>
              <a:buNone/>
            </a:pPr>
            <a:r>
              <a:rPr lang="en-US" sz="2000"/>
              <a:t>Figure 2.10  Line defects: (b) screw dislocation</a:t>
            </a:r>
          </a:p>
          <a:p>
            <a:pPr marL="0" indent="0">
              <a:buFont typeface="Wingdings" pitchFamily="2" charset="2"/>
              <a:buNone/>
            </a:pPr>
            <a:endParaRPr lang="en-US" sz="2000"/>
          </a:p>
        </p:txBody>
      </p:sp>
      <p:sp>
        <p:nvSpPr>
          <p:cNvPr id="15565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2057400" y="1447800"/>
            <a:ext cx="6781800" cy="4495800"/>
          </a:xfrm>
        </p:spPr>
        <p:txBody>
          <a:bodyPr/>
          <a:lstStyle/>
          <a:p>
            <a:pPr marL="0" indent="0">
              <a:spcBef>
                <a:spcPts val="1200"/>
              </a:spcBef>
              <a:buFont typeface="Wingdings" pitchFamily="2" charset="2"/>
              <a:buNone/>
            </a:pPr>
            <a:r>
              <a:rPr lang="en-US" sz="2400"/>
              <a:t>Spiral within the lattice structure wrapped around an imperfection line, like a screw is wrapped around its axis </a:t>
            </a:r>
          </a:p>
          <a:p>
            <a:pPr marL="0" indent="0">
              <a:buFont typeface="Wingdings" pitchFamily="2" charset="2"/>
              <a:buNone/>
            </a:pPr>
            <a:endParaRPr lang="en-US" sz="2400"/>
          </a:p>
          <a:p>
            <a:pPr marL="0" indent="0">
              <a:buFont typeface="Wingdings" pitchFamily="2" charset="2"/>
              <a:buNone/>
            </a:pPr>
            <a:endParaRPr lang="en-US" sz="2000"/>
          </a:p>
        </p:txBody>
      </p:sp>
      <p:pic>
        <p:nvPicPr>
          <p:cNvPr id="155653" name="Picture 5" descr="w0018cb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0" y="2667000"/>
            <a:ext cx="4038600" cy="35433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89916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Surface Defects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447800"/>
            <a:ext cx="6705600" cy="4495800"/>
          </a:xfrm>
        </p:spPr>
        <p:txBody>
          <a:bodyPr/>
          <a:lstStyle/>
          <a:p>
            <a:pPr>
              <a:spcBef>
                <a:spcPts val="1200"/>
              </a:spcBef>
              <a:buFont typeface="Wingdings" pitchFamily="2" charset="2"/>
              <a:buNone/>
            </a:pPr>
            <a:r>
              <a:rPr lang="en-US"/>
              <a:t>Imperfections that </a:t>
            </a:r>
            <a:r>
              <a:rPr lang="en-US">
                <a:solidFill>
                  <a:srgbClr val="006699"/>
                </a:solidFill>
              </a:rPr>
              <a:t>extend in two directions</a:t>
            </a:r>
            <a:r>
              <a:rPr lang="en-US"/>
              <a:t> to form a boundary </a:t>
            </a:r>
          </a:p>
          <a:p>
            <a:pPr>
              <a:spcBef>
                <a:spcPts val="1200"/>
              </a:spcBef>
            </a:pPr>
            <a:r>
              <a:rPr lang="en-US"/>
              <a:t>Examples:</a:t>
            </a:r>
          </a:p>
          <a:p>
            <a:pPr lvl="1"/>
            <a:r>
              <a:rPr lang="en-US" sz="2400">
                <a:solidFill>
                  <a:srgbClr val="FF0066"/>
                </a:solidFill>
              </a:rPr>
              <a:t>External:</a:t>
            </a:r>
            <a:r>
              <a:rPr lang="en-US" sz="2400"/>
              <a:t> </a:t>
            </a:r>
            <a:r>
              <a:rPr lang="en-US" sz="2400" u="sng"/>
              <a:t>the surface of a crystalline object</a:t>
            </a:r>
            <a:r>
              <a:rPr lang="en-US" sz="2400"/>
              <a:t> is an interruption in the lattice structure </a:t>
            </a:r>
          </a:p>
          <a:p>
            <a:pPr lvl="1"/>
            <a:r>
              <a:rPr lang="en-US" sz="2400">
                <a:solidFill>
                  <a:srgbClr val="FF0066"/>
                </a:solidFill>
              </a:rPr>
              <a:t>Internal:</a:t>
            </a:r>
            <a:r>
              <a:rPr lang="en-US" sz="2400"/>
              <a:t> </a:t>
            </a:r>
            <a:r>
              <a:rPr lang="en-US" sz="2400" u="sng"/>
              <a:t>grain boundaries</a:t>
            </a:r>
            <a:r>
              <a:rPr lang="en-US" sz="2400"/>
              <a:t> are internal surface interruptions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r>
              <a:rPr lang="en-US"/>
              <a:t>Elastic Strain</a:t>
            </a:r>
          </a:p>
        </p:txBody>
      </p:sp>
      <p:pic>
        <p:nvPicPr>
          <p:cNvPr id="145413" name="Picture 5" descr="flybar-11"/>
          <p:cNvPicPr>
            <a:picLocks noChangeAspect="1" noChangeArrowheads="1"/>
          </p:cNvPicPr>
          <p:nvPr/>
        </p:nvPicPr>
        <p:blipFill>
          <a:blip r:embed="rId2" cstate="print"/>
          <a:srcRect t="7164" b="35822"/>
          <a:stretch>
            <a:fillRect/>
          </a:stretch>
        </p:blipFill>
        <p:spPr bwMode="auto">
          <a:xfrm>
            <a:off x="2667000" y="1676400"/>
            <a:ext cx="4572000" cy="349408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r>
              <a:rPr lang="en-US"/>
              <a:t>Elastic Strain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447800"/>
            <a:ext cx="6934200" cy="16764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Font typeface="Wingdings" pitchFamily="2" charset="2"/>
              <a:buNone/>
            </a:pPr>
            <a:r>
              <a:rPr lang="en-US"/>
              <a:t>When a crystal experiences a </a:t>
            </a:r>
            <a:r>
              <a:rPr lang="en-US" u="sng"/>
              <a:t>gradually increasing stress</a:t>
            </a:r>
            <a:r>
              <a:rPr lang="en-US"/>
              <a:t>, it first deforms </a:t>
            </a:r>
            <a:r>
              <a:rPr lang="en-US" i="1">
                <a:solidFill>
                  <a:srgbClr val="FF0066"/>
                </a:solidFill>
              </a:rPr>
              <a:t>elastically</a:t>
            </a:r>
            <a:endParaRPr lang="en-US">
              <a:solidFill>
                <a:srgbClr val="FF0066"/>
              </a:solidFill>
            </a:endParaRP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/>
              <a:t>If force is removed lattice structure returns to its original shape</a:t>
            </a:r>
            <a:r>
              <a:rPr lang="en-US" sz="2000"/>
              <a:t> 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Symbol" pitchFamily="18" charset="2"/>
              <a:buNone/>
            </a:pPr>
            <a:endParaRPr lang="en-US" sz="200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000"/>
          </a:p>
        </p:txBody>
      </p:sp>
      <p:pic>
        <p:nvPicPr>
          <p:cNvPr id="115716" name="Picture 4" descr="w0019c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400" y="2971800"/>
            <a:ext cx="4343400" cy="2479675"/>
          </a:xfrm>
          <a:prstGeom prst="rect">
            <a:avLst/>
          </a:prstGeom>
          <a:noFill/>
        </p:spPr>
      </p:pic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990600" y="5486400"/>
            <a:ext cx="739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>
                <a:solidFill>
                  <a:srgbClr val="006699"/>
                </a:solidFill>
                <a:latin typeface="Arial" pitchFamily="34" charset="0"/>
              </a:rPr>
              <a:t>Figure 2.11 Deformation of a crystal structure: (a) original lattice: (b) elastic deformation, with no permanent change in positions of atoms.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r>
              <a:rPr lang="en-US"/>
              <a:t>Plastic Strain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447800"/>
            <a:ext cx="7010400" cy="1371600"/>
          </a:xfrm>
        </p:spPr>
        <p:txBody>
          <a:bodyPr/>
          <a:lstStyle/>
          <a:p>
            <a:pPr>
              <a:spcBef>
                <a:spcPts val="1200"/>
              </a:spcBef>
              <a:buFont typeface="Wingdings" pitchFamily="2" charset="2"/>
              <a:buNone/>
            </a:pPr>
            <a:r>
              <a:rPr lang="en-US"/>
              <a:t>If </a:t>
            </a:r>
            <a:r>
              <a:rPr lang="en-US" u="sng"/>
              <a:t>stress is higher</a:t>
            </a:r>
            <a:r>
              <a:rPr lang="en-US"/>
              <a:t> than </a:t>
            </a:r>
            <a:r>
              <a:rPr lang="en-US" u="sng"/>
              <a:t>forces holding atoms in their lattice</a:t>
            </a:r>
            <a:r>
              <a:rPr lang="en-US"/>
              <a:t> positions, </a:t>
            </a:r>
            <a:r>
              <a:rPr lang="en-US">
                <a:solidFill>
                  <a:srgbClr val="FF0066"/>
                </a:solidFill>
              </a:rPr>
              <a:t>a permanent shape change occurs</a:t>
            </a:r>
          </a:p>
        </p:txBody>
      </p:sp>
      <p:pic>
        <p:nvPicPr>
          <p:cNvPr id="116740" name="Picture 4" descr="w0019cb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2362200"/>
            <a:ext cx="3733800" cy="3122613"/>
          </a:xfrm>
          <a:prstGeom prst="rect">
            <a:avLst/>
          </a:prstGeom>
          <a:noFill/>
        </p:spPr>
      </p:pic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533400" y="5486400"/>
            <a:ext cx="73914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None/>
            </a:pPr>
            <a:r>
              <a:rPr lang="en-US" sz="1800" dirty="0">
                <a:solidFill>
                  <a:srgbClr val="006699"/>
                </a:solidFill>
                <a:latin typeface="Arial" pitchFamily="34" charset="0"/>
              </a:rPr>
              <a:t>Figure 2.11 Deformation of a crystal structure: (c) plastic deformation (</a:t>
            </a:r>
            <a:r>
              <a:rPr lang="en-US" sz="1800" i="1" dirty="0">
                <a:solidFill>
                  <a:srgbClr val="006699"/>
                </a:solidFill>
                <a:latin typeface="Arial" pitchFamily="34" charset="0"/>
              </a:rPr>
              <a:t>slip</a:t>
            </a:r>
            <a:r>
              <a:rPr lang="en-US" sz="1800" dirty="0">
                <a:solidFill>
                  <a:srgbClr val="006699"/>
                </a:solidFill>
                <a:latin typeface="Arial" pitchFamily="34" charset="0"/>
              </a:rPr>
              <a:t>), in which atoms in the lattice are forced to move to new "homes“.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7010400" cy="914400"/>
          </a:xfrm>
        </p:spPr>
        <p:txBody>
          <a:bodyPr>
            <a:normAutofit fontScale="90000"/>
          </a:bodyPr>
          <a:lstStyle/>
          <a:p>
            <a:r>
              <a:rPr lang="en-US"/>
              <a:t>Effect of Dislocations on Strain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>
          <a:xfrm>
            <a:off x="1447800" y="1295400"/>
            <a:ext cx="7162800" cy="9906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000"/>
              <a:t>In the series of diagrams, the movement of the dislocation allows deformation to occur under a lower stress than in a perfect lattice.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000">
                <a:solidFill>
                  <a:srgbClr val="FF0066"/>
                </a:solidFill>
              </a:rPr>
              <a:t>Slip</a:t>
            </a:r>
            <a:r>
              <a:rPr lang="en-US" sz="2000"/>
              <a:t> involves the </a:t>
            </a:r>
            <a:r>
              <a:rPr lang="en-US" sz="2000" u="sng"/>
              <a:t>relative movement of atoms</a:t>
            </a:r>
            <a:r>
              <a:rPr lang="en-US" sz="2000"/>
              <a:t> on the opposite sides of a plane in the lattice, called </a:t>
            </a:r>
            <a:r>
              <a:rPr lang="en-US" sz="2000">
                <a:solidFill>
                  <a:srgbClr val="FF0066"/>
                </a:solidFill>
              </a:rPr>
              <a:t>slip plane</a:t>
            </a:r>
            <a:r>
              <a:rPr lang="en-US" sz="2000"/>
              <a:t>.</a:t>
            </a:r>
            <a:r>
              <a:rPr lang="en-US"/>
              <a:t>     </a:t>
            </a:r>
          </a:p>
        </p:txBody>
      </p:sp>
      <p:pic>
        <p:nvPicPr>
          <p:cNvPr id="117764" name="Picture 4" descr="w0020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76200" y="3048000"/>
            <a:ext cx="8153400" cy="2970213"/>
          </a:xfrm>
          <a:prstGeom prst="rect">
            <a:avLst/>
          </a:prstGeom>
          <a:noFill/>
        </p:spPr>
      </p:pic>
      <p:sp>
        <p:nvSpPr>
          <p:cNvPr id="117765" name="Rectangle 5"/>
          <p:cNvSpPr>
            <a:spLocks noChangeArrowheads="1"/>
          </p:cNvSpPr>
          <p:nvPr/>
        </p:nvSpPr>
        <p:spPr bwMode="auto">
          <a:xfrm>
            <a:off x="685800" y="5943600"/>
            <a:ext cx="800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rgbClr val="FF0066"/>
              </a:buClr>
              <a:buFont typeface="Wingdings" pitchFamily="2" charset="2"/>
              <a:buNone/>
            </a:pPr>
            <a:r>
              <a:rPr lang="en-US" sz="1600">
                <a:solidFill>
                  <a:srgbClr val="006699"/>
                </a:solidFill>
                <a:latin typeface="Arial" pitchFamily="34" charset="0"/>
              </a:rPr>
              <a:t>Figure 2.12  Effect of dislocations in the lattice structure under stress.</a:t>
            </a:r>
          </a:p>
        </p:txBody>
      </p:sp>
      <p:sp>
        <p:nvSpPr>
          <p:cNvPr id="141314" name="Line 2"/>
          <p:cNvSpPr>
            <a:spLocks noChangeShapeType="1"/>
          </p:cNvSpPr>
          <p:nvPr/>
        </p:nvSpPr>
        <p:spPr bwMode="auto">
          <a:xfrm>
            <a:off x="7543800" y="2895600"/>
            <a:ext cx="685800" cy="1676400"/>
          </a:xfrm>
          <a:prstGeom prst="line">
            <a:avLst/>
          </a:prstGeom>
          <a:noFill/>
          <a:ln w="28575">
            <a:solidFill>
              <a:srgbClr val="0066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/>
              <a:t>Atomic Structure and the Elements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/>
              <a:t>Slip on a Macroscopic Scale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447800"/>
            <a:ext cx="7162800" cy="44958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/>
              <a:t>When a </a:t>
            </a:r>
            <a:r>
              <a:rPr lang="en-US" u="sng"/>
              <a:t>lattice structure</a:t>
            </a:r>
            <a:r>
              <a:rPr lang="en-US"/>
              <a:t> with an </a:t>
            </a:r>
            <a:r>
              <a:rPr lang="en-US">
                <a:solidFill>
                  <a:srgbClr val="996600"/>
                </a:solidFill>
              </a:rPr>
              <a:t>edge dislocation</a:t>
            </a:r>
            <a:r>
              <a:rPr lang="en-US"/>
              <a:t> is subjected </a:t>
            </a:r>
            <a:r>
              <a:rPr lang="en-US" u="sng"/>
              <a:t>to a shear stress</a:t>
            </a:r>
            <a:r>
              <a:rPr lang="en-US"/>
              <a:t>, the </a:t>
            </a:r>
            <a:r>
              <a:rPr lang="en-US">
                <a:solidFill>
                  <a:srgbClr val="996600"/>
                </a:solidFill>
              </a:rPr>
              <a:t>material deforms much more readily</a:t>
            </a:r>
            <a:r>
              <a:rPr lang="en-US"/>
              <a:t> than in a perfect structure.</a:t>
            </a:r>
          </a:p>
          <a:p>
            <a:pPr>
              <a:spcBef>
                <a:spcPts val="1200"/>
              </a:spcBef>
            </a:pPr>
            <a:endParaRPr lang="en-US"/>
          </a:p>
          <a:p>
            <a:pPr>
              <a:spcBef>
                <a:spcPts val="1200"/>
              </a:spcBef>
            </a:pPr>
            <a:r>
              <a:rPr lang="en-US" sz="2000"/>
              <a:t>Dislocations are a good‑news‑bad‑news situation </a:t>
            </a:r>
          </a:p>
          <a:p>
            <a:pPr lvl="1"/>
            <a:r>
              <a:rPr lang="en-US" sz="2000">
                <a:solidFill>
                  <a:srgbClr val="FF0066"/>
                </a:solidFill>
              </a:rPr>
              <a:t>Good news</a:t>
            </a:r>
            <a:r>
              <a:rPr lang="en-US" sz="2000"/>
              <a:t> in manufacturing – </a:t>
            </a:r>
            <a:r>
              <a:rPr lang="en-US" sz="2000">
                <a:solidFill>
                  <a:srgbClr val="006699"/>
                </a:solidFill>
              </a:rPr>
              <a:t>the metal is easier to form</a:t>
            </a:r>
          </a:p>
          <a:p>
            <a:pPr lvl="1"/>
            <a:r>
              <a:rPr lang="en-US" sz="2000">
                <a:solidFill>
                  <a:srgbClr val="FF0066"/>
                </a:solidFill>
              </a:rPr>
              <a:t>Bad news</a:t>
            </a:r>
            <a:r>
              <a:rPr lang="en-US" sz="2000"/>
              <a:t> in design – </a:t>
            </a:r>
            <a:r>
              <a:rPr lang="en-US" sz="2000">
                <a:solidFill>
                  <a:srgbClr val="006699"/>
                </a:solidFill>
              </a:rPr>
              <a:t>the metal is not as strong as the designer would like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r>
              <a:rPr lang="en-US" dirty="0"/>
              <a:t>Twinning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7162800" cy="1295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dirty="0"/>
              <a:t>A second mechanism of </a:t>
            </a:r>
            <a:r>
              <a:rPr lang="en-US" dirty="0">
                <a:solidFill>
                  <a:srgbClr val="0000CC"/>
                </a:solidFill>
              </a:rPr>
              <a:t>plastic deformation</a:t>
            </a:r>
            <a:r>
              <a:rPr lang="en-US" dirty="0"/>
              <a:t> in which atoms on one side of a plane (the </a:t>
            </a:r>
            <a:r>
              <a:rPr lang="en-US" i="1" dirty="0"/>
              <a:t>twinning plane</a:t>
            </a:r>
            <a:r>
              <a:rPr lang="en-US" dirty="0"/>
              <a:t>) are shifted to form a </a:t>
            </a:r>
            <a:r>
              <a:rPr lang="en-US" dirty="0">
                <a:solidFill>
                  <a:srgbClr val="006699"/>
                </a:solidFill>
              </a:rPr>
              <a:t>mirror image</a:t>
            </a:r>
            <a:r>
              <a:rPr lang="en-US" dirty="0"/>
              <a:t> of the other side     </a:t>
            </a:r>
          </a:p>
        </p:txBody>
      </p:sp>
      <p:pic>
        <p:nvPicPr>
          <p:cNvPr id="118788" name="Picture 4" descr="w0021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2590800"/>
            <a:ext cx="7010400" cy="2978150"/>
          </a:xfrm>
          <a:prstGeom prst="rect">
            <a:avLst/>
          </a:prstGeom>
          <a:noFill/>
        </p:spPr>
      </p:pic>
      <p:sp>
        <p:nvSpPr>
          <p:cNvPr id="118789" name="Rectangle 5"/>
          <p:cNvSpPr>
            <a:spLocks noChangeArrowheads="1"/>
          </p:cNvSpPr>
          <p:nvPr/>
        </p:nvSpPr>
        <p:spPr bwMode="auto">
          <a:xfrm>
            <a:off x="228600" y="5715000"/>
            <a:ext cx="7924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tx1"/>
              </a:buClr>
              <a:buFont typeface="Symbol" pitchFamily="18" charset="2"/>
              <a:buNone/>
            </a:pPr>
            <a:r>
              <a:rPr lang="en-US" sz="1800" dirty="0">
                <a:solidFill>
                  <a:srgbClr val="006699"/>
                </a:solidFill>
                <a:latin typeface="Arial" pitchFamily="34" charset="0"/>
              </a:rPr>
              <a:t>Figure 2.13  Twinning, involving the formation of an atomic mirror image on the opposite side of the twinning plane: (a) before, and (b) after twinning.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</a:pPr>
            <a:r>
              <a:rPr lang="en-US"/>
              <a:t>Polycrystalline Nature of  Metals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4114800" y="1371600"/>
            <a:ext cx="4267200" cy="4495800"/>
          </a:xfrm>
        </p:spPr>
        <p:txBody>
          <a:bodyPr>
            <a:normAutofit fontScale="92500"/>
          </a:bodyPr>
          <a:lstStyle/>
          <a:p>
            <a:pPr>
              <a:spcBef>
                <a:spcPts val="1200"/>
              </a:spcBef>
            </a:pPr>
            <a:r>
              <a:rPr lang="en-US" dirty="0"/>
              <a:t>A block of metal may contain </a:t>
            </a:r>
            <a:r>
              <a:rPr lang="en-US" dirty="0">
                <a:solidFill>
                  <a:srgbClr val="006699"/>
                </a:solidFill>
              </a:rPr>
              <a:t>millions of individual crystals</a:t>
            </a:r>
            <a:r>
              <a:rPr lang="en-US" dirty="0"/>
              <a:t>, called </a:t>
            </a:r>
            <a:r>
              <a:rPr lang="en-US" i="1" dirty="0">
                <a:solidFill>
                  <a:srgbClr val="FF0066"/>
                </a:solidFill>
              </a:rPr>
              <a:t>grains</a:t>
            </a:r>
            <a:r>
              <a:rPr lang="en-US" dirty="0"/>
              <a:t> </a:t>
            </a:r>
          </a:p>
          <a:p>
            <a:pPr>
              <a:spcBef>
                <a:spcPts val="1200"/>
              </a:spcBef>
            </a:pPr>
            <a:r>
              <a:rPr lang="en-US" dirty="0"/>
              <a:t>Such a structure is called </a:t>
            </a:r>
            <a:r>
              <a:rPr lang="en-US" i="1" dirty="0">
                <a:solidFill>
                  <a:srgbClr val="FF0066"/>
                </a:solidFill>
              </a:rPr>
              <a:t>polycrystalline</a:t>
            </a:r>
            <a:r>
              <a:rPr lang="en-US" dirty="0"/>
              <a:t> </a:t>
            </a:r>
          </a:p>
          <a:p>
            <a:pPr>
              <a:spcBef>
                <a:spcPts val="1200"/>
              </a:spcBef>
            </a:pPr>
            <a:r>
              <a:rPr lang="en-US" dirty="0"/>
              <a:t>Each </a:t>
            </a:r>
            <a:r>
              <a:rPr lang="en-US" u="sng" dirty="0"/>
              <a:t>grain </a:t>
            </a:r>
            <a:r>
              <a:rPr lang="en-US" dirty="0"/>
              <a:t>has its </a:t>
            </a:r>
            <a:r>
              <a:rPr lang="en-US" u="sng" dirty="0"/>
              <a:t>own unique lattice orientation</a:t>
            </a:r>
            <a:r>
              <a:rPr lang="en-US" dirty="0"/>
              <a:t>; but collectively, the grains are randomly oriented in the block</a:t>
            </a:r>
          </a:p>
        </p:txBody>
      </p:sp>
      <p:pic>
        <p:nvPicPr>
          <p:cNvPr id="140291" name="Picture 3" descr="Rem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3733800" cy="3733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r>
              <a:rPr lang="en-US"/>
              <a:t>Crystalline Structure</a:t>
            </a:r>
          </a:p>
        </p:txBody>
      </p:sp>
      <p:sp>
        <p:nvSpPr>
          <p:cNvPr id="148487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3048000" cy="3962400"/>
          </a:xfrm>
          <a:noFill/>
          <a:ln/>
        </p:spPr>
        <p:txBody>
          <a:bodyPr>
            <a:no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How do polycrystalline structures form? </a:t>
            </a:r>
          </a:p>
          <a:p>
            <a:pPr lvl="1"/>
            <a:r>
              <a:rPr lang="en-US" sz="1400" b="1" dirty="0">
                <a:latin typeface="Arial" pitchFamily="34" charset="0"/>
                <a:cs typeface="Arial" pitchFamily="34" charset="0"/>
              </a:rPr>
              <a:t>As a </a:t>
            </a:r>
            <a:r>
              <a:rPr lang="en-US" sz="1400" b="1" u="sng" dirty="0">
                <a:latin typeface="Arial" pitchFamily="34" charset="0"/>
                <a:cs typeface="Arial" pitchFamily="34" charset="0"/>
              </a:rPr>
              <a:t>block of metal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 cools from the molten state and </a:t>
            </a:r>
            <a:r>
              <a:rPr lang="en-US" sz="1400" b="1" u="sng" dirty="0">
                <a:latin typeface="Arial" pitchFamily="34" charset="0"/>
                <a:cs typeface="Arial" pitchFamily="34" charset="0"/>
              </a:rPr>
              <a:t>begins to solidify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400" b="1" u="sng" dirty="0">
                <a:latin typeface="Arial" pitchFamily="34" charset="0"/>
                <a:cs typeface="Arial" pitchFamily="34" charset="0"/>
              </a:rPr>
              <a:t>individual crystals nucleate at random positions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 and orientations throughout the liquid </a:t>
            </a:r>
          </a:p>
          <a:p>
            <a:pPr lvl="1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These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crystals grow and finally interfere with each other, forming at their interface a surface defect ‑ </a:t>
            </a:r>
            <a:r>
              <a:rPr lang="en-US" sz="1400" b="1" u="sng" dirty="0">
                <a:latin typeface="Arial" pitchFamily="34" charset="0"/>
                <a:cs typeface="Arial" pitchFamily="34" charset="0"/>
              </a:rPr>
              <a:t>a </a:t>
            </a:r>
            <a:r>
              <a:rPr lang="en-US" sz="1400" b="1" i="1" u="sng" dirty="0">
                <a:latin typeface="Arial" pitchFamily="34" charset="0"/>
                <a:cs typeface="Arial" pitchFamily="34" charset="0"/>
              </a:rPr>
              <a:t>grain boundary</a:t>
            </a:r>
          </a:p>
          <a:p>
            <a:pPr lvl="1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Grain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boundaries are transition zones, perhaps only a few atoms thick </a:t>
            </a:r>
          </a:p>
        </p:txBody>
      </p:sp>
      <p:pic>
        <p:nvPicPr>
          <p:cNvPr id="148484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752600"/>
            <a:ext cx="4724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8485" name="Text Box 5"/>
          <p:cNvSpPr txBox="1">
            <a:spLocks noChangeArrowheads="1"/>
          </p:cNvSpPr>
          <p:nvPr/>
        </p:nvSpPr>
        <p:spPr bwMode="auto">
          <a:xfrm>
            <a:off x="3962400" y="5791200"/>
            <a:ext cx="3048000" cy="366713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006699"/>
                </a:solidFill>
                <a:latin typeface="Arial" pitchFamily="34" charset="0"/>
              </a:rPr>
              <a:t>Growth of crystals in metals</a:t>
            </a:r>
          </a:p>
        </p:txBody>
      </p:sp>
      <p:sp>
        <p:nvSpPr>
          <p:cNvPr id="148486" name="Rectangle 6"/>
          <p:cNvSpPr>
            <a:spLocks noChangeArrowheads="1"/>
          </p:cNvSpPr>
          <p:nvPr/>
        </p:nvSpPr>
        <p:spPr bwMode="auto">
          <a:xfrm>
            <a:off x="7162800" y="4191000"/>
            <a:ext cx="74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eaLnBrk="0" hangingPunct="0"/>
            <a:r>
              <a:rPr lang="en-US" sz="1800" dirty="0">
                <a:solidFill>
                  <a:srgbClr val="0000CC"/>
                </a:solidFill>
                <a:latin typeface="Arial" pitchFamily="34" charset="0"/>
              </a:rPr>
              <a:t>Grain</a:t>
            </a:r>
          </a:p>
        </p:txBody>
      </p:sp>
      <p:sp>
        <p:nvSpPr>
          <p:cNvPr id="148488" name="Rectangle 8"/>
          <p:cNvSpPr>
            <a:spLocks noChangeArrowheads="1"/>
          </p:cNvSpPr>
          <p:nvPr/>
        </p:nvSpPr>
        <p:spPr bwMode="auto">
          <a:xfrm>
            <a:off x="7315200" y="5486400"/>
            <a:ext cx="10302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eaLnBrk="0" hangingPunct="0"/>
            <a:r>
              <a:rPr lang="en-US" sz="1600" dirty="0">
                <a:solidFill>
                  <a:srgbClr val="0000CC"/>
                </a:solidFill>
                <a:latin typeface="Arial" pitchFamily="34" charset="0"/>
              </a:rPr>
              <a:t>Grain</a:t>
            </a:r>
          </a:p>
          <a:p>
            <a:pPr algn="l" eaLnBrk="0" hangingPunct="0"/>
            <a:r>
              <a:rPr lang="en-US" sz="1600" dirty="0">
                <a:solidFill>
                  <a:srgbClr val="0000CC"/>
                </a:solidFill>
                <a:latin typeface="Arial" pitchFamily="34" charset="0"/>
              </a:rPr>
              <a:t>boundary</a:t>
            </a:r>
          </a:p>
        </p:txBody>
      </p:sp>
      <p:sp>
        <p:nvSpPr>
          <p:cNvPr id="148490" name="Line 10"/>
          <p:cNvSpPr>
            <a:spLocks noChangeShapeType="1"/>
          </p:cNvSpPr>
          <p:nvPr/>
        </p:nvSpPr>
        <p:spPr bwMode="auto">
          <a:xfrm flipH="1" flipV="1">
            <a:off x="7467600" y="4724400"/>
            <a:ext cx="228600" cy="685800"/>
          </a:xfrm>
          <a:prstGeom prst="line">
            <a:avLst/>
          </a:prstGeom>
          <a:noFill/>
          <a:ln w="28575">
            <a:solidFill>
              <a:srgbClr val="0066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/>
              <a:t>Noncrystalline (Amorphous) Structures</a:t>
            </a: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3200" dirty="0" err="1"/>
              <a:t>Noncrystalline</a:t>
            </a:r>
            <a:r>
              <a:rPr lang="en-US" sz="3200" dirty="0"/>
              <a:t> (Amorphous) Structures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447800"/>
            <a:ext cx="7010400" cy="44958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Many materials are </a:t>
            </a:r>
            <a:r>
              <a:rPr lang="en-US" dirty="0" err="1"/>
              <a:t>noncrystalline</a:t>
            </a:r>
            <a:endParaRPr lang="en-US" dirty="0"/>
          </a:p>
          <a:p>
            <a:pPr lvl="1">
              <a:spcBef>
                <a:spcPts val="1200"/>
              </a:spcBef>
            </a:pPr>
            <a:r>
              <a:rPr lang="en-US" sz="2000" u="sng" dirty="0"/>
              <a:t>Water and air</a:t>
            </a:r>
            <a:r>
              <a:rPr lang="en-US" sz="2000" dirty="0"/>
              <a:t> have </a:t>
            </a:r>
            <a:r>
              <a:rPr lang="en-US" sz="2000" dirty="0" err="1"/>
              <a:t>noncrystalline</a:t>
            </a:r>
            <a:r>
              <a:rPr lang="en-US" sz="2000" dirty="0"/>
              <a:t> structures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A </a:t>
            </a:r>
            <a:r>
              <a:rPr lang="en-US" sz="2000" u="sng" dirty="0"/>
              <a:t>metal loses its crystalline</a:t>
            </a:r>
            <a:r>
              <a:rPr lang="en-US" sz="2000" dirty="0"/>
              <a:t> structure when </a:t>
            </a:r>
            <a:r>
              <a:rPr lang="en-US" sz="2000" u="sng" dirty="0"/>
              <a:t>melted</a:t>
            </a:r>
          </a:p>
          <a:p>
            <a:pPr lvl="1">
              <a:spcBef>
                <a:spcPts val="1200"/>
              </a:spcBef>
            </a:pPr>
            <a:endParaRPr lang="en-US" sz="2000" u="sng" dirty="0"/>
          </a:p>
          <a:p>
            <a:pPr>
              <a:spcBef>
                <a:spcPts val="1200"/>
              </a:spcBef>
            </a:pPr>
            <a:r>
              <a:rPr lang="en-US" dirty="0"/>
              <a:t>Some important engineering materials have </a:t>
            </a:r>
            <a:r>
              <a:rPr lang="en-US" dirty="0" err="1"/>
              <a:t>noncrystalline</a:t>
            </a:r>
            <a:r>
              <a:rPr lang="en-US" dirty="0"/>
              <a:t> forms in their solid state: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Glass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Many plastics 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Rubber</a:t>
            </a:r>
          </a:p>
        </p:txBody>
      </p:sp>
      <p:pic>
        <p:nvPicPr>
          <p:cNvPr id="130051" name="Picture 3" descr="figure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4191000"/>
            <a:ext cx="2600325" cy="2470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010400" cy="91440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3200" dirty="0"/>
              <a:t>Features of </a:t>
            </a:r>
            <a:r>
              <a:rPr lang="en-US" sz="3200" dirty="0" err="1"/>
              <a:t>Noncrystalline</a:t>
            </a:r>
            <a:r>
              <a:rPr lang="en-US" sz="3200" dirty="0"/>
              <a:t> Structures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1524000"/>
            <a:ext cx="6172200" cy="4495800"/>
          </a:xfrm>
        </p:spPr>
        <p:txBody>
          <a:bodyPr/>
          <a:lstStyle/>
          <a:p>
            <a:pPr marL="457200" indent="-457200">
              <a:spcBef>
                <a:spcPts val="1200"/>
              </a:spcBef>
            </a:pPr>
            <a:r>
              <a:rPr lang="en-US" dirty="0"/>
              <a:t>Two features differentiate </a:t>
            </a:r>
            <a:r>
              <a:rPr lang="en-US" dirty="0" err="1"/>
              <a:t>noncrystalline</a:t>
            </a:r>
            <a:r>
              <a:rPr lang="en-US" dirty="0"/>
              <a:t> (amorphous) from crystalline materials: </a:t>
            </a:r>
          </a:p>
          <a:p>
            <a:pPr marL="457200" indent="-457200">
              <a:spcBef>
                <a:spcPts val="1200"/>
              </a:spcBef>
            </a:pPr>
            <a:endParaRPr lang="en-US" dirty="0"/>
          </a:p>
          <a:p>
            <a:pPr marL="914400" lvl="1" indent="-457200">
              <a:buFont typeface="Symbol" pitchFamily="18" charset="2"/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Absence of </a:t>
            </a:r>
            <a:r>
              <a:rPr lang="en-US" sz="2400" dirty="0" err="1">
                <a:solidFill>
                  <a:srgbClr val="FF0066"/>
                </a:solidFill>
              </a:rPr>
              <a:t>long‑range</a:t>
            </a:r>
            <a:r>
              <a:rPr lang="en-US" sz="2400" dirty="0">
                <a:solidFill>
                  <a:srgbClr val="FF0066"/>
                </a:solidFill>
              </a:rPr>
              <a:t> order in molecular structure </a:t>
            </a:r>
          </a:p>
          <a:p>
            <a:pPr marL="914400" lvl="1" indent="-457200">
              <a:buFont typeface="Symbol" pitchFamily="18" charset="2"/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Differences in melting and thermal expansion characteristics</a:t>
            </a:r>
          </a:p>
        </p:txBody>
      </p:sp>
      <p:pic>
        <p:nvPicPr>
          <p:cNvPr id="80900" name="Picture 4" descr="MCBS01705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352800"/>
            <a:ext cx="2514600" cy="2535238"/>
          </a:xfrm>
          <a:prstGeom prst="rect">
            <a:avLst/>
          </a:prstGeom>
          <a:noFill/>
        </p:spPr>
      </p:pic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1520825" y="3657600"/>
            <a:ext cx="1066800" cy="9429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/>
              <a:t>What are the differences between them?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/>
              <a:t>Crystalline versus Noncrystalline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5562600"/>
            <a:ext cx="7848600" cy="6096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200"/>
              </a:spcBef>
              <a:buFont typeface="Wingdings" pitchFamily="2" charset="2"/>
              <a:buNone/>
            </a:pPr>
            <a:r>
              <a:rPr lang="en-US" sz="1800">
                <a:solidFill>
                  <a:srgbClr val="006699"/>
                </a:solidFill>
              </a:rPr>
              <a:t>Figure 2.14 Difference in structure between: (a) crystalline and (b) noncrystalline materials.</a:t>
            </a:r>
          </a:p>
        </p:txBody>
      </p:sp>
      <p:pic>
        <p:nvPicPr>
          <p:cNvPr id="119813" name="Picture 5" descr="NewImage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1371600"/>
            <a:ext cx="6475413" cy="3176588"/>
          </a:xfrm>
          <a:prstGeom prst="rect">
            <a:avLst/>
          </a:prstGeom>
          <a:noFill/>
        </p:spPr>
      </p:pic>
      <p:sp>
        <p:nvSpPr>
          <p:cNvPr id="119814" name="Rectangle 6"/>
          <p:cNvSpPr>
            <a:spLocks noChangeArrowheads="1"/>
          </p:cNvSpPr>
          <p:nvPr/>
        </p:nvSpPr>
        <p:spPr bwMode="auto">
          <a:xfrm>
            <a:off x="609600" y="4572000"/>
            <a:ext cx="3252788" cy="7016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996600"/>
                </a:solidFill>
              </a:rPr>
              <a:t>The crystal structure is regular, repeating, and denser</a:t>
            </a:r>
          </a:p>
        </p:txBody>
      </p:sp>
      <p:sp>
        <p:nvSpPr>
          <p:cNvPr id="119815" name="Rectangle 7"/>
          <p:cNvSpPr>
            <a:spLocks noChangeArrowheads="1"/>
          </p:cNvSpPr>
          <p:nvPr/>
        </p:nvSpPr>
        <p:spPr bwMode="auto">
          <a:xfrm>
            <a:off x="4038600" y="4648200"/>
            <a:ext cx="3933825" cy="7016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>
                <a:solidFill>
                  <a:srgbClr val="996600"/>
                </a:solidFill>
              </a:rPr>
              <a:t>The noncrystalline structure is random and less tightly packed.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/>
          <a:lstStyle/>
          <a:p>
            <a:r>
              <a:rPr lang="en-US" dirty="0"/>
              <a:t>Solidification</a:t>
            </a:r>
          </a:p>
        </p:txBody>
      </p:sp>
      <p:pic>
        <p:nvPicPr>
          <p:cNvPr id="149508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6916738" cy="396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9509" name="Rectangle 5"/>
          <p:cNvSpPr>
            <a:spLocks noChangeArrowheads="1"/>
          </p:cNvSpPr>
          <p:nvPr/>
        </p:nvSpPr>
        <p:spPr bwMode="auto">
          <a:xfrm>
            <a:off x="1981200" y="1600200"/>
            <a:ext cx="1208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eaLnBrk="0" hangingPunct="0"/>
            <a:r>
              <a:rPr lang="en-US" sz="1600" b="1" u="sng">
                <a:solidFill>
                  <a:srgbClr val="FF0066"/>
                </a:solidFill>
                <a:latin typeface="Times New Roman" pitchFamily="18" charset="0"/>
              </a:rPr>
              <a:t>Alloy Metal</a:t>
            </a:r>
          </a:p>
        </p:txBody>
      </p:sp>
      <p:sp>
        <p:nvSpPr>
          <p:cNvPr id="149510" name="Rectangle 6"/>
          <p:cNvSpPr>
            <a:spLocks noChangeArrowheads="1"/>
          </p:cNvSpPr>
          <p:nvPr/>
        </p:nvSpPr>
        <p:spPr bwMode="auto">
          <a:xfrm>
            <a:off x="4500563" y="1625600"/>
            <a:ext cx="1162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eaLnBrk="0" hangingPunct="0"/>
            <a:r>
              <a:rPr lang="en-US" sz="1600" b="1" u="sng">
                <a:solidFill>
                  <a:srgbClr val="FF0066"/>
                </a:solidFill>
                <a:latin typeface="Times New Roman" pitchFamily="18" charset="0"/>
              </a:rPr>
              <a:t>Pure Metal</a:t>
            </a:r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r>
              <a:rPr lang="en-US" dirty="0"/>
              <a:t>Volumetric Effects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5486400"/>
            <a:ext cx="7162800" cy="1066800"/>
          </a:xfrm>
        </p:spPr>
        <p:txBody>
          <a:bodyPr/>
          <a:lstStyle/>
          <a:p>
            <a:pPr>
              <a:spcBef>
                <a:spcPts val="1200"/>
              </a:spcBef>
              <a:buFont typeface="Wingdings" pitchFamily="2" charset="2"/>
              <a:buNone/>
            </a:pPr>
            <a:r>
              <a:rPr lang="en-US" sz="1800" dirty="0">
                <a:solidFill>
                  <a:srgbClr val="006699"/>
                </a:solidFill>
              </a:rPr>
              <a:t>Figure 2.15  Characteristic change in volume for a pure metal (a </a:t>
            </a:r>
            <a:r>
              <a:rPr lang="en-US" sz="1800" dirty="0">
                <a:solidFill>
                  <a:srgbClr val="00CC00"/>
                </a:solidFill>
              </a:rPr>
              <a:t>crystalline structure</a:t>
            </a:r>
            <a:r>
              <a:rPr lang="en-US" sz="1800" dirty="0">
                <a:solidFill>
                  <a:srgbClr val="006699"/>
                </a:solidFill>
              </a:rPr>
              <a:t>), compared to the same volumetric changes in glass (a </a:t>
            </a:r>
            <a:r>
              <a:rPr lang="en-US" sz="1800" dirty="0" err="1">
                <a:solidFill>
                  <a:srgbClr val="FF0066"/>
                </a:solidFill>
              </a:rPr>
              <a:t>noncrystalline</a:t>
            </a:r>
            <a:r>
              <a:rPr lang="en-US" sz="1800" dirty="0">
                <a:solidFill>
                  <a:srgbClr val="FF0066"/>
                </a:solidFill>
              </a:rPr>
              <a:t> structure</a:t>
            </a:r>
            <a:r>
              <a:rPr lang="en-US" sz="1800" dirty="0">
                <a:solidFill>
                  <a:srgbClr val="006699"/>
                </a:solidFill>
              </a:rPr>
              <a:t>).</a:t>
            </a:r>
          </a:p>
        </p:txBody>
      </p:sp>
      <p:pic>
        <p:nvPicPr>
          <p:cNvPr id="120836" name="Picture 4" descr="w00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1219200"/>
            <a:ext cx="4495800" cy="4037013"/>
          </a:xfrm>
          <a:prstGeom prst="rect">
            <a:avLst/>
          </a:prstGeom>
          <a:noFill/>
        </p:spPr>
      </p:pic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685800" y="4191000"/>
            <a:ext cx="1951038" cy="5810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/>
              <a:t>T</a:t>
            </a:r>
            <a:r>
              <a:rPr lang="en-US" sz="1600" baseline="-25000"/>
              <a:t>g</a:t>
            </a:r>
            <a:r>
              <a:rPr lang="en-US" sz="1600"/>
              <a:t>=glass temperature</a:t>
            </a:r>
          </a:p>
          <a:p>
            <a:pPr algn="l"/>
            <a:r>
              <a:rPr lang="en-US" sz="1600"/>
              <a:t>T</a:t>
            </a:r>
            <a:r>
              <a:rPr lang="en-US" sz="1600" baseline="-25000"/>
              <a:t>m</a:t>
            </a:r>
            <a:r>
              <a:rPr lang="en-US" sz="1600"/>
              <a:t>=melting temperature</a:t>
            </a:r>
          </a:p>
        </p:txBody>
      </p:sp>
      <p:sp>
        <p:nvSpPr>
          <p:cNvPr id="120838" name="Line 6"/>
          <p:cNvSpPr>
            <a:spLocks noChangeShapeType="1"/>
          </p:cNvSpPr>
          <p:nvPr/>
        </p:nvSpPr>
        <p:spPr bwMode="auto">
          <a:xfrm flipV="1">
            <a:off x="3505200" y="2781300"/>
            <a:ext cx="1371600" cy="53340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839" name="Line 7"/>
          <p:cNvSpPr>
            <a:spLocks noChangeShapeType="1"/>
          </p:cNvSpPr>
          <p:nvPr/>
        </p:nvSpPr>
        <p:spPr bwMode="auto">
          <a:xfrm flipV="1">
            <a:off x="4876800" y="1333500"/>
            <a:ext cx="1905000" cy="144780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840" name="Line 8"/>
          <p:cNvSpPr>
            <a:spLocks noChangeShapeType="1"/>
          </p:cNvSpPr>
          <p:nvPr/>
        </p:nvSpPr>
        <p:spPr bwMode="auto">
          <a:xfrm flipV="1">
            <a:off x="4191000" y="3505200"/>
            <a:ext cx="1524000" cy="609600"/>
          </a:xfrm>
          <a:prstGeom prst="line">
            <a:avLst/>
          </a:prstGeom>
          <a:noFill/>
          <a:ln w="57150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841" name="Line 9"/>
          <p:cNvSpPr>
            <a:spLocks noChangeShapeType="1"/>
          </p:cNvSpPr>
          <p:nvPr/>
        </p:nvSpPr>
        <p:spPr bwMode="auto">
          <a:xfrm flipV="1">
            <a:off x="5727700" y="2209800"/>
            <a:ext cx="0" cy="1295400"/>
          </a:xfrm>
          <a:prstGeom prst="line">
            <a:avLst/>
          </a:prstGeom>
          <a:noFill/>
          <a:ln w="57150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842" name="Line 10"/>
          <p:cNvSpPr>
            <a:spLocks noChangeShapeType="1"/>
          </p:cNvSpPr>
          <p:nvPr/>
        </p:nvSpPr>
        <p:spPr bwMode="auto">
          <a:xfrm flipV="1">
            <a:off x="5715000" y="1384300"/>
            <a:ext cx="1066800" cy="838200"/>
          </a:xfrm>
          <a:prstGeom prst="line">
            <a:avLst/>
          </a:prstGeom>
          <a:noFill/>
          <a:ln w="57150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</a:pPr>
            <a:r>
              <a:rPr lang="en-US"/>
              <a:t>Atomic Structure and the Elements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9416"/>
            <a:ext cx="3886200" cy="484632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The </a:t>
            </a:r>
            <a:r>
              <a:rPr lang="en-US" dirty="0">
                <a:solidFill>
                  <a:srgbClr val="0066CC"/>
                </a:solidFill>
              </a:rPr>
              <a:t>basic structural unit</a:t>
            </a:r>
            <a:r>
              <a:rPr lang="en-US" dirty="0"/>
              <a:t> of matter is the </a:t>
            </a:r>
            <a:r>
              <a:rPr lang="en-US" dirty="0">
                <a:solidFill>
                  <a:srgbClr val="0066CC"/>
                </a:solidFill>
              </a:rPr>
              <a:t>atom</a:t>
            </a:r>
            <a:r>
              <a:rPr lang="en-US" dirty="0"/>
              <a:t> 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Each atom is composed of a </a:t>
            </a:r>
            <a:r>
              <a:rPr lang="en-US" sz="2000" u="sng" dirty="0"/>
              <a:t>positively charged nucleus</a:t>
            </a:r>
            <a:r>
              <a:rPr lang="en-US" sz="2000" dirty="0"/>
              <a:t>, surrounded by a sufficient number of </a:t>
            </a:r>
            <a:r>
              <a:rPr lang="en-US" sz="2000" u="sng" dirty="0"/>
              <a:t>negatively charged electrons</a:t>
            </a:r>
            <a:r>
              <a:rPr lang="en-US" sz="2000" dirty="0"/>
              <a:t> so the charges are balanced 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More than 100 elements, and they are the chemical building blocks of all matter</a:t>
            </a:r>
            <a:r>
              <a:rPr lang="en-US" dirty="0"/>
              <a:t> </a:t>
            </a:r>
          </a:p>
        </p:txBody>
      </p:sp>
      <p:pic>
        <p:nvPicPr>
          <p:cNvPr id="108551" name="Picture 7" descr="atom_model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590800"/>
            <a:ext cx="2800350" cy="28003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</a:pPr>
            <a:r>
              <a:rPr lang="en-US"/>
              <a:t>Summary: Characteristics of </a:t>
            </a:r>
            <a:r>
              <a:rPr lang="en-US">
                <a:solidFill>
                  <a:srgbClr val="FF0066"/>
                </a:solidFill>
              </a:rPr>
              <a:t>Metals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>
                <a:solidFill>
                  <a:srgbClr val="006699"/>
                </a:solidFill>
              </a:rPr>
              <a:t>Crystalline structures</a:t>
            </a:r>
            <a:r>
              <a:rPr lang="en-US"/>
              <a:t> </a:t>
            </a:r>
            <a:r>
              <a:rPr lang="en-US" u="sng"/>
              <a:t>in the solid state</a:t>
            </a:r>
            <a:r>
              <a:rPr lang="en-US"/>
              <a:t>, almost without exception </a:t>
            </a:r>
          </a:p>
          <a:p>
            <a:pPr>
              <a:spcBef>
                <a:spcPts val="1200"/>
              </a:spcBef>
            </a:pPr>
            <a:r>
              <a:rPr lang="en-US">
                <a:solidFill>
                  <a:srgbClr val="006699"/>
                </a:solidFill>
              </a:rPr>
              <a:t>BCC, FCC, or HCP unit cells</a:t>
            </a:r>
          </a:p>
          <a:p>
            <a:pPr>
              <a:spcBef>
                <a:spcPts val="1200"/>
              </a:spcBef>
            </a:pPr>
            <a:r>
              <a:rPr lang="en-US"/>
              <a:t>Atoms held together by </a:t>
            </a:r>
            <a:r>
              <a:rPr lang="en-US">
                <a:solidFill>
                  <a:srgbClr val="006699"/>
                </a:solidFill>
              </a:rPr>
              <a:t>metallic bonding</a:t>
            </a:r>
          </a:p>
          <a:p>
            <a:pPr>
              <a:spcBef>
                <a:spcPts val="1200"/>
              </a:spcBef>
            </a:pPr>
            <a:r>
              <a:rPr lang="en-US"/>
              <a:t>Properties: </a:t>
            </a:r>
            <a:r>
              <a:rPr lang="en-US">
                <a:solidFill>
                  <a:srgbClr val="006699"/>
                </a:solidFill>
              </a:rPr>
              <a:t>high strength and hardness</a:t>
            </a:r>
            <a:r>
              <a:rPr lang="en-US"/>
              <a:t>, </a:t>
            </a:r>
            <a:r>
              <a:rPr lang="en-US">
                <a:solidFill>
                  <a:srgbClr val="006699"/>
                </a:solidFill>
              </a:rPr>
              <a:t>high electrical and thermal conductivity</a:t>
            </a:r>
          </a:p>
          <a:p>
            <a:pPr>
              <a:spcBef>
                <a:spcPts val="1200"/>
              </a:spcBef>
            </a:pPr>
            <a:r>
              <a:rPr lang="en-US">
                <a:solidFill>
                  <a:srgbClr val="006699"/>
                </a:solidFill>
              </a:rPr>
              <a:t>FCC metals</a:t>
            </a:r>
            <a:r>
              <a:rPr lang="en-US"/>
              <a:t> are generally </a:t>
            </a:r>
            <a:r>
              <a:rPr lang="en-US">
                <a:solidFill>
                  <a:srgbClr val="006699"/>
                </a:solidFill>
              </a:rPr>
              <a:t>ductile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</a:pPr>
            <a:r>
              <a:rPr lang="en-US"/>
              <a:t>Summary: Characteristics of </a:t>
            </a:r>
            <a:r>
              <a:rPr lang="en-US">
                <a:solidFill>
                  <a:srgbClr val="FF0066"/>
                </a:solidFill>
              </a:rPr>
              <a:t>Ceramics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/>
              <a:t>Most ceramics have </a:t>
            </a:r>
            <a:r>
              <a:rPr lang="en-US">
                <a:solidFill>
                  <a:srgbClr val="006699"/>
                </a:solidFill>
              </a:rPr>
              <a:t>crystalline structures</a:t>
            </a:r>
            <a:r>
              <a:rPr lang="en-US"/>
              <a:t>, while </a:t>
            </a:r>
            <a:r>
              <a:rPr lang="en-US">
                <a:solidFill>
                  <a:srgbClr val="006699"/>
                </a:solidFill>
              </a:rPr>
              <a:t>glass</a:t>
            </a:r>
            <a:r>
              <a:rPr lang="en-US"/>
              <a:t> (SiO</a:t>
            </a:r>
            <a:r>
              <a:rPr lang="en-US" baseline="-25000"/>
              <a:t>2</a:t>
            </a:r>
            <a:r>
              <a:rPr lang="en-US"/>
              <a:t>) is </a:t>
            </a:r>
            <a:r>
              <a:rPr lang="en-US">
                <a:solidFill>
                  <a:srgbClr val="006699"/>
                </a:solidFill>
              </a:rPr>
              <a:t>amorphous</a:t>
            </a:r>
            <a:r>
              <a:rPr lang="en-US"/>
              <a:t> </a:t>
            </a:r>
          </a:p>
          <a:p>
            <a:pPr>
              <a:spcBef>
                <a:spcPts val="1200"/>
              </a:spcBef>
            </a:pPr>
            <a:r>
              <a:rPr lang="en-US"/>
              <a:t>Molecules characterized by </a:t>
            </a:r>
            <a:r>
              <a:rPr lang="en-US">
                <a:solidFill>
                  <a:srgbClr val="006699"/>
                </a:solidFill>
              </a:rPr>
              <a:t>ionic or covalent bonding</a:t>
            </a:r>
            <a:r>
              <a:rPr lang="en-US"/>
              <a:t>, </a:t>
            </a:r>
            <a:r>
              <a:rPr lang="en-US" u="sng"/>
              <a:t>or both</a:t>
            </a:r>
            <a:r>
              <a:rPr lang="en-US"/>
              <a:t> </a:t>
            </a:r>
          </a:p>
          <a:p>
            <a:pPr>
              <a:spcBef>
                <a:spcPts val="1200"/>
              </a:spcBef>
            </a:pPr>
            <a:r>
              <a:rPr lang="en-US"/>
              <a:t>Properties: </a:t>
            </a:r>
            <a:r>
              <a:rPr lang="en-US">
                <a:solidFill>
                  <a:srgbClr val="006699"/>
                </a:solidFill>
              </a:rPr>
              <a:t>high hardness and stiffness</a:t>
            </a:r>
            <a:r>
              <a:rPr lang="en-US"/>
              <a:t>, electrically </a:t>
            </a:r>
            <a:r>
              <a:rPr lang="en-US">
                <a:solidFill>
                  <a:srgbClr val="006699"/>
                </a:solidFill>
              </a:rPr>
              <a:t>insulating</a:t>
            </a:r>
            <a:r>
              <a:rPr lang="en-US"/>
              <a:t>, </a:t>
            </a:r>
            <a:r>
              <a:rPr lang="en-US">
                <a:solidFill>
                  <a:srgbClr val="006699"/>
                </a:solidFill>
              </a:rPr>
              <a:t>refractory</a:t>
            </a:r>
            <a:r>
              <a:rPr lang="en-US"/>
              <a:t>, and </a:t>
            </a:r>
            <a:r>
              <a:rPr lang="en-US">
                <a:solidFill>
                  <a:srgbClr val="006699"/>
                </a:solidFill>
              </a:rPr>
              <a:t>chemically inert</a:t>
            </a:r>
          </a:p>
        </p:txBody>
      </p:sp>
      <p:sp>
        <p:nvSpPr>
          <p:cNvPr id="138242" name="Rectangle 2"/>
          <p:cNvSpPr>
            <a:spLocks noChangeArrowheads="1"/>
          </p:cNvSpPr>
          <p:nvPr/>
        </p:nvSpPr>
        <p:spPr bwMode="auto">
          <a:xfrm>
            <a:off x="1752600" y="4800600"/>
            <a:ext cx="6248400" cy="8255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en-US" sz="1600" b="1" dirty="0">
                <a:latin typeface="Arial" pitchFamily="34" charset="0"/>
              </a:rPr>
              <a:t>Refractory</a:t>
            </a:r>
            <a:r>
              <a:rPr lang="en-US" sz="1600" dirty="0">
                <a:latin typeface="Arial" pitchFamily="34" charset="0"/>
              </a:rPr>
              <a:t> materials retain their strength at high temperatures. They are used to make crucibles and linings for furnaces, kilns and incinerators. </a:t>
            </a:r>
          </a:p>
        </p:txBody>
      </p:sp>
      <p:pic>
        <p:nvPicPr>
          <p:cNvPr id="138243" name="Picture 3" descr="MCj015056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800600"/>
            <a:ext cx="1171575" cy="1371600"/>
          </a:xfrm>
          <a:prstGeom prst="rect">
            <a:avLst/>
          </a:prstGeom>
          <a:noFill/>
        </p:spPr>
      </p:pic>
      <p:sp>
        <p:nvSpPr>
          <p:cNvPr id="138244" name="AutoShape 4"/>
          <p:cNvSpPr>
            <a:spLocks noChangeArrowheads="1"/>
          </p:cNvSpPr>
          <p:nvPr/>
        </p:nvSpPr>
        <p:spPr bwMode="auto">
          <a:xfrm>
            <a:off x="1447800" y="4343400"/>
            <a:ext cx="609600" cy="533400"/>
          </a:xfrm>
          <a:prstGeom prst="cloudCallout">
            <a:avLst>
              <a:gd name="adj1" fmla="val -91667"/>
              <a:gd name="adj2" fmla="val 40477"/>
            </a:avLst>
          </a:prstGeom>
          <a:noFill/>
          <a:ln w="28575">
            <a:solidFill>
              <a:srgbClr val="006699"/>
            </a:solidFill>
            <a:round/>
            <a:headEnd/>
            <a:tailEnd/>
          </a:ln>
          <a:effectLst/>
        </p:spPr>
        <p:txBody>
          <a:bodyPr anchor="ctr"/>
          <a:lstStyle/>
          <a:p>
            <a:r>
              <a:rPr lang="en-US"/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</a:pPr>
            <a:r>
              <a:rPr lang="en-US"/>
              <a:t>Summary: Characteristics of </a:t>
            </a:r>
            <a:r>
              <a:rPr lang="en-US">
                <a:solidFill>
                  <a:srgbClr val="FF0066"/>
                </a:solidFill>
              </a:rPr>
              <a:t>Polymers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Many repeating </a:t>
            </a:r>
            <a:r>
              <a:rPr lang="en-US" i="1" dirty="0" err="1">
                <a:solidFill>
                  <a:srgbClr val="006699"/>
                </a:solidFill>
              </a:rPr>
              <a:t>mers</a:t>
            </a:r>
            <a:r>
              <a:rPr lang="en-US" dirty="0"/>
              <a:t> in molecule held together by </a:t>
            </a:r>
            <a:r>
              <a:rPr lang="en-US" dirty="0">
                <a:solidFill>
                  <a:srgbClr val="006699"/>
                </a:solidFill>
              </a:rPr>
              <a:t>covalent bonding</a:t>
            </a:r>
          </a:p>
          <a:p>
            <a:pPr>
              <a:spcBef>
                <a:spcPts val="1200"/>
              </a:spcBef>
            </a:pPr>
            <a:r>
              <a:rPr lang="en-US" dirty="0"/>
              <a:t>Polymers usually </a:t>
            </a:r>
            <a:r>
              <a:rPr lang="en-US" dirty="0">
                <a:solidFill>
                  <a:srgbClr val="006699"/>
                </a:solidFill>
              </a:rPr>
              <a:t>carbon plus</a:t>
            </a:r>
            <a:r>
              <a:rPr lang="en-US" dirty="0"/>
              <a:t> one or more other elements: </a:t>
            </a:r>
            <a:r>
              <a:rPr lang="en-US" dirty="0">
                <a:solidFill>
                  <a:srgbClr val="006699"/>
                </a:solidFill>
              </a:rPr>
              <a:t>H, N, O, and </a:t>
            </a:r>
            <a:r>
              <a:rPr lang="en-US" dirty="0" err="1">
                <a:solidFill>
                  <a:srgbClr val="006699"/>
                </a:solidFill>
              </a:rPr>
              <a:t>Cl</a:t>
            </a:r>
            <a:r>
              <a:rPr lang="en-US" dirty="0"/>
              <a:t> </a:t>
            </a:r>
          </a:p>
          <a:p>
            <a:pPr>
              <a:spcBef>
                <a:spcPts val="1200"/>
              </a:spcBef>
            </a:pPr>
            <a:r>
              <a:rPr lang="en-US" dirty="0">
                <a:solidFill>
                  <a:srgbClr val="006699"/>
                </a:solidFill>
              </a:rPr>
              <a:t>Amorphous</a:t>
            </a:r>
            <a:r>
              <a:rPr lang="en-US" dirty="0"/>
              <a:t> (glassy) structure or mixture of </a:t>
            </a:r>
            <a:r>
              <a:rPr lang="en-US" dirty="0">
                <a:solidFill>
                  <a:srgbClr val="006699"/>
                </a:solidFill>
              </a:rPr>
              <a:t>amorphous and crystalline</a:t>
            </a:r>
            <a:r>
              <a:rPr lang="en-US" dirty="0"/>
              <a:t> </a:t>
            </a:r>
          </a:p>
          <a:p>
            <a:pPr>
              <a:spcBef>
                <a:spcPts val="1200"/>
              </a:spcBef>
            </a:pPr>
            <a:r>
              <a:rPr lang="en-US" dirty="0"/>
              <a:t>Properties: </a:t>
            </a:r>
            <a:r>
              <a:rPr lang="en-US" dirty="0">
                <a:solidFill>
                  <a:srgbClr val="006699"/>
                </a:solidFill>
              </a:rPr>
              <a:t>low density</a:t>
            </a:r>
            <a:r>
              <a:rPr lang="en-US" dirty="0"/>
              <a:t>, </a:t>
            </a:r>
            <a:r>
              <a:rPr lang="en-US" dirty="0">
                <a:solidFill>
                  <a:srgbClr val="006699"/>
                </a:solidFill>
              </a:rPr>
              <a:t>high electrical resistivity</a:t>
            </a:r>
            <a:r>
              <a:rPr lang="en-US" dirty="0"/>
              <a:t>, and </a:t>
            </a:r>
            <a:r>
              <a:rPr lang="en-US" dirty="0">
                <a:solidFill>
                  <a:srgbClr val="006699"/>
                </a:solidFill>
              </a:rPr>
              <a:t>low thermal conductivity</a:t>
            </a:r>
            <a:r>
              <a:rPr lang="en-US" dirty="0"/>
              <a:t>, </a:t>
            </a:r>
            <a:r>
              <a:rPr lang="en-US" dirty="0">
                <a:solidFill>
                  <a:srgbClr val="006699"/>
                </a:solidFill>
              </a:rPr>
              <a:t>strength and stiffness vary widely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/>
              <a:t>Element Groupings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3390900" cy="4495800"/>
          </a:xfrm>
        </p:spPr>
        <p:txBody>
          <a:bodyPr/>
          <a:lstStyle/>
          <a:p>
            <a:pPr marL="0" indent="0">
              <a:spcBef>
                <a:spcPts val="1200"/>
              </a:spcBef>
              <a:buFont typeface="Wingdings" pitchFamily="2" charset="2"/>
              <a:buNone/>
            </a:pPr>
            <a:r>
              <a:rPr lang="en-US" sz="2000" dirty="0"/>
              <a:t>The elements can be grouped into families and relationships established between and within the families by means of the </a:t>
            </a:r>
            <a:r>
              <a:rPr lang="en-US" sz="2000" dirty="0">
                <a:solidFill>
                  <a:srgbClr val="0066CC"/>
                </a:solidFill>
              </a:rPr>
              <a:t>Periodic Table</a:t>
            </a:r>
          </a:p>
          <a:p>
            <a:pPr marL="0" indent="0">
              <a:spcBef>
                <a:spcPts val="1200"/>
              </a:spcBef>
              <a:buFont typeface="Wingdings" pitchFamily="2" charset="2"/>
              <a:buNone/>
            </a:pPr>
            <a:endParaRPr lang="en-US" sz="2000" dirty="0">
              <a:solidFill>
                <a:srgbClr val="0066CC"/>
              </a:solidFill>
            </a:endParaRPr>
          </a:p>
          <a:p>
            <a:pPr marL="0" indent="0"/>
            <a:r>
              <a:rPr lang="en-US" sz="2000" dirty="0">
                <a:solidFill>
                  <a:srgbClr val="FF0066"/>
                </a:solidFill>
              </a:rPr>
              <a:t>Metals</a:t>
            </a:r>
            <a:r>
              <a:rPr lang="en-US" sz="2000" dirty="0"/>
              <a:t> occupy the </a:t>
            </a:r>
            <a:r>
              <a:rPr lang="en-US" sz="2000" dirty="0">
                <a:solidFill>
                  <a:srgbClr val="006699"/>
                </a:solidFill>
              </a:rPr>
              <a:t>left and center portions of the table</a:t>
            </a:r>
          </a:p>
          <a:p>
            <a:pPr marL="0" indent="0"/>
            <a:r>
              <a:rPr lang="en-US" sz="2000" dirty="0">
                <a:solidFill>
                  <a:srgbClr val="FF0066"/>
                </a:solidFill>
              </a:rPr>
              <a:t>Nonmetals </a:t>
            </a:r>
            <a:r>
              <a:rPr lang="en-US" sz="2000" dirty="0"/>
              <a:t>are on </a:t>
            </a:r>
            <a:r>
              <a:rPr lang="en-US" sz="2000" dirty="0">
                <a:solidFill>
                  <a:srgbClr val="006699"/>
                </a:solidFill>
              </a:rPr>
              <a:t>right</a:t>
            </a:r>
          </a:p>
          <a:p>
            <a:pPr marL="0" indent="0"/>
            <a:r>
              <a:rPr lang="en-US" sz="2000" dirty="0"/>
              <a:t>Between them is a transition zone containing </a:t>
            </a:r>
            <a:r>
              <a:rPr lang="en-US" sz="2000" i="1" dirty="0">
                <a:solidFill>
                  <a:srgbClr val="FF0066"/>
                </a:solidFill>
              </a:rPr>
              <a:t>metalloids</a:t>
            </a:r>
            <a:r>
              <a:rPr lang="en-US" sz="2000" dirty="0">
                <a:solidFill>
                  <a:srgbClr val="FF0066"/>
                </a:solidFill>
              </a:rPr>
              <a:t> or </a:t>
            </a:r>
            <a:r>
              <a:rPr lang="en-US" sz="2000" i="1" dirty="0">
                <a:solidFill>
                  <a:srgbClr val="FF0066"/>
                </a:solidFill>
              </a:rPr>
              <a:t>semi‑</a:t>
            </a:r>
            <a:r>
              <a:rPr lang="en-US" sz="2000" i="1" dirty="0" err="1">
                <a:solidFill>
                  <a:srgbClr val="FF0066"/>
                </a:solidFill>
              </a:rPr>
              <a:t>metals</a:t>
            </a:r>
            <a:endParaRPr lang="en-US" sz="2000" dirty="0">
              <a:solidFill>
                <a:srgbClr val="FF0066"/>
              </a:solidFill>
            </a:endParaRPr>
          </a:p>
        </p:txBody>
      </p:sp>
      <p:graphicFrame>
        <p:nvGraphicFramePr>
          <p:cNvPr id="8392" name="Group 200"/>
          <p:cNvGraphicFramePr>
            <a:graphicFrameLocks noGrp="1"/>
          </p:cNvGraphicFramePr>
          <p:nvPr>
            <p:ph sz="half" idx="2"/>
          </p:nvPr>
        </p:nvGraphicFramePr>
        <p:xfrm>
          <a:off x="3733800" y="1447800"/>
          <a:ext cx="3810000" cy="4584702"/>
        </p:xfrm>
        <a:graphic>
          <a:graphicData uri="http://schemas.openxmlformats.org/drawingml/2006/table">
            <a:tbl>
              <a:tblPr/>
              <a:tblGrid>
                <a:gridCol w="1295400"/>
                <a:gridCol w="1384300"/>
                <a:gridCol w="1130300"/>
              </a:tblGrid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Metals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Metalloids or Semimetals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NonMetals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Beryllium – Be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Boron – B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Helium – He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Lithium – Li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Silicon – Si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Neon – Ne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Magnesium – Mg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Arsenic – As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Argon – Ar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Cadmium – Cd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Antimony – Sb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Krypton – Kr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Copper- Cu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Polonium - Po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Xenon – Xe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Iron – Fe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Tellurium - Te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Radon – Rn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Zinc – Zn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Germanium - Ge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Fluorine – F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Titanium – Ti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Chlorine – Cl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Gold – Au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Oxygen – O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1027"/>
          <p:cNvSpPr>
            <a:spLocks noGrp="1" noChangeArrowheads="1"/>
          </p:cNvSpPr>
          <p:nvPr>
            <p:ph idx="1"/>
          </p:nvPr>
        </p:nvSpPr>
        <p:spPr>
          <a:xfrm>
            <a:off x="0" y="5486400"/>
            <a:ext cx="8001000" cy="533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Font typeface="Wingdings" pitchFamily="2" charset="2"/>
              <a:buNone/>
            </a:pPr>
            <a:r>
              <a:rPr lang="en-US" sz="1800">
                <a:solidFill>
                  <a:srgbClr val="006699"/>
                </a:solidFill>
              </a:rPr>
              <a:t>Figure 2.1  Periodic Table of Elements. Atomic number and symbol are listed for the 103 elements.</a:t>
            </a:r>
          </a:p>
        </p:txBody>
      </p:sp>
      <p:pic>
        <p:nvPicPr>
          <p:cNvPr id="10244" name="Picture 1028" descr="w0010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1160463"/>
            <a:ext cx="7620000" cy="4213225"/>
          </a:xfrm>
          <a:prstGeom prst="rect">
            <a:avLst/>
          </a:prstGeom>
          <a:noFill/>
        </p:spPr>
      </p:pic>
      <p:sp>
        <p:nvSpPr>
          <p:cNvPr id="10246" name="Text Box 1030"/>
          <p:cNvSpPr txBox="1">
            <a:spLocks noChangeArrowheads="1"/>
          </p:cNvSpPr>
          <p:nvPr/>
        </p:nvSpPr>
        <p:spPr bwMode="auto">
          <a:xfrm>
            <a:off x="1981200" y="4572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247" name="Text Box 1031"/>
          <p:cNvSpPr txBox="1">
            <a:spLocks noChangeArrowheads="1"/>
          </p:cNvSpPr>
          <p:nvPr/>
        </p:nvSpPr>
        <p:spPr bwMode="auto">
          <a:xfrm>
            <a:off x="1981200" y="533400"/>
            <a:ext cx="6172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006699"/>
                </a:solidFill>
                <a:latin typeface="Arial" pitchFamily="34" charset="0"/>
              </a:rPr>
              <a:t>Periodic Table</a:t>
            </a:r>
          </a:p>
        </p:txBody>
      </p:sp>
      <p:sp>
        <p:nvSpPr>
          <p:cNvPr id="10248" name="Rectangle 1032"/>
          <p:cNvSpPr>
            <a:spLocks noChangeArrowheads="1"/>
          </p:cNvSpPr>
          <p:nvPr/>
        </p:nvSpPr>
        <p:spPr bwMode="auto">
          <a:xfrm>
            <a:off x="2286000" y="1371600"/>
            <a:ext cx="838200" cy="457200"/>
          </a:xfrm>
          <a:prstGeom prst="rect">
            <a:avLst/>
          </a:prstGeom>
          <a:noFill/>
          <a:ln w="28575" algn="ctr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b="1"/>
          </a:p>
        </p:txBody>
      </p:sp>
      <p:sp>
        <p:nvSpPr>
          <p:cNvPr id="10249" name="Rectangle 1033"/>
          <p:cNvSpPr>
            <a:spLocks noChangeArrowheads="1"/>
          </p:cNvSpPr>
          <p:nvPr/>
        </p:nvSpPr>
        <p:spPr bwMode="auto">
          <a:xfrm>
            <a:off x="6248400" y="1358900"/>
            <a:ext cx="838200" cy="457200"/>
          </a:xfrm>
          <a:prstGeom prst="rect">
            <a:avLst/>
          </a:prstGeom>
          <a:noFill/>
          <a:ln w="28575" algn="ctr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b="1"/>
          </a:p>
        </p:txBody>
      </p:sp>
      <p:sp>
        <p:nvSpPr>
          <p:cNvPr id="10250" name="Rectangle 1034"/>
          <p:cNvSpPr>
            <a:spLocks noChangeArrowheads="1"/>
          </p:cNvSpPr>
          <p:nvPr/>
        </p:nvSpPr>
        <p:spPr bwMode="auto">
          <a:xfrm>
            <a:off x="4787900" y="1460500"/>
            <a:ext cx="914400" cy="381000"/>
          </a:xfrm>
          <a:prstGeom prst="rect">
            <a:avLst/>
          </a:prstGeom>
          <a:noFill/>
          <a:ln w="28575" algn="ctr">
            <a:pattFill prst="wdUpDiag">
              <a:fgClr>
                <a:srgbClr val="006699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b="1"/>
          </a:p>
        </p:txBody>
      </p:sp>
      <p:sp>
        <p:nvSpPr>
          <p:cNvPr id="10251" name="Line 1035"/>
          <p:cNvSpPr>
            <a:spLocks noChangeShapeType="1"/>
          </p:cNvSpPr>
          <p:nvPr/>
        </p:nvSpPr>
        <p:spPr bwMode="auto">
          <a:xfrm>
            <a:off x="5219700" y="1828800"/>
            <a:ext cx="1447800" cy="2667000"/>
          </a:xfrm>
          <a:prstGeom prst="line">
            <a:avLst/>
          </a:prstGeom>
          <a:noFill/>
          <a:ln w="28575">
            <a:solidFill>
              <a:srgbClr val="15B1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b="1"/>
          </a:p>
        </p:txBody>
      </p:sp>
      <p:sp>
        <p:nvSpPr>
          <p:cNvPr id="10252" name="Line 1036"/>
          <p:cNvSpPr>
            <a:spLocks noChangeShapeType="1"/>
          </p:cNvSpPr>
          <p:nvPr/>
        </p:nvSpPr>
        <p:spPr bwMode="auto">
          <a:xfrm>
            <a:off x="5524500" y="1828800"/>
            <a:ext cx="2133600" cy="2667000"/>
          </a:xfrm>
          <a:prstGeom prst="line">
            <a:avLst/>
          </a:prstGeom>
          <a:noFill/>
          <a:ln w="28575">
            <a:solidFill>
              <a:srgbClr val="15B1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594360"/>
          </a:xfrm>
        </p:spPr>
        <p:txBody>
          <a:bodyPr/>
          <a:lstStyle/>
          <a:p>
            <a:r>
              <a:rPr lang="en-US" dirty="0"/>
              <a:t>Question?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1219200"/>
            <a:ext cx="6934200" cy="533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 dirty="0"/>
              <a:t>What are the noble metals?</a:t>
            </a:r>
          </a:p>
        </p:txBody>
      </p:sp>
      <p:pic>
        <p:nvPicPr>
          <p:cNvPr id="150537" name="Picture 9" descr="w0010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1600200"/>
            <a:ext cx="7620000" cy="4213225"/>
          </a:xfrm>
          <a:prstGeom prst="rect">
            <a:avLst/>
          </a:prstGeom>
          <a:noFill/>
        </p:spPr>
      </p:pic>
      <p:grpSp>
        <p:nvGrpSpPr>
          <p:cNvPr id="150546" name="Group 18"/>
          <p:cNvGrpSpPr>
            <a:grpSpLocks/>
          </p:cNvGrpSpPr>
          <p:nvPr/>
        </p:nvGrpSpPr>
        <p:grpSpPr bwMode="auto">
          <a:xfrm>
            <a:off x="631825" y="2362200"/>
            <a:ext cx="8035925" cy="3813175"/>
            <a:chOff x="686" y="1488"/>
            <a:chExt cx="5062" cy="2402"/>
          </a:xfrm>
        </p:grpSpPr>
        <p:sp>
          <p:nvSpPr>
            <p:cNvPr id="150538" name="Text Box 10"/>
            <p:cNvSpPr txBox="1">
              <a:spLocks noChangeArrowheads="1"/>
            </p:cNvSpPr>
            <p:nvPr/>
          </p:nvSpPr>
          <p:spPr bwMode="auto">
            <a:xfrm>
              <a:off x="2964" y="1488"/>
              <a:ext cx="529" cy="577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rgbClr val="FF0066"/>
                  </a:solidFill>
                </a:rPr>
                <a:t>Copper</a:t>
              </a:r>
            </a:p>
            <a:p>
              <a:r>
                <a:rPr lang="en-US" sz="1800" b="1">
                  <a:solidFill>
                    <a:srgbClr val="FF0066"/>
                  </a:solidFill>
                </a:rPr>
                <a:t>Silver</a:t>
              </a:r>
            </a:p>
            <a:p>
              <a:r>
                <a:rPr lang="en-US" sz="1800" b="1">
                  <a:solidFill>
                    <a:srgbClr val="FF0066"/>
                  </a:solidFill>
                </a:rPr>
                <a:t>Gold</a:t>
              </a:r>
            </a:p>
          </p:txBody>
        </p:sp>
        <p:sp>
          <p:nvSpPr>
            <p:cNvPr id="150539" name="Rectangle 11"/>
            <p:cNvSpPr>
              <a:spLocks noChangeArrowheads="1"/>
            </p:cNvSpPr>
            <p:nvPr/>
          </p:nvSpPr>
          <p:spPr bwMode="auto">
            <a:xfrm>
              <a:off x="3128" y="2112"/>
              <a:ext cx="288" cy="960"/>
            </a:xfrm>
            <a:prstGeom prst="rect">
              <a:avLst/>
            </a:prstGeom>
            <a:noFill/>
            <a:ln w="28575" algn="ctr">
              <a:solidFill>
                <a:srgbClr val="FF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50542" name="Rectangle 14"/>
            <p:cNvSpPr>
              <a:spLocks noChangeArrowheads="1"/>
            </p:cNvSpPr>
            <p:nvPr/>
          </p:nvSpPr>
          <p:spPr bwMode="auto">
            <a:xfrm>
              <a:off x="686" y="3696"/>
              <a:ext cx="5062" cy="194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/>
                <a:t>Noble metals (precious metals) are metals that are resistant to corrosion or oxidation, unlike most base metals. </a:t>
              </a:r>
            </a:p>
          </p:txBody>
        </p:sp>
        <p:sp>
          <p:nvSpPr>
            <p:cNvPr id="150543" name="Rectangle 15"/>
            <p:cNvSpPr>
              <a:spLocks noChangeArrowheads="1"/>
            </p:cNvSpPr>
            <p:nvPr/>
          </p:nvSpPr>
          <p:spPr bwMode="auto">
            <a:xfrm>
              <a:off x="2912" y="2448"/>
              <a:ext cx="192" cy="624"/>
            </a:xfrm>
            <a:prstGeom prst="rect">
              <a:avLst/>
            </a:prstGeom>
            <a:noFill/>
            <a:ln w="28575" algn="ctr">
              <a:solidFill>
                <a:srgbClr val="FF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50545" name="Rectangle 17"/>
            <p:cNvSpPr>
              <a:spLocks noChangeArrowheads="1"/>
            </p:cNvSpPr>
            <p:nvPr/>
          </p:nvSpPr>
          <p:spPr bwMode="auto">
            <a:xfrm>
              <a:off x="1992" y="2952"/>
              <a:ext cx="1037" cy="155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1000" b="1">
                  <a:solidFill>
                    <a:srgbClr val="FF0066"/>
                  </a:solidFill>
                </a:rPr>
                <a:t>Platinum (Pt), Palladium (Pd) 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0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/>
              <a:t>Bonding between Atoms and Molecules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1468</TotalTime>
  <Words>2284</Words>
  <Application>Microsoft Office PowerPoint</Application>
  <PresentationFormat>On-screen Show (4:3)</PresentationFormat>
  <Paragraphs>280</Paragraphs>
  <Slides>52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52</vt:i4>
      </vt:variant>
    </vt:vector>
  </HeadingPairs>
  <TitlesOfParts>
    <vt:vector size="54" baseType="lpstr">
      <vt:lpstr>Equity</vt:lpstr>
      <vt:lpstr>Opulent</vt:lpstr>
      <vt:lpstr>Lec. 1     THE NATURE OF MATERIALS</vt:lpstr>
      <vt:lpstr>THE NATURE OF MATERIALS</vt:lpstr>
      <vt:lpstr>Importance of Materials in Manufacturing</vt:lpstr>
      <vt:lpstr>Atomic Structure and the Elements</vt:lpstr>
      <vt:lpstr>Atomic Structure and the Elements</vt:lpstr>
      <vt:lpstr>Element Groupings</vt:lpstr>
      <vt:lpstr>Slide 7</vt:lpstr>
      <vt:lpstr>Question?</vt:lpstr>
      <vt:lpstr>Bonding between Atoms and Molecules</vt:lpstr>
      <vt:lpstr>Bonding between Atoms and Molecules</vt:lpstr>
      <vt:lpstr>Bonding between Atoms and Molecules</vt:lpstr>
      <vt:lpstr>Primary Bonds</vt:lpstr>
      <vt:lpstr>Ionic Bonding</vt:lpstr>
      <vt:lpstr>Covalent Bonding</vt:lpstr>
      <vt:lpstr>Metallic Bonding</vt:lpstr>
      <vt:lpstr>Secondary Bonds</vt:lpstr>
      <vt:lpstr>Macroscopic Structures of Matter</vt:lpstr>
      <vt:lpstr>Crystalline Structures</vt:lpstr>
      <vt:lpstr>Crystalline Structure</vt:lpstr>
      <vt:lpstr>Crystallinity</vt:lpstr>
      <vt:lpstr>Question?</vt:lpstr>
      <vt:lpstr>Three Crystal Structures in Metals</vt:lpstr>
      <vt:lpstr>Crystal Structures for Common Metals </vt:lpstr>
      <vt:lpstr>Body-Centered Cubic Crystal Structure</vt:lpstr>
      <vt:lpstr>Face-Centered Cubic Crystal Structure</vt:lpstr>
      <vt:lpstr>Hexagonal Close-Packed Crystal Structure</vt:lpstr>
      <vt:lpstr>Imperfections (Defects) in Crystals</vt:lpstr>
      <vt:lpstr>Types of defects or imperfections</vt:lpstr>
      <vt:lpstr>Point Defects</vt:lpstr>
      <vt:lpstr>Defects in a Single-Crystal Lattice</vt:lpstr>
      <vt:lpstr>Line Defects </vt:lpstr>
      <vt:lpstr>Edge Dislocation</vt:lpstr>
      <vt:lpstr>Movement of an Edge Dislocation</vt:lpstr>
      <vt:lpstr>Screw Dislocation</vt:lpstr>
      <vt:lpstr>Surface Defects </vt:lpstr>
      <vt:lpstr>Elastic Strain</vt:lpstr>
      <vt:lpstr>Elastic Strain</vt:lpstr>
      <vt:lpstr>Plastic Strain</vt:lpstr>
      <vt:lpstr>Effect of Dislocations on Strain</vt:lpstr>
      <vt:lpstr>Slip on a Macroscopic Scale</vt:lpstr>
      <vt:lpstr>Twinning</vt:lpstr>
      <vt:lpstr>Polycrystalline Nature of  Metals</vt:lpstr>
      <vt:lpstr>Crystalline Structure</vt:lpstr>
      <vt:lpstr>Noncrystalline (Amorphous) Structures</vt:lpstr>
      <vt:lpstr>Noncrystalline (Amorphous) Structures</vt:lpstr>
      <vt:lpstr>Features of Noncrystalline Structures</vt:lpstr>
      <vt:lpstr>Crystalline versus Noncrystalline</vt:lpstr>
      <vt:lpstr>Solidification</vt:lpstr>
      <vt:lpstr>Volumetric Effects</vt:lpstr>
      <vt:lpstr>Summary: Characteristics of Metals</vt:lpstr>
      <vt:lpstr>Summary: Characteristics of Ceramics</vt:lpstr>
      <vt:lpstr>Summary: Characteristics of Polymers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NATURE OF MATERIALS</dc:title>
  <dc:creator>Mikell P. Groover</dc:creator>
  <cp:lastModifiedBy>Saleh</cp:lastModifiedBy>
  <cp:revision>101</cp:revision>
  <dcterms:created xsi:type="dcterms:W3CDTF">2001-08-21T19:27:06Z</dcterms:created>
  <dcterms:modified xsi:type="dcterms:W3CDTF">2013-09-08T12:22:50Z</dcterms:modified>
</cp:coreProperties>
</file>