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30"/>
  </p:notes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F4002-6E7E-464B-B17E-AE46A91D784E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0ACE3-89ED-429C-BBC8-B5903A559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1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7725-FBB7-4E02-A136-719EA9E12830}" type="datetimeFigureOut">
              <a:rPr lang="ar-SA" smtClean="0"/>
              <a:pPr/>
              <a:t>24/06/1436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53299C1-4B2F-4D7D-833D-3AF34113110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7725-FBB7-4E02-A136-719EA9E12830}" type="datetimeFigureOut">
              <a:rPr lang="ar-SA" smtClean="0"/>
              <a:pPr/>
              <a:t>24/06/1436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99C1-4B2F-4D7D-833D-3AF3411311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53299C1-4B2F-4D7D-833D-3AF34113110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7725-FBB7-4E02-A136-719EA9E12830}" type="datetimeFigureOut">
              <a:rPr lang="ar-SA" smtClean="0"/>
              <a:pPr/>
              <a:t>24/06/1436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7725-FBB7-4E02-A136-719EA9E12830}" type="datetimeFigureOut">
              <a:rPr lang="ar-SA" smtClean="0"/>
              <a:pPr/>
              <a:t>24/06/1436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53299C1-4B2F-4D7D-833D-3AF34113110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7725-FBB7-4E02-A136-719EA9E12830}" type="datetimeFigureOut">
              <a:rPr lang="ar-SA" smtClean="0"/>
              <a:pPr/>
              <a:t>24/06/1436</a:t>
            </a:fld>
            <a:endParaRPr lang="ar-S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53299C1-4B2F-4D7D-833D-3AF34113110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1D47725-FBB7-4E02-A136-719EA9E12830}" type="datetimeFigureOut">
              <a:rPr lang="ar-SA" smtClean="0"/>
              <a:pPr/>
              <a:t>24/06/1436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99C1-4B2F-4D7D-833D-3AF34113110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7725-FBB7-4E02-A136-719EA9E12830}" type="datetimeFigureOut">
              <a:rPr lang="ar-SA" smtClean="0"/>
              <a:pPr/>
              <a:t>24/06/1436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ar-SA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53299C1-4B2F-4D7D-833D-3AF34113110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7725-FBB7-4E02-A136-719EA9E12830}" type="datetimeFigureOut">
              <a:rPr lang="ar-SA" smtClean="0"/>
              <a:pPr/>
              <a:t>24/06/1436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53299C1-4B2F-4D7D-833D-3AF3411311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7725-FBB7-4E02-A136-719EA9E12830}" type="datetimeFigureOut">
              <a:rPr lang="ar-SA" smtClean="0"/>
              <a:pPr/>
              <a:t>24/06/1436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3299C1-4B2F-4D7D-833D-3AF3411311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53299C1-4B2F-4D7D-833D-3AF34113110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7725-FBB7-4E02-A136-719EA9E12830}" type="datetimeFigureOut">
              <a:rPr lang="ar-SA" smtClean="0"/>
              <a:pPr/>
              <a:t>24/06/1436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53299C1-4B2F-4D7D-833D-3AF34113110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1D47725-FBB7-4E02-A136-719EA9E12830}" type="datetimeFigureOut">
              <a:rPr lang="ar-SA" smtClean="0"/>
              <a:pPr/>
              <a:t>24/06/1436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1D47725-FBB7-4E02-A136-719EA9E12830}" type="datetimeFigureOut">
              <a:rPr lang="ar-SA" smtClean="0"/>
              <a:pPr/>
              <a:t>24/06/1436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53299C1-4B2F-4D7D-833D-3AF34113110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Files and Streams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Files and Streams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System.IO classes are used to work with files and streams</a:t>
            </a:r>
          </a:p>
          <a:p>
            <a:pPr algn="l" rtl="0"/>
            <a:r>
              <a:rPr lang="en-US" dirty="0" smtClean="0"/>
              <a:t>You can work with two kinds of files – text files (containing only characters) and binary files</a:t>
            </a:r>
          </a:p>
          <a:p>
            <a:pPr algn="l" rtl="0"/>
            <a:r>
              <a:rPr lang="en-US" dirty="0" smtClean="0"/>
              <a:t>In this Lecture Set, we discuss text files in detail – we present material on binary files later but will not discuss them in this course 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</a:t>
            </a:r>
            <a:r>
              <a:rPr lang="en-US" dirty="0" err="1" smtClean="0"/>
              <a:t>vs</a:t>
            </a:r>
            <a:r>
              <a:rPr lang="en-US" dirty="0" smtClean="0"/>
              <a:t> Binary Files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 text file displayed in a text editor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 binary file displayed a text editor</a:t>
            </a:r>
            <a:endParaRPr lang="ar-SA" dirty="0"/>
          </a:p>
        </p:txBody>
      </p:sp>
      <p:pic>
        <p:nvPicPr>
          <p:cNvPr id="5" name="Picture 5" descr="Figure%2022-0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352" y="2063080"/>
            <a:ext cx="7696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Figure%2022-0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352" y="4577680"/>
            <a:ext cx="7620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Introduction to Processing Textual Data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One way to process textual files is from beginning to end using sequential access</a:t>
            </a:r>
          </a:p>
          <a:p>
            <a:pPr algn="l" rtl="0"/>
            <a:r>
              <a:rPr lang="en-US" dirty="0" smtClean="0"/>
              <a:t>This type of file is called a </a:t>
            </a:r>
            <a:r>
              <a:rPr lang="en-US" b="1" dirty="0" smtClean="0"/>
              <a:t>sequential file</a:t>
            </a:r>
          </a:p>
          <a:p>
            <a:pPr algn="l" rtl="0"/>
            <a:r>
              <a:rPr lang="en-US" dirty="0" smtClean="0"/>
              <a:t>Sequential files can be categorized into roughly three types</a:t>
            </a:r>
          </a:p>
          <a:p>
            <a:pPr lvl="1" algn="l" rtl="0"/>
            <a:r>
              <a:rPr lang="en-US" b="1" dirty="0" smtClean="0"/>
              <a:t>Free-form</a:t>
            </a:r>
            <a:r>
              <a:rPr lang="en-US" dirty="0" smtClean="0"/>
              <a:t> files have no particular format</a:t>
            </a:r>
          </a:p>
          <a:p>
            <a:pPr lvl="1" algn="l" rtl="0"/>
            <a:r>
              <a:rPr lang="en-US" dirty="0" smtClean="0"/>
              <a:t>Fields in a </a:t>
            </a:r>
            <a:r>
              <a:rPr lang="en-US" b="1" dirty="0" smtClean="0"/>
              <a:t>delimited file </a:t>
            </a:r>
            <a:r>
              <a:rPr lang="en-US" dirty="0" smtClean="0"/>
              <a:t>are separated with a special character called a delimiter</a:t>
            </a:r>
          </a:p>
          <a:p>
            <a:pPr lvl="1" algn="l" rtl="0"/>
            <a:r>
              <a:rPr lang="en-US" dirty="0" smtClean="0"/>
              <a:t>In a </a:t>
            </a:r>
            <a:r>
              <a:rPr lang="en-US" b="1" dirty="0" smtClean="0"/>
              <a:t>fixed-field file</a:t>
            </a:r>
            <a:r>
              <a:rPr lang="en-US" dirty="0" smtClean="0"/>
              <a:t>, each field occupies the same character positions in every record</a:t>
            </a:r>
          </a:p>
          <a:p>
            <a:pPr algn="l" rtl="0"/>
            <a:r>
              <a:rPr lang="en-US" dirty="0" smtClean="0"/>
              <a:t>There are other types of files in addition to sequential files: binary files; direct (random or indexed) access files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Processing Textual Data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268760"/>
            <a:ext cx="8503920" cy="4572000"/>
          </a:xfrm>
        </p:spPr>
        <p:txBody>
          <a:bodyPr>
            <a:normAutofit/>
          </a:bodyPr>
          <a:lstStyle/>
          <a:p>
            <a:pPr algn="l" rtl="0"/>
            <a:r>
              <a:rPr lang="en-US" sz="2000" dirty="0" smtClean="0"/>
              <a:t>Delimited file</a:t>
            </a:r>
          </a:p>
          <a:p>
            <a:pPr algn="l" rtl="0"/>
            <a:endParaRPr lang="en-US" sz="2000" dirty="0" smtClean="0"/>
          </a:p>
          <a:p>
            <a:pPr algn="l" rtl="0"/>
            <a:endParaRPr lang="en-US" sz="2000" dirty="0" smtClean="0"/>
          </a:p>
          <a:p>
            <a:pPr algn="l" rtl="0"/>
            <a:endParaRPr lang="en-US" sz="2000" dirty="0" smtClean="0"/>
          </a:p>
          <a:p>
            <a:pPr algn="l" rtl="0"/>
            <a:endParaRPr lang="en-US" sz="2000" dirty="0" smtClean="0"/>
          </a:p>
          <a:p>
            <a:pPr algn="l" rtl="0"/>
            <a:endParaRPr lang="en-US" sz="2000" dirty="0" smtClean="0"/>
          </a:p>
          <a:p>
            <a:pPr algn="l" rtl="0"/>
            <a:endParaRPr lang="en-US" sz="2000" dirty="0" smtClean="0"/>
          </a:p>
          <a:p>
            <a:pPr algn="l" rtl="0"/>
            <a:endParaRPr lang="en-US" sz="2000" b="1" dirty="0" smtClean="0"/>
          </a:p>
          <a:p>
            <a:pPr algn="l" rtl="0"/>
            <a:r>
              <a:rPr lang="en-US" sz="2000" dirty="0" smtClean="0"/>
              <a:t>Fixed-field file</a:t>
            </a:r>
          </a:p>
        </p:txBody>
      </p:sp>
      <p:pic>
        <p:nvPicPr>
          <p:cNvPr id="4" name="Picture 5" descr="C10F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87996"/>
            <a:ext cx="6840760" cy="234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10F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509120"/>
            <a:ext cx="684076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Object Framework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For files, the object is an instance of a class that provides an abstract view of a file. This view is modeled by a Stream class (</a:t>
            </a:r>
            <a:r>
              <a:rPr lang="en-US" dirty="0" err="1" smtClean="0"/>
              <a:t>StreamReader</a:t>
            </a:r>
            <a:r>
              <a:rPr lang="en-US" dirty="0" smtClean="0"/>
              <a:t> or </a:t>
            </a:r>
            <a:r>
              <a:rPr lang="en-US" dirty="0" err="1" smtClean="0"/>
              <a:t>StreamWriter</a:t>
            </a:r>
            <a:r>
              <a:rPr lang="en-US" dirty="0" smtClean="0"/>
              <a:t> classes).</a:t>
            </a:r>
            <a:endParaRPr lang="ar-SA" dirty="0"/>
          </a:p>
        </p:txBody>
      </p:sp>
      <p:grpSp>
        <p:nvGrpSpPr>
          <p:cNvPr id="12" name="Group 11"/>
          <p:cNvGrpSpPr/>
          <p:nvPr/>
        </p:nvGrpSpPr>
        <p:grpSpPr>
          <a:xfrm>
            <a:off x="899592" y="3429000"/>
            <a:ext cx="6418148" cy="2653426"/>
            <a:chOff x="899592" y="3429000"/>
            <a:chExt cx="6418148" cy="2653426"/>
          </a:xfrm>
        </p:grpSpPr>
        <p:grpSp>
          <p:nvGrpSpPr>
            <p:cNvPr id="10" name="Group 9"/>
            <p:cNvGrpSpPr/>
            <p:nvPr/>
          </p:nvGrpSpPr>
          <p:grpSpPr>
            <a:xfrm>
              <a:off x="899592" y="3429000"/>
              <a:ext cx="6418148" cy="2653426"/>
              <a:chOff x="1046747" y="1879459"/>
              <a:chExt cx="7279106" cy="3301498"/>
            </a:xfrm>
          </p:grpSpPr>
          <p:sp>
            <p:nvSpPr>
              <p:cNvPr id="4" name="AutoShape 18"/>
              <p:cNvSpPr>
                <a:spLocks noChangeArrowheads="1"/>
              </p:cNvSpPr>
              <p:nvPr/>
            </p:nvSpPr>
            <p:spPr bwMode="auto">
              <a:xfrm>
                <a:off x="5811253" y="1879459"/>
                <a:ext cx="2514600" cy="3174739"/>
              </a:xfrm>
              <a:prstGeom prst="can">
                <a:avLst>
                  <a:gd name="adj" fmla="val 33833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1046747" y="1879459"/>
                <a:ext cx="3176337" cy="3301498"/>
              </a:xfrm>
              <a:prstGeom prst="verticalScroll">
                <a:avLst>
                  <a:gd name="adj" fmla="val 125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cxnSp>
            <p:nvCxnSpPr>
              <p:cNvPr id="6" name="AutoShape 22"/>
              <p:cNvCxnSpPr>
                <a:cxnSpLocks noChangeShapeType="1"/>
              </p:cNvCxnSpPr>
              <p:nvPr/>
            </p:nvCxnSpPr>
            <p:spPr bwMode="auto">
              <a:xfrm rot="10800000" flipV="1">
                <a:off x="3826042" y="3022761"/>
                <a:ext cx="1058779" cy="507036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7" name="Text Box 24"/>
              <p:cNvSpPr txBox="1">
                <a:spLocks noChangeArrowheads="1"/>
              </p:cNvSpPr>
              <p:nvPr/>
            </p:nvSpPr>
            <p:spPr bwMode="auto">
              <a:xfrm>
                <a:off x="4090736" y="3530621"/>
                <a:ext cx="1529388" cy="112629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rtl="0"/>
                <a:r>
                  <a:rPr lang="en-US" sz="1200" b="1" dirty="0">
                    <a:latin typeface="Times New Roman" pitchFamily="18" charset="0"/>
                  </a:rPr>
                  <a:t>The connection</a:t>
                </a:r>
                <a:r>
                  <a:rPr lang="en-US" sz="1100" dirty="0">
                    <a:latin typeface="Times New Roman" pitchFamily="18" charset="0"/>
                  </a:rPr>
                  <a:t> – via creation of a </a:t>
                </a:r>
                <a:r>
                  <a:rPr lang="en-US" sz="1100" dirty="0" err="1">
                    <a:latin typeface="Times New Roman" pitchFamily="18" charset="0"/>
                  </a:rPr>
                  <a:t>streamReader</a:t>
                </a:r>
                <a:r>
                  <a:rPr lang="en-US" sz="1100" dirty="0">
                    <a:latin typeface="Times New Roman" pitchFamily="18" charset="0"/>
                  </a:rPr>
                  <a:t> or </a:t>
                </a:r>
                <a:r>
                  <a:rPr lang="en-US" sz="1100" dirty="0" err="1">
                    <a:latin typeface="Times New Roman" pitchFamily="18" charset="0"/>
                  </a:rPr>
                  <a:t>streamWriter</a:t>
                </a:r>
                <a:r>
                  <a:rPr lang="en-US" sz="1100" dirty="0">
                    <a:latin typeface="Times New Roman" pitchFamily="18" charset="0"/>
                  </a:rPr>
                  <a:t> object</a:t>
                </a:r>
                <a:endParaRPr lang="en-US" sz="1600" dirty="0"/>
              </a:p>
            </p:txBody>
          </p:sp>
          <p:sp>
            <p:nvSpPr>
              <p:cNvPr id="8" name="Text Box 21"/>
              <p:cNvSpPr txBox="1">
                <a:spLocks noChangeArrowheads="1"/>
              </p:cNvSpPr>
              <p:nvPr/>
            </p:nvSpPr>
            <p:spPr bwMode="auto">
              <a:xfrm>
                <a:off x="1708484" y="2514901"/>
                <a:ext cx="1985211" cy="2285779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/>
                <a:r>
                  <a:rPr lang="en-US" sz="1200" dirty="0">
                    <a:latin typeface="Times New Roman" pitchFamily="18" charset="0"/>
                  </a:rPr>
                  <a:t>The stream abstraction (methods and data stores) of a file that you program against</a:t>
                </a:r>
              </a:p>
              <a:p>
                <a:pPr algn="l" rtl="0"/>
                <a:r>
                  <a:rPr lang="en-US" sz="1200" dirty="0">
                    <a:latin typeface="Times New Roman" pitchFamily="18" charset="0"/>
                  </a:rPr>
                  <a:t>(reading and writing an entire file, a line at a time, or a field at a time)</a:t>
                </a:r>
                <a:endParaRPr lang="en-US" sz="1600" dirty="0"/>
              </a:p>
            </p:txBody>
          </p:sp>
          <p:cxnSp>
            <p:nvCxnSpPr>
              <p:cNvPr id="9" name="AutoShape 23"/>
              <p:cNvCxnSpPr>
                <a:cxnSpLocks noChangeShapeType="1"/>
              </p:cNvCxnSpPr>
              <p:nvPr/>
            </p:nvCxnSpPr>
            <p:spPr bwMode="auto">
              <a:xfrm>
                <a:off x="4884821" y="3022761"/>
                <a:ext cx="926432" cy="569593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5508104" y="4437112"/>
              <a:ext cx="1455821" cy="10148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rtl="0"/>
              <a:r>
                <a:rPr lang="en-US" sz="1200" dirty="0">
                  <a:latin typeface="Times New Roman" pitchFamily="18" charset="0"/>
                </a:rPr>
                <a:t>The actual, physical file to be manipulated</a:t>
              </a:r>
              <a:endParaRPr lang="en-US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Stream-File Connection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When you program the manipulation of files, you are really programming “against” the stream abstraction:</a:t>
            </a:r>
          </a:p>
          <a:p>
            <a:pPr lvl="1" algn="l" rtl="0"/>
            <a:r>
              <a:rPr lang="en-US" dirty="0" err="1" smtClean="0"/>
              <a:t>FileStream</a:t>
            </a:r>
            <a:endParaRPr lang="en-US" dirty="0" smtClean="0"/>
          </a:p>
          <a:p>
            <a:pPr lvl="1" algn="l" rtl="0"/>
            <a:r>
              <a:rPr lang="en-US" dirty="0" err="1" smtClean="0"/>
              <a:t>StreamReader</a:t>
            </a:r>
            <a:endParaRPr lang="en-US" dirty="0" smtClean="0"/>
          </a:p>
          <a:p>
            <a:pPr lvl="1" algn="l" rtl="0"/>
            <a:r>
              <a:rPr lang="en-US" dirty="0" err="1" smtClean="0"/>
              <a:t>StreamWriter</a:t>
            </a:r>
            <a:endParaRPr lang="en-US" dirty="0" smtClean="0"/>
          </a:p>
          <a:p>
            <a:pPr lvl="1" algn="l" rtl="0"/>
            <a:r>
              <a:rPr lang="en-US" dirty="0" err="1" smtClean="0"/>
              <a:t>BinaryReader</a:t>
            </a:r>
            <a:endParaRPr lang="en-US" dirty="0" smtClean="0"/>
          </a:p>
          <a:p>
            <a:pPr lvl="1" algn="l" rtl="0"/>
            <a:r>
              <a:rPr lang="en-US" dirty="0" err="1" smtClean="0"/>
              <a:t>BinaryWriter</a:t>
            </a:r>
            <a:endParaRPr lang="en-US" dirty="0" smtClean="0"/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Establishing Connections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There are several different ways to establish file-stream connections</a:t>
            </a:r>
          </a:p>
          <a:p>
            <a:pPr marL="788670" lvl="1" indent="-514350" algn="l" rtl="0">
              <a:buFont typeface="+mj-lt"/>
              <a:buAutoNum type="arabicPeriod"/>
            </a:pPr>
            <a:r>
              <a:rPr lang="en-US" dirty="0" smtClean="0"/>
              <a:t>Create a </a:t>
            </a:r>
            <a:r>
              <a:rPr lang="en-US" dirty="0" err="1" smtClean="0"/>
              <a:t>FileStream</a:t>
            </a:r>
            <a:r>
              <a:rPr lang="en-US" dirty="0" smtClean="0"/>
              <a:t> object</a:t>
            </a:r>
          </a:p>
          <a:p>
            <a:pPr marL="342900" lvl="0" indent="-342900" algn="l" rtl="0" fontAlgn="base"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n-US" sz="1600" kern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 Dim path as String = “C:\VB 2005\Files\Products.txt</a:t>
            </a:r>
          </a:p>
          <a:p>
            <a:pPr marL="342900" lvl="0" indent="-342900" algn="l" rtl="0" fontAlgn="base"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n-US" sz="1600" kern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Dim 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fs</a:t>
            </a:r>
            <a:r>
              <a:rPr lang="en-US" sz="1600" kern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as New 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FileStream</a:t>
            </a:r>
            <a:r>
              <a:rPr lang="en-US" sz="1600" kern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(path, 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FileMode.create</a:t>
            </a:r>
            <a:r>
              <a:rPr lang="en-US" sz="1600" kern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_</a:t>
            </a:r>
          </a:p>
          <a:p>
            <a:pPr marL="342900" lvl="0" indent="-342900" algn="l" rtl="0" fontAlgn="base"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n-US" sz="1600" kern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FileAccess.Write</a:t>
            </a:r>
            <a:r>
              <a:rPr lang="en-US" sz="1600" kern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731520" lvl="1" indent="-457200" algn="l" rtl="0">
              <a:buNone/>
            </a:pPr>
            <a:r>
              <a:rPr lang="en-US" dirty="0" smtClean="0"/>
              <a:t>2.     Create a </a:t>
            </a:r>
            <a:r>
              <a:rPr lang="en-US" dirty="0" err="1" smtClean="0"/>
              <a:t>StreamReader</a:t>
            </a:r>
            <a:r>
              <a:rPr lang="en-US" dirty="0" smtClean="0"/>
              <a:t> object</a:t>
            </a:r>
          </a:p>
          <a:p>
            <a:pPr marL="514350" indent="-514350" algn="l" rtl="0">
              <a:buNone/>
            </a:pPr>
            <a:r>
              <a:rPr lang="en-US" dirty="0" smtClean="0"/>
              <a:t>   </a:t>
            </a:r>
            <a:r>
              <a:rPr lang="en-US" sz="2200" dirty="0" smtClean="0">
                <a:solidFill>
                  <a:schemeClr val="tx2"/>
                </a:solidFill>
              </a:rPr>
              <a:t>3.     Create a </a:t>
            </a:r>
            <a:r>
              <a:rPr lang="en-US" sz="2200" dirty="0" err="1" smtClean="0">
                <a:solidFill>
                  <a:schemeClr val="tx2"/>
                </a:solidFill>
              </a:rPr>
              <a:t>StreamWriter</a:t>
            </a:r>
            <a:r>
              <a:rPr lang="en-US" sz="2200" dirty="0" smtClean="0">
                <a:solidFill>
                  <a:schemeClr val="tx2"/>
                </a:solidFill>
              </a:rPr>
              <a:t> object</a:t>
            </a:r>
          </a:p>
          <a:p>
            <a:pPr algn="l" rtl="0"/>
            <a:r>
              <a:rPr lang="en-US" dirty="0" smtClean="0"/>
              <a:t>The results of using these techniques are similar – they all result in the creation of (or opening of) a stream (</a:t>
            </a:r>
            <a:r>
              <a:rPr lang="en-US" dirty="0" err="1" smtClean="0"/>
              <a:t>fs</a:t>
            </a:r>
            <a:r>
              <a:rPr lang="en-US" dirty="0" smtClean="0"/>
              <a:t>) against which all subsequent file operations are written</a:t>
            </a:r>
          </a:p>
          <a:p>
            <a:pPr marL="1062990" lvl="2" indent="-514350" algn="l" rtl="0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FileStream</a:t>
            </a:r>
            <a:r>
              <a:rPr lang="en-US" dirty="0" smtClean="0"/>
              <a:t> Class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algn="l" rtl="0"/>
            <a:r>
              <a:rPr lang="en-US" dirty="0" smtClean="0"/>
              <a:t>The syntax for creating a </a:t>
            </a:r>
            <a:r>
              <a:rPr lang="en-US" dirty="0" err="1" smtClean="0"/>
              <a:t>FileStream</a:t>
            </a:r>
            <a:r>
              <a:rPr lang="en-US" dirty="0" smtClean="0"/>
              <a:t> object</a:t>
            </a:r>
          </a:p>
          <a:p>
            <a:pPr algn="ctr" rtl="0" eaLnBrk="0" hangingPunct="0">
              <a:lnSpc>
                <a:spcPct val="120000"/>
              </a:lnSpc>
              <a:buNone/>
              <a:tabLst>
                <a:tab pos="342900" algn="l"/>
              </a:tabLst>
              <a:defRPr/>
            </a:pPr>
            <a:r>
              <a:rPr lang="en-US" sz="24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New</a:t>
            </a:r>
            <a:r>
              <a:rPr lang="en-US" sz="24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400" b="1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FileStream</a:t>
            </a:r>
            <a:r>
              <a:rPr lang="en-US" sz="24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en-US" sz="24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path, </a:t>
            </a:r>
            <a:r>
              <a:rPr lang="en-US" sz="2400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FileMode</a:t>
            </a:r>
            <a:r>
              <a:rPr lang="en-US" sz="24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</a:t>
            </a:r>
            <a:r>
              <a:rPr lang="en-US" sz="2400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FileAccess</a:t>
            </a:r>
            <a:r>
              <a:rPr lang="en-US" sz="24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share]]</a:t>
            </a:r>
            <a:r>
              <a:rPr lang="en-US" sz="24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</a:t>
            </a:r>
          </a:p>
          <a:p>
            <a:pPr algn="l" rtl="0">
              <a:lnSpc>
                <a:spcPct val="120000"/>
              </a:lnSpc>
            </a:pPr>
            <a:r>
              <a:rPr lang="en-US" dirty="0" smtClean="0"/>
              <a:t>Members in the </a:t>
            </a:r>
            <a:r>
              <a:rPr lang="en-US" b="1" dirty="0" err="1" smtClean="0"/>
              <a:t>FileMode</a:t>
            </a:r>
            <a:r>
              <a:rPr lang="en-US" dirty="0" smtClean="0"/>
              <a:t> enumeration</a:t>
            </a:r>
          </a:p>
          <a:p>
            <a:pPr lvl="1" algn="l" rtl="0"/>
            <a:r>
              <a:rPr lang="en-US" dirty="0" smtClean="0"/>
              <a:t>  Append – opens a file if it exists and place the write pointer at  the end of the file</a:t>
            </a:r>
          </a:p>
          <a:p>
            <a:pPr lvl="1" algn="l" rtl="0"/>
            <a:r>
              <a:rPr lang="en-US" dirty="0" smtClean="0"/>
              <a:t>  Create – Creates a new file.  If file exists it is overwritten</a:t>
            </a:r>
          </a:p>
          <a:p>
            <a:pPr lvl="1" algn="l" rtl="0"/>
            <a:r>
              <a:rPr lang="en-US" dirty="0" smtClean="0"/>
              <a:t>  </a:t>
            </a:r>
            <a:r>
              <a:rPr lang="en-US" dirty="0" err="1" smtClean="0"/>
              <a:t>CreateNew</a:t>
            </a:r>
            <a:r>
              <a:rPr lang="en-US" dirty="0" smtClean="0"/>
              <a:t> – Creates a new file.  If file already exists an exception is thrown</a:t>
            </a:r>
          </a:p>
          <a:p>
            <a:pPr lvl="1" algn="l" rtl="0"/>
            <a:r>
              <a:rPr lang="en-US" dirty="0" smtClean="0"/>
              <a:t>Open – Opens an existing file.  If file does not exist, an  exception is thrown</a:t>
            </a:r>
          </a:p>
          <a:p>
            <a:pPr lvl="1" algn="l" rtl="0"/>
            <a:r>
              <a:rPr lang="en-US" dirty="0" err="1" smtClean="0"/>
              <a:t>OpenOrCreate</a:t>
            </a:r>
            <a:r>
              <a:rPr lang="en-US" dirty="0" smtClean="0"/>
              <a:t> – Opens a file if it exists or creates a new file if it does not exist</a:t>
            </a:r>
          </a:p>
          <a:p>
            <a:pPr lvl="1" algn="l" rtl="0"/>
            <a:r>
              <a:rPr lang="en-US" dirty="0" smtClean="0"/>
              <a:t>Truncate –Opens an existing file and truncates it to zero bytes (erases its contents)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FileStream</a:t>
            </a:r>
            <a:r>
              <a:rPr lang="en-US" dirty="0" smtClean="0"/>
              <a:t> Class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algn="l" rtl="0"/>
            <a:r>
              <a:rPr lang="en-US" dirty="0" smtClean="0"/>
              <a:t>Members in the </a:t>
            </a:r>
            <a:r>
              <a:rPr lang="en-US" b="1" dirty="0" err="1" smtClean="0"/>
              <a:t>FileAccess</a:t>
            </a:r>
            <a:r>
              <a:rPr lang="en-US" dirty="0" smtClean="0"/>
              <a:t> enumeration</a:t>
            </a:r>
          </a:p>
          <a:p>
            <a:pPr lvl="1" algn="l" rtl="0"/>
            <a:r>
              <a:rPr lang="en-US" dirty="0" smtClean="0"/>
              <a:t>Read</a:t>
            </a:r>
          </a:p>
          <a:p>
            <a:pPr lvl="1" algn="l" rtl="0"/>
            <a:r>
              <a:rPr lang="en-US" dirty="0" err="1" smtClean="0"/>
              <a:t>ReadWrite</a:t>
            </a:r>
            <a:endParaRPr lang="en-US" dirty="0" smtClean="0"/>
          </a:p>
          <a:p>
            <a:pPr lvl="1" algn="l" rtl="0"/>
            <a:r>
              <a:rPr lang="en-US" dirty="0" smtClean="0"/>
              <a:t>Write</a:t>
            </a:r>
          </a:p>
          <a:p>
            <a:pPr algn="l" rtl="0"/>
            <a:r>
              <a:rPr lang="en-US" dirty="0" smtClean="0"/>
              <a:t>Members in the </a:t>
            </a:r>
            <a:r>
              <a:rPr lang="en-US" b="1" dirty="0" err="1" smtClean="0"/>
              <a:t>FileShare</a:t>
            </a:r>
            <a:r>
              <a:rPr lang="en-US" dirty="0" smtClean="0"/>
              <a:t> enumeration</a:t>
            </a:r>
          </a:p>
          <a:p>
            <a:pPr lvl="1" algn="l" rtl="0"/>
            <a:r>
              <a:rPr lang="en-US" dirty="0" smtClean="0"/>
              <a:t>None</a:t>
            </a:r>
          </a:p>
          <a:p>
            <a:pPr lvl="1" algn="l" rtl="0"/>
            <a:r>
              <a:rPr lang="en-US" dirty="0" smtClean="0"/>
              <a:t>Read</a:t>
            </a:r>
          </a:p>
          <a:p>
            <a:pPr lvl="1" algn="l" rtl="0"/>
            <a:r>
              <a:rPr lang="en-US" dirty="0" err="1" smtClean="0"/>
              <a:t>ReadWrite</a:t>
            </a:r>
            <a:endParaRPr lang="en-US" dirty="0" smtClean="0"/>
          </a:p>
          <a:p>
            <a:pPr lvl="1" algn="l" rtl="0"/>
            <a:r>
              <a:rPr lang="en-US" dirty="0" smtClean="0"/>
              <a:t>Write</a:t>
            </a:r>
          </a:p>
          <a:p>
            <a:pPr algn="l" rtl="0"/>
            <a:r>
              <a:rPr lang="en-US" dirty="0" smtClean="0"/>
              <a:t>Common method of the </a:t>
            </a:r>
            <a:r>
              <a:rPr lang="en-US" dirty="0" err="1" smtClean="0"/>
              <a:t>FileStream</a:t>
            </a:r>
            <a:r>
              <a:rPr lang="en-US" dirty="0" smtClean="0"/>
              <a:t> class</a:t>
            </a:r>
          </a:p>
          <a:p>
            <a:pPr lvl="1" algn="l" rtl="0"/>
            <a:r>
              <a:rPr lang="en-US" dirty="0" smtClean="0"/>
              <a:t>Close()</a:t>
            </a:r>
          </a:p>
          <a:p>
            <a:pPr algn="l" rtl="0"/>
            <a:r>
              <a:rPr lang="en-US" dirty="0" smtClean="0"/>
              <a:t>Example</a:t>
            </a:r>
          </a:p>
          <a:p>
            <a:pPr marL="0" lvl="0" indent="0"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1" lang="en-US" sz="1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Dim path as String = “C:\VB 2005\Files\Products.txt</a:t>
            </a:r>
          </a:p>
          <a:p>
            <a:pPr marL="0" lvl="0" indent="0"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1" lang="en-US" sz="1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Dim </a:t>
            </a:r>
            <a:r>
              <a:rPr kumimoji="1" lang="en-US" sz="1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fs</a:t>
            </a:r>
            <a:r>
              <a:rPr kumimoji="1" lang="en-US" sz="1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as New </a:t>
            </a:r>
            <a:r>
              <a:rPr kumimoji="1" lang="en-US" sz="1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FileStream</a:t>
            </a:r>
            <a:r>
              <a:rPr kumimoji="1" lang="en-US" sz="1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(path, </a:t>
            </a:r>
            <a:r>
              <a:rPr kumimoji="1" lang="en-US" sz="1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FileMode.create</a:t>
            </a:r>
            <a:r>
              <a:rPr kumimoji="1" lang="en-US" sz="1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kumimoji="1" lang="en-US" sz="1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FileAccess.Write</a:t>
            </a:r>
            <a:r>
              <a:rPr kumimoji="1" lang="en-US" sz="1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ar-SA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StreamReder</a:t>
            </a:r>
            <a:r>
              <a:rPr lang="en-US" dirty="0" smtClean="0"/>
              <a:t> Class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The </a:t>
            </a:r>
            <a:r>
              <a:rPr lang="en-US" b="1" dirty="0" err="1" smtClean="0"/>
              <a:t>StreamReader</a:t>
            </a:r>
            <a:r>
              <a:rPr lang="en-US" dirty="0" smtClean="0"/>
              <a:t> and </a:t>
            </a:r>
            <a:r>
              <a:rPr lang="en-US" b="1" dirty="0" err="1" smtClean="0"/>
              <a:t>StreamWriter</a:t>
            </a:r>
            <a:r>
              <a:rPr lang="en-US" dirty="0" smtClean="0"/>
              <a:t> classes belong to the System.IO namespace</a:t>
            </a:r>
          </a:p>
          <a:p>
            <a:pPr algn="l" rtl="0"/>
            <a:r>
              <a:rPr lang="en-US" dirty="0" smtClean="0"/>
              <a:t>Sequential files can be read one character at a time, one line at a time, or the entire file can be read at once</a:t>
            </a:r>
          </a:p>
          <a:p>
            <a:pPr algn="l" rtl="0"/>
            <a:r>
              <a:rPr lang="en-US" dirty="0" smtClean="0"/>
              <a:t>Sequential files are typically read into a string or an array</a:t>
            </a:r>
          </a:p>
          <a:p>
            <a:pPr algn="l" rtl="0"/>
            <a:r>
              <a:rPr lang="en-US" dirty="0" smtClean="0"/>
              <a:t>Closing a file disconnects the application from the file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Objectives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Learn about the classes that support file input/output </a:t>
            </a:r>
          </a:p>
          <a:p>
            <a:pPr algn="l" rtl="0"/>
            <a:r>
              <a:rPr lang="en-US" dirty="0" smtClean="0"/>
              <a:t>Understand the concept of abstraction and how it related to the file I/O model</a:t>
            </a:r>
          </a:p>
          <a:p>
            <a:pPr algn="l" rtl="0"/>
            <a:r>
              <a:rPr lang="en-US" dirty="0" smtClean="0"/>
              <a:t>Connecting files and streams</a:t>
            </a:r>
          </a:p>
          <a:p>
            <a:pPr algn="l" rtl="0"/>
            <a:r>
              <a:rPr lang="en-US" dirty="0" smtClean="0"/>
              <a:t>Learn how to read sequential text files</a:t>
            </a:r>
          </a:p>
          <a:p>
            <a:pPr algn="l" rtl="0"/>
            <a:r>
              <a:rPr lang="en-US" dirty="0" smtClean="0"/>
              <a:t>Learn how to write sequential text files</a:t>
            </a:r>
          </a:p>
          <a:p>
            <a:pPr algn="l" rtl="0"/>
            <a:r>
              <a:rPr lang="en-US" dirty="0" smtClean="0"/>
              <a:t>Text files = streams of characters perhaps with special characters (often the end of line character) that mark the end of a line.</a:t>
            </a:r>
          </a:p>
          <a:p>
            <a:pPr algn="l" rtl="0"/>
            <a:endParaRPr lang="en-US" dirty="0" smtClean="0"/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StreamReder</a:t>
            </a:r>
            <a:r>
              <a:rPr lang="en-US" dirty="0" smtClean="0"/>
              <a:t> Class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lvl="1" algn="l" rtl="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dirty="0" smtClean="0"/>
              <a:t>The </a:t>
            </a:r>
            <a:r>
              <a:rPr lang="en-US" b="1" dirty="0" err="1" smtClean="0">
                <a:latin typeface="Courier New" pitchFamily="49" charset="0"/>
              </a:rPr>
              <a:t>StreamReader</a:t>
            </a:r>
            <a:r>
              <a:rPr lang="en-US" dirty="0" smtClean="0"/>
              <a:t> constructor accepts one argument – the </a:t>
            </a:r>
            <a:r>
              <a:rPr lang="en-US" i="1" dirty="0" smtClean="0"/>
              <a:t>path</a:t>
            </a:r>
            <a:r>
              <a:rPr lang="en-US" dirty="0" smtClean="0"/>
              <a:t> and filename of the sequential file to open.</a:t>
            </a:r>
          </a:p>
          <a:p>
            <a:pPr marL="742950" lvl="1" indent="-285750" algn="l" rtl="0" fontAlgn="base">
              <a:spcAft>
                <a:spcPct val="0"/>
              </a:spcAft>
              <a:buClr>
                <a:srgbClr val="FF0000"/>
              </a:buClr>
              <a:buSzPct val="55000"/>
              <a:buNone/>
            </a:pPr>
            <a:r>
              <a:rPr lang="en-US" sz="2400" b="1" kern="0" dirty="0" smtClean="0">
                <a:solidFill>
                  <a:srgbClr val="000000"/>
                </a:solidFill>
                <a:latin typeface="Courier New" pitchFamily="49" charset="0"/>
              </a:rPr>
              <a:t>Dim </a:t>
            </a:r>
            <a:r>
              <a:rPr lang="en-US" sz="2400" b="1" kern="0" dirty="0" err="1" smtClean="0">
                <a:solidFill>
                  <a:srgbClr val="000000"/>
                </a:solidFill>
                <a:latin typeface="Courier New" pitchFamily="49" charset="0"/>
              </a:rPr>
              <a:t>CurrentReader</a:t>
            </a:r>
            <a:r>
              <a:rPr lang="en-US" sz="2400" b="1" kern="0" dirty="0" smtClean="0">
                <a:solidFill>
                  <a:srgbClr val="000000"/>
                </a:solidFill>
                <a:latin typeface="Courier New" pitchFamily="49" charset="0"/>
              </a:rPr>
              <a:t> As </a:t>
            </a:r>
            <a:r>
              <a:rPr lang="en-US" sz="2400" b="1" kern="0" dirty="0" err="1" smtClean="0">
                <a:solidFill>
                  <a:srgbClr val="000000"/>
                </a:solidFill>
                <a:latin typeface="Courier New" pitchFamily="49" charset="0"/>
              </a:rPr>
              <a:t>StreamReader</a:t>
            </a:r>
            <a:r>
              <a:rPr lang="en-US" sz="2400" b="1" kern="0" dirty="0" smtClean="0">
                <a:solidFill>
                  <a:srgbClr val="000000"/>
                </a:solidFill>
                <a:latin typeface="Courier New" pitchFamily="49" charset="0"/>
              </a:rPr>
              <a:t> = _</a:t>
            </a:r>
          </a:p>
          <a:p>
            <a:pPr marL="742950" lvl="1" indent="-285750" algn="l" rtl="0" fontAlgn="base">
              <a:spcAft>
                <a:spcPct val="0"/>
              </a:spcAft>
              <a:buClr>
                <a:srgbClr val="FF0000"/>
              </a:buClr>
              <a:buSzPct val="55000"/>
              <a:buNone/>
            </a:pPr>
            <a:r>
              <a:rPr lang="en-US" sz="2400" b="1" kern="0" dirty="0" smtClean="0">
                <a:solidFill>
                  <a:srgbClr val="000000"/>
                </a:solidFill>
                <a:latin typeface="Courier New" pitchFamily="49" charset="0"/>
              </a:rPr>
              <a:t>    New </a:t>
            </a:r>
            <a:r>
              <a:rPr lang="en-US" sz="2400" b="1" kern="0" dirty="0" err="1" smtClean="0">
                <a:solidFill>
                  <a:srgbClr val="000000"/>
                </a:solidFill>
                <a:latin typeface="Courier New" pitchFamily="49" charset="0"/>
              </a:rPr>
              <a:t>System.IO.StreamReader</a:t>
            </a:r>
            <a:r>
              <a:rPr lang="en-US" sz="2400" b="1" kern="0" dirty="0" smtClean="0">
                <a:solidFill>
                  <a:srgbClr val="000000"/>
                </a:solidFill>
                <a:latin typeface="Courier New" pitchFamily="49" charset="0"/>
              </a:rPr>
              <a:t>( _</a:t>
            </a:r>
          </a:p>
          <a:p>
            <a:pPr marL="742950" lvl="1" indent="-285750" algn="l" rtl="0" fontAlgn="base">
              <a:spcAft>
                <a:spcPct val="0"/>
              </a:spcAft>
              <a:buClr>
                <a:srgbClr val="FF0000"/>
              </a:buClr>
              <a:buSzPct val="55000"/>
              <a:buNone/>
            </a:pPr>
            <a:r>
              <a:rPr lang="en-US" sz="2400" b="1" kern="0" dirty="0" smtClean="0">
                <a:solidFill>
                  <a:srgbClr val="000000"/>
                </a:solidFill>
                <a:latin typeface="Courier New" pitchFamily="49" charset="0"/>
              </a:rPr>
              <a:t>    "C:\Demo.txt")</a:t>
            </a:r>
          </a:p>
          <a:p>
            <a:pPr marL="274320" lvl="1" algn="l" rtl="0">
              <a:buClr>
                <a:schemeClr val="accent1"/>
              </a:buClr>
              <a:buSzPct val="85000"/>
              <a:buNone/>
            </a:pPr>
            <a:endParaRPr lang="en-US" dirty="0" smtClean="0"/>
          </a:p>
          <a:p>
            <a:pPr marL="274320" lvl="1" algn="l" rtl="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dirty="0" smtClean="0"/>
              <a:t>The Close method closes a sequential file.</a:t>
            </a:r>
          </a:p>
          <a:p>
            <a:pPr marL="274320" lvl="1" algn="l" rtl="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dirty="0" smtClean="0"/>
              <a:t>Always close files when processing is complete to prevent loss of data </a:t>
            </a:r>
          </a:p>
          <a:p>
            <a:pPr marL="274320" lvl="1" algn="l" rtl="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dirty="0" smtClean="0"/>
              <a:t>Open files also consume system resources</a:t>
            </a:r>
          </a:p>
          <a:p>
            <a:pPr marL="274320" lvl="1" algn="l" rtl="0">
              <a:buClr>
                <a:schemeClr val="accent1"/>
              </a:buClr>
              <a:buSzPct val="85000"/>
              <a:buNone/>
            </a:pPr>
            <a:r>
              <a:rPr lang="en-US" dirty="0" smtClean="0"/>
              <a:t>Example:</a:t>
            </a:r>
          </a:p>
          <a:p>
            <a:pPr marL="274320" lvl="1" algn="l" rtl="0">
              <a:buClr>
                <a:schemeClr val="accent1"/>
              </a:buClr>
              <a:buSzPct val="85000"/>
              <a:buNone/>
            </a:pPr>
            <a:r>
              <a:rPr lang="en-US" dirty="0" smtClean="0"/>
              <a:t>	</a:t>
            </a:r>
            <a:r>
              <a:rPr lang="en-US" sz="2400" b="1" kern="0" dirty="0" err="1" smtClean="0">
                <a:solidFill>
                  <a:srgbClr val="000000"/>
                </a:solidFill>
                <a:latin typeface="Courier New" pitchFamily="49" charset="0"/>
              </a:rPr>
              <a:t>CurrentReader.Close</a:t>
            </a:r>
            <a:r>
              <a:rPr lang="en-US" sz="2400" b="1" kern="0" dirty="0" smtClean="0">
                <a:solidFill>
                  <a:srgbClr val="000000"/>
                </a:solidFill>
                <a:latin typeface="Courier New" pitchFamily="49" charset="0"/>
              </a:rPr>
              <a:t>()</a:t>
            </a:r>
          </a:p>
          <a:p>
            <a:pPr marL="274320" lvl="1" algn="l" rtl="0">
              <a:buClr>
                <a:schemeClr val="accent1"/>
              </a:buClr>
              <a:buSzPct val="85000"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StreamReder</a:t>
            </a:r>
            <a:r>
              <a:rPr lang="en-US" dirty="0" smtClean="0"/>
              <a:t> Class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The </a:t>
            </a:r>
            <a:r>
              <a:rPr lang="en-US" b="1" dirty="0" smtClean="0"/>
              <a:t>Close</a:t>
            </a:r>
            <a:r>
              <a:rPr lang="en-US" dirty="0" smtClean="0"/>
              <a:t> method closes an open file.</a:t>
            </a:r>
          </a:p>
          <a:p>
            <a:pPr algn="l" rtl="0"/>
            <a:r>
              <a:rPr lang="en-US" dirty="0" smtClean="0"/>
              <a:t>The </a:t>
            </a:r>
            <a:r>
              <a:rPr lang="en-US" b="1" dirty="0" smtClean="0"/>
              <a:t>Peek </a:t>
            </a:r>
            <a:r>
              <a:rPr lang="en-US" dirty="0" smtClean="0"/>
              <a:t>method gets the next character without actually reading the character. The method returns the Integer code point of the character that will be read. The method returns -1 if there are no more characters to read</a:t>
            </a:r>
          </a:p>
          <a:p>
            <a:pPr algn="l" rtl="0"/>
            <a:r>
              <a:rPr lang="en-US" dirty="0" smtClean="0"/>
              <a:t>The </a:t>
            </a:r>
            <a:r>
              <a:rPr lang="en-US" b="1" dirty="0" smtClean="0"/>
              <a:t>Read</a:t>
            </a:r>
            <a:r>
              <a:rPr lang="en-US" dirty="0" smtClean="0"/>
              <a:t> method reads a single character or many characters. Without arguments, the Read method returns the Integer code point of the character read</a:t>
            </a:r>
          </a:p>
          <a:p>
            <a:pPr algn="l" rtl="0"/>
            <a:r>
              <a:rPr lang="en-US" dirty="0" smtClean="0"/>
              <a:t>The </a:t>
            </a:r>
            <a:r>
              <a:rPr lang="en-US" b="1" dirty="0" err="1" smtClean="0"/>
              <a:t>ReadLine</a:t>
            </a:r>
            <a:r>
              <a:rPr lang="en-US" dirty="0" smtClean="0"/>
              <a:t> method reads a record. The carriage return at the end of the record is discarded. The method returns a String containing the characters read.</a:t>
            </a:r>
          </a:p>
          <a:p>
            <a:pPr algn="l" rtl="0"/>
            <a:r>
              <a:rPr lang="en-US" dirty="0" smtClean="0"/>
              <a:t>The </a:t>
            </a:r>
            <a:r>
              <a:rPr lang="en-US" b="1" dirty="0" err="1" smtClean="0"/>
              <a:t>ReadToEnd</a:t>
            </a:r>
            <a:r>
              <a:rPr lang="en-US" dirty="0" smtClean="0"/>
              <a:t> method reads from the current file position to the end of the file. The method returns a String containing the characters read</a:t>
            </a:r>
          </a:p>
          <a:p>
            <a:pPr algn="l" rtl="0"/>
            <a:endParaRPr lang="en-US" dirty="0" smtClean="0"/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Entire Content of File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67544" y="1916832"/>
          <a:ext cx="7410450" cy="345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r:id="rId3" imgW="7410600" imgH="3453840" progId="Word.Document.8">
                  <p:embed/>
                </p:oleObj>
              </mc:Choice>
              <mc:Fallback>
                <p:oleObj name="Document" r:id="rId3" imgW="7410600" imgH="345384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916832"/>
                        <a:ext cx="7410450" cy="345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Reading a Sequential File One Record at a Time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90000"/>
              </a:lnSpc>
              <a:buNone/>
            </a:pPr>
            <a:r>
              <a:rPr lang="en-US" sz="2400" b="1" dirty="0" smtClean="0">
                <a:latin typeface="Courier New" pitchFamily="49" charset="0"/>
              </a:rPr>
              <a:t>Dim </a:t>
            </a:r>
            <a:r>
              <a:rPr lang="en-US" sz="2400" b="1" dirty="0" err="1" smtClean="0">
                <a:latin typeface="Courier New" pitchFamily="49" charset="0"/>
              </a:rPr>
              <a:t>CurrentReader</a:t>
            </a:r>
            <a:r>
              <a:rPr lang="en-US" sz="2400" b="1" dirty="0" smtClean="0">
                <a:latin typeface="Courier New" pitchFamily="49" charset="0"/>
              </a:rPr>
              <a:t> As New _</a:t>
            </a:r>
            <a:br>
              <a:rPr lang="en-US" sz="2400" b="1" dirty="0" smtClean="0">
                <a:latin typeface="Courier New" pitchFamily="49" charset="0"/>
              </a:rPr>
            </a:br>
            <a:r>
              <a:rPr lang="en-US" sz="2400" b="1" dirty="0" smtClean="0">
                <a:latin typeface="Courier New" pitchFamily="49" charset="0"/>
              </a:rPr>
              <a:t>  </a:t>
            </a:r>
            <a:r>
              <a:rPr lang="en-US" sz="2400" b="1" dirty="0" err="1" smtClean="0">
                <a:latin typeface="Courier New" pitchFamily="49" charset="0"/>
              </a:rPr>
              <a:t>System.IO.StreamReader</a:t>
            </a:r>
            <a:r>
              <a:rPr lang="en-US" sz="2400" b="1" dirty="0" smtClean="0">
                <a:latin typeface="Courier New" pitchFamily="49" charset="0"/>
              </a:rPr>
              <a:t>("C:\Demo.txt")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400" b="1" dirty="0" smtClean="0">
                <a:latin typeface="Courier New" pitchFamily="49" charset="0"/>
              </a:rPr>
              <a:t>Dim </a:t>
            </a:r>
            <a:r>
              <a:rPr lang="en-US" sz="2400" b="1" dirty="0" err="1" smtClean="0">
                <a:latin typeface="Courier New" pitchFamily="49" charset="0"/>
              </a:rPr>
              <a:t>CurrentRecord</a:t>
            </a:r>
            <a:r>
              <a:rPr lang="en-US" sz="2400" b="1" dirty="0" smtClean="0">
                <a:latin typeface="Courier New" pitchFamily="49" charset="0"/>
              </a:rPr>
              <a:t> As String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400" b="1" dirty="0" err="1" smtClean="0">
                <a:latin typeface="Courier New" pitchFamily="49" charset="0"/>
              </a:rPr>
              <a:t>CurrentRecord</a:t>
            </a:r>
            <a:r>
              <a:rPr lang="en-US" sz="2400" b="1" dirty="0" smtClean="0">
                <a:latin typeface="Courier New" pitchFamily="49" charset="0"/>
              </a:rPr>
              <a:t> = </a:t>
            </a:r>
            <a:r>
              <a:rPr lang="en-US" sz="2400" b="1" dirty="0" err="1" smtClean="0">
                <a:latin typeface="Courier New" pitchFamily="49" charset="0"/>
              </a:rPr>
              <a:t>CurrentReader.ReadLine</a:t>
            </a:r>
            <a:r>
              <a:rPr lang="en-US" sz="2400" b="1" dirty="0" smtClean="0">
                <a:latin typeface="Courier New" pitchFamily="49" charset="0"/>
              </a:rPr>
              <a:t>()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400" b="1" dirty="0" smtClean="0">
                <a:latin typeface="Courier New" pitchFamily="49" charset="0"/>
              </a:rPr>
              <a:t>Do Until </a:t>
            </a:r>
            <a:r>
              <a:rPr lang="en-US" sz="2400" b="1" dirty="0" err="1" smtClean="0">
                <a:latin typeface="Courier New" pitchFamily="49" charset="0"/>
              </a:rPr>
              <a:t>CurrentRecord</a:t>
            </a:r>
            <a:r>
              <a:rPr lang="en-US" sz="2400" b="1" dirty="0" smtClean="0">
                <a:latin typeface="Courier New" pitchFamily="49" charset="0"/>
              </a:rPr>
              <a:t> = Nothing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400" b="1" dirty="0" smtClean="0">
                <a:latin typeface="Courier New" pitchFamily="49" charset="0"/>
              </a:rPr>
              <a:t>    ' </a:t>
            </a:r>
            <a:r>
              <a:rPr lang="en-US" sz="2400" b="1" i="1" dirty="0" smtClean="0">
                <a:latin typeface="Courier New" pitchFamily="49" charset="0"/>
              </a:rPr>
              <a:t>Statements to process the current record</a:t>
            </a:r>
            <a:r>
              <a:rPr lang="en-US" sz="2400" b="1" dirty="0" smtClean="0">
                <a:latin typeface="Courier New" pitchFamily="49" charset="0"/>
              </a:rPr>
              <a:t>.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400" b="1" dirty="0" smtClean="0">
                <a:latin typeface="Courier New" pitchFamily="49" charset="0"/>
              </a:rPr>
              <a:t>    </a:t>
            </a:r>
            <a:r>
              <a:rPr lang="en-US" sz="2400" b="1" dirty="0" err="1" smtClean="0">
                <a:latin typeface="Courier New" pitchFamily="49" charset="0"/>
              </a:rPr>
              <a:t>CurrentRecord</a:t>
            </a:r>
            <a:r>
              <a:rPr lang="en-US" sz="2400" b="1" dirty="0" smtClean="0">
                <a:latin typeface="Courier New" pitchFamily="49" charset="0"/>
              </a:rPr>
              <a:t> = </a:t>
            </a:r>
            <a:r>
              <a:rPr lang="en-US" sz="2400" b="1" dirty="0" err="1" smtClean="0">
                <a:latin typeface="Courier New" pitchFamily="49" charset="0"/>
              </a:rPr>
              <a:t>CurrentReader.ReadLine</a:t>
            </a:r>
            <a:r>
              <a:rPr lang="en-US" sz="2400" b="1" dirty="0" smtClean="0">
                <a:latin typeface="Courier New" pitchFamily="49" charset="0"/>
              </a:rPr>
              <a:t>()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400" b="1" dirty="0" smtClean="0">
                <a:latin typeface="Courier New" pitchFamily="49" charset="0"/>
              </a:rPr>
              <a:t>Loop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400" b="1" dirty="0" err="1" smtClean="0">
                <a:latin typeface="Courier New" pitchFamily="49" charset="0"/>
              </a:rPr>
              <a:t>CurrentReader.Close</a:t>
            </a:r>
            <a:r>
              <a:rPr lang="en-US" sz="2400" b="1" dirty="0" smtClean="0">
                <a:latin typeface="Courier New" pitchFamily="49" charset="0"/>
              </a:rPr>
              <a:t>()</a:t>
            </a:r>
            <a:endParaRPr lang="en-US" sz="2800" dirty="0" smtClean="0"/>
          </a:p>
          <a:p>
            <a:pPr algn="l" rtl="0"/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StreamWriter</a:t>
            </a:r>
            <a:r>
              <a:rPr lang="en-US" dirty="0" smtClean="0"/>
              <a:t> Class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 smtClean="0"/>
              <a:t>The </a:t>
            </a:r>
            <a:r>
              <a:rPr lang="en-US" sz="2400" b="1" dirty="0" err="1" smtClean="0"/>
              <a:t>StreamWriter</a:t>
            </a:r>
            <a:r>
              <a:rPr lang="en-US" sz="2400" dirty="0" smtClean="0"/>
              <a:t> class of the System.IO namespace writes a sequential file</a:t>
            </a:r>
          </a:p>
          <a:p>
            <a:pPr algn="l" rtl="0"/>
            <a:r>
              <a:rPr lang="en-US" sz="2400" dirty="0" smtClean="0"/>
              <a:t>The constructor accepts one argument – the file to write</a:t>
            </a:r>
          </a:p>
          <a:p>
            <a:pPr algn="l" rtl="0"/>
            <a:r>
              <a:rPr lang="en-US" sz="2400" dirty="0" smtClean="0"/>
              <a:t>Example:</a:t>
            </a:r>
            <a:endParaRPr lang="en-US" dirty="0" smtClean="0"/>
          </a:p>
          <a:p>
            <a:pPr algn="l" rtl="0"/>
            <a:endParaRPr lang="en-US" dirty="0" smtClean="0"/>
          </a:p>
          <a:p>
            <a:pPr lvl="1" algn="l" rtl="0">
              <a:buNone/>
            </a:pPr>
            <a:r>
              <a:rPr lang="en-US" sz="2100" b="1" dirty="0" smtClean="0">
                <a:latin typeface="Courier New" pitchFamily="49" charset="0"/>
              </a:rPr>
              <a:t>Dim </a:t>
            </a:r>
            <a:r>
              <a:rPr lang="en-US" sz="2100" b="1" dirty="0" err="1" smtClean="0">
                <a:latin typeface="Courier New" pitchFamily="49" charset="0"/>
              </a:rPr>
              <a:t>CurrentWriter</a:t>
            </a:r>
            <a:r>
              <a:rPr lang="en-US" sz="2100" b="1" dirty="0" smtClean="0">
                <a:latin typeface="Courier New" pitchFamily="49" charset="0"/>
              </a:rPr>
              <a:t> As New _</a:t>
            </a:r>
          </a:p>
          <a:p>
            <a:pPr lvl="1" algn="l" rtl="0">
              <a:buNone/>
            </a:pPr>
            <a:r>
              <a:rPr lang="en-US" sz="2100" b="1" dirty="0" smtClean="0">
                <a:latin typeface="Courier New" pitchFamily="49" charset="0"/>
              </a:rPr>
              <a:t>    </a:t>
            </a:r>
            <a:r>
              <a:rPr lang="en-US" sz="2100" b="1" dirty="0" err="1" smtClean="0">
                <a:latin typeface="Courier New" pitchFamily="49" charset="0"/>
              </a:rPr>
              <a:t>System.IO.StreamWriter</a:t>
            </a:r>
            <a:r>
              <a:rPr lang="en-US" sz="2100" b="1" dirty="0" smtClean="0">
                <a:latin typeface="Courier New" pitchFamily="49" charset="0"/>
              </a:rPr>
              <a:t>("C:\Demo.txt")</a:t>
            </a:r>
          </a:p>
          <a:p>
            <a:pPr lvl="1" algn="l" rtl="0">
              <a:buNone/>
            </a:pPr>
            <a:r>
              <a:rPr lang="en-US" sz="2100" b="1" dirty="0" smtClean="0">
                <a:latin typeface="Courier New" pitchFamily="49" charset="0"/>
              </a:rPr>
              <a:t>    ' </a:t>
            </a:r>
            <a:r>
              <a:rPr lang="en-US" sz="2100" b="1" i="1" dirty="0" smtClean="0">
                <a:latin typeface="Courier New" pitchFamily="49" charset="0"/>
              </a:rPr>
              <a:t>Statements to write the file.</a:t>
            </a:r>
          </a:p>
          <a:p>
            <a:pPr lvl="1" algn="l" rtl="0">
              <a:buNone/>
            </a:pPr>
            <a:r>
              <a:rPr lang="en-US" sz="2100" b="1" dirty="0" err="1" smtClean="0">
                <a:latin typeface="Courier New" pitchFamily="49" charset="0"/>
              </a:rPr>
              <a:t>CurrentWriter.Close</a:t>
            </a:r>
            <a:r>
              <a:rPr lang="en-US" sz="2100" b="1" dirty="0" smtClean="0">
                <a:latin typeface="Courier New" pitchFamily="49" charset="0"/>
              </a:rPr>
              <a:t>()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StreamWriter</a:t>
            </a:r>
            <a:r>
              <a:rPr lang="en-US" dirty="0" smtClean="0"/>
              <a:t> Class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sz="2400" dirty="0" smtClean="0"/>
              <a:t>The </a:t>
            </a:r>
            <a:r>
              <a:rPr lang="en-US" sz="2400" b="1" dirty="0" err="1" smtClean="0">
                <a:latin typeface="Courier New" pitchFamily="49" charset="0"/>
              </a:rPr>
              <a:t>NewLine</a:t>
            </a:r>
            <a:r>
              <a:rPr lang="en-US" sz="2400" dirty="0" smtClean="0"/>
              <a:t> property contains the character(s) that mark the end of the line</a:t>
            </a:r>
          </a:p>
          <a:p>
            <a:pPr algn="l" rtl="0"/>
            <a:r>
              <a:rPr lang="en-US" sz="2400" dirty="0" smtClean="0"/>
              <a:t>The </a:t>
            </a:r>
            <a:r>
              <a:rPr lang="en-US" sz="2400" b="1" dirty="0" smtClean="0">
                <a:latin typeface="Courier New" pitchFamily="49" charset="0"/>
              </a:rPr>
              <a:t>Close</a:t>
            </a:r>
            <a:r>
              <a:rPr lang="en-US" sz="2400" dirty="0" smtClean="0"/>
              <a:t> method closes the sequential file</a:t>
            </a:r>
          </a:p>
          <a:p>
            <a:pPr lvl="1" algn="l" rtl="0"/>
            <a:r>
              <a:rPr lang="en-US" sz="2100" dirty="0" smtClean="0"/>
              <a:t>It's imperative to close a sequential file once writing is complete to prevent loss of data</a:t>
            </a:r>
          </a:p>
          <a:p>
            <a:pPr algn="l" rtl="0"/>
            <a:r>
              <a:rPr lang="en-US" sz="2400" dirty="0" smtClean="0"/>
              <a:t>The </a:t>
            </a:r>
            <a:r>
              <a:rPr lang="en-US" sz="2400" b="1" dirty="0" smtClean="0">
                <a:latin typeface="Courier New" pitchFamily="49" charset="0"/>
              </a:rPr>
              <a:t>Write</a:t>
            </a:r>
            <a:r>
              <a:rPr lang="en-US" sz="2400" dirty="0" smtClean="0"/>
              <a:t> method writes a character or array of characters</a:t>
            </a:r>
          </a:p>
          <a:p>
            <a:pPr algn="l" rtl="0"/>
            <a:r>
              <a:rPr lang="en-US" sz="2400" dirty="0" smtClean="0"/>
              <a:t>The </a:t>
            </a:r>
            <a:r>
              <a:rPr lang="en-US" sz="2400" b="1" dirty="0" err="1" smtClean="0">
                <a:latin typeface="Courier New" pitchFamily="49" charset="0"/>
              </a:rPr>
              <a:t>WriteLine</a:t>
            </a:r>
            <a:r>
              <a:rPr lang="en-US" sz="2400" dirty="0" smtClean="0"/>
              <a:t> method writes data terminated by the character(s) stored in the </a:t>
            </a:r>
            <a:r>
              <a:rPr lang="en-US" sz="2400" b="1" dirty="0" err="1" smtClean="0">
                <a:latin typeface="Courier New" pitchFamily="49" charset="0"/>
              </a:rPr>
              <a:t>NewLine</a:t>
            </a:r>
            <a:r>
              <a:rPr lang="en-US" sz="2400" dirty="0" smtClean="0"/>
              <a:t> property</a:t>
            </a:r>
          </a:p>
          <a:p>
            <a:pPr algn="l" rtl="0"/>
            <a:r>
              <a:rPr lang="en-US" sz="2400" dirty="0" smtClean="0"/>
              <a:t>If the data type passed to </a:t>
            </a:r>
            <a:r>
              <a:rPr lang="en-US" sz="2400" b="1" dirty="0" smtClean="0">
                <a:latin typeface="Courier New" pitchFamily="49" charset="0"/>
              </a:rPr>
              <a:t>Write</a:t>
            </a:r>
            <a:r>
              <a:rPr lang="en-US" sz="2400" dirty="0" smtClean="0"/>
              <a:t> or </a:t>
            </a:r>
            <a:r>
              <a:rPr lang="en-US" sz="2400" b="1" dirty="0" err="1" smtClean="0">
                <a:latin typeface="Courier New" pitchFamily="49" charset="0"/>
              </a:rPr>
              <a:t>WriteLine</a:t>
            </a:r>
            <a:r>
              <a:rPr lang="en-US" sz="2400" dirty="0" smtClean="0"/>
              <a:t> is not a string, these methods will call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toString</a:t>
            </a:r>
            <a:endParaRPr lang="en-US" sz="2400" dirty="0" smtClean="0"/>
          </a:p>
          <a:p>
            <a:pPr lvl="1" algn="l" rtl="0"/>
            <a:r>
              <a:rPr lang="en-US" sz="2100" dirty="0" smtClean="0"/>
              <a:t>Individual variables must be concatenated and separators must be used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StreamWriter</a:t>
            </a:r>
            <a:r>
              <a:rPr lang="en-US" dirty="0" smtClean="0"/>
              <a:t> Example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l" rtl="0">
              <a:buNone/>
            </a:pPr>
            <a:r>
              <a:rPr lang="en-US" dirty="0" smtClean="0">
                <a:solidFill>
                  <a:srgbClr val="0070C0"/>
                </a:solidFill>
              </a:rPr>
              <a:t>Code that writes data from a collection of Product objects to a text file</a:t>
            </a:r>
          </a:p>
          <a:p>
            <a:pPr algn="l" rtl="0"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   Dim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textOut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As New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StreamWriter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( _</a:t>
            </a:r>
          </a:p>
          <a:p>
            <a:pPr algn="l" rtl="0"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      New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FileStream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( path, _</a:t>
            </a:r>
          </a:p>
          <a:p>
            <a:pPr algn="l" rtl="0"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         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FileMode.Create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FileAccess.Write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 algn="l" rtl="0"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 </a:t>
            </a:r>
          </a:p>
          <a:p>
            <a:pPr algn="l" rtl="0"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   For Each product As Product In products</a:t>
            </a:r>
          </a:p>
          <a:p>
            <a:pPr algn="l" rtl="0"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textOut.Write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product.Code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&amp; "|")</a:t>
            </a:r>
          </a:p>
          <a:p>
            <a:pPr algn="l" rtl="0"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textOut.Write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product.Description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&amp; "|")</a:t>
            </a:r>
          </a:p>
          <a:p>
            <a:pPr algn="l" rtl="0"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textOut.WriteLine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product.Price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 rtl="0"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   Next</a:t>
            </a:r>
          </a:p>
          <a:p>
            <a:pPr algn="l" rtl="0"/>
            <a:endParaRPr lang="en-US" sz="2800" dirty="0" smtClean="0"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textOut.Close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 Freeform File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 freeform file can be written all at once as follows:</a:t>
            </a:r>
          </a:p>
          <a:p>
            <a:pPr lvl="1" algn="l" rtl="0"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pPr lvl="1" algn="l" rtl="0">
              <a:buNone/>
            </a:pPr>
            <a:r>
              <a:rPr lang="en-US" sz="2000" b="1" dirty="0" smtClean="0">
                <a:latin typeface="Courier New" pitchFamily="49" charset="0"/>
              </a:rPr>
              <a:t>Dim </a:t>
            </a:r>
            <a:r>
              <a:rPr lang="en-US" sz="2000" b="1" dirty="0" err="1" smtClean="0">
                <a:latin typeface="Courier New" pitchFamily="49" charset="0"/>
              </a:rPr>
              <a:t>StringData</a:t>
            </a:r>
            <a:r>
              <a:rPr lang="en-US" sz="2000" b="1" dirty="0" smtClean="0">
                <a:latin typeface="Courier New" pitchFamily="49" charset="0"/>
              </a:rPr>
              <a:t> As String = "Freeform text"</a:t>
            </a:r>
          </a:p>
          <a:p>
            <a:pPr lvl="1" algn="l" rtl="0">
              <a:buNone/>
            </a:pPr>
            <a:r>
              <a:rPr lang="en-US" sz="2000" b="1" dirty="0" smtClean="0">
                <a:latin typeface="Courier New" pitchFamily="49" charset="0"/>
              </a:rPr>
              <a:t>Dim </a:t>
            </a:r>
            <a:r>
              <a:rPr lang="en-US" sz="2000" b="1" dirty="0" err="1" smtClean="0">
                <a:latin typeface="Courier New" pitchFamily="49" charset="0"/>
              </a:rPr>
              <a:t>CurrentWriter</a:t>
            </a:r>
            <a:r>
              <a:rPr lang="en-US" sz="2000" b="1" dirty="0" smtClean="0">
                <a:latin typeface="Courier New" pitchFamily="49" charset="0"/>
              </a:rPr>
              <a:t> As New _</a:t>
            </a:r>
          </a:p>
          <a:p>
            <a:pPr lvl="1" algn="l" rtl="0">
              <a:buNone/>
            </a:pPr>
            <a:r>
              <a:rPr lang="en-US" sz="2000" b="1" dirty="0" smtClean="0">
                <a:latin typeface="Courier New" pitchFamily="49" charset="0"/>
              </a:rPr>
              <a:t>    </a:t>
            </a:r>
            <a:r>
              <a:rPr lang="en-US" sz="2000" b="1" dirty="0" err="1" smtClean="0">
                <a:latin typeface="Courier New" pitchFamily="49" charset="0"/>
              </a:rPr>
              <a:t>System.IO.StreamWriter</a:t>
            </a:r>
            <a:r>
              <a:rPr lang="en-US" sz="2000" b="1" dirty="0" smtClean="0">
                <a:latin typeface="Courier New" pitchFamily="49" charset="0"/>
              </a:rPr>
              <a:t>("C:\Demo.txt")</a:t>
            </a:r>
          </a:p>
          <a:p>
            <a:pPr lvl="1" algn="l" rtl="0">
              <a:buNone/>
            </a:pPr>
            <a:r>
              <a:rPr lang="en-US" sz="2000" b="1" dirty="0" err="1" smtClean="0">
                <a:latin typeface="Courier New" pitchFamily="49" charset="0"/>
              </a:rPr>
              <a:t>CurrentWriter.Write</a:t>
            </a:r>
            <a:r>
              <a:rPr lang="en-US" sz="2000" b="1" dirty="0" smtClean="0">
                <a:latin typeface="Courier New" pitchFamily="49" charset="0"/>
              </a:rPr>
              <a:t>(</a:t>
            </a:r>
            <a:r>
              <a:rPr lang="en-US" sz="2000" b="1" dirty="0" err="1" smtClean="0">
                <a:latin typeface="Courier New" pitchFamily="49" charset="0"/>
              </a:rPr>
              <a:t>StringData</a:t>
            </a:r>
            <a:r>
              <a:rPr lang="en-US" sz="2000" b="1" dirty="0" smtClean="0">
                <a:latin typeface="Courier New" pitchFamily="49" charset="0"/>
              </a:rPr>
              <a:t>)</a:t>
            </a:r>
          </a:p>
          <a:p>
            <a:pPr lvl="1" algn="l" rtl="0">
              <a:buNone/>
            </a:pPr>
            <a:r>
              <a:rPr lang="en-US" sz="2000" b="1" dirty="0" err="1" smtClean="0">
                <a:latin typeface="Courier New" pitchFamily="49" charset="0"/>
              </a:rPr>
              <a:t>CurrentWriter.Close</a:t>
            </a:r>
            <a:r>
              <a:rPr lang="en-US" sz="2000" b="1" dirty="0" smtClean="0">
                <a:latin typeface="Courier New" pitchFamily="49" charset="0"/>
              </a:rPr>
              <a:t>()</a:t>
            </a:r>
            <a:endParaRPr lang="en-US" dirty="0" smtClean="0"/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 Delimited File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>
              <a:lnSpc>
                <a:spcPct val="80000"/>
              </a:lnSpc>
            </a:pPr>
            <a:r>
              <a:rPr lang="en-US" sz="2500" dirty="0" smtClean="0"/>
              <a:t>Write an array of </a:t>
            </a:r>
            <a:r>
              <a:rPr lang="en-US" sz="2500" b="1" dirty="0" smtClean="0">
                <a:latin typeface="Courier New" pitchFamily="49" charset="0"/>
              </a:rPr>
              <a:t>Integers</a:t>
            </a:r>
            <a:endParaRPr lang="en-US" sz="1800" b="1" dirty="0" smtClean="0">
              <a:latin typeface="Courier New" pitchFamily="49" charset="0"/>
            </a:endParaRPr>
          </a:p>
          <a:p>
            <a:pPr lvl="1" algn="l" rtl="0">
              <a:lnSpc>
                <a:spcPct val="80000"/>
              </a:lnSpc>
              <a:buNone/>
            </a:pPr>
            <a:r>
              <a:rPr lang="en-US" sz="1700" b="1" dirty="0" smtClean="0">
                <a:latin typeface="Courier New" pitchFamily="49" charset="0"/>
              </a:rPr>
              <a:t>Public Shared Sub </a:t>
            </a:r>
            <a:r>
              <a:rPr lang="en-US" sz="1700" b="1" dirty="0" err="1" smtClean="0">
                <a:latin typeface="Courier New" pitchFamily="49" charset="0"/>
              </a:rPr>
              <a:t>WriteIntegerList</a:t>
            </a:r>
            <a:r>
              <a:rPr lang="en-US" sz="1700" b="1" dirty="0" smtClean="0">
                <a:latin typeface="Courier New" pitchFamily="49" charset="0"/>
              </a:rPr>
              <a:t>( _</a:t>
            </a:r>
          </a:p>
          <a:p>
            <a:pPr lvl="1" algn="l" rtl="0">
              <a:lnSpc>
                <a:spcPct val="80000"/>
              </a:lnSpc>
              <a:buNone/>
            </a:pPr>
            <a:r>
              <a:rPr lang="en-US" sz="1700" b="1" dirty="0" smtClean="0">
                <a:latin typeface="Courier New" pitchFamily="49" charset="0"/>
              </a:rPr>
              <a:t>    </a:t>
            </a:r>
            <a:r>
              <a:rPr lang="en-US" sz="1700" b="1" dirty="0" err="1" smtClean="0">
                <a:latin typeface="Courier New" pitchFamily="49" charset="0"/>
              </a:rPr>
              <a:t>ByRef</a:t>
            </a:r>
            <a:r>
              <a:rPr lang="en-US" sz="1700" b="1" dirty="0" smtClean="0">
                <a:latin typeface="Courier New" pitchFamily="49" charset="0"/>
              </a:rPr>
              <a:t> </a:t>
            </a:r>
            <a:r>
              <a:rPr lang="en-US" sz="1700" b="1" dirty="0" err="1" smtClean="0">
                <a:latin typeface="Courier New" pitchFamily="49" charset="0"/>
              </a:rPr>
              <a:t>argArray</a:t>
            </a:r>
            <a:r>
              <a:rPr lang="en-US" sz="1700" b="1" dirty="0" smtClean="0">
                <a:latin typeface="Courier New" pitchFamily="49" charset="0"/>
              </a:rPr>
              <a:t>() As Integer, _</a:t>
            </a:r>
            <a:br>
              <a:rPr lang="en-US" sz="1700" b="1" dirty="0" smtClean="0">
                <a:latin typeface="Courier New" pitchFamily="49" charset="0"/>
              </a:rPr>
            </a:br>
            <a:r>
              <a:rPr lang="en-US" sz="1700" b="1" dirty="0" smtClean="0">
                <a:latin typeface="Courier New" pitchFamily="49" charset="0"/>
              </a:rPr>
              <a:t>  </a:t>
            </a:r>
            <a:r>
              <a:rPr lang="en-US" sz="1700" b="1" dirty="0" err="1" smtClean="0">
                <a:latin typeface="Courier New" pitchFamily="49" charset="0"/>
              </a:rPr>
              <a:t>ByVal</a:t>
            </a:r>
            <a:r>
              <a:rPr lang="en-US" sz="1700" b="1" dirty="0" smtClean="0">
                <a:latin typeface="Courier New" pitchFamily="49" charset="0"/>
              </a:rPr>
              <a:t> </a:t>
            </a:r>
            <a:r>
              <a:rPr lang="en-US" sz="1700" b="1" dirty="0" err="1" smtClean="0">
                <a:latin typeface="Courier New" pitchFamily="49" charset="0"/>
              </a:rPr>
              <a:t>argFile</a:t>
            </a:r>
            <a:r>
              <a:rPr lang="en-US" sz="1700" b="1" dirty="0" smtClean="0">
                <a:latin typeface="Courier New" pitchFamily="49" charset="0"/>
              </a:rPr>
              <a:t> As String)</a:t>
            </a:r>
          </a:p>
          <a:p>
            <a:pPr lvl="1" algn="l" rtl="0">
              <a:lnSpc>
                <a:spcPct val="80000"/>
              </a:lnSpc>
              <a:buNone/>
            </a:pPr>
            <a:r>
              <a:rPr lang="en-US" sz="1700" b="1" dirty="0" smtClean="0">
                <a:latin typeface="Courier New" pitchFamily="49" charset="0"/>
              </a:rPr>
              <a:t>    Dim </a:t>
            </a:r>
            <a:r>
              <a:rPr lang="en-US" sz="1700" b="1" dirty="0" err="1" smtClean="0">
                <a:latin typeface="Courier New" pitchFamily="49" charset="0"/>
              </a:rPr>
              <a:t>CurrentStream</a:t>
            </a:r>
            <a:r>
              <a:rPr lang="en-US" sz="1700" b="1" dirty="0" smtClean="0">
                <a:latin typeface="Courier New" pitchFamily="49" charset="0"/>
              </a:rPr>
              <a:t> As New </a:t>
            </a:r>
            <a:r>
              <a:rPr lang="en-US" sz="1700" b="1" dirty="0" err="1" smtClean="0">
                <a:latin typeface="Courier New" pitchFamily="49" charset="0"/>
              </a:rPr>
              <a:t>StreamWriter</a:t>
            </a:r>
            <a:r>
              <a:rPr lang="en-US" sz="1700" b="1" dirty="0" smtClean="0">
                <a:latin typeface="Courier New" pitchFamily="49" charset="0"/>
              </a:rPr>
              <a:t>(</a:t>
            </a:r>
            <a:r>
              <a:rPr lang="en-US" sz="1700" b="1" dirty="0" err="1" smtClean="0">
                <a:latin typeface="Courier New" pitchFamily="49" charset="0"/>
              </a:rPr>
              <a:t>argFile</a:t>
            </a:r>
            <a:r>
              <a:rPr lang="en-US" sz="1700" b="1" dirty="0" smtClean="0">
                <a:latin typeface="Courier New" pitchFamily="49" charset="0"/>
              </a:rPr>
              <a:t>)</a:t>
            </a:r>
          </a:p>
          <a:p>
            <a:pPr lvl="1" algn="l" rtl="0">
              <a:lnSpc>
                <a:spcPct val="80000"/>
              </a:lnSpc>
              <a:buNone/>
            </a:pPr>
            <a:r>
              <a:rPr lang="en-US" sz="1700" b="1" dirty="0" smtClean="0">
                <a:latin typeface="Courier New" pitchFamily="49" charset="0"/>
              </a:rPr>
              <a:t>    Dim </a:t>
            </a:r>
            <a:r>
              <a:rPr lang="en-US" sz="1700" b="1" dirty="0" err="1" smtClean="0">
                <a:latin typeface="Courier New" pitchFamily="49" charset="0"/>
              </a:rPr>
              <a:t>CurrentIndex</a:t>
            </a:r>
            <a:r>
              <a:rPr lang="en-US" sz="1700" b="1" dirty="0" smtClean="0">
                <a:latin typeface="Courier New" pitchFamily="49" charset="0"/>
              </a:rPr>
              <a:t> As Integer</a:t>
            </a:r>
          </a:p>
          <a:p>
            <a:pPr lvl="1" algn="l" rtl="0">
              <a:lnSpc>
                <a:spcPct val="80000"/>
              </a:lnSpc>
              <a:buNone/>
            </a:pPr>
            <a:r>
              <a:rPr lang="en-US" sz="1700" b="1" dirty="0" smtClean="0">
                <a:latin typeface="Courier New" pitchFamily="49" charset="0"/>
              </a:rPr>
              <a:t>    For </a:t>
            </a:r>
            <a:r>
              <a:rPr lang="en-US" sz="1700" b="1" dirty="0" err="1" smtClean="0">
                <a:latin typeface="Courier New" pitchFamily="49" charset="0"/>
              </a:rPr>
              <a:t>CurrentIndex</a:t>
            </a:r>
            <a:r>
              <a:rPr lang="en-US" sz="1700" b="1" dirty="0" smtClean="0">
                <a:latin typeface="Courier New" pitchFamily="49" charset="0"/>
              </a:rPr>
              <a:t> = 0 To </a:t>
            </a:r>
            <a:r>
              <a:rPr lang="en-US" sz="1700" b="1" dirty="0" err="1" smtClean="0">
                <a:latin typeface="Courier New" pitchFamily="49" charset="0"/>
              </a:rPr>
              <a:t>argArray.GetUpperBound</a:t>
            </a:r>
            <a:r>
              <a:rPr lang="en-US" sz="1700" b="1" dirty="0" smtClean="0">
                <a:latin typeface="Courier New" pitchFamily="49" charset="0"/>
              </a:rPr>
              <a:t>(0)</a:t>
            </a:r>
          </a:p>
          <a:p>
            <a:pPr lvl="1" algn="l" rtl="0">
              <a:lnSpc>
                <a:spcPct val="80000"/>
              </a:lnSpc>
              <a:buNone/>
            </a:pPr>
            <a:r>
              <a:rPr lang="en-US" sz="1700" b="1" dirty="0" smtClean="0">
                <a:latin typeface="Courier New" pitchFamily="49" charset="0"/>
              </a:rPr>
              <a:t>        </a:t>
            </a:r>
            <a:r>
              <a:rPr lang="en-US" sz="1700" b="1" dirty="0" err="1" smtClean="0">
                <a:latin typeface="Courier New" pitchFamily="49" charset="0"/>
              </a:rPr>
              <a:t>CurrentStream.Write</a:t>
            </a:r>
            <a:r>
              <a:rPr lang="en-US" sz="1700" b="1" dirty="0" smtClean="0">
                <a:latin typeface="Courier New" pitchFamily="49" charset="0"/>
              </a:rPr>
              <a:t>(</a:t>
            </a:r>
            <a:r>
              <a:rPr lang="en-US" sz="1700" b="1" dirty="0" err="1" smtClean="0">
                <a:latin typeface="Courier New" pitchFamily="49" charset="0"/>
              </a:rPr>
              <a:t>argArray</a:t>
            </a:r>
            <a:r>
              <a:rPr lang="en-US" sz="1700" b="1" dirty="0" smtClean="0">
                <a:latin typeface="Courier New" pitchFamily="49" charset="0"/>
              </a:rPr>
              <a:t>(</a:t>
            </a:r>
            <a:r>
              <a:rPr lang="en-US" sz="1700" b="1" dirty="0" err="1" smtClean="0">
                <a:latin typeface="Courier New" pitchFamily="49" charset="0"/>
              </a:rPr>
              <a:t>CurrentIndex</a:t>
            </a:r>
            <a:r>
              <a:rPr lang="en-US" sz="1700" b="1" dirty="0" smtClean="0">
                <a:latin typeface="Courier New" pitchFamily="49" charset="0"/>
              </a:rPr>
              <a:t>))</a:t>
            </a:r>
          </a:p>
          <a:p>
            <a:pPr lvl="1" algn="l" rtl="0">
              <a:lnSpc>
                <a:spcPct val="80000"/>
              </a:lnSpc>
              <a:buNone/>
            </a:pPr>
            <a:r>
              <a:rPr lang="en-US" sz="1700" b="1" dirty="0" smtClean="0">
                <a:latin typeface="Courier New" pitchFamily="49" charset="0"/>
              </a:rPr>
              <a:t>        If </a:t>
            </a:r>
            <a:r>
              <a:rPr lang="en-US" sz="1700" b="1" dirty="0" err="1" smtClean="0">
                <a:latin typeface="Courier New" pitchFamily="49" charset="0"/>
              </a:rPr>
              <a:t>CurrentIndex</a:t>
            </a:r>
            <a:r>
              <a:rPr lang="en-US" sz="1700" b="1" dirty="0" smtClean="0">
                <a:latin typeface="Courier New" pitchFamily="49" charset="0"/>
              </a:rPr>
              <a:t> &lt;&gt; _</a:t>
            </a:r>
            <a:br>
              <a:rPr lang="en-US" sz="1700" b="1" dirty="0" smtClean="0">
                <a:latin typeface="Courier New" pitchFamily="49" charset="0"/>
              </a:rPr>
            </a:br>
            <a:r>
              <a:rPr lang="en-US" sz="1700" b="1" dirty="0" smtClean="0">
                <a:latin typeface="Courier New" pitchFamily="49" charset="0"/>
              </a:rPr>
              <a:t>          </a:t>
            </a:r>
            <a:r>
              <a:rPr lang="en-US" sz="1700" b="1" dirty="0" err="1" smtClean="0">
                <a:latin typeface="Courier New" pitchFamily="49" charset="0"/>
              </a:rPr>
              <a:t>argArray.GetUpperBound</a:t>
            </a:r>
            <a:r>
              <a:rPr lang="en-US" sz="1700" b="1" dirty="0" smtClean="0">
                <a:latin typeface="Courier New" pitchFamily="49" charset="0"/>
              </a:rPr>
              <a:t>(0) Then</a:t>
            </a:r>
          </a:p>
          <a:p>
            <a:pPr lvl="1" algn="l" rtl="0">
              <a:lnSpc>
                <a:spcPct val="80000"/>
              </a:lnSpc>
              <a:buNone/>
            </a:pPr>
            <a:r>
              <a:rPr lang="en-US" sz="1700" b="1" dirty="0" smtClean="0">
                <a:latin typeface="Courier New" pitchFamily="49" charset="0"/>
              </a:rPr>
              <a:t>            </a:t>
            </a:r>
            <a:r>
              <a:rPr lang="en-US" sz="1700" b="1" dirty="0" err="1" smtClean="0">
                <a:latin typeface="Courier New" pitchFamily="49" charset="0"/>
              </a:rPr>
              <a:t>CurrentStream.Write</a:t>
            </a:r>
            <a:r>
              <a:rPr lang="en-US" sz="1700" b="1" dirty="0" smtClean="0">
                <a:latin typeface="Courier New" pitchFamily="49" charset="0"/>
              </a:rPr>
              <a:t>(",")</a:t>
            </a:r>
          </a:p>
          <a:p>
            <a:pPr lvl="1" algn="l" rtl="0">
              <a:lnSpc>
                <a:spcPct val="80000"/>
              </a:lnSpc>
              <a:buNone/>
            </a:pPr>
            <a:r>
              <a:rPr lang="en-US" sz="1700" b="1" dirty="0" smtClean="0">
                <a:latin typeface="Courier New" pitchFamily="49" charset="0"/>
              </a:rPr>
              <a:t>        End If</a:t>
            </a:r>
          </a:p>
          <a:p>
            <a:pPr lvl="1" algn="l" rtl="0">
              <a:lnSpc>
                <a:spcPct val="80000"/>
              </a:lnSpc>
              <a:buNone/>
            </a:pPr>
            <a:r>
              <a:rPr lang="en-US" sz="1700" b="1" dirty="0" smtClean="0">
                <a:latin typeface="Courier New" pitchFamily="49" charset="0"/>
              </a:rPr>
              <a:t>    Next</a:t>
            </a:r>
          </a:p>
          <a:p>
            <a:pPr lvl="1" algn="l" rtl="0">
              <a:lnSpc>
                <a:spcPct val="80000"/>
              </a:lnSpc>
              <a:buNone/>
            </a:pPr>
            <a:r>
              <a:rPr lang="en-US" sz="1700" b="1" dirty="0" smtClean="0">
                <a:latin typeface="Courier New" pitchFamily="49" charset="0"/>
              </a:rPr>
              <a:t>    </a:t>
            </a:r>
            <a:r>
              <a:rPr lang="en-US" sz="1700" b="1" dirty="0" err="1" smtClean="0">
                <a:latin typeface="Courier New" pitchFamily="49" charset="0"/>
              </a:rPr>
              <a:t>CurrentStream.Close</a:t>
            </a:r>
            <a:r>
              <a:rPr lang="en-US" sz="1700" b="1" dirty="0" smtClean="0">
                <a:latin typeface="Courier New" pitchFamily="49" charset="0"/>
              </a:rPr>
              <a:t>()</a:t>
            </a:r>
          </a:p>
          <a:p>
            <a:pPr lvl="1" algn="l" rtl="0">
              <a:lnSpc>
                <a:spcPct val="80000"/>
              </a:lnSpc>
              <a:buNone/>
            </a:pPr>
            <a:r>
              <a:rPr lang="en-US" sz="1700" b="1" dirty="0" smtClean="0">
                <a:latin typeface="Courier New" pitchFamily="49" charset="0"/>
              </a:rPr>
              <a:t>End Function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Data Hierarchy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endParaRPr lang="ar-SA"/>
          </a:p>
        </p:txBody>
      </p:sp>
      <p:pic>
        <p:nvPicPr>
          <p:cNvPr id="4" name="Picture 1" descr="ch18slides_Page_04.png"/>
          <p:cNvPicPr>
            <a:picLocks noGrp="1" noChangeAspect="1"/>
          </p:cNvPicPr>
          <p:nvPr isPhoto="1"/>
        </p:nvPicPr>
        <p:blipFill>
          <a:blip r:embed="rId2" cstate="print"/>
          <a:srcRect l="4326" t="7210" r="42125" b="14964"/>
          <a:stretch>
            <a:fillRect/>
          </a:stretch>
        </p:blipFill>
        <p:spPr bwMode="auto">
          <a:xfrm>
            <a:off x="1348274" y="1427453"/>
            <a:ext cx="6104046" cy="538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Directory Class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Common methods of the Directory class</a:t>
            </a:r>
          </a:p>
          <a:p>
            <a:pPr lvl="1" algn="l" rtl="0"/>
            <a:r>
              <a:rPr lang="en-US" dirty="0" smtClean="0"/>
              <a:t>Exists (path designation)</a:t>
            </a:r>
          </a:p>
          <a:p>
            <a:pPr lvl="1" algn="l" rtl="0"/>
            <a:r>
              <a:rPr lang="en-US" dirty="0" err="1" smtClean="0"/>
              <a:t>CreateDirectory</a:t>
            </a:r>
            <a:r>
              <a:rPr lang="en-US" dirty="0" smtClean="0"/>
              <a:t> (path designation)</a:t>
            </a:r>
          </a:p>
          <a:p>
            <a:pPr lvl="1" algn="l" rtl="0"/>
            <a:r>
              <a:rPr lang="en-US" dirty="0" smtClean="0"/>
              <a:t>Delete (path designation)</a:t>
            </a:r>
          </a:p>
          <a:p>
            <a:pPr algn="l" rtl="0"/>
            <a:r>
              <a:rPr lang="en-US" dirty="0" smtClean="0"/>
              <a:t>Code that uses some of the Directory methods</a:t>
            </a:r>
          </a:p>
          <a:p>
            <a:pPr algn="l" rtl="0">
              <a:buNone/>
            </a:pPr>
            <a:r>
              <a:rPr lang="en-US" dirty="0" smtClean="0"/>
              <a:t>      Dim dir As String = "C:\VB 2005\Files\"</a:t>
            </a:r>
          </a:p>
          <a:p>
            <a:pPr algn="l" rtl="0">
              <a:buNone/>
            </a:pPr>
            <a:r>
              <a:rPr lang="en-US" dirty="0" smtClean="0"/>
              <a:t>         If Not </a:t>
            </a:r>
            <a:r>
              <a:rPr lang="en-US" dirty="0" err="1" smtClean="0"/>
              <a:t>Directory.Exists</a:t>
            </a:r>
            <a:r>
              <a:rPr lang="en-US" dirty="0" smtClean="0"/>
              <a:t>(dir) Then	</a:t>
            </a:r>
          </a:p>
          <a:p>
            <a:pPr algn="l" rtl="0">
              <a:buNone/>
            </a:pPr>
            <a:r>
              <a:rPr lang="en-US" dirty="0" smtClean="0"/>
              <a:t>         	</a:t>
            </a:r>
            <a:r>
              <a:rPr lang="en-US" dirty="0" err="1" smtClean="0"/>
              <a:t>Directory.CreateDirectory</a:t>
            </a:r>
            <a:r>
              <a:rPr lang="en-US" dirty="0" smtClean="0"/>
              <a:t>(dir)</a:t>
            </a:r>
          </a:p>
          <a:p>
            <a:pPr algn="l" rtl="0">
              <a:buNone/>
            </a:pPr>
            <a:r>
              <a:rPr lang="en-US" dirty="0" smtClean="0"/>
              <a:t>      End If</a:t>
            </a:r>
          </a:p>
          <a:p>
            <a:pPr algn="l" rtl="0"/>
            <a:endParaRPr lang="en-US" dirty="0" smtClean="0"/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Directory Class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" descr="ch18slides_Page_08.png"/>
          <p:cNvPicPr>
            <a:picLocks noGrp="1" noChangeAspect="1"/>
          </p:cNvPicPr>
          <p:nvPr isPhoto="1"/>
        </p:nvPicPr>
        <p:blipFill>
          <a:blip r:embed="rId2" cstate="print"/>
          <a:srcRect l="6300" r="22438" b="20153"/>
          <a:stretch>
            <a:fillRect/>
          </a:stretch>
        </p:blipFill>
        <p:spPr bwMode="auto">
          <a:xfrm>
            <a:off x="467544" y="1124744"/>
            <a:ext cx="8388424" cy="529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Directory Class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" descr="ch18slides_Page_09.png"/>
          <p:cNvPicPr>
            <a:picLocks noGrp="1" noChangeAspect="1"/>
          </p:cNvPicPr>
          <p:nvPr isPhoto="1"/>
        </p:nvPicPr>
        <p:blipFill>
          <a:blip r:embed="rId2" cstate="print"/>
          <a:srcRect l="7476" t="4616" r="23225" b="77225"/>
          <a:stretch>
            <a:fillRect/>
          </a:stretch>
        </p:blipFill>
        <p:spPr bwMode="auto">
          <a:xfrm>
            <a:off x="395536" y="1628800"/>
            <a:ext cx="859981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File Class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Common methods of the File class</a:t>
            </a:r>
          </a:p>
          <a:p>
            <a:pPr lvl="1" algn="l" rtl="0"/>
            <a:r>
              <a:rPr lang="en-US" dirty="0" smtClean="0"/>
              <a:t>Exists (path)</a:t>
            </a:r>
          </a:p>
          <a:p>
            <a:pPr lvl="1" algn="l" rtl="0"/>
            <a:r>
              <a:rPr lang="en-US" dirty="0" smtClean="0"/>
              <a:t>Delete (path)</a:t>
            </a:r>
          </a:p>
          <a:p>
            <a:pPr lvl="1" algn="l" rtl="0"/>
            <a:r>
              <a:rPr lang="en-US" dirty="0" smtClean="0"/>
              <a:t>Copy (source, </a:t>
            </a:r>
            <a:r>
              <a:rPr lang="en-US" dirty="0" err="1" smtClean="0"/>
              <a:t>dest</a:t>
            </a:r>
            <a:r>
              <a:rPr lang="en-US" dirty="0" smtClean="0"/>
              <a:t>)</a:t>
            </a:r>
          </a:p>
          <a:p>
            <a:pPr lvl="1" algn="l" rtl="0"/>
            <a:r>
              <a:rPr lang="en-US" dirty="0" smtClean="0"/>
              <a:t>Move (source, </a:t>
            </a:r>
            <a:r>
              <a:rPr lang="en-US" dirty="0" err="1" smtClean="0"/>
              <a:t>dest</a:t>
            </a:r>
            <a:r>
              <a:rPr lang="en-US" dirty="0" smtClean="0"/>
              <a:t>)</a:t>
            </a:r>
          </a:p>
          <a:p>
            <a:pPr algn="l" rtl="0"/>
            <a:r>
              <a:rPr lang="en-US" dirty="0" smtClean="0"/>
              <a:t>Code that uses some of the File methods</a:t>
            </a:r>
          </a:p>
          <a:p>
            <a:pPr algn="l" rtl="0">
              <a:buNone/>
            </a:pPr>
            <a:r>
              <a:rPr lang="en-US" dirty="0" smtClean="0"/>
              <a:t>       Dim path As String = dir &amp; "Products.txt"</a:t>
            </a:r>
          </a:p>
          <a:p>
            <a:pPr algn="l" rtl="0">
              <a:buNone/>
            </a:pPr>
            <a:r>
              <a:rPr lang="en-US" dirty="0" smtClean="0"/>
              <a:t>          If </a:t>
            </a:r>
            <a:r>
              <a:rPr lang="en-US" dirty="0" err="1" smtClean="0"/>
              <a:t>File.Exists</a:t>
            </a:r>
            <a:r>
              <a:rPr lang="en-US" dirty="0" smtClean="0"/>
              <a:t>(path) Then</a:t>
            </a:r>
          </a:p>
          <a:p>
            <a:pPr algn="l" rtl="0">
              <a:buNone/>
            </a:pPr>
            <a:r>
              <a:rPr lang="en-US" dirty="0" smtClean="0"/>
              <a:t>             </a:t>
            </a:r>
            <a:r>
              <a:rPr lang="en-US" dirty="0" err="1" smtClean="0"/>
              <a:t>File.Delete</a:t>
            </a:r>
            <a:r>
              <a:rPr lang="en-US" dirty="0" smtClean="0"/>
              <a:t>(path)</a:t>
            </a:r>
          </a:p>
          <a:p>
            <a:pPr algn="l" rtl="0">
              <a:buNone/>
            </a:pPr>
            <a:r>
              <a:rPr lang="en-US" dirty="0" smtClean="0"/>
              <a:t>       End If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File Class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" descr="ch18slides_Page_06.png"/>
          <p:cNvPicPr>
            <a:picLocks noGrp="1" noChangeAspect="1"/>
          </p:cNvPicPr>
          <p:nvPr isPhoto="1"/>
        </p:nvPicPr>
        <p:blipFill>
          <a:blip r:embed="rId2" cstate="print"/>
          <a:srcRect l="4326" t="4508" r="21650" b="12478"/>
          <a:stretch>
            <a:fillRect/>
          </a:stretch>
        </p:blipFill>
        <p:spPr bwMode="auto">
          <a:xfrm>
            <a:off x="1115616" y="1556792"/>
            <a:ext cx="676875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File Class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" descr="ch18slides_Page_07.png"/>
          <p:cNvPicPr>
            <a:picLocks noGrp="1" noChangeAspect="1"/>
          </p:cNvPicPr>
          <p:nvPr isPhoto="1"/>
        </p:nvPicPr>
        <p:blipFill>
          <a:blip r:embed="rId2" cstate="print"/>
          <a:srcRect l="4326" t="4616" r="20863" b="66848"/>
          <a:stretch>
            <a:fillRect/>
          </a:stretch>
        </p:blipFill>
        <p:spPr bwMode="auto">
          <a:xfrm>
            <a:off x="663929" y="1700808"/>
            <a:ext cx="808453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1159</TotalTime>
  <Words>1205</Words>
  <Application>Microsoft Office PowerPoint</Application>
  <PresentationFormat>On-screen Show (4:3)</PresentationFormat>
  <Paragraphs>194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Civic</vt:lpstr>
      <vt:lpstr>Document</vt:lpstr>
      <vt:lpstr>Files and Streams</vt:lpstr>
      <vt:lpstr>Objectives</vt:lpstr>
      <vt:lpstr>Data Hierarchy </vt:lpstr>
      <vt:lpstr>The Directory Class</vt:lpstr>
      <vt:lpstr>The Directory Class</vt:lpstr>
      <vt:lpstr>The Directory Class</vt:lpstr>
      <vt:lpstr>The File Class</vt:lpstr>
      <vt:lpstr>The File Class</vt:lpstr>
      <vt:lpstr>The File Class</vt:lpstr>
      <vt:lpstr>Introduction to Files and Streams</vt:lpstr>
      <vt:lpstr>Text vs Binary Files</vt:lpstr>
      <vt:lpstr>Introduction to Processing Textual Data</vt:lpstr>
      <vt:lpstr>Introduction to Processing Textual Data</vt:lpstr>
      <vt:lpstr>The Object Framework</vt:lpstr>
      <vt:lpstr>The Stream-File Connection</vt:lpstr>
      <vt:lpstr>Establishing Connections</vt:lpstr>
      <vt:lpstr>The FileStream Class</vt:lpstr>
      <vt:lpstr>The FileStream Class</vt:lpstr>
      <vt:lpstr>The StreamReder Class</vt:lpstr>
      <vt:lpstr>The StreamReder Class</vt:lpstr>
      <vt:lpstr>The StreamReder Class</vt:lpstr>
      <vt:lpstr>Reading Entire Content of File</vt:lpstr>
      <vt:lpstr>Reading a Sequential File One Record at a Time</vt:lpstr>
      <vt:lpstr>The StreamWriter Class</vt:lpstr>
      <vt:lpstr>The StreamWriter Class</vt:lpstr>
      <vt:lpstr>StreamWriter Example</vt:lpstr>
      <vt:lpstr>Writing a Freeform File</vt:lpstr>
      <vt:lpstr>Writing a Delimited File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Files and Streams</dc:title>
  <dc:creator>Nasser</dc:creator>
  <cp:lastModifiedBy>Sara</cp:lastModifiedBy>
  <cp:revision>5</cp:revision>
  <dcterms:created xsi:type="dcterms:W3CDTF">2012-04-13T11:19:41Z</dcterms:created>
  <dcterms:modified xsi:type="dcterms:W3CDTF">2015-04-13T16:38:40Z</dcterms:modified>
</cp:coreProperties>
</file>