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258" r:id="rId6"/>
    <p:sldId id="307" r:id="rId7"/>
    <p:sldId id="261" r:id="rId8"/>
    <p:sldId id="306" r:id="rId9"/>
    <p:sldId id="320" r:id="rId10"/>
    <p:sldId id="286" r:id="rId11"/>
    <p:sldId id="288" r:id="rId12"/>
    <p:sldId id="303" r:id="rId13"/>
    <p:sldId id="308" r:id="rId14"/>
    <p:sldId id="293" r:id="rId15"/>
    <p:sldId id="292" r:id="rId16"/>
    <p:sldId id="295" r:id="rId17"/>
    <p:sldId id="319" r:id="rId18"/>
    <p:sldId id="316" r:id="rId19"/>
    <p:sldId id="317" r:id="rId20"/>
    <p:sldId id="318" r:id="rId21"/>
    <p:sldId id="296" r:id="rId22"/>
    <p:sldId id="315" r:id="rId23"/>
    <p:sldId id="269" r:id="rId24"/>
    <p:sldId id="267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7340" autoAdjust="0"/>
  </p:normalViewPr>
  <p:slideViewPr>
    <p:cSldViewPr>
      <p:cViewPr>
        <p:scale>
          <a:sx n="70" d="100"/>
          <a:sy n="70" d="100"/>
        </p:scale>
        <p:origin x="2304" y="6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9ED761-159B-42B2-91B8-773194F09A30}" type="datetimeFigureOut">
              <a:rPr lang="en-US"/>
              <a:pPr>
                <a:defRPr/>
              </a:pPr>
              <a:t>11/16/15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1C21BA-BF19-48DA-9311-6700991DE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16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5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D8F25F-7DE2-4C4E-BD0D-2EADD66ACB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37473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9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D641B1-0D02-4B02-904A-8C7A14C085B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scalar variable - a single data item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vs.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data structure - a data aggregate</a:t>
            </a:r>
          </a:p>
        </p:txBody>
      </p:sp>
    </p:spTree>
    <p:extLst>
      <p:ext uri="{BB962C8B-B14F-4D97-AF65-F5344CB8AC3E}">
        <p14:creationId xmlns:p14="http://schemas.microsoft.com/office/powerpoint/2010/main" val="169819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6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4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CF3DF9-E546-4B80-BDB4-4DDD21C15F8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71322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6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BCCDF-BAFB-4289-8A13-E16746FD8F3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30408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95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05B9F0-87D0-4CE9-8196-38D04970006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22332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014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76CD1A-6E70-4600-BDA1-13D18E2A97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368398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E10861-2573-4094-8FF8-85AD87424D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0527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209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1646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342B2-278E-433D-BD29-47BB6F672C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4196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9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A6AB55-0655-484B-AEE9-19284C57E9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4819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8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F8E7B3-3581-4EBC-809F-3ED5FB6D968D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835DDD-CE73-4B81-8FB9-AC3564B77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0CCD2-7173-4795-A4DB-5A2EB27EEB61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6FC7F-BF14-42DE-8C42-14BEE5188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C73F-3BE7-4596-B1E0-E4F0F66F5A41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745F-322E-490F-8F89-52B280FEE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F50CC-756A-4549-8C45-BBD4944C56FB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7C92-D157-499D-A4C3-32FCC923F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6A0C-CD7A-4FE0-893D-CE1BF6C49F74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41FB9B-2B67-40FA-9780-E97054986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612B59-5F71-404E-B511-EE87BD66AD34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42D85E-B4E8-4DD2-90E8-19FA3F572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2664C-A5CC-49CA-ADBB-AAA7BE03A49C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D03993-5DBD-45A9-B6D8-DA437588C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A0B21-9AB4-4063-B2B3-EB42525210CC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BE11A-BE89-4616-9C7E-4AE01FCE0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37C6-F505-4777-A8E9-6E19ADAF04D5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A850D4-0D20-4F86-B742-69B3E8788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4613D-EF5B-4F9E-AA25-5E80B578B462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836D-20C0-4FD8-8A80-3001F89CC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75E447-99B4-4033-9608-452D6AE97F8D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09B4C84-86D0-4E52-BA25-C98E6D814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DB1AF1-4DAE-4556-AA8C-EC493E57E888}" type="datetime1">
              <a:rPr lang="en-US" smtClean="0"/>
              <a:pPr>
                <a:defRPr/>
              </a:pPr>
              <a:t>11/16/15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F46D5B-A6FA-4D8B-B9B5-43A23DCBB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34" r:id="rId6"/>
    <p:sldLayoutId id="2147483741" r:id="rId7"/>
    <p:sldLayoutId id="2147483735" r:id="rId8"/>
    <p:sldLayoutId id="2147483742" r:id="rId9"/>
    <p:sldLayoutId id="2147483736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Word_97_-_2004_Document1.doc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Microsoft_Word_97_-_2004_Document2.doc"/><Relationship Id="rId6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3.bin"/><Relationship Id="rId5" Type="http://schemas.openxmlformats.org/officeDocument/2006/relationships/oleObject" Target="../embeddings/Microsoft_Word_97_-_2004_Document3.doc"/><Relationship Id="rId6" Type="http://schemas.openxmlformats.org/officeDocument/2006/relationships/image" Target="../media/image12.emf"/><Relationship Id="rId7" Type="http://schemas.openxmlformats.org/officeDocument/2006/relationships/image" Target="../media/image1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6 </a:t>
            </a:r>
            <a:br>
              <a:rPr lang="en-US" dirty="0" smtClean="0"/>
            </a:br>
            <a:r>
              <a:rPr lang="en-US" dirty="0" smtClean="0"/>
              <a:t>Arrays in C++</a:t>
            </a:r>
            <a:endParaRPr lang="en-US" dirty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Semester 1433 -1434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250825" y="188913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 smtClean="0">
                <a:latin typeface="Tw Cen MT" pitchFamily="34" charset="0"/>
              </a:rPr>
              <a:t>CSC 1101</a:t>
            </a:r>
          </a:p>
          <a:p>
            <a:r>
              <a:rPr lang="en-US" b="1" dirty="0" smtClean="0">
                <a:latin typeface="Tw Cen MT" pitchFamily="34" charset="0"/>
              </a:rPr>
              <a:t>By: Fatimah Alakeel</a:t>
            </a:r>
          </a:p>
          <a:p>
            <a:r>
              <a:rPr lang="en-US" b="1" dirty="0" smtClean="0">
                <a:latin typeface="Tw Cen MT" pitchFamily="34" charset="0"/>
              </a:rPr>
              <a:t>Edited By: </a:t>
            </a:r>
            <a:r>
              <a:rPr lang="en-US" b="1" dirty="0" err="1" smtClean="0">
                <a:latin typeface="Tw Cen MT" pitchFamily="34" charset="0"/>
              </a:rPr>
              <a:t>Mashael</a:t>
            </a:r>
            <a:r>
              <a:rPr lang="en-US" b="1" dirty="0" smtClean="0">
                <a:latin typeface="Tw Cen MT" pitchFamily="34" charset="0"/>
              </a:rPr>
              <a:t> </a:t>
            </a:r>
            <a:r>
              <a:rPr lang="en-US" b="1" dirty="0" err="1" smtClean="0">
                <a:latin typeface="Tw Cen MT" pitchFamily="34" charset="0"/>
              </a:rPr>
              <a:t>almutlaq</a:t>
            </a:r>
            <a:r>
              <a:rPr lang="en-US" b="1" dirty="0" smtClean="0">
                <a:latin typeface="Tw Cen MT" pitchFamily="34" charset="0"/>
              </a:rPr>
              <a:t>  </a:t>
            </a:r>
            <a:r>
              <a:rPr lang="en-US" b="1" dirty="0" err="1" smtClean="0">
                <a:latin typeface="Tw Cen MT" pitchFamily="34" charset="0"/>
              </a:rPr>
              <a:t>Noor</a:t>
            </a:r>
            <a:r>
              <a:rPr lang="en-US" b="1" dirty="0" smtClean="0">
                <a:latin typeface="Tw Cen MT" pitchFamily="34" charset="0"/>
              </a:rPr>
              <a:t> </a:t>
            </a:r>
            <a:r>
              <a:rPr lang="en-US" b="1" dirty="0" err="1" smtClean="0">
                <a:latin typeface="Tw Cen MT" pitchFamily="34" charset="0"/>
              </a:rPr>
              <a:t>Alhareqi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35DDD-CE73-4B81-8FB9-AC3564B77D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640960" cy="4925144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An individual element within array is accessed by use of a subscript</a:t>
            </a:r>
            <a:r>
              <a:rPr lang="en-US" sz="3200" dirty="0" smtClean="0"/>
              <a:t> (</a:t>
            </a:r>
            <a:r>
              <a:rPr lang="en-US" dirty="0" smtClean="0">
                <a:solidFill>
                  <a:srgbClr val="C00000"/>
                </a:solidFill>
              </a:rPr>
              <a:t>index) </a:t>
            </a:r>
            <a:r>
              <a:rPr lang="en-US" dirty="0" smtClean="0"/>
              <a:t>that describes </a:t>
            </a:r>
            <a:r>
              <a:rPr lang="en-US" dirty="0" smtClean="0">
                <a:solidFill>
                  <a:srgbClr val="0070C0"/>
                </a:solidFill>
              </a:rPr>
              <a:t>the position of an element </a:t>
            </a:r>
            <a:r>
              <a:rPr lang="en-US" dirty="0" smtClean="0"/>
              <a:t>in the </a:t>
            </a:r>
            <a:r>
              <a:rPr lang="en-US" dirty="0"/>
              <a:t>array </a:t>
            </a:r>
            <a:r>
              <a:rPr lang="en-US" dirty="0" smtClean="0"/>
              <a:t>, it must </a:t>
            </a:r>
            <a:r>
              <a:rPr lang="en-US" dirty="0"/>
              <a:t>be an </a:t>
            </a:r>
            <a:r>
              <a:rPr lang="en-US" dirty="0">
                <a:solidFill>
                  <a:srgbClr val="C00000"/>
                </a:solidFill>
              </a:rPr>
              <a:t>integer</a:t>
            </a:r>
            <a:r>
              <a:rPr lang="en-US" dirty="0"/>
              <a:t> or</a:t>
            </a:r>
            <a:r>
              <a:rPr lang="en-US" dirty="0">
                <a:solidFill>
                  <a:srgbClr val="C00000"/>
                </a:solidFill>
              </a:rPr>
              <a:t> integer </a:t>
            </a:r>
            <a:r>
              <a:rPr lang="en-US" dirty="0" smtClean="0">
                <a:solidFill>
                  <a:srgbClr val="C00000"/>
                </a:solidFill>
              </a:rPr>
              <a:t>expression</a:t>
            </a:r>
            <a:r>
              <a:rPr lang="en-US" dirty="0" smtClean="0"/>
              <a:t> .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Array </a:t>
            </a:r>
            <a:r>
              <a:rPr lang="en-US" dirty="0">
                <a:solidFill>
                  <a:srgbClr val="0070C0"/>
                </a:solidFill>
              </a:rPr>
              <a:t>named </a:t>
            </a:r>
            <a:r>
              <a:rPr lang="en-US" sz="2300" dirty="0" smtClean="0">
                <a:solidFill>
                  <a:srgbClr val="0070C0"/>
                </a:solidFill>
                <a:latin typeface="Lucida Console" pitchFamily="49" charset="0"/>
              </a:rPr>
              <a:t>c of size n:</a:t>
            </a:r>
            <a:endParaRPr lang="en-US" sz="2300" dirty="0">
              <a:solidFill>
                <a:srgbClr val="0070C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100" dirty="0" smtClean="0">
                <a:latin typeface="Lucida Console" pitchFamily="49" charset="0"/>
              </a:rPr>
              <a:t>c[0],c[1],...,c</a:t>
            </a:r>
            <a:r>
              <a:rPr lang="en-US" sz="2100" dirty="0">
                <a:latin typeface="Lucida Console" pitchFamily="49" charset="0"/>
              </a:rPr>
              <a:t>[ </a:t>
            </a:r>
            <a:r>
              <a:rPr lang="en-US" sz="2100" dirty="0" smtClean="0">
                <a:latin typeface="Lucida Console" pitchFamily="49" charset="0"/>
              </a:rPr>
              <a:t>n–1 ]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A[10];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r>
              <a:rPr lang="en-US" sz="2000" b="1" dirty="0">
                <a:latin typeface="Courier New" pitchFamily="49" charset="0"/>
              </a:rPr>
              <a:t>A[0]</a:t>
            </a:r>
            <a:r>
              <a:rPr lang="en-US" sz="2000" dirty="0"/>
              <a:t>, </a:t>
            </a:r>
            <a:r>
              <a:rPr lang="en-US" sz="2000" b="1" dirty="0">
                <a:latin typeface="Courier New" pitchFamily="49" charset="0"/>
              </a:rPr>
              <a:t>A[1]</a:t>
            </a:r>
            <a:r>
              <a:rPr lang="en-US" sz="2000" dirty="0"/>
              <a:t>, …, </a:t>
            </a:r>
            <a:r>
              <a:rPr lang="en-US" sz="2000" b="1" dirty="0">
                <a:latin typeface="Courier New" pitchFamily="49" charset="0"/>
              </a:rPr>
              <a:t>A[9]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solidFill>
                  <a:srgbClr val="C00000"/>
                </a:solidFill>
              </a:rPr>
              <a:t>In </a:t>
            </a:r>
            <a:r>
              <a:rPr lang="en-US" sz="3000" i="1" dirty="0">
                <a:solidFill>
                  <a:srgbClr val="C00000"/>
                </a:solidFill>
              </a:rPr>
              <a:t>C</a:t>
            </a:r>
            <a:r>
              <a:rPr lang="en-US" sz="3000" i="1" dirty="0" smtClean="0">
                <a:solidFill>
                  <a:srgbClr val="C00000"/>
                </a:solidFill>
              </a:rPr>
              <a:t>++ , all array have </a:t>
            </a:r>
            <a:r>
              <a:rPr lang="en-US" sz="3000" i="1" dirty="0" smtClean="0">
                <a:solidFill>
                  <a:srgbClr val="0070C0"/>
                </a:solidFill>
              </a:rPr>
              <a:t>zero</a:t>
            </a:r>
            <a:r>
              <a:rPr lang="en-US" sz="3000" i="1" dirty="0" smtClean="0">
                <a:solidFill>
                  <a:srgbClr val="C00000"/>
                </a:solidFill>
              </a:rPr>
              <a:t> as the index of</a:t>
            </a:r>
            <a:r>
              <a:rPr lang="en-US" dirty="0" smtClean="0">
                <a:solidFill>
                  <a:srgbClr val="0070C0"/>
                </a:solidFill>
              </a:rPr>
              <a:t> first element .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2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72816"/>
            <a:ext cx="8305800" cy="4475584"/>
          </a:xfrm>
        </p:spPr>
        <p:txBody>
          <a:bodyPr/>
          <a:lstStyle/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Initialize</a:t>
            </a:r>
            <a:r>
              <a:rPr lang="en-US" dirty="0" smtClean="0"/>
              <a:t> arrays with the variable declaration . </a:t>
            </a:r>
          </a:p>
          <a:p>
            <a:pPr marL="319088" lvl="1" indent="0" eaLnBrk="1" hangingPunct="1">
              <a:buSzTx/>
              <a:buNone/>
            </a:pPr>
            <a:r>
              <a:rPr lang="en-US" sz="1800" dirty="0" smtClean="0"/>
              <a:t>    double temperature [ 5 ] = { 12.3  ,  7.5  , 65  ,  72.1 ,  87.5  } ;</a:t>
            </a:r>
          </a:p>
          <a:p>
            <a:pPr marL="319088" lvl="1" indent="0" eaLnBrk="1" hangingPunct="1">
              <a:buSzTx/>
              <a:buNone/>
            </a:pPr>
            <a:endParaRPr lang="en-US" dirty="0" smtClean="0"/>
          </a:p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ssignment</a:t>
            </a:r>
            <a:r>
              <a:rPr lang="en-US" dirty="0" smtClean="0"/>
              <a:t> </a:t>
            </a:r>
            <a:r>
              <a:rPr lang="en-US" dirty="0"/>
              <a:t>statements . </a:t>
            </a:r>
            <a:r>
              <a:rPr lang="en-US" dirty="0" smtClean="0"/>
              <a:t> </a:t>
            </a:r>
          </a:p>
          <a:p>
            <a:pPr marL="514350" indent="-514350" eaLnBrk="1" hangingPunct="1">
              <a:buSzTx/>
              <a:buNone/>
            </a:pPr>
            <a:r>
              <a:rPr lang="en-US" sz="1800" dirty="0" smtClean="0"/>
              <a:t>         </a:t>
            </a:r>
          </a:p>
          <a:p>
            <a:pPr marL="0" indent="0" eaLnBrk="1" hangingPunct="1">
              <a:buSzTx/>
              <a:buNone/>
            </a:pPr>
            <a:endParaRPr lang="en-US" dirty="0" smtClean="0"/>
          </a:p>
          <a:p>
            <a:pPr marL="514350" indent="-514350" eaLnBrk="1" hangingPunct="1">
              <a:buSzTx/>
              <a:buFont typeface="+mj-lt"/>
              <a:buAutoNum type="arabicPeriod" startAt="3"/>
            </a:pPr>
            <a:r>
              <a:rPr lang="en-US" dirty="0" smtClean="0">
                <a:solidFill>
                  <a:srgbClr val="C00000"/>
                </a:solidFill>
              </a:rPr>
              <a:t>Read</a:t>
            </a:r>
            <a:r>
              <a:rPr lang="en-US" dirty="0" smtClean="0"/>
              <a:t> input values into the array from the       keyboard.</a:t>
            </a:r>
          </a:p>
          <a:p>
            <a:pPr marL="514350" indent="-514350" eaLnBrk="1" hangingPunct="1">
              <a:buSzTx/>
              <a:buNone/>
            </a:pPr>
            <a:r>
              <a:rPr lang="en-US" sz="1800" dirty="0" smtClean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226169-07BB-4D2B-AFC9-3274620E43F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G</a:t>
            </a:r>
            <a:r>
              <a:rPr lang="en-US" dirty="0" smtClean="0"/>
              <a:t>et </a:t>
            </a:r>
            <a:r>
              <a:rPr lang="en-US" dirty="0"/>
              <a:t>values into array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5141168"/>
          </a:xfrm>
        </p:spPr>
        <p:txBody>
          <a:bodyPr/>
          <a:lstStyle/>
          <a:p>
            <a:pPr eaLnBrk="1" hangingPunct="1"/>
            <a:r>
              <a:rPr lang="en-US" sz="3200" dirty="0"/>
              <a:t>Array elements are like normal </a:t>
            </a:r>
            <a:r>
              <a:rPr lang="en-US" sz="3200" dirty="0" smtClean="0"/>
              <a:t>variables :</a:t>
            </a:r>
          </a:p>
          <a:p>
            <a:pPr marL="0" indent="0" eaLnBrk="1" hangingPunct="1">
              <a:buNone/>
            </a:pPr>
            <a:endParaRPr lang="en-US" sz="32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>
                <a:latin typeface="Lucida Console" pitchFamily="49" charset="0"/>
              </a:rPr>
              <a:t>	</a:t>
            </a:r>
            <a:r>
              <a:rPr lang="en-US" sz="2400" dirty="0"/>
              <a:t> 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/>
              <a:t> = </a:t>
            </a:r>
            <a:r>
              <a:rPr lang="en-US" sz="2400" dirty="0" smtClean="0"/>
              <a:t>12.7 ;</a:t>
            </a:r>
            <a:endParaRPr lang="en-US" sz="2400" dirty="0" smtClean="0">
              <a:latin typeface="Lucida Console" pitchFamily="49" charset="0"/>
            </a:endParaRPr>
          </a:p>
          <a:p>
            <a:pPr lvl="2" eaLnBrk="1" hangingPunct="1">
              <a:buFont typeface="Arial" pitchFamily="34" charset="0"/>
              <a:buNone/>
            </a:pPr>
            <a:r>
              <a:rPr lang="en-US" sz="2000" dirty="0">
                <a:latin typeface="Lucida Console" pitchFamily="49" charset="0"/>
              </a:rPr>
              <a:t>	</a:t>
            </a:r>
            <a:r>
              <a:rPr lang="en-US" sz="2400" dirty="0"/>
              <a:t> </a:t>
            </a:r>
            <a:r>
              <a:rPr lang="en-US" sz="2400" dirty="0" err="1" smtClean="0"/>
              <a:t>cin</a:t>
            </a:r>
            <a:r>
              <a:rPr lang="en-US" sz="2400" dirty="0" smtClean="0"/>
              <a:t> &gt;&gt;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[3] </a:t>
            </a:r>
            <a:r>
              <a:rPr lang="en-US" sz="2400" dirty="0" smtClean="0"/>
              <a:t>;</a:t>
            </a:r>
            <a:endParaRPr lang="en-US" sz="24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or </a:t>
            </a:r>
            <a:endParaRPr lang="en-US" sz="24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 smtClean="0"/>
              <a:t>   N = 3;</a:t>
            </a:r>
            <a:br>
              <a:rPr lang="en-US" sz="2400" dirty="0" smtClean="0"/>
            </a:br>
            <a:r>
              <a:rPr lang="en-US" sz="2400" dirty="0" smtClean="0"/>
              <a:t>temperature </a:t>
            </a:r>
            <a:r>
              <a:rPr lang="en-US" sz="2400" dirty="0" smtClean="0">
                <a:solidFill>
                  <a:schemeClr val="accent2"/>
                </a:solidFill>
              </a:rPr>
              <a:t>[N]</a:t>
            </a:r>
            <a:r>
              <a:rPr lang="en-US" sz="2400" dirty="0" smtClean="0"/>
              <a:t> = </a:t>
            </a:r>
            <a:r>
              <a:rPr lang="en-US" sz="2400" smtClean="0"/>
              <a:t>12.7;</a:t>
            </a:r>
          </a:p>
          <a:p>
            <a:pPr lvl="2" eaLnBrk="1" hangingPunct="1">
              <a:buFont typeface="Arial" pitchFamily="34" charset="0"/>
              <a:buNone/>
            </a:pPr>
            <a:endParaRPr lang="en-US" sz="3200" dirty="0" smtClean="0"/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400" dirty="0"/>
              <a:t>temperature </a:t>
            </a:r>
            <a:r>
              <a:rPr lang="en-US" sz="2400" dirty="0" smtClean="0">
                <a:solidFill>
                  <a:schemeClr val="accent2"/>
                </a:solidFill>
              </a:rPr>
              <a:t>[5-2]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Lucida Console" pitchFamily="49" charset="0"/>
              </a:rPr>
              <a:t>== </a:t>
            </a:r>
            <a:r>
              <a:rPr lang="en-US" sz="2400" dirty="0" smtClean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 smtClean="0">
                <a:latin typeface="Lucida Console" pitchFamily="49" charset="0"/>
              </a:rPr>
              <a:t> </a:t>
            </a:r>
            <a:r>
              <a:rPr lang="en-US" sz="2400" dirty="0">
                <a:latin typeface="Lucida Console" pitchFamily="49" charset="0"/>
              </a:rPr>
              <a:t>==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[N]</a:t>
            </a:r>
            <a:r>
              <a:rPr lang="en-US" sz="2400" dirty="0"/>
              <a:t> 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Assigning Values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cannot assign one array to another : 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int</a:t>
            </a:r>
            <a:r>
              <a:rPr lang="en-US" sz="2400" dirty="0" smtClean="0">
                <a:solidFill>
                  <a:srgbClr val="C00000"/>
                </a:solidFill>
              </a:rPr>
              <a:t>  a[10] , b[10] ;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a=b ;     </a:t>
            </a:r>
            <a:r>
              <a:rPr lang="en-US" sz="2400" dirty="0" smtClean="0">
                <a:solidFill>
                  <a:srgbClr val="00B050"/>
                </a:solidFill>
              </a:rPr>
              <a:t>//error … illegal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Instead, we must assign each value </a:t>
            </a:r>
            <a:r>
              <a:rPr lang="en-US" dirty="0" smtClean="0">
                <a:solidFill>
                  <a:srgbClr val="C00000"/>
                </a:solidFill>
              </a:rPr>
              <a:t>individually</a:t>
            </a:r>
            <a:r>
              <a:rPr lang="en-US" dirty="0" smtClean="0"/>
              <a:t> 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We can use them as values in assignment statements: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    char </a:t>
            </a:r>
            <a:r>
              <a:rPr lang="en-US" dirty="0" err="1" smtClean="0"/>
              <a:t>str</a:t>
            </a:r>
            <a:r>
              <a:rPr lang="en-US" dirty="0" smtClean="0"/>
              <a:t>[  ] =“Hello </a:t>
            </a:r>
            <a:r>
              <a:rPr lang="en-US" dirty="0" err="1" smtClean="0"/>
              <a:t>amal</a:t>
            </a:r>
            <a:r>
              <a:rPr lang="en-US" dirty="0" smtClean="0"/>
              <a:t>”;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           </a:t>
            </a:r>
            <a:r>
              <a:rPr lang="en-US" dirty="0" err="1" smtClean="0">
                <a:solidFill>
                  <a:srgbClr val="0070C0"/>
                </a:solidFill>
              </a:rPr>
              <a:t>str</a:t>
            </a:r>
            <a:r>
              <a:rPr lang="en-US" dirty="0" smtClean="0">
                <a:solidFill>
                  <a:srgbClr val="0070C0"/>
                </a:solidFill>
              </a:rPr>
              <a:t>[6] = ‘A’;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9202E60-7842-4819-92E4-CFD2555D2A93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en-US" dirty="0" smtClean="0"/>
              <a:t>For example, if we assume that variable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smtClean="0"/>
              <a:t> is equal to 5 and that variable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 smtClean="0"/>
              <a:t> is equal to 6, then the following statement adds 2 to array element c[11].</a:t>
            </a:r>
          </a:p>
          <a:p>
            <a:endParaRPr lang="en-US" dirty="0" smtClean="0"/>
          </a:p>
          <a:p>
            <a:r>
              <a:rPr lang="en-US" dirty="0" smtClean="0"/>
              <a:t>To print the sum of the values contained in the first three elements of array c, we’d write</a:t>
            </a:r>
          </a:p>
          <a:p>
            <a:endParaRPr lang="en-US" dirty="0" smtClean="0"/>
          </a:p>
          <a:p>
            <a:r>
              <a:rPr lang="en-US" dirty="0" smtClean="0"/>
              <a:t>To divide the value of c[6] by 2 and assign the result to the variable x, we would write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342D85E-B4E8-4DD2-90E8-19FA3F57228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24944"/>
            <a:ext cx="1963291" cy="42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437112"/>
            <a:ext cx="4699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5949280"/>
            <a:ext cx="2232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For loops are used to:</a:t>
            </a:r>
          </a:p>
          <a:p>
            <a:pPr lvl="1" eaLnBrk="1" hangingPunct="1"/>
            <a:r>
              <a:rPr lang="en-US" dirty="0" smtClean="0"/>
              <a:t>Initializing array elements .</a:t>
            </a:r>
          </a:p>
          <a:p>
            <a:pPr lvl="1" eaLnBrk="1" hangingPunct="1"/>
            <a:r>
              <a:rPr lang="en-US" dirty="0" smtClean="0"/>
              <a:t>Reading elements .</a:t>
            </a:r>
          </a:p>
          <a:p>
            <a:pPr lvl="1" eaLnBrk="1" hangingPunct="1"/>
            <a:r>
              <a:rPr lang="en-US" dirty="0" smtClean="0"/>
              <a:t>Printing elements .</a:t>
            </a:r>
          </a:p>
          <a:p>
            <a:pPr lvl="1" eaLnBrk="1" hangingPunct="1"/>
            <a:r>
              <a:rPr lang="en-US" dirty="0" smtClean="0"/>
              <a:t>Performing operations :</a:t>
            </a:r>
          </a:p>
          <a:p>
            <a:pPr lvl="2" eaLnBrk="1" hangingPunct="1"/>
            <a:r>
              <a:rPr lang="en-US" dirty="0" smtClean="0"/>
              <a:t>Sum elements .</a:t>
            </a:r>
          </a:p>
          <a:p>
            <a:pPr lvl="2" eaLnBrk="1" hangingPunct="1"/>
            <a:r>
              <a:rPr lang="en-US" dirty="0" smtClean="0"/>
              <a:t>Find largest/ smallest element .</a:t>
            </a:r>
          </a:p>
          <a:p>
            <a:pPr lvl="2" eaLnBrk="1" hangingPunct="1"/>
            <a:r>
              <a:rPr lang="en-US" dirty="0" smtClean="0"/>
              <a:t>Search for an element .</a:t>
            </a:r>
          </a:p>
          <a:p>
            <a:pPr lvl="2" eaLnBrk="1" hangingPunct="1"/>
            <a:r>
              <a:rPr lang="en-US" dirty="0" smtClean="0"/>
              <a:t>Sort elements .</a:t>
            </a:r>
          </a:p>
          <a:p>
            <a:pPr lvl="2"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F3B30C2-E698-4D56-8CD6-8F2AA10DB1C7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Initializing Array Elements : 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dirty="0" smtClean="0"/>
              <a:t>To </a:t>
            </a:r>
            <a:r>
              <a:rPr lang="en-US" dirty="0"/>
              <a:t>access all elements of an array a </a:t>
            </a:r>
            <a:r>
              <a:rPr lang="en-US" dirty="0">
                <a:solidFill>
                  <a:srgbClr val="C00000"/>
                </a:solidFill>
              </a:rPr>
              <a:t>for loop </a:t>
            </a:r>
            <a:r>
              <a:rPr lang="en-US" dirty="0"/>
              <a:t>is </a:t>
            </a:r>
            <a:r>
              <a:rPr lang="en-US" dirty="0" smtClean="0"/>
              <a:t>used. It </a:t>
            </a:r>
            <a:r>
              <a:rPr lang="en-US" dirty="0"/>
              <a:t>will </a:t>
            </a:r>
            <a:r>
              <a:rPr lang="en-US" dirty="0">
                <a:solidFill>
                  <a:srgbClr val="C00000"/>
                </a:solidFill>
              </a:rPr>
              <a:t>start from index 0 to the last element </a:t>
            </a:r>
            <a:r>
              <a:rPr lang="en-US" dirty="0"/>
              <a:t>in the array which has an index of array </a:t>
            </a:r>
            <a:r>
              <a:rPr lang="en-US" dirty="0" smtClean="0"/>
              <a:t>size-1.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dirty="0"/>
              <a:t> </a:t>
            </a:r>
            <a:r>
              <a:rPr lang="en-US" dirty="0" smtClean="0"/>
              <a:t>Define and initialize </a:t>
            </a:r>
            <a:r>
              <a:rPr lang="en-US" dirty="0"/>
              <a:t>array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 of </a:t>
            </a:r>
            <a:r>
              <a:rPr lang="en-US" dirty="0">
                <a:solidFill>
                  <a:srgbClr val="C00000"/>
                </a:solidFill>
              </a:rPr>
              <a:t>size 10 </a:t>
            </a:r>
            <a:r>
              <a:rPr lang="en-US" dirty="0"/>
              <a:t>with </a:t>
            </a:r>
            <a:r>
              <a:rPr lang="en-US" dirty="0" smtClean="0">
                <a:solidFill>
                  <a:srgbClr val="C00000"/>
                </a:solidFill>
              </a:rPr>
              <a:t>zeros</a:t>
            </a:r>
            <a:r>
              <a:rPr lang="en-US" dirty="0"/>
              <a:t> </a:t>
            </a:r>
            <a:endParaRPr lang="en-US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a[10]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,index;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for(index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=0; index &lt;=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index++)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lvl="2" eaLnBrk="1" hangingPunct="1">
              <a:buFontTx/>
              <a:buNone/>
            </a:pPr>
            <a:r>
              <a:rPr lang="en-US" b="1" dirty="0" smtClean="0">
                <a:latin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</a:rPr>
            </a:br>
            <a:endParaRPr lang="en-US" b="1" dirty="0" smtClean="0">
              <a:latin typeface="Courier New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A68AD10-64C7-48A8-8015-D091D35C420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655" cy="506916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Reading </a:t>
            </a: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Elements </a:t>
            </a:r>
            <a:r>
              <a:rPr lang="en-US" sz="2000" b="1" u="sng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2000" b="1" u="sng" dirty="0" smtClean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or 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index =0; index &lt;=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 index++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“Enter value : ”;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&gt;&gt;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Printing Elements :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or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index =0;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index &lt;=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index++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Sum Array elements </a:t>
            </a:r>
            <a:r>
              <a:rPr lang="en-US" sz="2000" b="1" u="sng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Elements</a:t>
            </a: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:</a:t>
            </a:r>
          </a:p>
          <a:p>
            <a:pPr marL="0" indent="0" eaLnBrk="1" hangingPunct="1">
              <a:buNone/>
            </a:pPr>
            <a:endParaRPr lang="en-US" sz="2000" b="1" u="sng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for (</a:t>
            </a:r>
            <a:r>
              <a:rPr lang="en-US" b="1" dirty="0">
                <a:latin typeface="Courier New" pitchFamily="49" charset="0"/>
              </a:rPr>
              <a:t>sum = 0, j=0; j &lt; size; j++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en-US" b="1" dirty="0">
                <a:latin typeface="Courier New" pitchFamily="49" charset="0"/>
              </a:rPr>
              <a:t/>
            </a:r>
            <a:br>
              <a:rPr lang="en-US" b="1" dirty="0">
                <a:latin typeface="Courier New" pitchFamily="49" charset="0"/>
              </a:rPr>
            </a:br>
            <a:r>
              <a:rPr lang="en-US" b="1" dirty="0">
                <a:latin typeface="Courier New" pitchFamily="49" charset="0"/>
              </a:rPr>
              <a:t>sum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 += 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</a:rPr>
              <a:t>a[j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]</a:t>
            </a:r>
            <a:r>
              <a:rPr lang="en-US" b="1" dirty="0">
                <a:latin typeface="Courier New" pitchFamily="49" charset="0"/>
              </a:rPr>
              <a:t>;</a:t>
            </a:r>
            <a:endParaRPr lang="en-US" dirty="0"/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>
              <a:solidFill>
                <a:srgbClr val="0070C0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692D627-E830-4F26-945C-E353D0F8AE8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3068960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979712" y="4653136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71600" y="6165304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 Examples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277072"/>
          </a:xfrm>
        </p:spPr>
        <p:txBody>
          <a:bodyPr/>
          <a:lstStyle/>
          <a:p>
            <a:pPr marL="777875" lvl="1" indent="-457200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u="sng" dirty="0" smtClean="0"/>
              <a:t>All of the following are valid:</a:t>
            </a:r>
          </a:p>
          <a:p>
            <a:pPr marL="320675" lvl="1" indent="0" eaLnBrk="1" hangingPunct="1">
              <a:lnSpc>
                <a:spcPct val="90000"/>
              </a:lnSpc>
              <a:buNone/>
            </a:pPr>
            <a:endParaRPr lang="en-US" sz="1100" dirty="0" smtClean="0"/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score[0]   </a:t>
            </a:r>
            <a:r>
              <a:rPr lang="en-US" dirty="0" smtClean="0"/>
              <a:t>= 4 ; 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solidFill>
                  <a:srgbClr val="0070C0"/>
                </a:solidFill>
              </a:rPr>
              <a:t>score[0] </a:t>
            </a:r>
            <a:r>
              <a:rPr lang="en-US" dirty="0" smtClean="0"/>
              <a:t>+= 7 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score[0</a:t>
            </a:r>
            <a:r>
              <a:rPr lang="en-US" dirty="0">
                <a:solidFill>
                  <a:srgbClr val="0070C0"/>
                </a:solidFill>
              </a:rPr>
              <a:t>]  </a:t>
            </a:r>
            <a:r>
              <a:rPr lang="en-US" dirty="0"/>
              <a:t>= x + </a:t>
            </a:r>
            <a:r>
              <a:rPr lang="en-US" dirty="0" smtClean="0"/>
              <a:t>y ;</a:t>
            </a:r>
            <a:endParaRPr lang="en-US" dirty="0"/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x = y – </a:t>
            </a:r>
            <a:r>
              <a:rPr lang="en-US" dirty="0">
                <a:solidFill>
                  <a:srgbClr val="0070C0"/>
                </a:solidFill>
              </a:rPr>
              <a:t>score[0</a:t>
            </a:r>
            <a:r>
              <a:rPr lang="en-US" dirty="0" smtClean="0">
                <a:solidFill>
                  <a:srgbClr val="0070C0"/>
                </a:solidFill>
              </a:rPr>
              <a:t>]  </a:t>
            </a:r>
            <a:r>
              <a:rPr lang="en-US" dirty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70C0"/>
                </a:solidFill>
              </a:rPr>
              <a:t>score[2</a:t>
            </a:r>
            <a:r>
              <a:rPr lang="en-US" sz="2600" dirty="0">
                <a:solidFill>
                  <a:srgbClr val="0070C0"/>
                </a:solidFill>
              </a:rPr>
              <a:t>] </a:t>
            </a:r>
            <a:r>
              <a:rPr lang="en-US" sz="2600" dirty="0"/>
              <a:t>= </a:t>
            </a:r>
            <a:r>
              <a:rPr lang="en-US" sz="2600" dirty="0">
                <a:solidFill>
                  <a:srgbClr val="0070C0"/>
                </a:solidFill>
              </a:rPr>
              <a:t>score[1] </a:t>
            </a:r>
            <a:r>
              <a:rPr lang="en-US" sz="2600" dirty="0"/>
              <a:t>+ 5 * </a:t>
            </a:r>
            <a:r>
              <a:rPr lang="en-US" sz="2600" dirty="0">
                <a:solidFill>
                  <a:srgbClr val="0070C0"/>
                </a:solidFill>
              </a:rPr>
              <a:t>score[0</a:t>
            </a:r>
            <a:r>
              <a:rPr lang="en-US" sz="2600" dirty="0" smtClean="0">
                <a:solidFill>
                  <a:srgbClr val="0070C0"/>
                </a:solidFill>
              </a:rPr>
              <a:t>] </a:t>
            </a:r>
            <a:r>
              <a:rPr lang="en-US" sz="2600" dirty="0" smtClean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score[ j ] </a:t>
            </a:r>
            <a:r>
              <a:rPr lang="en-US" sz="2600" dirty="0"/>
              <a:t>=</a:t>
            </a:r>
            <a:r>
              <a:rPr lang="en-US" sz="2600" dirty="0">
                <a:solidFill>
                  <a:srgbClr val="0070C0"/>
                </a:solidFill>
              </a:rPr>
              <a:t> score</a:t>
            </a:r>
            <a:r>
              <a:rPr lang="en-US" sz="2600" dirty="0" smtClean="0">
                <a:solidFill>
                  <a:srgbClr val="0070C0"/>
                </a:solidFill>
              </a:rPr>
              <a:t>[ j </a:t>
            </a:r>
            <a:r>
              <a:rPr lang="en-US" sz="2600" dirty="0">
                <a:solidFill>
                  <a:srgbClr val="0070C0"/>
                </a:solidFill>
              </a:rPr>
              <a:t>+ 1</a:t>
            </a:r>
            <a:r>
              <a:rPr lang="en-US" sz="2600" dirty="0" smtClean="0">
                <a:solidFill>
                  <a:srgbClr val="0070C0"/>
                </a:solidFill>
              </a:rPr>
              <a:t>] </a:t>
            </a:r>
            <a:r>
              <a:rPr lang="en-US" sz="2600" dirty="0" smtClean="0"/>
              <a:t>;</a:t>
            </a:r>
            <a:endParaRPr lang="en-US" sz="2600" dirty="0"/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Note:  index can be any </a:t>
            </a:r>
            <a:r>
              <a:rPr lang="en-US" dirty="0" smtClean="0">
                <a:solidFill>
                  <a:srgbClr val="CC0000"/>
                </a:solidFill>
              </a:rPr>
              <a:t>integral</a:t>
            </a:r>
            <a:r>
              <a:rPr lang="en-US" dirty="0" smtClean="0"/>
              <a:t> expression.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180654-8209-4334-A025-5E7C334616AF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–sum of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" y="1614488"/>
            <a:ext cx="9033361" cy="498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Array - One Dimensional Array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5328592" cy="4572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A </a:t>
            </a:r>
            <a:r>
              <a:rPr lang="en-US" sz="2800" dirty="0">
                <a:solidFill>
                  <a:srgbClr val="C00000"/>
                </a:solidFill>
              </a:rPr>
              <a:t>one dimensional array </a:t>
            </a:r>
            <a:r>
              <a:rPr lang="en-US" sz="2800" dirty="0"/>
              <a:t>is a list of related variables have the same data type and the same name </a:t>
            </a:r>
            <a:r>
              <a:rPr lang="en-US" sz="2800" dirty="0" smtClean="0"/>
              <a:t>.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Represented as a group of consecutive memory locations .</a:t>
            </a:r>
          </a:p>
          <a:p>
            <a:pPr lvl="1"/>
            <a:r>
              <a:rPr lang="en-US" sz="2800" dirty="0" smtClean="0"/>
              <a:t>To refer to a particular location or element in the array, we specify the name of the array and the position number of the particular element in the array. </a:t>
            </a:r>
          </a:p>
        </p:txBody>
      </p:sp>
      <p:pic>
        <p:nvPicPr>
          <p:cNvPr id="16388" name="Picture 3" descr="AAHBDOU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4049" r="24025"/>
          <a:stretch>
            <a:fillRect/>
          </a:stretch>
        </p:blipFill>
        <p:spPr>
          <a:xfrm>
            <a:off x="5940152" y="1628800"/>
            <a:ext cx="3029293" cy="477882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FE74FE-0E4A-4289-9954-F8B8E44F502C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682348"/>
              </p:ext>
            </p:extLst>
          </p:nvPr>
        </p:nvGraphicFramePr>
        <p:xfrm>
          <a:off x="0" y="53975"/>
          <a:ext cx="9007475" cy="6615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Document" r:id="rId5" imgW="7052016" imgH="4621463" progId="Word.Document.8">
                  <p:embed/>
                </p:oleObj>
              </mc:Choice>
              <mc:Fallback>
                <p:oleObj name="Document" r:id="rId5" imgW="7052016" imgH="4621463" progId="Word.Document.8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975"/>
                        <a:ext cx="9007475" cy="66153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6938395" y="3419202"/>
            <a:ext cx="2024087" cy="34163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</a:t>
            </a:r>
            <a:r>
              <a:rPr lang="en-US" b="1" dirty="0" smtClean="0">
                <a:solidFill>
                  <a:schemeClr val="bg1"/>
                </a:solidFill>
                <a:latin typeface="Tw Cen MT" pitchFamily="34" charset="0"/>
              </a:rPr>
              <a:t>  </a:t>
            </a:r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0           32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1           27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2           64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3           18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4           95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5           14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6           90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7           70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8           60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9           37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620050"/>
              </p:ext>
            </p:extLst>
          </p:nvPr>
        </p:nvGraphicFramePr>
        <p:xfrm>
          <a:off x="-75156" y="27384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5" imgW="7052016" imgH="5459369" progId="Word.Document.8">
                  <p:embed/>
                </p:oleObj>
              </mc:Choice>
              <mc:Fallback>
                <p:oleObj name="Document" r:id="rId5" imgW="7052016" imgH="5459369" progId="Word.Document.8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5156" y="27384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7092280" y="3357775"/>
            <a:ext cx="1909514" cy="34163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</a:t>
            </a:r>
            <a:r>
              <a:rPr lang="en-US" b="1" dirty="0" smtClean="0">
                <a:solidFill>
                  <a:schemeClr val="bg1"/>
                </a:solidFill>
                <a:latin typeface="Tw Cen MT" pitchFamily="34" charset="0"/>
              </a:rPr>
              <a:t>  </a:t>
            </a:r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079654"/>
              </p:ext>
            </p:extLst>
          </p:nvPr>
        </p:nvGraphicFramePr>
        <p:xfrm>
          <a:off x="0" y="0"/>
          <a:ext cx="9102725" cy="735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Document" r:id="rId5" imgW="7052016" imgH="5720043" progId="Word.Document.8">
                  <p:embed/>
                </p:oleObj>
              </mc:Choice>
              <mc:Fallback>
                <p:oleObj name="Document" r:id="rId5" imgW="7052016" imgH="5720043" progId="Word.Document.8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02725" cy="735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15660" y="2996953"/>
            <a:ext cx="2228340" cy="36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When defining arrays, </a:t>
            </a:r>
            <a:r>
              <a:rPr lang="en-US" sz="3200" dirty="0" smtClean="0"/>
              <a:t>specify 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16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dirty="0"/>
              <a:t>Array</a:t>
            </a:r>
            <a:r>
              <a:rPr lang="en-US" sz="3200" dirty="0" smtClean="0"/>
              <a:t> </a:t>
            </a:r>
            <a:r>
              <a:rPr lang="en-US" sz="3200" b="1" dirty="0">
                <a:solidFill>
                  <a:srgbClr val="C00000"/>
                </a:solidFill>
              </a:rPr>
              <a:t>Name</a:t>
            </a:r>
            <a:r>
              <a:rPr lang="en-US" sz="3200" dirty="0" smtClean="0"/>
              <a:t> .</a:t>
            </a:r>
            <a:endParaRPr lang="en-US" sz="32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Type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/>
              <a:t>of </a:t>
            </a:r>
            <a:r>
              <a:rPr lang="en-US" sz="3200" dirty="0" smtClean="0"/>
              <a:t>array .</a:t>
            </a:r>
            <a:endParaRPr lang="en-US" sz="32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b="1" dirty="0">
                <a:solidFill>
                  <a:srgbClr val="C00000"/>
                </a:solidFill>
              </a:rPr>
              <a:t>size </a:t>
            </a:r>
            <a:r>
              <a:rPr lang="en-US" sz="3200" dirty="0"/>
              <a:t>of </a:t>
            </a:r>
            <a:r>
              <a:rPr lang="en-US" sz="3200" dirty="0" smtClean="0"/>
              <a:t>the arrays .</a:t>
            </a:r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9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C00000"/>
                </a:solidFill>
              </a:rPr>
              <a:t>general form </a:t>
            </a:r>
            <a:r>
              <a:rPr lang="en-US" sz="3200" dirty="0" smtClean="0"/>
              <a:t> :</a:t>
            </a:r>
            <a:endParaRPr lang="en-US" sz="2000" dirty="0"/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1400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Type  </a:t>
            </a:r>
            <a:r>
              <a:rPr lang="en-US" sz="2400" b="1" dirty="0" err="1" smtClean="0">
                <a:solidFill>
                  <a:srgbClr val="0070C0"/>
                </a:solidFill>
                <a:latin typeface="Lucida Console" pitchFamily="49" charset="0"/>
              </a:rPr>
              <a:t>array_Name</a:t>
            </a: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 [ </a:t>
            </a:r>
            <a:r>
              <a:rPr lang="en-US" sz="3200" b="1" dirty="0" smtClean="0">
                <a:solidFill>
                  <a:srgbClr val="C00000"/>
                </a:solidFill>
              </a:rPr>
              <a:t>size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];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solidFill>
                <a:srgbClr val="0070C0"/>
              </a:solidFill>
              <a:latin typeface="Lucida Console" pitchFamily="49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C00000"/>
                </a:solidFill>
              </a:rPr>
              <a:t>Type</a:t>
            </a:r>
            <a:r>
              <a:rPr lang="en-US" sz="3200" dirty="0"/>
              <a:t> declares the base type of the array that determines the </a:t>
            </a:r>
            <a:r>
              <a:rPr lang="en-US" sz="3200" dirty="0">
                <a:solidFill>
                  <a:srgbClr val="0070C0"/>
                </a:solidFill>
              </a:rPr>
              <a:t>data type of each element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/>
              <a:t>in the array </a:t>
            </a:r>
            <a:r>
              <a:rPr lang="en-US" sz="3200" dirty="0" smtClean="0"/>
              <a:t>.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Size</a:t>
            </a:r>
            <a:r>
              <a:rPr lang="en-US" sz="3200" dirty="0" smtClean="0"/>
              <a:t> defines </a:t>
            </a:r>
            <a:r>
              <a:rPr lang="en-US" sz="3200" dirty="0" smtClean="0">
                <a:solidFill>
                  <a:srgbClr val="0070C0"/>
                </a:solidFill>
              </a:rPr>
              <a:t>how many elements </a:t>
            </a:r>
            <a:r>
              <a:rPr lang="en-US" sz="3200" dirty="0" smtClean="0"/>
              <a:t>the array will hold. The </a:t>
            </a:r>
            <a:r>
              <a:rPr lang="en-US" sz="3200" b="1" dirty="0" smtClean="0">
                <a:solidFill>
                  <a:srgbClr val="FF0000"/>
                </a:solidFill>
              </a:rPr>
              <a:t>Size</a:t>
            </a:r>
            <a:r>
              <a:rPr lang="en-US" sz="3200" i="1" dirty="0" smtClean="0">
                <a:solidFill>
                  <a:srgbClr val="FF0000"/>
                </a:solidFill>
              </a:rPr>
              <a:t> must be an </a:t>
            </a:r>
            <a:r>
              <a:rPr lang="en-US" sz="3200" dirty="0" smtClean="0">
                <a:solidFill>
                  <a:srgbClr val="FF0000"/>
                </a:solidFill>
              </a:rPr>
              <a:t>integer constant greater than zero.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Arrays - Examples- </a:t>
            </a:r>
            <a:endParaRPr lang="en-US" dirty="0" smtClean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496943" cy="4565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int A[10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];</a:t>
            </a:r>
            <a:endParaRPr lang="en-US" sz="2800" b="1" dirty="0">
              <a:solidFill>
                <a:srgbClr val="0070C0"/>
              </a:solidFill>
              <a:latin typeface="Courier New" pitchFamily="49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ten </a:t>
            </a:r>
            <a:r>
              <a:rPr lang="en-US" sz="2800" dirty="0" smtClean="0"/>
              <a:t>integers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Char </a:t>
            </a:r>
            <a:r>
              <a:rPr lang="en-US" sz="2800" b="1" dirty="0" err="1" smtClean="0">
                <a:solidFill>
                  <a:srgbClr val="0070C0"/>
                </a:solidFill>
                <a:latin typeface="Courier New" pitchFamily="49" charset="0"/>
              </a:rPr>
              <a:t>str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[20];</a:t>
            </a:r>
            <a:endParaRPr lang="en-US" sz="2800" b="1" dirty="0">
              <a:solidFill>
                <a:srgbClr val="0070C0"/>
              </a:solidFill>
              <a:latin typeface="Courier New" pitchFamily="49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twenty </a:t>
            </a:r>
            <a:r>
              <a:rPr lang="en-US" sz="2800" dirty="0" smtClean="0"/>
              <a:t>characters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marL="319088" lvl="2" indent="-319088" eaLnBrk="1" fontAlgn="auto" hangingPunct="1">
              <a:spcBef>
                <a:spcPts val="700"/>
              </a:spcBef>
              <a:spcAft>
                <a:spcPts val="0"/>
              </a:spcAft>
              <a:buSzPct val="60000"/>
              <a:buFont typeface="Wingdings" pitchFamily="2" charset="2"/>
              <a:buChar char="v"/>
              <a:defRPr/>
            </a:pPr>
            <a:r>
              <a:rPr lang="en-US" sz="2800" b="1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100 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],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b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27 ] ; 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Defining multiple arrays of same type </a:t>
            </a:r>
            <a:r>
              <a:rPr lang="en-US" sz="2200" b="1" dirty="0" smtClean="0">
                <a:latin typeface="Courier New" pitchFamily="49" charset="0"/>
              </a:rPr>
              <a:t>. </a:t>
            </a:r>
            <a:endParaRPr lang="en-US" sz="2200" b="1" dirty="0">
              <a:latin typeface="Courier New" pitchFamily="49" charset="0"/>
            </a:endParaRP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200" b="1" dirty="0">
              <a:latin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B4C290-D909-46ED-966F-799C822019D4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Arrays - Examples-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b="1" dirty="0" smtClean="0"/>
              <a:t>Size</a:t>
            </a:r>
            <a:r>
              <a:rPr lang="en-US" sz="2800" i="1" dirty="0" smtClean="0"/>
              <a:t> must be an </a:t>
            </a:r>
            <a:r>
              <a:rPr lang="en-US" sz="2800" dirty="0" smtClean="0"/>
              <a:t>integer </a:t>
            </a:r>
            <a:r>
              <a:rPr lang="en-US" sz="2800" b="1" dirty="0" smtClean="0"/>
              <a:t>constant</a:t>
            </a:r>
            <a:r>
              <a:rPr lang="en-US" sz="2800" dirty="0" smtClean="0"/>
              <a:t> greater than zero.</a:t>
            </a:r>
          </a:p>
          <a:p>
            <a:endParaRPr lang="en-US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5341565" cy="361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640960" cy="4824536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Define</a:t>
            </a:r>
            <a:r>
              <a:rPr lang="en-US" dirty="0" smtClean="0"/>
              <a:t> an array </a:t>
            </a:r>
            <a:r>
              <a:rPr lang="en-US" dirty="0" smtClean="0">
                <a:solidFill>
                  <a:srgbClr val="C00000"/>
                </a:solidFill>
              </a:rPr>
              <a:t>temperature</a:t>
            </a:r>
            <a:r>
              <a:rPr lang="en-US" dirty="0" smtClean="0"/>
              <a:t>  of </a:t>
            </a:r>
            <a:r>
              <a:rPr lang="en-US" dirty="0">
                <a:solidFill>
                  <a:srgbClr val="C00000"/>
                </a:solidFill>
              </a:rPr>
              <a:t>5 elements </a:t>
            </a:r>
            <a:r>
              <a:rPr lang="en-US" dirty="0" smtClean="0"/>
              <a:t>contains  </a:t>
            </a:r>
            <a:r>
              <a:rPr lang="en-US" dirty="0" smtClean="0">
                <a:solidFill>
                  <a:srgbClr val="C00000"/>
                </a:solidFill>
              </a:rPr>
              <a:t>float numbers </a:t>
            </a:r>
            <a:r>
              <a:rPr lang="en-US" dirty="0" smtClean="0"/>
              <a:t>, array </a:t>
            </a:r>
            <a:r>
              <a:rPr lang="en-US" dirty="0" smtClean="0">
                <a:solidFill>
                  <a:srgbClr val="C00000"/>
                </a:solidFill>
              </a:rPr>
              <a:t>size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5</a:t>
            </a:r>
            <a:r>
              <a:rPr lang="en-US" dirty="0" smtClean="0"/>
              <a:t>  :</a:t>
            </a:r>
          </a:p>
          <a:p>
            <a:pPr marL="366713" lvl="1" indent="0" eaLnBrk="1" hangingPunct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1" dirty="0">
                <a:solidFill>
                  <a:srgbClr val="0070C0"/>
                </a:solidFill>
              </a:rPr>
              <a:t>double</a:t>
            </a:r>
            <a:r>
              <a:rPr lang="en-US" sz="2800" b="1" dirty="0" smtClean="0">
                <a:solidFill>
                  <a:srgbClr val="0070C0"/>
                </a:solidFill>
              </a:rPr>
              <a:t>  temperature [5];</a:t>
            </a:r>
          </a:p>
          <a:p>
            <a:pPr marL="366713" lvl="1" indent="0" eaLnBrk="1" hangingPunct="1">
              <a:buNone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C00000"/>
                </a:solidFill>
              </a:rPr>
              <a:t> Initialize </a:t>
            </a:r>
            <a:r>
              <a:rPr lang="en-US" sz="2800" dirty="0"/>
              <a:t>it with these </a:t>
            </a:r>
            <a:r>
              <a:rPr lang="en-US" sz="2800" dirty="0" smtClean="0"/>
              <a:t>numbers :</a:t>
            </a:r>
          </a:p>
          <a:p>
            <a:pPr marL="366713" lvl="1" indent="0" eaLnBrk="1" hangingPunct="1">
              <a:buNone/>
            </a:pPr>
            <a:r>
              <a:rPr lang="en-US" dirty="0" smtClean="0"/>
              <a:t> </a:t>
            </a:r>
            <a:r>
              <a:rPr lang="en-US" sz="2400" dirty="0"/>
              <a:t>12.3 ,  7.5 ,  65 ,  72.1,  87.5</a:t>
            </a:r>
            <a:r>
              <a:rPr lang="en-US" sz="2400" dirty="0" smtClean="0"/>
              <a:t> .</a:t>
            </a:r>
          </a:p>
          <a:p>
            <a:pPr marL="366713" lvl="1" indent="0" eaLnBrk="1" hangingPunct="1">
              <a:buNone/>
            </a:pPr>
            <a:endParaRPr lang="en-US" sz="2400" dirty="0" smtClean="0"/>
          </a:p>
          <a:p>
            <a:pPr marL="366713" lvl="1" indent="0" eaLnBrk="1" hangingPunct="1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double</a:t>
            </a:r>
            <a:r>
              <a:rPr lang="en-US" sz="2000" b="1" dirty="0" smtClean="0"/>
              <a:t>  </a:t>
            </a:r>
            <a:r>
              <a:rPr lang="en-US" sz="2800" b="1" dirty="0">
                <a:solidFill>
                  <a:srgbClr val="0070C0"/>
                </a:solidFill>
              </a:rPr>
              <a:t>temperature [5] </a:t>
            </a:r>
            <a:r>
              <a:rPr lang="en-US" sz="2400" b="1" dirty="0">
                <a:solidFill>
                  <a:srgbClr val="0070C0"/>
                </a:solidFill>
              </a:rPr>
              <a:t>= {12.3 ,  7.5 ,  65 ,  72.1,  87.5  </a:t>
            </a:r>
            <a:r>
              <a:rPr lang="en-US" sz="2400" b="1" dirty="0" smtClean="0">
                <a:solidFill>
                  <a:srgbClr val="0070C0"/>
                </a:solidFill>
              </a:rPr>
              <a:t>} ;</a:t>
            </a:r>
            <a:endParaRPr lang="en-US" sz="2400" b="1" dirty="0">
              <a:solidFill>
                <a:srgbClr val="0070C0"/>
              </a:solidFill>
            </a:endParaRPr>
          </a:p>
          <a:p>
            <a:pPr marL="366713" lvl="1" indent="0" eaLnBrk="1" hangingPunct="1">
              <a:buNone/>
            </a:pPr>
            <a:r>
              <a:rPr lang="en-US" sz="4100" b="1" dirty="0" smtClean="0">
                <a:solidFill>
                  <a:srgbClr val="FF0000"/>
                </a:solidFill>
              </a:rPr>
              <a:t/>
            </a:r>
            <a:br>
              <a:rPr lang="en-US" sz="4100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F47D34A-277F-4DBC-B24A-8EF240590F5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</a:t>
            </a:r>
            <a:r>
              <a:rPr lang="en-US" dirty="0" smtClean="0"/>
              <a:t>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Line 14"/>
          <p:cNvSpPr>
            <a:spLocks noChangeShapeType="1"/>
          </p:cNvSpPr>
          <p:nvPr/>
        </p:nvSpPr>
        <p:spPr bwMode="auto">
          <a:xfrm flipH="1" flipV="1">
            <a:off x="4800600" y="26670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Line 15"/>
          <p:cNvSpPr>
            <a:spLocks noChangeShapeType="1"/>
          </p:cNvSpPr>
          <p:nvPr/>
        </p:nvSpPr>
        <p:spPr bwMode="auto">
          <a:xfrm flipH="1" flipV="1">
            <a:off x="4800600" y="34290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Line 16"/>
          <p:cNvSpPr>
            <a:spLocks noChangeShapeType="1"/>
          </p:cNvSpPr>
          <p:nvPr/>
        </p:nvSpPr>
        <p:spPr bwMode="auto">
          <a:xfrm flipH="1">
            <a:off x="4800600" y="4191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17"/>
          <p:cNvSpPr>
            <a:spLocks noChangeShapeType="1"/>
          </p:cNvSpPr>
          <p:nvPr/>
        </p:nvSpPr>
        <p:spPr bwMode="auto">
          <a:xfrm flipH="1">
            <a:off x="4724400" y="4191000"/>
            <a:ext cx="1828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18"/>
          <p:cNvSpPr>
            <a:spLocks noChangeShapeType="1"/>
          </p:cNvSpPr>
          <p:nvPr/>
        </p:nvSpPr>
        <p:spPr bwMode="auto">
          <a:xfrm flipH="1">
            <a:off x="4724400" y="4191000"/>
            <a:ext cx="1828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Text Box 19"/>
          <p:cNvSpPr txBox="1">
            <a:spLocks noChangeArrowheads="1"/>
          </p:cNvSpPr>
          <p:nvPr/>
        </p:nvSpPr>
        <p:spPr bwMode="auto">
          <a:xfrm>
            <a:off x="6553200" y="3962400"/>
            <a:ext cx="1316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Tw Cen MT" pitchFamily="34" charset="0"/>
              </a:rPr>
              <a:t>Elements</a:t>
            </a:r>
          </a:p>
        </p:txBody>
      </p:sp>
      <p:sp>
        <p:nvSpPr>
          <p:cNvPr id="23562" name="Rectangle 30"/>
          <p:cNvSpPr>
            <a:spLocks noChangeArrowheads="1"/>
          </p:cNvSpPr>
          <p:nvPr/>
        </p:nvSpPr>
        <p:spPr bwMode="auto">
          <a:xfrm>
            <a:off x="3810000" y="3048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7.5</a:t>
            </a:r>
          </a:p>
        </p:txBody>
      </p:sp>
      <p:sp>
        <p:nvSpPr>
          <p:cNvPr id="23563" name="Rectangle 31"/>
          <p:cNvSpPr>
            <a:spLocks noChangeArrowheads="1"/>
          </p:cNvSpPr>
          <p:nvPr/>
        </p:nvSpPr>
        <p:spPr bwMode="auto">
          <a:xfrm>
            <a:off x="3810000" y="3810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65.0</a:t>
            </a:r>
          </a:p>
        </p:txBody>
      </p:sp>
      <p:sp>
        <p:nvSpPr>
          <p:cNvPr id="23564" name="Rectangle 32"/>
          <p:cNvSpPr>
            <a:spLocks noChangeArrowheads="1"/>
          </p:cNvSpPr>
          <p:nvPr/>
        </p:nvSpPr>
        <p:spPr bwMode="auto">
          <a:xfrm>
            <a:off x="3810000" y="4572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72.1</a:t>
            </a:r>
          </a:p>
        </p:txBody>
      </p:sp>
      <p:sp>
        <p:nvSpPr>
          <p:cNvPr id="23565" name="Rectangle 33"/>
          <p:cNvSpPr>
            <a:spLocks noChangeArrowheads="1"/>
          </p:cNvSpPr>
          <p:nvPr/>
        </p:nvSpPr>
        <p:spPr bwMode="auto">
          <a:xfrm>
            <a:off x="3810000" y="5334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87.5</a:t>
            </a:r>
          </a:p>
        </p:txBody>
      </p:sp>
      <p:sp>
        <p:nvSpPr>
          <p:cNvPr id="23566" name="Rectangle 34"/>
          <p:cNvSpPr>
            <a:spLocks noChangeArrowheads="1"/>
          </p:cNvSpPr>
          <p:nvPr/>
        </p:nvSpPr>
        <p:spPr bwMode="auto">
          <a:xfrm>
            <a:off x="3810000" y="2286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12.3</a:t>
            </a:r>
          </a:p>
        </p:txBody>
      </p:sp>
      <p:sp>
        <p:nvSpPr>
          <p:cNvPr id="23567" name="Text Box 35"/>
          <p:cNvSpPr txBox="1">
            <a:spLocks noChangeArrowheads="1"/>
          </p:cNvSpPr>
          <p:nvPr/>
        </p:nvSpPr>
        <p:spPr bwMode="auto">
          <a:xfrm>
            <a:off x="1600200" y="2362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[0]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8" name="Text Box 36"/>
          <p:cNvSpPr txBox="1">
            <a:spLocks noChangeArrowheads="1"/>
          </p:cNvSpPr>
          <p:nvPr/>
        </p:nvSpPr>
        <p:spPr bwMode="auto">
          <a:xfrm>
            <a:off x="1600200" y="3124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[1]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9" name="Text Box 37"/>
          <p:cNvSpPr txBox="1">
            <a:spLocks noChangeArrowheads="1"/>
          </p:cNvSpPr>
          <p:nvPr/>
        </p:nvSpPr>
        <p:spPr bwMode="auto">
          <a:xfrm>
            <a:off x="1600200" y="3886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[2]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70" name="Text Box 38"/>
          <p:cNvSpPr txBox="1">
            <a:spLocks noChangeArrowheads="1"/>
          </p:cNvSpPr>
          <p:nvPr/>
        </p:nvSpPr>
        <p:spPr bwMode="auto">
          <a:xfrm>
            <a:off x="1600200" y="4648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w Cen MT" pitchFamily="34" charset="0"/>
              </a:rPr>
              <a:t>temperature </a:t>
            </a:r>
            <a:r>
              <a:rPr lang="en-US" sz="2400" b="1">
                <a:solidFill>
                  <a:srgbClr val="FF0000"/>
                </a:solidFill>
                <a:latin typeface="Tw Cen MT" pitchFamily="34" charset="0"/>
              </a:rPr>
              <a:t>[3]</a:t>
            </a:r>
            <a:endParaRPr lang="en-US" sz="2400">
              <a:latin typeface="Tw Cen MT" pitchFamily="34" charset="0"/>
            </a:endParaRPr>
          </a:p>
        </p:txBody>
      </p:sp>
      <p:sp>
        <p:nvSpPr>
          <p:cNvPr id="23571" name="Text Box 39"/>
          <p:cNvSpPr txBox="1">
            <a:spLocks noChangeArrowheads="1"/>
          </p:cNvSpPr>
          <p:nvPr/>
        </p:nvSpPr>
        <p:spPr bwMode="auto">
          <a:xfrm>
            <a:off x="1306217" y="5410200"/>
            <a:ext cx="23624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 smtClean="0">
                <a:solidFill>
                  <a:srgbClr val="FF0000"/>
                </a:solidFill>
                <a:latin typeface="Tw Cen MT" pitchFamily="34" charset="0"/>
              </a:rPr>
              <a:t>[ 4 ]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E929884-A1D1-42A5-B8AD-D91158AC412F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23528" y="1655928"/>
            <a:ext cx="7854623" cy="62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double</a:t>
            </a:r>
            <a:r>
              <a:rPr lang="en-US" sz="2400" dirty="0" smtClean="0">
                <a:solidFill>
                  <a:srgbClr val="C00000"/>
                </a:solidFill>
              </a:rPr>
              <a:t> temperature [</a:t>
            </a:r>
            <a:r>
              <a:rPr lang="en-US" sz="2400" dirty="0" smtClean="0">
                <a:solidFill>
                  <a:srgbClr val="0070C0"/>
                </a:solidFill>
              </a:rPr>
              <a:t>5</a:t>
            </a:r>
            <a:r>
              <a:rPr lang="en-US" sz="2400" dirty="0" smtClean="0">
                <a:solidFill>
                  <a:srgbClr val="C00000"/>
                </a:solidFill>
              </a:rPr>
              <a:t>] = {</a:t>
            </a:r>
            <a:r>
              <a:rPr lang="en-US" sz="2400" dirty="0" smtClean="0">
                <a:solidFill>
                  <a:srgbClr val="0070C0"/>
                </a:solidFill>
              </a:rPr>
              <a:t>12.3 ,  7.5 ,  65 ,  72.1,  87.5  </a:t>
            </a:r>
            <a:r>
              <a:rPr lang="en-US" sz="2400" dirty="0" smtClean="0">
                <a:solidFill>
                  <a:srgbClr val="C00000"/>
                </a:solidFill>
              </a:rPr>
              <a:t>};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451046" y="6129217"/>
            <a:ext cx="8551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w Cen MT" pitchFamily="34" charset="0"/>
              </a:rPr>
              <a:t>Index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V="1">
            <a:off x="1404707" y="5798330"/>
            <a:ext cx="1799142" cy="6617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</a:t>
            </a:r>
            <a:r>
              <a:rPr lang="en-US" dirty="0" smtClean="0"/>
              <a:t>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/>
      <p:bldP spid="23567" grpId="0"/>
      <p:bldP spid="23568" grpId="0"/>
      <p:bldP spid="23569" grpId="0"/>
      <p:bldP spid="23570" grpId="0"/>
      <p:bldP spid="23571" grpId="0"/>
      <p:bldP spid="24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Initializing Arrays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496944" cy="5040560"/>
          </a:xfrm>
        </p:spPr>
        <p:txBody>
          <a:bodyPr/>
          <a:lstStyle/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N[ </a:t>
            </a:r>
            <a:r>
              <a:rPr lang="en-US" sz="2400" b="1" dirty="0">
                <a:latin typeface="Courier New" pitchFamily="49" charset="0"/>
              </a:rPr>
              <a:t>] = { 1, 2, 3, 4, 5 }; 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dirty="0"/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size omitted, </a:t>
            </a:r>
            <a:r>
              <a:rPr lang="en-US" sz="1800" dirty="0" smtClean="0">
                <a:solidFill>
                  <a:srgbClr val="C00000"/>
                </a:solidFill>
              </a:rPr>
              <a:t>the size is determined from the 5 </a:t>
            </a:r>
            <a:r>
              <a:rPr lang="en-US" sz="1800" dirty="0">
                <a:solidFill>
                  <a:srgbClr val="C00000"/>
                </a:solidFill>
              </a:rPr>
              <a:t>initializers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2400" b="1" dirty="0" smtClean="0">
              <a:latin typeface="Courier New" pitchFamily="49" charset="0"/>
            </a:endParaRPr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 N[5] </a:t>
            </a:r>
            <a:r>
              <a:rPr lang="en-US" sz="2400" b="1" dirty="0">
                <a:latin typeface="Courier New" pitchFamily="49" charset="0"/>
              </a:rPr>
              <a:t>= { 0 } ;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/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B[20] = {2, 4, 8, 16, 32};</a:t>
            </a:r>
          </a:p>
          <a:p>
            <a:pPr lvl="2" eaLnBrk="1" hangingPunct="1">
              <a:defRPr/>
            </a:pPr>
            <a:r>
              <a:rPr lang="en-US" sz="1800" dirty="0" smtClean="0">
                <a:solidFill>
                  <a:srgbClr val="C00000"/>
                </a:solidFill>
              </a:rPr>
              <a:t>Unspecified </a:t>
            </a:r>
            <a:r>
              <a:rPr lang="en-US" sz="1800" dirty="0">
                <a:solidFill>
                  <a:srgbClr val="C00000"/>
                </a:solidFill>
              </a:rPr>
              <a:t>elements are guaranteed to be zero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not enough initializers, rightmost elements become 0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>
              <a:solidFill>
                <a:srgbClr val="C00000"/>
              </a:solidFill>
            </a:endParaRPr>
          </a:p>
          <a:p>
            <a:pPr eaLnBrk="1" hangingPunct="1"/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C[4] = {2, 4, 8, 16, 32};</a:t>
            </a:r>
          </a:p>
          <a:p>
            <a:pPr lvl="2" eaLnBrk="1" hangingPunct="1"/>
            <a:r>
              <a:rPr lang="en-US" sz="1800" dirty="0" smtClean="0">
                <a:solidFill>
                  <a:srgbClr val="C00000"/>
                </a:solidFill>
              </a:rPr>
              <a:t>Error</a:t>
            </a:r>
            <a:r>
              <a:rPr lang="en-US" sz="1800" dirty="0" smtClean="0"/>
              <a:t> — </a:t>
            </a:r>
            <a:r>
              <a:rPr lang="en-US" sz="1800" dirty="0" smtClean="0">
                <a:solidFill>
                  <a:srgbClr val="C00000"/>
                </a:solidFill>
              </a:rPr>
              <a:t>compiler detects too many initial values </a:t>
            </a:r>
            <a:r>
              <a:rPr lang="en-US" sz="1800" dirty="0" smtClean="0"/>
              <a:t>.</a:t>
            </a:r>
          </a:p>
          <a:p>
            <a:pPr lvl="2" eaLnBrk="1" hangingPunct="1"/>
            <a:r>
              <a:rPr lang="en-US" sz="1800" dirty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C</a:t>
            </a:r>
            <a:r>
              <a:rPr lang="en-US" sz="1800" dirty="0">
                <a:solidFill>
                  <a:srgbClr val="C00000"/>
                </a:solidFill>
              </a:rPr>
              <a:t>++ arrays have no bounds checking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 smtClean="0"/>
          </a:p>
          <a:p>
            <a:pPr eaLnBrk="1" hangingPunct="1"/>
            <a:r>
              <a:rPr lang="en-US" sz="2400" b="1" dirty="0" smtClean="0">
                <a:latin typeface="Courier New" pitchFamily="49" charset="0"/>
              </a:rPr>
              <a:t>int D[5] = {2*n, 4*n, 8*n, 16*n, 32*n};</a:t>
            </a:r>
          </a:p>
          <a:p>
            <a:pPr lvl="2" eaLnBrk="1" hangingPunct="1"/>
            <a:r>
              <a:rPr lang="en-US" sz="1800" dirty="0" smtClean="0">
                <a:solidFill>
                  <a:srgbClr val="C00000"/>
                </a:solidFill>
              </a:rPr>
              <a:t>Automatically only ; array initialized to expressions .</a:t>
            </a:r>
          </a:p>
          <a:p>
            <a:pPr marL="685800" lvl="2" indent="0" eaLnBrk="1" hangingPunct="1">
              <a:buNone/>
            </a:pP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84B402-9C6C-453E-A797-BA5E00F1AB79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021288"/>
            <a:ext cx="669674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CEC8D9-3B55-44A1-A39C-0BC7B8DDBCF1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587F359-886F-4A54-97BE-B654A7517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3FCD71-5F75-431F-8FC6-02FA32B3EF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2888</TotalTime>
  <Words>1007</Words>
  <Application>Microsoft Macintosh PowerPoint</Application>
  <PresentationFormat>On-screen Show (4:3)</PresentationFormat>
  <Paragraphs>224</Paragraphs>
  <Slides>22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Calibri</vt:lpstr>
      <vt:lpstr>Courier New</vt:lpstr>
      <vt:lpstr>Lucida Console</vt:lpstr>
      <vt:lpstr>Marlett</vt:lpstr>
      <vt:lpstr>Tw Cen MT</vt:lpstr>
      <vt:lpstr>Wingdings</vt:lpstr>
      <vt:lpstr>Wingdings 2</vt:lpstr>
      <vt:lpstr>Arial</vt:lpstr>
      <vt:lpstr>Median</vt:lpstr>
      <vt:lpstr>Document</vt:lpstr>
      <vt:lpstr>Chapter 6  Arrays in C++</vt:lpstr>
      <vt:lpstr>Array - One Dimensional Array</vt:lpstr>
      <vt:lpstr>Defining Arrays</vt:lpstr>
      <vt:lpstr>Defining Arrays</vt:lpstr>
      <vt:lpstr>Defining Arrays - Examples- </vt:lpstr>
      <vt:lpstr>Defining Arrays - Examples- </vt:lpstr>
      <vt:lpstr>Defining and Initializing an Array</vt:lpstr>
      <vt:lpstr>Defining and Initializing an Array</vt:lpstr>
      <vt:lpstr>Initializing Arrays</vt:lpstr>
      <vt:lpstr>Accessing Array Elements</vt:lpstr>
      <vt:lpstr>Get values into array elements</vt:lpstr>
      <vt:lpstr>Accessing Array Elements</vt:lpstr>
      <vt:lpstr>Assigning Values</vt:lpstr>
      <vt:lpstr>Examples</vt:lpstr>
      <vt:lpstr>Manipulating Arrays</vt:lpstr>
      <vt:lpstr>Manipulating Arrays</vt:lpstr>
      <vt:lpstr>Manipulating Arrays</vt:lpstr>
      <vt:lpstr> Examples</vt:lpstr>
      <vt:lpstr>Example –sum of elements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Winds</dc:creator>
  <cp:lastModifiedBy>Microsoft Office User</cp:lastModifiedBy>
  <cp:revision>126</cp:revision>
  <dcterms:created xsi:type="dcterms:W3CDTF">2011-11-22T20:42:13Z</dcterms:created>
  <dcterms:modified xsi:type="dcterms:W3CDTF">2015-11-16T19:54:35Z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