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aximized" horzBarState="maximized">
    <p:restoredLeft sz="84380"/>
    <p:restoredTop sz="94660"/>
  </p:normalViewPr>
  <p:slideViewPr>
    <p:cSldViewPr>
      <p:cViewPr>
        <p:scale>
          <a:sx n="107" d="100"/>
          <a:sy n="107" d="100"/>
        </p:scale>
        <p:origin x="-942" y="13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FEAA510A-305F-455A-A7DD-5EFA55A3C58A}" type="datetimeFigureOut">
              <a:rPr lang="ar-SA" smtClean="0"/>
              <a:pPr/>
              <a:t>21/11/36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BBB84B-62F1-44FC-946F-7B84C9F1E5B5}"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EAA510A-305F-455A-A7DD-5EFA55A3C58A}" type="datetimeFigureOut">
              <a:rPr lang="ar-SA" smtClean="0"/>
              <a:pPr/>
              <a:t>21/11/36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BBB84B-62F1-44FC-946F-7B84C9F1E5B5}"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EAA510A-305F-455A-A7DD-5EFA55A3C58A}" type="datetimeFigureOut">
              <a:rPr lang="ar-SA" smtClean="0"/>
              <a:pPr/>
              <a:t>21/11/36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BBB84B-62F1-44FC-946F-7B84C9F1E5B5}"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EAA510A-305F-455A-A7DD-5EFA55A3C58A}" type="datetimeFigureOut">
              <a:rPr lang="ar-SA" smtClean="0"/>
              <a:pPr/>
              <a:t>21/11/36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BBB84B-62F1-44FC-946F-7B84C9F1E5B5}"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EAA510A-305F-455A-A7DD-5EFA55A3C58A}" type="datetimeFigureOut">
              <a:rPr lang="ar-SA" smtClean="0"/>
              <a:pPr/>
              <a:t>21/11/36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BBB84B-62F1-44FC-946F-7B84C9F1E5B5}"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FEAA510A-305F-455A-A7DD-5EFA55A3C58A}" type="datetimeFigureOut">
              <a:rPr lang="ar-SA" smtClean="0"/>
              <a:pPr/>
              <a:t>21/11/36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BBB84B-62F1-44FC-946F-7B84C9F1E5B5}"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EAA510A-305F-455A-A7DD-5EFA55A3C58A}" type="datetimeFigureOut">
              <a:rPr lang="ar-SA" smtClean="0"/>
              <a:pPr/>
              <a:t>21/11/36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BBB84B-62F1-44FC-946F-7B84C9F1E5B5}"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EAA510A-305F-455A-A7DD-5EFA55A3C58A}" type="datetimeFigureOut">
              <a:rPr lang="ar-SA" smtClean="0"/>
              <a:pPr/>
              <a:t>21/11/36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BBB84B-62F1-44FC-946F-7B84C9F1E5B5}"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EAA510A-305F-455A-A7DD-5EFA55A3C58A}" type="datetimeFigureOut">
              <a:rPr lang="ar-SA" smtClean="0"/>
              <a:pPr/>
              <a:t>21/11/36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BBB84B-62F1-44FC-946F-7B84C9F1E5B5}"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EAA510A-305F-455A-A7DD-5EFA55A3C58A}" type="datetimeFigureOut">
              <a:rPr lang="ar-SA" smtClean="0"/>
              <a:pPr/>
              <a:t>21/11/36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BBB84B-62F1-44FC-946F-7B84C9F1E5B5}"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EAA510A-305F-455A-A7DD-5EFA55A3C58A}" type="datetimeFigureOut">
              <a:rPr lang="ar-SA" smtClean="0"/>
              <a:pPr/>
              <a:t>21/11/36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BBB84B-62F1-44FC-946F-7B84C9F1E5B5}"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EAA510A-305F-455A-A7DD-5EFA55A3C58A}" type="datetimeFigureOut">
              <a:rPr lang="ar-SA" smtClean="0"/>
              <a:pPr/>
              <a:t>21/11/36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BBB84B-62F1-44FC-946F-7B84C9F1E5B5}"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glottopedia.org/index.php/Natural_language" TargetMode="External"/><Relationship Id="rId2" Type="http://schemas.openxmlformats.org/officeDocument/2006/relationships/hyperlink" Target="http://www.glottopedia.org/index.php/Meaning" TargetMode="External"/><Relationship Id="rId1" Type="http://schemas.openxmlformats.org/officeDocument/2006/relationships/slideLayout" Target="../slideLayouts/slideLayout2.xml"/><Relationship Id="rId4" Type="http://schemas.openxmlformats.org/officeDocument/2006/relationships/hyperlink" Target="http://www.glottopedia.org/index.php/Logic"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Phonetic" TargetMode="External"/><Relationship Id="rId7" Type="http://schemas.openxmlformats.org/officeDocument/2006/relationships/hyperlink" Target="http://en.wikipedia.org/wiki/Phonetics" TargetMode="External"/><Relationship Id="rId2" Type="http://schemas.openxmlformats.org/officeDocument/2006/relationships/hyperlink" Target="http://en.wikipedia.org/wiki/Ferdinand_de_Saussure" TargetMode="External"/><Relationship Id="rId1" Type="http://schemas.openxmlformats.org/officeDocument/2006/relationships/slideLayout" Target="../slideLayouts/slideLayout2.xml"/><Relationship Id="rId6" Type="http://schemas.openxmlformats.org/officeDocument/2006/relationships/hyperlink" Target="http://en.wikipedia.org/wiki/Word" TargetMode="External"/><Relationship Id="rId5" Type="http://schemas.openxmlformats.org/officeDocument/2006/relationships/hyperlink" Target="http://en.wikipedia.org/wiki/Letter_(alphabet)" TargetMode="External"/><Relationship Id="rId4" Type="http://schemas.openxmlformats.org/officeDocument/2006/relationships/hyperlink" Target="http://en.wikipedia.org/wiki/Grapheme"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Semantics </a:t>
            </a:r>
            <a:endParaRPr lang="ar-SA" dirty="0"/>
          </a:p>
        </p:txBody>
      </p:sp>
      <p:sp>
        <p:nvSpPr>
          <p:cNvPr id="3" name="عنوان فرعي 2"/>
          <p:cNvSpPr>
            <a:spLocks noGrp="1"/>
          </p:cNvSpPr>
          <p:nvPr>
            <p:ph type="subTitle" idx="1"/>
          </p:nvPr>
        </p:nvSpPr>
        <p:spPr>
          <a:xfrm>
            <a:off x="1371600" y="3886200"/>
            <a:ext cx="6400800" cy="2639144"/>
          </a:xfrm>
        </p:spPr>
        <p:txBody>
          <a:bodyPr>
            <a:normAutofit/>
          </a:bodyPr>
          <a:lstStyle/>
          <a:p>
            <a:r>
              <a:rPr lang="en-US" dirty="0" smtClean="0">
                <a:latin typeface="Algerian" panose="04020705040A02060702" pitchFamily="82" charset="0"/>
              </a:rPr>
              <a:t>L</a:t>
            </a:r>
            <a:r>
              <a:rPr lang="en-US" dirty="0" smtClean="0">
                <a:latin typeface="Algerian" panose="04020705040A02060702" pitchFamily="82" charset="0"/>
                <a:cs typeface="Aharoni" panose="02010803020104030203" pitchFamily="2" charset="-79"/>
              </a:rPr>
              <a:t>ecture 1</a:t>
            </a:r>
          </a:p>
          <a:p>
            <a:r>
              <a:rPr lang="en-US" i="1" dirty="0" smtClean="0">
                <a:solidFill>
                  <a:schemeClr val="tx1"/>
                </a:solidFill>
              </a:rPr>
              <a:t>Meaning in Language: An Introduction to semantics &amp; Pragmatics and  </a:t>
            </a:r>
            <a:endParaRPr lang="ar-SA" i="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normAutofit fontScale="77500" lnSpcReduction="20000"/>
          </a:bodyPr>
          <a:lstStyle/>
          <a:p>
            <a:pPr algn="l" rtl="0">
              <a:buNone/>
            </a:pPr>
            <a:r>
              <a:rPr lang="en-US" b="1" dirty="0" smtClean="0"/>
              <a:t>1</a:t>
            </a:r>
            <a:r>
              <a:rPr lang="en-US" b="1" u="sng" dirty="0" smtClean="0"/>
              <a:t>.4.2 Signs at different linguistic levels</a:t>
            </a:r>
            <a:endParaRPr lang="en-US" dirty="0" smtClean="0"/>
          </a:p>
          <a:p>
            <a:pPr marL="514350" indent="-514350" algn="l" rtl="0">
              <a:buAutoNum type="arabicPeriod"/>
            </a:pPr>
            <a:r>
              <a:rPr lang="en-US" dirty="0" smtClean="0"/>
              <a:t>A linguistic sign may be </a:t>
            </a:r>
            <a:r>
              <a:rPr lang="en-US" u="sng" dirty="0" smtClean="0"/>
              <a:t>no more than a phoneme (or two): </a:t>
            </a:r>
            <a:r>
              <a:rPr lang="en-US" dirty="0" smtClean="0"/>
              <a:t>this is one interpretation of the </a:t>
            </a:r>
            <a:r>
              <a:rPr lang="en-US" i="1" dirty="0" err="1" smtClean="0"/>
              <a:t>sl</a:t>
            </a:r>
            <a:r>
              <a:rPr lang="en-US" i="1" dirty="0" smtClean="0"/>
              <a:t>- </a:t>
            </a:r>
            <a:r>
              <a:rPr lang="en-US" dirty="0" smtClean="0"/>
              <a:t>of </a:t>
            </a:r>
            <a:r>
              <a:rPr lang="en-US" i="1" dirty="0" smtClean="0"/>
              <a:t>slimy, slovenly, slug, slag, slum, slink, slattern, slut, slob, </a:t>
            </a:r>
            <a:r>
              <a:rPr lang="en-US" dirty="0" smtClean="0"/>
              <a:t>etc. which seems to indicate something unpleasant, or the </a:t>
            </a:r>
            <a:r>
              <a:rPr lang="en-US" i="1" dirty="0" err="1" smtClean="0"/>
              <a:t>gl</a:t>
            </a:r>
            <a:r>
              <a:rPr lang="en-US" i="1" dirty="0" smtClean="0"/>
              <a:t>- of glare, glimmer, glitter, glisten, glow, gleam, </a:t>
            </a:r>
            <a:r>
              <a:rPr lang="en-US" dirty="0" smtClean="0"/>
              <a:t>etc. which all have something to do with light effects. </a:t>
            </a:r>
          </a:p>
          <a:p>
            <a:pPr marL="514350" indent="-514350" algn="l" rtl="0">
              <a:buAutoNum type="arabicPeriod"/>
            </a:pPr>
            <a:r>
              <a:rPr lang="en-US" dirty="0" smtClean="0"/>
              <a:t>Other signs occur at higher levels of linguistic organization, from morpheme level (e.g. the </a:t>
            </a:r>
            <a:r>
              <a:rPr lang="en-US" i="1" dirty="0" smtClean="0"/>
              <a:t>-s </a:t>
            </a:r>
            <a:r>
              <a:rPr lang="en-US" dirty="0" smtClean="0"/>
              <a:t>of </a:t>
            </a:r>
            <a:r>
              <a:rPr lang="en-US" i="1" dirty="0" smtClean="0"/>
              <a:t>dogs), </a:t>
            </a:r>
            <a:r>
              <a:rPr lang="en-US" dirty="0" smtClean="0"/>
              <a:t>through </a:t>
            </a:r>
            <a:r>
              <a:rPr lang="en-US" u="sng" dirty="0" smtClean="0"/>
              <a:t>word level </a:t>
            </a:r>
            <a:r>
              <a:rPr lang="en-US" dirty="0" smtClean="0"/>
              <a:t>(e.g. </a:t>
            </a:r>
            <a:r>
              <a:rPr lang="en-US" i="1" dirty="0" smtClean="0"/>
              <a:t>denationalization</a:t>
            </a:r>
            <a:r>
              <a:rPr lang="en-US" i="1" u="sng" dirty="0" smtClean="0"/>
              <a:t>),</a:t>
            </a:r>
            <a:r>
              <a:rPr lang="en-US" u="sng" dirty="0" smtClean="0"/>
              <a:t>clause level </a:t>
            </a:r>
            <a:r>
              <a:rPr lang="en-US" dirty="0" smtClean="0"/>
              <a:t>(e.g. the formal difference between </a:t>
            </a:r>
            <a:r>
              <a:rPr lang="en-US" i="1" dirty="0" smtClean="0"/>
              <a:t>John is here </a:t>
            </a:r>
            <a:r>
              <a:rPr lang="en-US" dirty="0" smtClean="0"/>
              <a:t>and </a:t>
            </a:r>
            <a:r>
              <a:rPr lang="en-US" i="1" dirty="0" smtClean="0"/>
              <a:t>Is John here? </a:t>
            </a:r>
            <a:r>
              <a:rPr lang="en-US" dirty="0" smtClean="0"/>
              <a:t>which signals that one is a question and the other a statement), </a:t>
            </a:r>
            <a:r>
              <a:rPr lang="en-US" u="sng" dirty="0" smtClean="0"/>
              <a:t>sentence level </a:t>
            </a:r>
            <a:r>
              <a:rPr lang="en-US" dirty="0" smtClean="0"/>
              <a:t>(e.g. </a:t>
            </a:r>
            <a:r>
              <a:rPr lang="en-US" i="1" dirty="0" smtClean="0"/>
              <a:t>We'll do it as soon as you arrive), </a:t>
            </a:r>
            <a:r>
              <a:rPr lang="en-US" dirty="0" smtClean="0"/>
              <a:t>up </a:t>
            </a:r>
            <a:r>
              <a:rPr lang="en-US" u="sng" dirty="0" smtClean="0"/>
              <a:t>to text level </a:t>
            </a:r>
            <a:r>
              <a:rPr lang="en-US" dirty="0" smtClean="0"/>
              <a:t>(e.g. the fact that a stretch of text constitutes a sonnet is indicated by the form of the text as a whole: this form therefore constitutes a high-level sign).</a:t>
            </a:r>
          </a:p>
          <a:p>
            <a:pPr algn="l"/>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lstStyle/>
          <a:p>
            <a:pPr algn="l">
              <a:buNone/>
            </a:pPr>
            <a:r>
              <a:rPr lang="en-US" dirty="0" smtClean="0"/>
              <a:t>The fact that a sign manifests itself at a particular level does not entail that it is to be interpreted only at that level. Consider: The </a:t>
            </a:r>
            <a:r>
              <a:rPr lang="en-US" i="1" dirty="0" smtClean="0"/>
              <a:t>–</a:t>
            </a:r>
            <a:r>
              <a:rPr lang="en-US" i="1" dirty="0" err="1" smtClean="0"/>
              <a:t>ed</a:t>
            </a:r>
            <a:r>
              <a:rPr lang="en-US" dirty="0" smtClean="0"/>
              <a:t> of </a:t>
            </a:r>
            <a:r>
              <a:rPr lang="en-US" i="1" dirty="0" smtClean="0"/>
              <a:t>John kissed Mary, </a:t>
            </a:r>
            <a:r>
              <a:rPr lang="en-US" dirty="0" smtClean="0"/>
              <a:t>a bound morpheme, semantically situates the time relative to the moment of utterance of the whole event symbolized by </a:t>
            </a:r>
            <a:r>
              <a:rPr lang="en-US" i="1" dirty="0" smtClean="0"/>
              <a:t>John kiss Mary.</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lnSpcReduction="10000"/>
          </a:bodyPr>
          <a:lstStyle/>
          <a:p>
            <a:pPr marL="0" indent="0" algn="l">
              <a:buNone/>
            </a:pPr>
            <a:r>
              <a:rPr lang="en-US" b="1" u="sng" dirty="0" smtClean="0"/>
              <a:t>1.6.2 What are we trying to achieve?</a:t>
            </a:r>
            <a:endParaRPr lang="en-US" dirty="0" smtClean="0"/>
          </a:p>
          <a:p>
            <a:pPr marL="0" indent="0" algn="l" rtl="0">
              <a:buNone/>
            </a:pPr>
            <a:r>
              <a:rPr lang="en-US" b="1" dirty="0" smtClean="0"/>
              <a:t>I.6.2.1 How meaning varies with context</a:t>
            </a:r>
            <a:endParaRPr lang="en-US" dirty="0" smtClean="0"/>
          </a:p>
          <a:p>
            <a:pPr marL="0" indent="0" algn="l" rtl="0">
              <a:buNone/>
            </a:pPr>
            <a:r>
              <a:rPr lang="en-US" dirty="0" smtClean="0"/>
              <a:t>The meanings of all linguistic expressions vary with the context in which they occur. Some variations, like the sex of the doctor in </a:t>
            </a:r>
            <a:r>
              <a:rPr lang="en-US" i="1" dirty="0" smtClean="0"/>
              <a:t>Our doctor has just married a policeman </a:t>
            </a:r>
            <a:r>
              <a:rPr lang="en-US" dirty="0" smtClean="0"/>
              <a:t>and </a:t>
            </a:r>
            <a:r>
              <a:rPr lang="en-US" i="1" dirty="0" smtClean="0"/>
              <a:t>Our doctor has just married an actress </a:t>
            </a:r>
            <a:r>
              <a:rPr lang="en-US" dirty="0" smtClean="0"/>
              <a:t>can be predicted by general principles; other variants are less, or not at all predictable.</a:t>
            </a:r>
          </a:p>
          <a:p>
            <a:pPr marL="0" indent="0" algn="l" rtl="0">
              <a:buNone/>
            </a:pPr>
            <a:r>
              <a:rPr lang="en-US" dirty="0" err="1" smtClean="0"/>
              <a:t>Semanticians</a:t>
            </a:r>
            <a:r>
              <a:rPr lang="en-US" dirty="0" smtClean="0"/>
              <a:t> seek a revealing account of contextual variation.</a:t>
            </a:r>
          </a:p>
          <a:p>
            <a:pPr algn="l"/>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lgn="l" rtl="0">
              <a:buNone/>
            </a:pPr>
            <a:r>
              <a:rPr lang="en-US" b="1" dirty="0" smtClean="0"/>
              <a:t>I.6.2.2 </a:t>
            </a:r>
            <a:r>
              <a:rPr lang="en-US" b="1" dirty="0"/>
              <a:t>Kinds of meaning</a:t>
            </a:r>
            <a:endParaRPr lang="en-US" dirty="0"/>
          </a:p>
          <a:p>
            <a:pPr marL="0" indent="0" algn="l" rtl="0">
              <a:buNone/>
            </a:pPr>
            <a:r>
              <a:rPr lang="en-US" dirty="0"/>
              <a:t>There are different sorts of meaning, each with different properties. For instance, whatever the difference in meaning between (3) and (4), it does not affect the truth or falsity of the statement:</a:t>
            </a:r>
          </a:p>
          <a:p>
            <a:pPr marL="0" indent="0" algn="l" rtl="0">
              <a:buNone/>
            </a:pPr>
            <a:r>
              <a:rPr lang="en-US" dirty="0"/>
              <a:t>(3) Old Joshua </a:t>
            </a:r>
            <a:r>
              <a:rPr lang="en-US" dirty="0" err="1"/>
              <a:t>Hobblethwaite</a:t>
            </a:r>
            <a:r>
              <a:rPr lang="en-US" dirty="0"/>
              <a:t> popped his clogs last week.</a:t>
            </a:r>
          </a:p>
          <a:p>
            <a:pPr marL="0" indent="0" algn="l" rtl="0">
              <a:buNone/>
            </a:pPr>
            <a:r>
              <a:rPr lang="en-US" dirty="0"/>
              <a:t>(4) Old Joshua </a:t>
            </a:r>
            <a:r>
              <a:rPr lang="en-US" dirty="0" err="1"/>
              <a:t>Hobblethwaite</a:t>
            </a:r>
            <a:r>
              <a:rPr lang="en-US" dirty="0"/>
              <a:t> passed away last week.</a:t>
            </a:r>
          </a:p>
          <a:p>
            <a:pPr marL="0" indent="0" algn="l">
              <a:buNone/>
            </a:pPr>
            <a:endParaRPr lang="en-US" dirty="0"/>
          </a:p>
        </p:txBody>
      </p:sp>
    </p:spTree>
    <p:extLst>
      <p:ext uri="{BB962C8B-B14F-4D97-AF65-F5344CB8AC3E}">
        <p14:creationId xmlns:p14="http://schemas.microsoft.com/office/powerpoint/2010/main" xmlns="" val="2506401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l" rtl="0">
              <a:buNone/>
            </a:pPr>
            <a:r>
              <a:rPr lang="en-US" b="1" dirty="0" smtClean="0"/>
              <a:t>I.6.2.3 </a:t>
            </a:r>
            <a:r>
              <a:rPr lang="en-US" b="1" dirty="0" err="1"/>
              <a:t>Systematicity</a:t>
            </a:r>
            <a:r>
              <a:rPr lang="en-US" b="1" dirty="0"/>
              <a:t> and structure; possibility of formalization</a:t>
            </a:r>
            <a:endParaRPr lang="en-US" dirty="0"/>
          </a:p>
          <a:p>
            <a:pPr marL="0" indent="0" algn="l" rtl="0">
              <a:buNone/>
            </a:pPr>
            <a:r>
              <a:rPr lang="en-US" dirty="0"/>
              <a:t>All </a:t>
            </a:r>
            <a:r>
              <a:rPr lang="en-US" dirty="0" err="1"/>
              <a:t>semanticians</a:t>
            </a:r>
            <a:r>
              <a:rPr lang="en-US" dirty="0"/>
              <a:t> are to some extent looking for regularities and system in the way meanings behave, as this leads to maximally economical descriptions of meaning.</a:t>
            </a:r>
          </a:p>
          <a:p>
            <a:pPr marL="0" indent="0" algn="l">
              <a:buNone/>
            </a:pPr>
            <a:endParaRPr lang="en-US" dirty="0"/>
          </a:p>
        </p:txBody>
      </p:sp>
    </p:spTree>
    <p:extLst>
      <p:ext uri="{BB962C8B-B14F-4D97-AF65-F5344CB8AC3E}">
        <p14:creationId xmlns:p14="http://schemas.microsoft.com/office/powerpoint/2010/main" xmlns="" val="2717386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l" rtl="0">
              <a:buNone/>
            </a:pPr>
            <a:r>
              <a:rPr lang="en-US" b="1" dirty="0" smtClean="0"/>
              <a:t>I.6.2.4 </a:t>
            </a:r>
            <a:r>
              <a:rPr lang="en-US" b="1" dirty="0"/>
              <a:t>New meanings from old</a:t>
            </a:r>
            <a:endParaRPr lang="en-US" dirty="0"/>
          </a:p>
          <a:p>
            <a:pPr marL="0" indent="0" algn="l" rtl="0">
              <a:buNone/>
            </a:pPr>
            <a:r>
              <a:rPr lang="en-US" dirty="0"/>
              <a:t>A striking feature of linguistic expressions is their semantic flexibility: beyond their normal contextual variability, they can be bent to semantic ends far removed from their conventional value, witness </a:t>
            </a:r>
            <a:r>
              <a:rPr lang="en-US" i="1" dirty="0"/>
              <a:t>She swallowed it hook, line and sinker. </a:t>
            </a:r>
            <a:endParaRPr lang="en-US" dirty="0"/>
          </a:p>
          <a:p>
            <a:pPr algn="l"/>
            <a:endParaRPr lang="en-US" dirty="0"/>
          </a:p>
        </p:txBody>
      </p:sp>
    </p:spTree>
    <p:extLst>
      <p:ext uri="{BB962C8B-B14F-4D97-AF65-F5344CB8AC3E}">
        <p14:creationId xmlns:p14="http://schemas.microsoft.com/office/powerpoint/2010/main" xmlns="" val="3932971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l" rtl="0">
              <a:buNone/>
            </a:pPr>
            <a:r>
              <a:rPr lang="en-US" b="1" dirty="0" smtClean="0"/>
              <a:t>I.6.2.5 </a:t>
            </a:r>
            <a:r>
              <a:rPr lang="en-US" b="1" dirty="0"/>
              <a:t>Role(s) of context</a:t>
            </a:r>
            <a:endParaRPr lang="en-US" dirty="0"/>
          </a:p>
          <a:p>
            <a:pPr marL="0" indent="0" algn="l" rtl="0">
              <a:buNone/>
            </a:pPr>
            <a:r>
              <a:rPr lang="en-US" dirty="0"/>
              <a:t>There is also general agreement that context is of vital importance in arriving at the meaning of an utterance. The role of context ranges from disambiguating ambiguous expressions as in </a:t>
            </a:r>
            <a:r>
              <a:rPr lang="en-US" i="1" dirty="0"/>
              <a:t>We just got to the bank in time, </a:t>
            </a:r>
            <a:r>
              <a:rPr lang="en-US" dirty="0"/>
              <a:t>through identification of referents (who is </a:t>
            </a:r>
            <a:r>
              <a:rPr lang="en-US" i="1" dirty="0"/>
              <a:t>he, </a:t>
            </a:r>
            <a:r>
              <a:rPr lang="en-US" dirty="0"/>
              <a:t>where is</a:t>
            </a:r>
            <a:r>
              <a:rPr lang="en-US" i="1" dirty="0"/>
              <a:t> there, </a:t>
            </a:r>
            <a:r>
              <a:rPr lang="en-US" dirty="0"/>
              <a:t>in time for what, in</a:t>
            </a:r>
            <a:r>
              <a:rPr lang="en-US" i="1" dirty="0"/>
              <a:t> He didn't get there in time).</a:t>
            </a:r>
            <a:endParaRPr lang="en-US" dirty="0"/>
          </a:p>
          <a:p>
            <a:pPr algn="l"/>
            <a:endParaRPr lang="en-US" dirty="0"/>
          </a:p>
        </p:txBody>
      </p:sp>
    </p:spTree>
    <p:extLst>
      <p:ext uri="{BB962C8B-B14F-4D97-AF65-F5344CB8AC3E}">
        <p14:creationId xmlns:p14="http://schemas.microsoft.com/office/powerpoint/2010/main" xmlns="" val="3804817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55000" lnSpcReduction="20000"/>
          </a:bodyPr>
          <a:lstStyle/>
          <a:p>
            <a:pPr marL="0" indent="0" algn="l" rtl="0">
              <a:buNone/>
            </a:pPr>
            <a:r>
              <a:rPr lang="en-US" b="1" u="sng" dirty="0"/>
              <a:t>1.7 Branches of the study of meaning in language</a:t>
            </a:r>
            <a:endParaRPr lang="en-US" dirty="0"/>
          </a:p>
          <a:p>
            <a:pPr marL="0" indent="0" algn="l" rtl="0">
              <a:buNone/>
            </a:pPr>
            <a:r>
              <a:rPr lang="en-US" dirty="0"/>
              <a:t>The following are the main broadly distinguishable areas of interest in the study of meaning. </a:t>
            </a:r>
          </a:p>
          <a:p>
            <a:pPr marL="0" indent="0" algn="l" rtl="0">
              <a:buNone/>
            </a:pPr>
            <a:r>
              <a:rPr lang="en-US" dirty="0"/>
              <a:t> </a:t>
            </a:r>
          </a:p>
          <a:p>
            <a:pPr marL="0" indent="0" algn="l" rtl="0">
              <a:buNone/>
            </a:pPr>
            <a:r>
              <a:rPr lang="en-US" b="1" u="sng" dirty="0"/>
              <a:t>1.7.1 Lexical semantics</a:t>
            </a:r>
            <a:endParaRPr lang="en-US" dirty="0"/>
          </a:p>
          <a:p>
            <a:pPr marL="0" indent="0" algn="l" rtl="0">
              <a:buNone/>
            </a:pPr>
            <a:r>
              <a:rPr lang="en-US" dirty="0"/>
              <a:t>Lexical semantics studies the meanings of words; the focus here is on 'content' words like </a:t>
            </a:r>
            <a:r>
              <a:rPr lang="en-US" i="1" dirty="0"/>
              <a:t>tiger, daffodil, inconsiderate, </a:t>
            </a:r>
            <a:r>
              <a:rPr lang="en-US" dirty="0"/>
              <a:t>and </a:t>
            </a:r>
            <a:r>
              <a:rPr lang="en-US" i="1" dirty="0"/>
              <a:t>woo, </a:t>
            </a:r>
            <a:r>
              <a:rPr lang="en-US" dirty="0"/>
              <a:t>rather than 'form'/'grammatical' words like </a:t>
            </a:r>
            <a:r>
              <a:rPr lang="en-US" i="1" dirty="0"/>
              <a:t>the, of, than, </a:t>
            </a:r>
            <a:r>
              <a:rPr lang="en-US" dirty="0"/>
              <a:t>and so on. To a non-specialist, the notion of meaning probably has a stronger link with the idea of the word than with any other linguistic unit.</a:t>
            </a:r>
          </a:p>
          <a:p>
            <a:pPr marL="0" indent="0" algn="l" rtl="0">
              <a:buNone/>
            </a:pPr>
            <a:endParaRPr lang="en-US" b="1" u="sng" dirty="0" smtClean="0"/>
          </a:p>
          <a:p>
            <a:pPr marL="0" indent="0" algn="l" rtl="0">
              <a:buNone/>
            </a:pPr>
            <a:r>
              <a:rPr lang="en-US" b="1" u="sng" dirty="0" smtClean="0"/>
              <a:t>1.7.2 </a:t>
            </a:r>
            <a:r>
              <a:rPr lang="en-US" b="1" u="sng" dirty="0"/>
              <a:t>Grammatical semantics</a:t>
            </a:r>
            <a:endParaRPr lang="en-US" dirty="0"/>
          </a:p>
          <a:p>
            <a:pPr marL="0" indent="0" algn="l" rtl="0">
              <a:buNone/>
            </a:pPr>
            <a:r>
              <a:rPr lang="en-US" dirty="0"/>
              <a:t>Grammatical semantics studies aspects of meaning which have direct relevance to syntax. One problem (with this approach) is that the meaning of syntactic categories (problematic, because not everyone believes they can be assigned meanings). </a:t>
            </a:r>
          </a:p>
          <a:p>
            <a:pPr marL="0" indent="0" algn="l" rtl="0">
              <a:buNone/>
            </a:pPr>
            <a:r>
              <a:rPr lang="en-US" dirty="0"/>
              <a:t>One aspect of grammatical semantics is the meaning of grammatical morphemes like the </a:t>
            </a:r>
            <a:r>
              <a:rPr lang="en-US" i="1" dirty="0"/>
              <a:t>–</a:t>
            </a:r>
            <a:r>
              <a:rPr lang="en-US" i="1" dirty="0" err="1"/>
              <a:t>ed</a:t>
            </a:r>
            <a:r>
              <a:rPr lang="en-US" dirty="0"/>
              <a:t> of </a:t>
            </a:r>
            <a:r>
              <a:rPr lang="en-US" i="1" dirty="0"/>
              <a:t>walked, </a:t>
            </a:r>
            <a:r>
              <a:rPr lang="en-US" dirty="0"/>
              <a:t>the </a:t>
            </a:r>
            <a:r>
              <a:rPr lang="en-US" i="1" dirty="0"/>
              <a:t>–</a:t>
            </a:r>
            <a:r>
              <a:rPr lang="en-US" i="1" dirty="0" err="1"/>
              <a:t>er</a:t>
            </a:r>
            <a:r>
              <a:rPr lang="en-US" dirty="0"/>
              <a:t> of </a:t>
            </a:r>
            <a:r>
              <a:rPr lang="en-US" i="1" dirty="0"/>
              <a:t>longer, </a:t>
            </a:r>
            <a:r>
              <a:rPr lang="en-US" dirty="0"/>
              <a:t>the </a:t>
            </a:r>
            <a:r>
              <a:rPr lang="en-US" i="1" dirty="0"/>
              <a:t>re- </a:t>
            </a:r>
            <a:r>
              <a:rPr lang="en-US" dirty="0"/>
              <a:t>and the </a:t>
            </a:r>
            <a:r>
              <a:rPr lang="en-US" i="1" dirty="0"/>
              <a:t>-al </a:t>
            </a:r>
            <a:r>
              <a:rPr lang="en-US" dirty="0"/>
              <a:t>of </a:t>
            </a:r>
            <a:r>
              <a:rPr lang="en-US" i="1" dirty="0"/>
              <a:t>retrial, </a:t>
            </a:r>
            <a:r>
              <a:rPr lang="en-US" dirty="0"/>
              <a:t>and so on.</a:t>
            </a:r>
          </a:p>
          <a:p>
            <a:pPr marL="0" indent="0" algn="l" rtl="0">
              <a:buNone/>
            </a:pPr>
            <a:endParaRPr lang="en-US" b="1" u="sng" dirty="0" smtClean="0"/>
          </a:p>
          <a:p>
            <a:pPr marL="0" indent="0" algn="l" rtl="0">
              <a:buNone/>
            </a:pPr>
            <a:r>
              <a:rPr lang="en-US" b="1" u="sng" dirty="0" smtClean="0"/>
              <a:t>1.7.3 </a:t>
            </a:r>
            <a:r>
              <a:rPr lang="en-US" b="1" u="sng" dirty="0"/>
              <a:t>Logical semantics</a:t>
            </a:r>
            <a:endParaRPr lang="en-US" dirty="0"/>
          </a:p>
          <a:p>
            <a:pPr marL="0" indent="0" algn="l" rtl="0">
              <a:buNone/>
            </a:pPr>
            <a:r>
              <a:rPr lang="en-US" dirty="0"/>
              <a:t>Logical semantics is the study of </a:t>
            </a:r>
            <a:r>
              <a:rPr lang="en-US" u="sng" dirty="0">
                <a:hlinkClick r:id="rId2" tooltip="Meaning"/>
              </a:rPr>
              <a:t>meaning</a:t>
            </a:r>
            <a:r>
              <a:rPr lang="en-US" dirty="0"/>
              <a:t> in </a:t>
            </a:r>
            <a:r>
              <a:rPr lang="en-US" u="sng" dirty="0">
                <a:hlinkClick r:id="rId3" tooltip="Natural language"/>
              </a:rPr>
              <a:t>natural languages</a:t>
            </a:r>
            <a:r>
              <a:rPr lang="en-US" dirty="0"/>
              <a:t> using </a:t>
            </a:r>
            <a:r>
              <a:rPr lang="en-US" u="sng" dirty="0">
                <a:hlinkClick r:id="rId4" tooltip="Logic"/>
              </a:rPr>
              <a:t>logic</a:t>
            </a:r>
            <a:r>
              <a:rPr lang="en-US" dirty="0"/>
              <a:t> as an instrument.</a:t>
            </a:r>
          </a:p>
          <a:p>
            <a:pPr marL="0" indent="0" algn="l">
              <a:buNone/>
            </a:pPr>
            <a:endParaRPr lang="en-US" dirty="0"/>
          </a:p>
        </p:txBody>
      </p:sp>
    </p:spTree>
    <p:extLst>
      <p:ext uri="{BB962C8B-B14F-4D97-AF65-F5344CB8AC3E}">
        <p14:creationId xmlns:p14="http://schemas.microsoft.com/office/powerpoint/2010/main" xmlns="" val="2363201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85000" lnSpcReduction="10000"/>
          </a:bodyPr>
          <a:lstStyle/>
          <a:p>
            <a:pPr marL="0" indent="0" algn="l" rtl="0">
              <a:buNone/>
            </a:pPr>
            <a:r>
              <a:rPr lang="en-US" b="1" i="1" u="sng" dirty="0"/>
              <a:t>Notes.</a:t>
            </a:r>
            <a:endParaRPr lang="en-US" dirty="0"/>
          </a:p>
          <a:p>
            <a:pPr marL="0" indent="0" algn="l">
              <a:buNone/>
            </a:pPr>
            <a:r>
              <a:rPr lang="en-US" dirty="0"/>
              <a:t>There are many models of the </a:t>
            </a:r>
            <a:r>
              <a:rPr lang="en-US" b="1" dirty="0"/>
              <a:t>linguistic sign. </a:t>
            </a:r>
            <a:r>
              <a:rPr lang="en-US" dirty="0"/>
              <a:t> A classic model is the one by the Swiss linguist </a:t>
            </a:r>
            <a:r>
              <a:rPr lang="en-US" u="sng" dirty="0">
                <a:hlinkClick r:id="rId2" tooltip="Ferdinand de Saussure"/>
              </a:rPr>
              <a:t>Ferdinand de Saussure</a:t>
            </a:r>
            <a:r>
              <a:rPr lang="en-US" dirty="0"/>
              <a:t>. According to him, language is made up of signs and every sign has two sides:</a:t>
            </a:r>
          </a:p>
          <a:p>
            <a:pPr marL="0" indent="0" algn="l">
              <a:buNone/>
            </a:pPr>
            <a:r>
              <a:rPr lang="en-US" dirty="0" smtClean="0"/>
              <a:t>-the</a:t>
            </a:r>
            <a:r>
              <a:rPr lang="en-US" dirty="0"/>
              <a:t> </a:t>
            </a:r>
            <a:r>
              <a:rPr lang="en-US" i="1" dirty="0"/>
              <a:t>signifier</a:t>
            </a:r>
            <a:r>
              <a:rPr lang="en-US" dirty="0"/>
              <a:t>: the "shape" of a </a:t>
            </a:r>
            <a:r>
              <a:rPr lang="en-US" dirty="0" smtClean="0"/>
              <a:t>word, its</a:t>
            </a:r>
            <a:r>
              <a:rPr lang="en-US" dirty="0"/>
              <a:t> </a:t>
            </a:r>
            <a:r>
              <a:rPr lang="en-US" u="sng" dirty="0">
                <a:hlinkClick r:id="rId3" tooltip="Phonetic"/>
              </a:rPr>
              <a:t>phonic</a:t>
            </a:r>
            <a:r>
              <a:rPr lang="en-US" dirty="0"/>
              <a:t> component, i.e. the sequence of </a:t>
            </a:r>
            <a:r>
              <a:rPr lang="en-US" u="sng" dirty="0">
                <a:hlinkClick r:id="rId4" tooltip="Grapheme"/>
              </a:rPr>
              <a:t>graphemes</a:t>
            </a:r>
            <a:r>
              <a:rPr lang="en-US" dirty="0"/>
              <a:t> (</a:t>
            </a:r>
            <a:r>
              <a:rPr lang="en-US" u="sng" dirty="0">
                <a:hlinkClick r:id="rId5" tooltip="Letter (alphabet)"/>
              </a:rPr>
              <a:t>letters</a:t>
            </a:r>
            <a:r>
              <a:rPr lang="en-US" dirty="0"/>
              <a:t>) </a:t>
            </a:r>
          </a:p>
          <a:p>
            <a:pPr marL="0" indent="0" algn="l">
              <a:buNone/>
            </a:pPr>
            <a:r>
              <a:rPr lang="en-US" dirty="0"/>
              <a:t>-the </a:t>
            </a:r>
            <a:r>
              <a:rPr lang="en-US" i="1" dirty="0"/>
              <a:t>signified</a:t>
            </a:r>
            <a:r>
              <a:rPr lang="en-US" dirty="0"/>
              <a:t>:  the concept or object that appears in our minds when we hear or read the signifier </a:t>
            </a:r>
          </a:p>
          <a:p>
            <a:pPr marL="0" indent="0" algn="l">
              <a:buNone/>
            </a:pPr>
            <a:r>
              <a:rPr lang="en-US" b="1" dirty="0"/>
              <a:t>Semiotics:</a:t>
            </a:r>
            <a:r>
              <a:rPr lang="en-US" dirty="0"/>
              <a:t> the study of signs</a:t>
            </a:r>
          </a:p>
          <a:p>
            <a:pPr marL="0" indent="0" algn="l">
              <a:buNone/>
            </a:pPr>
            <a:r>
              <a:rPr lang="en-US" dirty="0"/>
              <a:t>An </a:t>
            </a:r>
            <a:r>
              <a:rPr lang="en-US" b="1" dirty="0"/>
              <a:t>onomatopoeia</a:t>
            </a:r>
            <a:r>
              <a:rPr lang="en-US" dirty="0"/>
              <a:t> is a </a:t>
            </a:r>
            <a:r>
              <a:rPr lang="en-US" u="sng" dirty="0">
                <a:hlinkClick r:id="rId6" tooltip="Word"/>
              </a:rPr>
              <a:t>word</a:t>
            </a:r>
            <a:r>
              <a:rPr lang="en-US" dirty="0"/>
              <a:t> that </a:t>
            </a:r>
            <a:r>
              <a:rPr lang="en-US" u="sng" dirty="0">
                <a:hlinkClick r:id="rId7" tooltip="Phonetics"/>
              </a:rPr>
              <a:t>phonetically</a:t>
            </a:r>
            <a:r>
              <a:rPr lang="en-US" dirty="0"/>
              <a:t> imitates the source of the sound that it describes. </a:t>
            </a:r>
          </a:p>
          <a:p>
            <a:pPr algn="l"/>
            <a:endParaRPr lang="en-US" dirty="0"/>
          </a:p>
        </p:txBody>
      </p:sp>
    </p:spTree>
    <p:extLst>
      <p:ext uri="{BB962C8B-B14F-4D97-AF65-F5344CB8AC3E}">
        <p14:creationId xmlns:p14="http://schemas.microsoft.com/office/powerpoint/2010/main" xmlns="" val="3583032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err="1" smtClean="0"/>
              <a:t>Saussurean</a:t>
            </a:r>
            <a:r>
              <a:rPr lang="en-US" dirty="0"/>
              <a:t> </a:t>
            </a:r>
            <a:r>
              <a:rPr lang="en-US" b="1" dirty="0"/>
              <a:t>model</a:t>
            </a:r>
            <a:endParaRPr lang="en-US" dirty="0"/>
          </a:p>
        </p:txBody>
      </p:sp>
      <p:pic>
        <p:nvPicPr>
          <p:cNvPr id="1029" name="Picture 5"/>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043608" y="1556792"/>
            <a:ext cx="7560840" cy="373513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49542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u="sng" dirty="0" smtClean="0"/>
              <a:t>Lecture 1: Introduction </a:t>
            </a:r>
            <a:r>
              <a:rPr lang="en-US" dirty="0" smtClean="0"/>
              <a:t/>
            </a:r>
            <a:br>
              <a:rPr lang="en-US" dirty="0" smtClean="0"/>
            </a:br>
            <a:endParaRPr lang="ar-SA" dirty="0"/>
          </a:p>
        </p:txBody>
      </p:sp>
      <p:sp>
        <p:nvSpPr>
          <p:cNvPr id="3" name="عنصر نائب للمحتوى 2"/>
          <p:cNvSpPr>
            <a:spLocks noGrp="1"/>
          </p:cNvSpPr>
          <p:nvPr>
            <p:ph idx="1"/>
          </p:nvPr>
        </p:nvSpPr>
        <p:spPr/>
        <p:txBody>
          <a:bodyPr>
            <a:normAutofit fontScale="92500"/>
          </a:bodyPr>
          <a:lstStyle/>
          <a:p>
            <a:pPr algn="l" rtl="0">
              <a:buNone/>
            </a:pPr>
            <a:r>
              <a:rPr lang="en-US" b="1" dirty="0"/>
              <a:t> </a:t>
            </a:r>
            <a:endParaRPr lang="en-US" dirty="0"/>
          </a:p>
          <a:p>
            <a:pPr algn="l" rtl="0">
              <a:buNone/>
            </a:pPr>
            <a:r>
              <a:rPr lang="en-US" b="1" dirty="0"/>
              <a:t>1.1 Communication</a:t>
            </a:r>
            <a:endParaRPr lang="en-US" dirty="0"/>
          </a:p>
          <a:p>
            <a:pPr algn="l" rtl="0">
              <a:buNone/>
            </a:pPr>
            <a:r>
              <a:rPr lang="en-US" b="1" dirty="0"/>
              <a:t>1.2 Semiotics: some basic notions</a:t>
            </a:r>
            <a:endParaRPr lang="en-US" dirty="0"/>
          </a:p>
          <a:p>
            <a:pPr algn="l" rtl="0">
              <a:buNone/>
            </a:pPr>
            <a:r>
              <a:rPr lang="en-US" b="1" dirty="0"/>
              <a:t>1.3 Language and other communicative channels</a:t>
            </a:r>
            <a:endParaRPr lang="en-US" dirty="0"/>
          </a:p>
          <a:p>
            <a:pPr algn="l" rtl="0">
              <a:buNone/>
            </a:pPr>
            <a:r>
              <a:rPr lang="en-US" b="1" dirty="0"/>
              <a:t>1.4 Characteristics of linguistic channels</a:t>
            </a:r>
            <a:endParaRPr lang="en-US" dirty="0"/>
          </a:p>
          <a:p>
            <a:pPr algn="l" rtl="0">
              <a:buNone/>
            </a:pPr>
            <a:r>
              <a:rPr lang="en-US" b="1" strike="sngStrike" dirty="0"/>
              <a:t>1.5 Approaches to the study of meaning</a:t>
            </a:r>
            <a:endParaRPr lang="en-US" dirty="0"/>
          </a:p>
          <a:p>
            <a:pPr algn="l" rtl="0">
              <a:buNone/>
            </a:pPr>
            <a:r>
              <a:rPr lang="en-US" b="1" strike="sngStrike" dirty="0"/>
              <a:t>1.6 The linguistic study of meaning</a:t>
            </a:r>
            <a:endParaRPr lang="en-US" dirty="0"/>
          </a:p>
          <a:p>
            <a:pPr algn="l" rtl="0">
              <a:buNone/>
            </a:pPr>
            <a:r>
              <a:rPr lang="en-US" b="1" dirty="0"/>
              <a:t>1.7 Branches of the study of meaning</a:t>
            </a:r>
            <a:endParaRPr lang="en-US" dirty="0"/>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857232"/>
            <a:ext cx="8229600" cy="5643602"/>
          </a:xfrm>
        </p:spPr>
        <p:txBody>
          <a:bodyPr>
            <a:normAutofit fontScale="77500" lnSpcReduction="20000"/>
          </a:bodyPr>
          <a:lstStyle/>
          <a:p>
            <a:pPr algn="l" rtl="0">
              <a:buNone/>
            </a:pPr>
            <a:r>
              <a:rPr lang="en-US" b="1" u="sng" dirty="0"/>
              <a:t>1.1 Introduction</a:t>
            </a:r>
            <a:endParaRPr lang="en-US" dirty="0"/>
          </a:p>
          <a:p>
            <a:pPr algn="l" rtl="0">
              <a:buNone/>
            </a:pPr>
            <a:r>
              <a:rPr lang="en-US" dirty="0"/>
              <a:t>Meaning makes little sense except in the context of </a:t>
            </a:r>
            <a:r>
              <a:rPr lang="en-US" i="1" dirty="0"/>
              <a:t>communication</a:t>
            </a:r>
            <a:r>
              <a:rPr lang="en-US" dirty="0"/>
              <a:t>.</a:t>
            </a:r>
          </a:p>
          <a:p>
            <a:pPr algn="l" rtl="0">
              <a:buNone/>
            </a:pPr>
            <a:r>
              <a:rPr lang="en-US" dirty="0"/>
              <a:t> </a:t>
            </a:r>
          </a:p>
          <a:p>
            <a:pPr algn="l" rtl="0">
              <a:buNone/>
            </a:pPr>
            <a:r>
              <a:rPr lang="en-US" b="1" u="sng" dirty="0"/>
              <a:t>1.1.1  A simple model</a:t>
            </a:r>
            <a:endParaRPr lang="en-US" dirty="0"/>
          </a:p>
          <a:p>
            <a:pPr algn="l" rtl="0">
              <a:buNone/>
            </a:pPr>
            <a:r>
              <a:rPr lang="en-US" dirty="0"/>
              <a:t>Let us begin with a simple model, as shown in Fig. I.I </a:t>
            </a:r>
            <a:r>
              <a:rPr lang="en-US" dirty="0" smtClean="0"/>
              <a:t>. In </a:t>
            </a:r>
            <a:r>
              <a:rPr lang="en-US" dirty="0"/>
              <a:t>the model, the process begins with a speaker who has something to communicate, that is, the </a:t>
            </a:r>
            <a:r>
              <a:rPr lang="en-US" b="1" dirty="0"/>
              <a:t>message. </a:t>
            </a:r>
            <a:r>
              <a:rPr lang="en-US" dirty="0"/>
              <a:t>Since messages in their initial form </a:t>
            </a:r>
            <a:r>
              <a:rPr lang="en-US" dirty="0" smtClean="0"/>
              <a:t>cannot be </a:t>
            </a:r>
            <a:r>
              <a:rPr lang="en-US" dirty="0"/>
              <a:t>transmitted directly, they must be converted into </a:t>
            </a:r>
            <a:r>
              <a:rPr lang="en-US" dirty="0" smtClean="0"/>
              <a:t>a form </a:t>
            </a:r>
            <a:r>
              <a:rPr lang="en-US" dirty="0"/>
              <a:t>that can be transmitted, namely, a </a:t>
            </a:r>
            <a:r>
              <a:rPr lang="en-US" b="1" dirty="0"/>
              <a:t>signal. </a:t>
            </a:r>
            <a:r>
              <a:rPr lang="en-US" dirty="0"/>
              <a:t>In ordinary conversation, this involves a process </a:t>
            </a:r>
            <a:r>
              <a:rPr lang="en-US" b="1" dirty="0"/>
              <a:t>of linguistic encoding, </a:t>
            </a:r>
            <a:r>
              <a:rPr lang="en-US" dirty="0"/>
              <a:t>that is. translating the message into </a:t>
            </a:r>
            <a:r>
              <a:rPr lang="en-US" dirty="0" smtClean="0"/>
              <a:t>a linguistic </a:t>
            </a:r>
            <a:r>
              <a:rPr lang="en-US" dirty="0"/>
              <a:t>form, and translating the linguistic form into a set of instructions </a:t>
            </a:r>
            <a:r>
              <a:rPr lang="en-US" dirty="0" smtClean="0"/>
              <a:t>to the </a:t>
            </a:r>
            <a:r>
              <a:rPr lang="en-US" dirty="0"/>
              <a:t>speech organs, which, when executed, result in an acoustic signal. </a:t>
            </a:r>
            <a:r>
              <a:rPr lang="en-US" dirty="0" smtClean="0"/>
              <a:t>The initial </a:t>
            </a:r>
            <a:r>
              <a:rPr lang="en-US" dirty="0"/>
              <a:t>form of this signal may be termed the </a:t>
            </a:r>
            <a:r>
              <a:rPr lang="en-US" b="1" dirty="0"/>
              <a:t>transmitted signal.</a:t>
            </a:r>
            <a:endParaRPr lang="en-US" dirty="0"/>
          </a:p>
          <a:p>
            <a:pPr algn="l"/>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p:cNvPicPr>
          <p:nvPr>
            <p:ph idx="1"/>
          </p:nvPr>
        </p:nvPicPr>
        <p:blipFill>
          <a:blip r:embed="rId2"/>
          <a:srcRect/>
          <a:stretch>
            <a:fillRect/>
          </a:stretch>
        </p:blipFill>
        <p:spPr bwMode="auto">
          <a:xfrm>
            <a:off x="500034" y="571480"/>
            <a:ext cx="8286808" cy="6000791"/>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340369"/>
          </a:xfrm>
        </p:spPr>
        <p:txBody>
          <a:bodyPr>
            <a:normAutofit fontScale="92500" lnSpcReduction="10000"/>
          </a:bodyPr>
          <a:lstStyle/>
          <a:p>
            <a:pPr algn="l">
              <a:buNone/>
            </a:pPr>
            <a:r>
              <a:rPr lang="en-US" dirty="0"/>
              <a:t>Every mode of communication has a </a:t>
            </a:r>
            <a:r>
              <a:rPr lang="en-US" b="1" dirty="0"/>
              <a:t>channel, </a:t>
            </a:r>
            <a:r>
              <a:rPr lang="en-US" dirty="0"/>
              <a:t>through which the signal travels: for speech, we have the auditory channel, for normal writing and sign language, the visual channel, for Braille, the tactile channel, and so on. As the signal travels from sender to receiver, it alters in various ways, through distortion, interference from irrelevant stimuli or loss through fading. These changes are referred to collectively as </a:t>
            </a:r>
            <a:r>
              <a:rPr lang="en-US" b="1" dirty="0"/>
              <a:t>noise. </a:t>
            </a:r>
            <a:r>
              <a:rPr lang="en-US" dirty="0"/>
              <a:t>Once the signal has been received by the receiver, it has to be </a:t>
            </a:r>
            <a:r>
              <a:rPr lang="en-US" b="1" dirty="0"/>
              <a:t>decoded </a:t>
            </a:r>
            <a:r>
              <a:rPr lang="en-US" dirty="0"/>
              <a:t>in order to retrieve the original message. </a:t>
            </a:r>
          </a:p>
          <a:p>
            <a:pPr algn="l"/>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77500" lnSpcReduction="20000"/>
          </a:bodyPr>
          <a:lstStyle/>
          <a:p>
            <a:pPr algn="l" rtl="0">
              <a:buNone/>
            </a:pPr>
            <a:r>
              <a:rPr lang="en-US" b="1" u="sng" dirty="0"/>
              <a:t>1.2 Semiotics: </a:t>
            </a:r>
            <a:r>
              <a:rPr lang="en-US" b="1" i="1" u="sng" dirty="0"/>
              <a:t>some basic notions</a:t>
            </a:r>
            <a:endParaRPr lang="en-US" dirty="0"/>
          </a:p>
          <a:p>
            <a:pPr rtl="0">
              <a:buNone/>
            </a:pPr>
            <a:r>
              <a:rPr lang="en-US" b="1" dirty="0"/>
              <a:t> </a:t>
            </a:r>
            <a:endParaRPr lang="en-US" dirty="0"/>
          </a:p>
          <a:p>
            <a:pPr algn="l" rtl="0">
              <a:buNone/>
            </a:pPr>
            <a:r>
              <a:rPr lang="en-US" b="1" u="sng" dirty="0"/>
              <a:t>1.2.1 Iconicity</a:t>
            </a:r>
            <a:endParaRPr lang="en-US" dirty="0"/>
          </a:p>
          <a:p>
            <a:pPr algn="l" rtl="0">
              <a:buNone/>
            </a:pPr>
            <a:r>
              <a:rPr lang="en-US" dirty="0"/>
              <a:t>Signs can generally be classified as </a:t>
            </a:r>
            <a:r>
              <a:rPr lang="en-US" u="sng" dirty="0"/>
              <a:t>iconic</a:t>
            </a:r>
            <a:r>
              <a:rPr lang="en-US" dirty="0"/>
              <a:t> or </a:t>
            </a:r>
            <a:r>
              <a:rPr lang="en-US" u="sng" dirty="0"/>
              <a:t>arbitrary</a:t>
            </a:r>
            <a:r>
              <a:rPr lang="en-US" dirty="0"/>
              <a:t>. </a:t>
            </a:r>
            <a:r>
              <a:rPr lang="en-US" b="1" dirty="0"/>
              <a:t>Iconic </a:t>
            </a:r>
            <a:r>
              <a:rPr lang="en-US" dirty="0"/>
              <a:t>signs are those whose forms mirror their meanings in some respect; signs with no natural analogical correspondences between their forms and their meanings are called </a:t>
            </a:r>
            <a:r>
              <a:rPr lang="en-US" b="1" dirty="0"/>
              <a:t>arbitrary. </a:t>
            </a:r>
            <a:r>
              <a:rPr lang="en-US" dirty="0"/>
              <a:t>A simple example is provided by the Arabic and Roman </a:t>
            </a:r>
            <a:r>
              <a:rPr lang="en-US" dirty="0" smtClean="0"/>
              <a:t>numerals for </a:t>
            </a:r>
            <a:r>
              <a:rPr lang="en-US" dirty="0"/>
              <a:t>"three": 3 and III. </a:t>
            </a:r>
            <a:r>
              <a:rPr lang="en-US" dirty="0" smtClean="0"/>
              <a:t>Such numbers incorporate </a:t>
            </a:r>
            <a:r>
              <a:rPr lang="en-US" dirty="0"/>
              <a:t>"</a:t>
            </a:r>
            <a:r>
              <a:rPr lang="en-US" dirty="0" err="1"/>
              <a:t>threeness</a:t>
            </a:r>
            <a:r>
              <a:rPr lang="en-US" dirty="0"/>
              <a:t>" into </a:t>
            </a:r>
            <a:r>
              <a:rPr lang="en-US" dirty="0" smtClean="0"/>
              <a:t>their shape</a:t>
            </a:r>
            <a:r>
              <a:rPr lang="en-US" dirty="0"/>
              <a:t>, and </a:t>
            </a:r>
            <a:r>
              <a:rPr lang="en-US" dirty="0" smtClean="0"/>
              <a:t>thus they are iconic</a:t>
            </a:r>
            <a:r>
              <a:rPr lang="en-US" dirty="0"/>
              <a:t>. The majority of words in a natural language are arbitrary. However, the so-called onomatopoeic words display a degree of iconicity, in that their sounds are suggestive (to varying degrees) of their </a:t>
            </a:r>
            <a:r>
              <a:rPr lang="en-US" dirty="0" smtClean="0"/>
              <a:t>meanings: </a:t>
            </a:r>
          </a:p>
          <a:p>
            <a:pPr algn="l" rtl="0">
              <a:buNone/>
            </a:pPr>
            <a:r>
              <a:rPr lang="en-US" i="1" dirty="0"/>
              <a:t> </a:t>
            </a:r>
            <a:r>
              <a:rPr lang="en-US" i="1" dirty="0" smtClean="0"/>
              <a:t>    bang, </a:t>
            </a:r>
            <a:r>
              <a:rPr lang="en-US" i="1" dirty="0" err="1" smtClean="0"/>
              <a:t>miaow</a:t>
            </a:r>
            <a:r>
              <a:rPr lang="en-US" i="1" dirty="0" smtClean="0"/>
              <a:t>, splash, cuckoo, crack, ring, howl, </a:t>
            </a:r>
            <a:r>
              <a:rPr lang="en-US" i="1" dirty="0"/>
              <a:t>etc</a:t>
            </a:r>
            <a:endParaRPr lang="en-US" dirty="0"/>
          </a:p>
          <a:p>
            <a:pPr algn="l">
              <a:buNone/>
            </a:pP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77500" lnSpcReduction="20000"/>
          </a:bodyPr>
          <a:lstStyle/>
          <a:p>
            <a:pPr algn="l" rtl="0">
              <a:buNone/>
            </a:pPr>
            <a:r>
              <a:rPr lang="en-US" b="1" u="sng" dirty="0"/>
              <a:t>1.2.2 Conventionality</a:t>
            </a:r>
            <a:endParaRPr lang="en-US" dirty="0"/>
          </a:p>
          <a:p>
            <a:pPr algn="l" rtl="0">
              <a:buNone/>
            </a:pPr>
            <a:r>
              <a:rPr lang="en-US" dirty="0" smtClean="0"/>
              <a:t>     Many </a:t>
            </a:r>
            <a:r>
              <a:rPr lang="en-US" dirty="0"/>
              <a:t>of the signs used by humans in communication are </a:t>
            </a:r>
            <a:r>
              <a:rPr lang="en-US" b="1" u="sng" dirty="0"/>
              <a:t>natural</a:t>
            </a:r>
            <a:r>
              <a:rPr lang="en-US" b="1" dirty="0"/>
              <a:t> </a:t>
            </a:r>
            <a:r>
              <a:rPr lang="en-US" dirty="0"/>
              <a:t>in the sense that they do not have to be learned. The sort of signs which are natural in this sense will include facial expressions like smiling, frowning, indications of fear and surprise, and so on, perhaps many of the postural and </a:t>
            </a:r>
            <a:r>
              <a:rPr lang="en-US" dirty="0" err="1"/>
              <a:t>proxemic</a:t>
            </a:r>
            <a:r>
              <a:rPr lang="en-US" dirty="0"/>
              <a:t> signs that constitute the so-called 'body language', are likely to be the most cross-culturally interpretable.</a:t>
            </a:r>
          </a:p>
          <a:p>
            <a:pPr algn="l" rtl="0">
              <a:buNone/>
            </a:pPr>
            <a:r>
              <a:rPr lang="en-US" dirty="0" smtClean="0"/>
              <a:t>     Other </a:t>
            </a:r>
            <a:r>
              <a:rPr lang="en-US" dirty="0"/>
              <a:t>signs have </a:t>
            </a:r>
            <a:r>
              <a:rPr lang="en-US" b="1" u="sng" dirty="0"/>
              <a:t>conventionally</a:t>
            </a:r>
            <a:r>
              <a:rPr lang="en-US" dirty="0"/>
              <a:t> assigned meanings; they have to be </a:t>
            </a:r>
            <a:r>
              <a:rPr lang="en-US" dirty="0" smtClean="0"/>
              <a:t>specifically learned</a:t>
            </a:r>
            <a:r>
              <a:rPr lang="en-US" dirty="0"/>
              <a:t>, and are likely to differ in different communities. Linguistic signs are the prototypical conventional signs. Additionally, obscene </a:t>
            </a:r>
            <a:r>
              <a:rPr lang="en-US" dirty="0" smtClean="0"/>
              <a:t>or offensive </a:t>
            </a:r>
            <a:r>
              <a:rPr lang="en-US" dirty="0"/>
              <a:t>gestures, for instance, can vary quite remarkably cross culturally: I was once reprimanded for pointing the soles of my feet at the Prime </a:t>
            </a:r>
            <a:r>
              <a:rPr lang="en-US" dirty="0" smtClean="0"/>
              <a:t>Minister of </a:t>
            </a:r>
            <a:r>
              <a:rPr lang="en-US" dirty="0"/>
              <a:t>Iraq (in Arab culture this </a:t>
            </a:r>
            <a:r>
              <a:rPr lang="en-US"/>
              <a:t>is </a:t>
            </a:r>
            <a:r>
              <a:rPr lang="en-US" smtClean="0"/>
              <a:t>disrespectful). </a:t>
            </a:r>
            <a:endParaRPr lang="en-US" dirty="0"/>
          </a:p>
          <a:p>
            <a:pPr algn="l"/>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6072230"/>
          </a:xfrm>
        </p:spPr>
        <p:txBody>
          <a:bodyPr>
            <a:normAutofit fontScale="62500" lnSpcReduction="20000"/>
          </a:bodyPr>
          <a:lstStyle/>
          <a:p>
            <a:pPr lvl="1" algn="l" rtl="0">
              <a:buNone/>
            </a:pPr>
            <a:r>
              <a:rPr lang="en-US" b="1" u="sng" dirty="0" smtClean="0"/>
              <a:t>1.3 Language and other communicative channels</a:t>
            </a:r>
            <a:endParaRPr lang="en-US" sz="2000" dirty="0" smtClean="0"/>
          </a:p>
          <a:p>
            <a:pPr algn="l" rtl="0">
              <a:buNone/>
            </a:pPr>
            <a:r>
              <a:rPr lang="en-US" dirty="0" smtClean="0"/>
              <a:t>      The signs that accompany language can be divided into two major types—</a:t>
            </a:r>
            <a:r>
              <a:rPr lang="en-US" b="1" dirty="0" smtClean="0"/>
              <a:t>paralinguistic </a:t>
            </a:r>
            <a:r>
              <a:rPr lang="en-US" dirty="0" smtClean="0"/>
              <a:t>and </a:t>
            </a:r>
            <a:r>
              <a:rPr lang="en-US" b="1" dirty="0" smtClean="0"/>
              <a:t>non-linguistic. </a:t>
            </a:r>
            <a:r>
              <a:rPr lang="en-US" dirty="0" smtClean="0"/>
              <a:t>The defining characteristic of </a:t>
            </a:r>
            <a:r>
              <a:rPr lang="en-US" b="1" dirty="0" smtClean="0"/>
              <a:t>paralinguistic </a:t>
            </a:r>
            <a:r>
              <a:rPr lang="en-US" dirty="0" smtClean="0"/>
              <a:t>signs will be taken here to be an extreme dependence on the accompanying language. </a:t>
            </a:r>
            <a:r>
              <a:rPr lang="en-US" dirty="0" smtClean="0">
                <a:solidFill>
                  <a:srgbClr val="FF0000"/>
                </a:solidFill>
              </a:rPr>
              <a:t>Either they cannot be produced except during speech</a:t>
            </a:r>
            <a:r>
              <a:rPr lang="en-US" dirty="0" smtClean="0"/>
              <a:t> (because they are carried on the voice), or </a:t>
            </a:r>
            <a:r>
              <a:rPr lang="en-US" dirty="0" smtClean="0">
                <a:solidFill>
                  <a:srgbClr val="FF0000"/>
                </a:solidFill>
              </a:rPr>
              <a:t>they cannot be interpreted except in conjunction with accompanying language. </a:t>
            </a:r>
          </a:p>
          <a:p>
            <a:pPr marL="514350" indent="-514350" algn="l" rtl="0">
              <a:buAutoNum type="arabicPeriod"/>
            </a:pPr>
            <a:r>
              <a:rPr lang="en-US" dirty="0" smtClean="0"/>
              <a:t>Examples of the first variety are abnormal volume, tempo, pitch, and voice quality; to function as signs, there must be a departure from some (personal) baseline or norm. For instance, abnormally high volume, fast tempo, or high pitch typically signal a heightened emotional state. </a:t>
            </a:r>
          </a:p>
          <a:p>
            <a:pPr marL="514350" indent="-514350" algn="l" rtl="0">
              <a:buAutoNum type="arabicPeriod"/>
            </a:pPr>
            <a:r>
              <a:rPr lang="en-US" dirty="0" smtClean="0"/>
              <a:t>Examples of the second variety include pausing, emphatic gestures, and gestures which metaphorically depict, for instance, direction of motion.</a:t>
            </a:r>
          </a:p>
          <a:p>
            <a:pPr algn="l" rtl="0">
              <a:buNone/>
            </a:pPr>
            <a:r>
              <a:rPr lang="en-US" dirty="0" smtClean="0"/>
              <a:t>      Not all the signs that occur alongside language are paralinguistic. For instance, one may smile or frown while speaking. But smiles and frowns (and many other signs) are perfectly interpretable and capable of being produced in the absence of any accompanying language. These are therefore to be considered as </a:t>
            </a:r>
            <a:r>
              <a:rPr lang="en-US" b="1" dirty="0" smtClean="0"/>
              <a:t>non-linguistic</a:t>
            </a:r>
            <a:r>
              <a:rPr lang="en-US" dirty="0" smtClean="0"/>
              <a:t>.</a:t>
            </a:r>
          </a:p>
          <a:p>
            <a:pPr algn="l" rtl="0">
              <a:buNone/>
            </a:pPr>
            <a:r>
              <a:rPr lang="en-US" dirty="0" smtClean="0"/>
              <a:t> </a:t>
            </a:r>
          </a:p>
          <a:p>
            <a:pPr algn="l"/>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l" rtl="0">
              <a:buNone/>
            </a:pPr>
            <a:r>
              <a:rPr lang="en-US" b="1" u="sng" dirty="0" smtClean="0"/>
              <a:t>1.4 Characteristics of linguistic signs</a:t>
            </a:r>
            <a:endParaRPr lang="en-US" dirty="0" smtClean="0"/>
          </a:p>
          <a:p>
            <a:pPr rtl="0">
              <a:buNone/>
            </a:pPr>
            <a:r>
              <a:rPr lang="en-US" dirty="0" smtClean="0"/>
              <a:t> </a:t>
            </a:r>
          </a:p>
          <a:p>
            <a:pPr algn="l" rtl="0">
              <a:buNone/>
            </a:pPr>
            <a:r>
              <a:rPr lang="en-US" dirty="0" smtClean="0"/>
              <a:t>Paralinguistic signs are typically natural&amp; iconic, whereas linguistic signs are for the most part arbitrary and conventional.</a:t>
            </a:r>
          </a:p>
          <a:p>
            <a:pPr rtl="0">
              <a:buNone/>
            </a:pPr>
            <a:r>
              <a:rPr lang="en-US" dirty="0" smtClean="0"/>
              <a:t> </a:t>
            </a:r>
          </a:p>
          <a:p>
            <a:pPr algn="l">
              <a:buNone/>
            </a:pPr>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1095</Words>
  <Application>Microsoft Office PowerPoint</Application>
  <PresentationFormat>عرض على الشاشة (3:4)‏</PresentationFormat>
  <Paragraphs>73</Paragraphs>
  <Slides>19</Slides>
  <Notes>0</Notes>
  <HiddenSlides>0</HiddenSlides>
  <MMClips>0</MMClips>
  <ScaleCrop>false</ScaleCrop>
  <HeadingPairs>
    <vt:vector size="4" baseType="variant">
      <vt:variant>
        <vt:lpstr>سمة</vt:lpstr>
      </vt:variant>
      <vt:variant>
        <vt:i4>1</vt:i4>
      </vt:variant>
      <vt:variant>
        <vt:lpstr>عناوين الشرائح</vt:lpstr>
      </vt:variant>
      <vt:variant>
        <vt:i4>19</vt:i4>
      </vt:variant>
    </vt:vector>
  </HeadingPairs>
  <TitlesOfParts>
    <vt:vector size="20" baseType="lpstr">
      <vt:lpstr>سمة Office</vt:lpstr>
      <vt:lpstr>Semantics </vt:lpstr>
      <vt:lpstr>Lecture 1: Introduction  </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Saussurean model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Semantics</dc:title>
  <dc:creator>vip</dc:creator>
  <cp:lastModifiedBy>vip</cp:lastModifiedBy>
  <cp:revision>9</cp:revision>
  <dcterms:created xsi:type="dcterms:W3CDTF">2015-08-30T12:17:23Z</dcterms:created>
  <dcterms:modified xsi:type="dcterms:W3CDTF">2015-09-04T11:30:08Z</dcterms:modified>
</cp:coreProperties>
</file>