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90" r:id="rId4"/>
  </p:sldMasterIdLst>
  <p:notesMasterIdLst>
    <p:notesMasterId r:id="rId39"/>
  </p:notesMasterIdLst>
  <p:sldIdLst>
    <p:sldId id="256" r:id="rId5"/>
    <p:sldId id="273" r:id="rId6"/>
    <p:sldId id="257" r:id="rId7"/>
    <p:sldId id="258" r:id="rId8"/>
    <p:sldId id="260" r:id="rId9"/>
    <p:sldId id="261" r:id="rId10"/>
    <p:sldId id="262" r:id="rId11"/>
    <p:sldId id="264" r:id="rId12"/>
    <p:sldId id="265" r:id="rId13"/>
    <p:sldId id="300" r:id="rId14"/>
    <p:sldId id="302" r:id="rId15"/>
    <p:sldId id="303" r:id="rId16"/>
    <p:sldId id="304" r:id="rId17"/>
    <p:sldId id="305" r:id="rId18"/>
    <p:sldId id="306" r:id="rId19"/>
    <p:sldId id="307" r:id="rId20"/>
    <p:sldId id="308" r:id="rId21"/>
    <p:sldId id="309" r:id="rId22"/>
    <p:sldId id="269" r:id="rId23"/>
    <p:sldId id="270" r:id="rId24"/>
    <p:sldId id="271" r:id="rId25"/>
    <p:sldId id="272" r:id="rId26"/>
    <p:sldId id="312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870" autoAdjust="0"/>
    <p:restoredTop sz="94660"/>
  </p:normalViewPr>
  <p:slideViewPr>
    <p:cSldViewPr>
      <p:cViewPr varScale="1">
        <p:scale>
          <a:sx n="76" d="100"/>
          <a:sy n="76" d="100"/>
        </p:scale>
        <p:origin x="90" y="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6185437-8607-46DE-B926-4E009A4ADD5D}" type="datetimeFigureOut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FBDA59E-ED57-461E-8C41-E18A02DFD4B1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4110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2400" b="1" dirty="0" smtClean="0">
                <a:solidFill>
                  <a:srgbClr val="FF0000"/>
                </a:solidFill>
              </a:rPr>
              <a:t>C-&gt;A: </a:t>
            </a:r>
            <a:r>
              <a:rPr lang="en-US" sz="2400" dirty="0" smtClean="0"/>
              <a:t>When C sends request to use A’s printer.</a:t>
            </a:r>
          </a:p>
          <a:p>
            <a:pPr lvl="1" algn="l"/>
            <a:r>
              <a:rPr lang="en-US" sz="2000" dirty="0" smtClean="0"/>
              <a:t>C: the Client</a:t>
            </a:r>
          </a:p>
          <a:p>
            <a:pPr lvl="1" algn="l"/>
            <a:r>
              <a:rPr lang="en-US" sz="2000" dirty="0" smtClean="0"/>
              <a:t>B: the server</a:t>
            </a:r>
            <a:endParaRPr lang="x-none" sz="2000" dirty="0" smtClean="0"/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DA59E-ED57-461E-8C41-E18A02DFD4B1}" type="slidenum">
              <a:rPr lang="x-none" smtClean="0"/>
              <a:pPr/>
              <a:t>11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919297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8985062-899F-490C-A5F0-3D4F71298C75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2730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6EDB5-BE51-4081-BC07-62ABDDABBB61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64268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409E4-207F-4942-9DC4-D37CC4CD8194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8764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3536-928B-4921-BE77-CAF67C66ECD4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04653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0F1FE-8F71-480A-896D-294EB5EB373C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836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F54F3-5F19-46A2-9A44-186D7E8B0043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92942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257A1-F0AC-4AEE-93C2-D8509ADA0D0D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84803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D971-8EC1-4738-852A-51A83E8635C5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5469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5731-DE83-4BC9-B7B2-DEBB868A5870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14841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DD16-0CD0-4D72-A3AC-E0A3C18E5E63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74094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6D2-B4F7-4A08-96F4-FCE23C762B2E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320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0B958C2-1762-478E-B0C6-34A10F3BD3ED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25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.sa/url?sa=i&amp;rct=j&amp;q=&amp;esrc=s&amp;frm=1&amp;source=images&amp;cd=&amp;cad=rja&amp;docid=09bTyfkSfhCGHM&amp;tbnid=80pe4NB4F8BrEM:&amp;ved=0CAUQjRw&amp;url=http://commons.wikimedia.org/wiki/File:Ethernet_NIC_100Mbit_PCI.jpg&amp;ei=Ky46Ut_cCMfdswatk4DgCA&amp;psig=AFQjCNEQU29_7lLOXKsXpqhPQHJ2hkIg2w&amp;ust=1379630924328018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8077200" cy="1673352"/>
          </a:xfrm>
        </p:spPr>
        <p:txBody>
          <a:bodyPr>
            <a:normAutofit/>
          </a:bodyPr>
          <a:lstStyle/>
          <a:p>
            <a:pPr algn="ctr" rtl="0"/>
            <a:r>
              <a:rPr lang="en-US" sz="6000" dirty="0" smtClean="0"/>
              <a:t>Lec1: Network Management</a:t>
            </a:r>
            <a:br>
              <a:rPr lang="en-US" sz="6000" dirty="0" smtClean="0"/>
            </a:br>
            <a:r>
              <a:rPr lang="en-US" sz="6000" dirty="0" smtClean="0"/>
              <a:t>(Review)</a:t>
            </a:r>
            <a:endParaRPr lang="x-none" sz="6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1</a:t>
            </a:fld>
            <a:endParaRPr lang="x-none"/>
          </a:p>
        </p:txBody>
      </p:sp>
      <p:sp>
        <p:nvSpPr>
          <p:cNvPr id="3" name="TextBox 2"/>
          <p:cNvSpPr txBox="1"/>
          <p:nvPr/>
        </p:nvSpPr>
        <p:spPr>
          <a:xfrm>
            <a:off x="6553200" y="5257800"/>
            <a:ext cx="157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Edited by: Nada Alhirabi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Classifying Network by Resource Access</a:t>
            </a:r>
            <a:endParaRPr lang="x-non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545" y="1335024"/>
            <a:ext cx="7290055" cy="4023360"/>
          </a:xfrm>
        </p:spPr>
        <p:txBody>
          <a:bodyPr>
            <a:normAutofit/>
          </a:bodyPr>
          <a:lstStyle/>
          <a:p>
            <a:pPr marL="861822" indent="-742950">
              <a:buFont typeface="+mj-lt"/>
              <a:buAutoNum type="arabicPeriod"/>
            </a:pPr>
            <a:endParaRPr lang="en-GB" sz="3600" dirty="0" smtClean="0"/>
          </a:p>
          <a:p>
            <a:pPr marL="861822" indent="-742950">
              <a:buFont typeface="+mj-lt"/>
              <a:buAutoNum type="arabicPeriod"/>
            </a:pPr>
            <a:endParaRPr lang="en-GB" sz="3600" dirty="0" smtClean="0"/>
          </a:p>
          <a:p>
            <a:pPr marL="861822" indent="-742950">
              <a:buFont typeface="+mj-lt"/>
              <a:buAutoNum type="arabicPeriod"/>
            </a:pPr>
            <a:r>
              <a:rPr lang="en-GB" sz="3600" dirty="0" smtClean="0"/>
              <a:t>Peer to Peer (P2P) Networks</a:t>
            </a:r>
          </a:p>
          <a:p>
            <a:pPr marL="861822" indent="-742950">
              <a:buFont typeface="+mj-lt"/>
              <a:buAutoNum type="arabicPeriod"/>
            </a:pPr>
            <a:r>
              <a:rPr lang="en-GB" sz="3600" dirty="0" smtClean="0"/>
              <a:t>Client/Server Network</a:t>
            </a:r>
            <a:endParaRPr lang="x-none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10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34875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/>
          <p:nvPr/>
        </p:nvCxnSpPr>
        <p:spPr>
          <a:xfrm flipH="1">
            <a:off x="5715000" y="4188767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2438400" y="4188767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4800600" y="3045767"/>
            <a:ext cx="53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4724400" y="3274367"/>
            <a:ext cx="5334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3657600" y="4188767"/>
            <a:ext cx="121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To Peer (P2P) Network</a:t>
            </a:r>
            <a:endParaRPr lang="x-non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146791"/>
            <a:ext cx="8229600" cy="3787409"/>
          </a:xfrm>
        </p:spPr>
        <p:txBody>
          <a:bodyPr>
            <a:normAutofit fontScale="92500" lnSpcReduction="20000"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A-&gt;B</a:t>
            </a:r>
            <a:r>
              <a:rPr lang="en-US" sz="2400" dirty="0" smtClean="0"/>
              <a:t>: When A sends request to use B’s projector.</a:t>
            </a:r>
          </a:p>
          <a:p>
            <a:pPr lvl="1"/>
            <a:r>
              <a:rPr lang="en-US" sz="2000" dirty="0" smtClean="0"/>
              <a:t>A: the client</a:t>
            </a:r>
          </a:p>
          <a:p>
            <a:pPr lvl="1"/>
            <a:r>
              <a:rPr lang="en-US" sz="2000" dirty="0" smtClean="0"/>
              <a:t>B: the server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C-&gt;A: </a:t>
            </a:r>
            <a:r>
              <a:rPr lang="en-US" sz="2400" dirty="0" smtClean="0"/>
              <a:t>When C sends request to use A’s printer.</a:t>
            </a:r>
          </a:p>
          <a:p>
            <a:pPr lvl="1"/>
            <a:r>
              <a:rPr lang="en-US" sz="2000" dirty="0" smtClean="0"/>
              <a:t>C: the Client</a:t>
            </a:r>
          </a:p>
          <a:p>
            <a:pPr lvl="1"/>
            <a:r>
              <a:rPr lang="en-US" sz="2000" smtClean="0"/>
              <a:t>A: </a:t>
            </a:r>
            <a:r>
              <a:rPr lang="en-US" sz="2000" dirty="0" smtClean="0"/>
              <a:t>the server</a:t>
            </a:r>
            <a:endParaRPr lang="x-none" sz="2000" dirty="0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11</a:t>
            </a:fld>
            <a:endParaRPr lang="x-none"/>
          </a:p>
        </p:txBody>
      </p:sp>
      <p:pic>
        <p:nvPicPr>
          <p:cNvPr id="1027" name="Picture 3" descr="C:\Users\Maysoon\AppData\Local\Microsoft\Windows\Temporary Internet Files\Content.IE5\SZ64JA7Y\MC90028252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3883967"/>
            <a:ext cx="952703" cy="499262"/>
          </a:xfrm>
          <a:prstGeom prst="rect">
            <a:avLst/>
          </a:prstGeom>
          <a:noFill/>
        </p:spPr>
      </p:pic>
      <p:pic>
        <p:nvPicPr>
          <p:cNvPr id="1028" name="Picture 4" descr="C:\Users\Maysoon\AppData\Local\Microsoft\Windows\Temporary Internet Files\Content.IE5\SZ64JA7Y\MC900431632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426767"/>
            <a:ext cx="1143000" cy="1143000"/>
          </a:xfrm>
          <a:prstGeom prst="rect">
            <a:avLst/>
          </a:prstGeom>
          <a:noFill/>
        </p:spPr>
      </p:pic>
      <p:pic>
        <p:nvPicPr>
          <p:cNvPr id="8" name="Picture 4" descr="C:\Users\Maysoon\AppData\Local\Microsoft\Windows\Temporary Internet Files\Content.IE5\SZ64JA7Y\MC900431632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2588567"/>
            <a:ext cx="1143000" cy="1143000"/>
          </a:xfrm>
          <a:prstGeom prst="rect">
            <a:avLst/>
          </a:prstGeom>
          <a:noFill/>
        </p:spPr>
      </p:pic>
      <p:pic>
        <p:nvPicPr>
          <p:cNvPr id="9" name="Picture 4" descr="C:\Users\Maysoon\AppData\Local\Microsoft\Windows\Temporary Internet Files\Content.IE5\SZ64JA7Y\MC900431632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3426767"/>
            <a:ext cx="1143000" cy="1143000"/>
          </a:xfrm>
          <a:prstGeom prst="rect">
            <a:avLst/>
          </a:prstGeom>
          <a:noFill/>
        </p:spPr>
      </p:pic>
      <p:pic>
        <p:nvPicPr>
          <p:cNvPr id="1029" name="Picture 5" descr="C:\Users\Maysoon\AppData\Local\Microsoft\Windows\Temporary Internet Files\Content.IE5\VMIKZ497\MC900433874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502967"/>
            <a:ext cx="990486" cy="990486"/>
          </a:xfrm>
          <a:prstGeom prst="rect">
            <a:avLst/>
          </a:prstGeom>
          <a:noFill/>
        </p:spPr>
      </p:pic>
      <p:pic>
        <p:nvPicPr>
          <p:cNvPr id="1030" name="Picture 6" descr="C:\Users\Maysoon\AppData\Local\Microsoft\Windows\Temporary Internet Files\Content.IE5\SZ64JA7Y\MC90043478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0" y="2512367"/>
            <a:ext cx="990600" cy="990600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>
          <a:xfrm flipV="1">
            <a:off x="3429000" y="3350567"/>
            <a:ext cx="4572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200400" y="3579167"/>
            <a:ext cx="533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endParaRPr lang="x-none" sz="24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05400" y="3650902"/>
            <a:ext cx="533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x-none" sz="24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91000" y="2740967"/>
            <a:ext cx="533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</a:t>
            </a:r>
            <a:endParaRPr lang="x-none" sz="2400" b="1" dirty="0">
              <a:solidFill>
                <a:srgbClr val="FF0000"/>
              </a:solidFill>
            </a:endParaRPr>
          </a:p>
        </p:txBody>
      </p:sp>
      <p:sp>
        <p:nvSpPr>
          <p:cNvPr id="22" name="مستطيل 21"/>
          <p:cNvSpPr/>
          <p:nvPr/>
        </p:nvSpPr>
        <p:spPr>
          <a:xfrm>
            <a:off x="293318" y="1667470"/>
            <a:ext cx="87744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0">
              <a:defRPr/>
            </a:pPr>
            <a:r>
              <a:rPr lang="en-US" sz="2800" dirty="0"/>
              <a:t>Peer-to-peer network architecture allows to connect two or more computers in order to share their resources</a:t>
            </a:r>
            <a:r>
              <a:rPr lang="en-US" sz="2800" dirty="0" smtClean="0"/>
              <a:t>.</a:t>
            </a:r>
          </a:p>
          <a:p>
            <a:pPr algn="just" rtl="0">
              <a:defRPr/>
            </a:pPr>
            <a:r>
              <a:rPr lang="en-US" sz="2800" b="1" dirty="0" smtClean="0"/>
              <a:t>Example: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150819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(P2P) Advantages &amp; Disadvantages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Advantages:</a:t>
            </a:r>
          </a:p>
          <a:p>
            <a:pPr lvl="1"/>
            <a:r>
              <a:rPr lang="en-US" dirty="0" smtClean="0"/>
              <a:t>Inexpensive.</a:t>
            </a:r>
          </a:p>
          <a:p>
            <a:pPr lvl="1"/>
            <a:r>
              <a:rPr lang="en-US" dirty="0" smtClean="0"/>
              <a:t>Does not require additional program to manage he network.</a:t>
            </a:r>
          </a:p>
          <a:p>
            <a:pPr lvl="1"/>
            <a:r>
              <a:rPr lang="en-US" dirty="0" smtClean="0"/>
              <a:t>Does not require high quality devices.</a:t>
            </a:r>
          </a:p>
          <a:p>
            <a:pPr lvl="1"/>
            <a:r>
              <a:rPr lang="en-US" dirty="0" smtClean="0"/>
              <a:t>Easy to install &amp; operate.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Disadvantages:</a:t>
            </a:r>
          </a:p>
          <a:p>
            <a:pPr lvl="1"/>
            <a:r>
              <a:rPr lang="en-US" dirty="0" smtClean="0"/>
              <a:t>Time &amp; effort consumption due to the decentralized management.</a:t>
            </a:r>
          </a:p>
          <a:p>
            <a:pPr lvl="1"/>
            <a:r>
              <a:rPr lang="en-US" dirty="0" smtClean="0"/>
              <a:t>Not Secured.</a:t>
            </a:r>
          </a:p>
          <a:p>
            <a:pPr lvl="1"/>
            <a:r>
              <a:rPr lang="en-US" dirty="0" smtClean="0"/>
              <a:t>Poor Performance when number of users increase.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12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32059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(P2P) Network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84832"/>
            <a:ext cx="8001000" cy="4315968"/>
          </a:xfrm>
        </p:spPr>
        <p:txBody>
          <a:bodyPr>
            <a:normAutofit/>
          </a:bodyPr>
          <a:lstStyle/>
          <a:p>
            <a:r>
              <a:rPr lang="en-GB" sz="3200" dirty="0" smtClean="0"/>
              <a:t>Every user in the P2P network is responsible for: </a:t>
            </a:r>
          </a:p>
          <a:p>
            <a:pPr lvl="1"/>
            <a:r>
              <a:rPr lang="en-GB" sz="2400" dirty="0" smtClean="0"/>
              <a:t>Managing his own computer</a:t>
            </a:r>
          </a:p>
          <a:p>
            <a:pPr lvl="1"/>
            <a:r>
              <a:rPr lang="en-GB" sz="2400" dirty="0" smtClean="0"/>
              <a:t>Obtaining which resources will be shared in the network</a:t>
            </a:r>
          </a:p>
          <a:p>
            <a:pPr lvl="1"/>
            <a:r>
              <a:rPr lang="en-GB" sz="2400" dirty="0" smtClean="0"/>
              <a:t>Obtaining the sharing permission (read – write – read &amp;write) for the shared resources.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13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885455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Client/Server Networks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GB" sz="2400" b="1" u="sng" dirty="0"/>
              <a:t>Client/Server </a:t>
            </a:r>
            <a:r>
              <a:rPr lang="en-GB" sz="2400" b="1" u="sng" dirty="0" smtClean="0"/>
              <a:t>Networks</a:t>
            </a:r>
            <a:r>
              <a:rPr lang="en-US" sz="2400" b="1" u="sng" dirty="0" smtClean="0"/>
              <a:t>:</a:t>
            </a:r>
            <a:r>
              <a:rPr lang="en-US" sz="2400" dirty="0" smtClean="0"/>
              <a:t> a network in which one centralized, powerful computer (called the </a:t>
            </a:r>
            <a:r>
              <a:rPr lang="en-US" sz="2400" b="1" dirty="0" smtClean="0"/>
              <a:t>server</a:t>
            </a:r>
            <a:r>
              <a:rPr lang="en-US" sz="2400" dirty="0" smtClean="0"/>
              <a:t>) is connected to many less powerful personal computers or workstations (called </a:t>
            </a:r>
            <a:r>
              <a:rPr lang="en-US" sz="2400" b="1" dirty="0" smtClean="0"/>
              <a:t>clients</a:t>
            </a:r>
            <a:r>
              <a:rPr lang="en-US" sz="2400" dirty="0" smtClean="0"/>
              <a:t>). </a:t>
            </a:r>
            <a:endParaRPr lang="en-US" sz="2400" dirty="0"/>
          </a:p>
          <a:p>
            <a:r>
              <a:rPr lang="en-US" sz="2400" b="1" u="sng" dirty="0" smtClean="0"/>
              <a:t>Server:</a:t>
            </a:r>
            <a:r>
              <a:rPr lang="en-US" sz="2400" b="1" dirty="0" smtClean="0"/>
              <a:t> </a:t>
            </a:r>
            <a:r>
              <a:rPr lang="en-US" sz="2400" dirty="0" smtClean="0"/>
              <a:t>is a specially designed and </a:t>
            </a:r>
            <a:r>
              <a:rPr lang="en-US" sz="2400" dirty="0"/>
              <a:t>very powerful computer with large storage, fast processor &amp; large memory</a:t>
            </a:r>
            <a:r>
              <a:rPr lang="en-US" sz="2400" dirty="0" smtClean="0"/>
              <a:t>.</a:t>
            </a:r>
          </a:p>
          <a:p>
            <a:r>
              <a:rPr lang="en-US" sz="2600" b="1" u="sng" dirty="0"/>
              <a:t>Types of Servers:</a:t>
            </a:r>
          </a:p>
          <a:p>
            <a:pPr lvl="1"/>
            <a:r>
              <a:rPr lang="en-US" sz="2200" dirty="0"/>
              <a:t>File Servers.</a:t>
            </a:r>
          </a:p>
          <a:p>
            <a:pPr lvl="1"/>
            <a:r>
              <a:rPr lang="en-US" sz="2200" dirty="0"/>
              <a:t>Printer Servers.</a:t>
            </a:r>
          </a:p>
          <a:p>
            <a:pPr lvl="1"/>
            <a:r>
              <a:rPr lang="en-US" sz="2200" dirty="0"/>
              <a:t>Application Servers.</a:t>
            </a:r>
          </a:p>
          <a:p>
            <a:pPr lvl="1"/>
            <a:r>
              <a:rPr lang="en-US" sz="2200" dirty="0"/>
              <a:t>Communication Servers.</a:t>
            </a:r>
          </a:p>
          <a:p>
            <a:pPr lvl="1"/>
            <a:r>
              <a:rPr lang="en-US" sz="2200" dirty="0"/>
              <a:t>Database Servers.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14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28833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Server Networks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1758145"/>
            <a:ext cx="4876800" cy="4625609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 wants to use the printer</a:t>
            </a:r>
            <a:r>
              <a:rPr lang="en-US" sz="2400" dirty="0" smtClean="0"/>
              <a:t> </a:t>
            </a:r>
          </a:p>
          <a:p>
            <a:pPr lvl="1"/>
            <a:r>
              <a:rPr lang="en-US" sz="2000" dirty="0" smtClean="0"/>
              <a:t>A </a:t>
            </a:r>
            <a:r>
              <a:rPr lang="en-US" sz="2000" dirty="0"/>
              <a:t>sends request to </a:t>
            </a:r>
            <a:r>
              <a:rPr lang="en-US" sz="2000" dirty="0" smtClean="0"/>
              <a:t>the server.</a:t>
            </a:r>
          </a:p>
          <a:p>
            <a:pPr lvl="1"/>
            <a:r>
              <a:rPr lang="en-US" sz="2000" dirty="0" smtClean="0"/>
              <a:t>Server responds </a:t>
            </a:r>
            <a:r>
              <a:rPr lang="en-US" sz="2000" dirty="0"/>
              <a:t>by putting</a:t>
            </a:r>
            <a:r>
              <a:rPr lang="en-US" sz="2000" dirty="0" smtClean="0"/>
              <a:t> pc A in the request queue.</a:t>
            </a:r>
          </a:p>
          <a:p>
            <a:pPr lvl="1"/>
            <a:r>
              <a:rPr lang="en-US" sz="2000" dirty="0" smtClean="0"/>
              <a:t>When it is A’s turn it uses the printer.</a:t>
            </a:r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sz="2400" b="1" dirty="0" smtClean="0">
                <a:solidFill>
                  <a:srgbClr val="FF0000"/>
                </a:solidFill>
              </a:rPr>
              <a:t>C </a:t>
            </a:r>
            <a:r>
              <a:rPr lang="en-US" sz="2400" b="1" dirty="0">
                <a:solidFill>
                  <a:srgbClr val="FF0000"/>
                </a:solidFill>
              </a:rPr>
              <a:t>wants to use the </a:t>
            </a:r>
            <a:r>
              <a:rPr lang="en-US" sz="2400" b="1" dirty="0" smtClean="0">
                <a:solidFill>
                  <a:srgbClr val="FF0000"/>
                </a:solidFill>
              </a:rPr>
              <a:t>database</a:t>
            </a:r>
            <a:r>
              <a:rPr lang="en-US" sz="2400" dirty="0" smtClean="0"/>
              <a:t>.</a:t>
            </a:r>
            <a:endParaRPr lang="en-US" sz="2400" dirty="0"/>
          </a:p>
          <a:p>
            <a:pPr lvl="1"/>
            <a:r>
              <a:rPr lang="en-US" sz="2000" dirty="0" smtClean="0"/>
              <a:t>C </a:t>
            </a:r>
            <a:r>
              <a:rPr lang="en-US" sz="2000" dirty="0"/>
              <a:t>sends request to the server.</a:t>
            </a:r>
          </a:p>
          <a:p>
            <a:pPr lvl="1"/>
            <a:r>
              <a:rPr lang="en-US" sz="2000" dirty="0"/>
              <a:t>Server </a:t>
            </a:r>
            <a:r>
              <a:rPr lang="en-US" sz="2000" dirty="0" smtClean="0"/>
              <a:t>responds by putting </a:t>
            </a:r>
            <a:r>
              <a:rPr lang="en-US" sz="2000" dirty="0"/>
              <a:t>pc </a:t>
            </a:r>
            <a:r>
              <a:rPr lang="en-US" sz="2000" dirty="0" smtClean="0"/>
              <a:t>C </a:t>
            </a:r>
            <a:r>
              <a:rPr lang="en-US" sz="2000" dirty="0"/>
              <a:t>in the request queue. </a:t>
            </a:r>
            <a:endParaRPr lang="en-US" sz="2000" dirty="0" smtClean="0"/>
          </a:p>
          <a:p>
            <a:pPr lvl="1"/>
            <a:r>
              <a:rPr lang="en-US" sz="2000" dirty="0" smtClean="0"/>
              <a:t>When </a:t>
            </a:r>
            <a:r>
              <a:rPr lang="en-US" sz="2000" dirty="0"/>
              <a:t>it is </a:t>
            </a:r>
            <a:r>
              <a:rPr lang="en-US" sz="2000" dirty="0" smtClean="0"/>
              <a:t>C’s </a:t>
            </a:r>
            <a:r>
              <a:rPr lang="en-US" sz="2000" dirty="0"/>
              <a:t>turn it uses the printer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15</a:t>
            </a:fld>
            <a:endParaRPr lang="x-none"/>
          </a:p>
        </p:txBody>
      </p:sp>
      <p:cxnSp>
        <p:nvCxnSpPr>
          <p:cNvPr id="5" name="Straight Connector 22"/>
          <p:cNvCxnSpPr>
            <a:stCxn id="19" idx="0"/>
            <a:endCxn id="1026" idx="2"/>
          </p:cNvCxnSpPr>
          <p:nvPr/>
        </p:nvCxnSpPr>
        <p:spPr>
          <a:xfrm flipV="1">
            <a:off x="6909148" y="3513174"/>
            <a:ext cx="5538" cy="453062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" name="Straight Connector 23"/>
          <p:cNvCxnSpPr>
            <a:stCxn id="1026" idx="1"/>
            <a:endCxn id="14" idx="3"/>
          </p:cNvCxnSpPr>
          <p:nvPr/>
        </p:nvCxnSpPr>
        <p:spPr>
          <a:xfrm flipH="1">
            <a:off x="5994691" y="3023412"/>
            <a:ext cx="430233" cy="54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20"/>
          <p:cNvCxnSpPr>
            <a:stCxn id="15" idx="1"/>
            <a:endCxn id="1026" idx="3"/>
          </p:cNvCxnSpPr>
          <p:nvPr/>
        </p:nvCxnSpPr>
        <p:spPr>
          <a:xfrm flipH="1">
            <a:off x="7404448" y="3017874"/>
            <a:ext cx="367952" cy="55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3"/>
          <p:cNvCxnSpPr/>
          <p:nvPr/>
        </p:nvCxnSpPr>
        <p:spPr>
          <a:xfrm flipH="1" flipV="1">
            <a:off x="7252048" y="4499636"/>
            <a:ext cx="5334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17"/>
          <p:cNvCxnSpPr/>
          <p:nvPr/>
        </p:nvCxnSpPr>
        <p:spPr>
          <a:xfrm flipH="1">
            <a:off x="6185248" y="5414036"/>
            <a:ext cx="1219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4" descr="C:\Users\Maysoon\AppData\Local\Microsoft\Windows\Temporary Internet Files\Content.IE5\SZ64JA7Y\MC90043163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2048" y="4652036"/>
            <a:ext cx="1143000" cy="1143000"/>
          </a:xfrm>
          <a:prstGeom prst="rect">
            <a:avLst/>
          </a:prstGeom>
          <a:noFill/>
        </p:spPr>
      </p:pic>
      <p:pic>
        <p:nvPicPr>
          <p:cNvPr id="12" name="Picture 4" descr="C:\Users\Maysoon\AppData\Local\Microsoft\Windows\Temporary Internet Files\Content.IE5\SZ64JA7Y\MC90043163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1448" y="3813836"/>
            <a:ext cx="1143000" cy="1143000"/>
          </a:xfrm>
          <a:prstGeom prst="rect">
            <a:avLst/>
          </a:prstGeom>
          <a:noFill/>
        </p:spPr>
      </p:pic>
      <p:pic>
        <p:nvPicPr>
          <p:cNvPr id="13" name="Picture 4" descr="C:\Users\Maysoon\AppData\Local\Microsoft\Windows\Temporary Internet Files\Content.IE5\SZ64JA7Y\MC90043163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7048" y="4652036"/>
            <a:ext cx="1143000" cy="1143000"/>
          </a:xfrm>
          <a:prstGeom prst="rect">
            <a:avLst/>
          </a:prstGeom>
          <a:noFill/>
        </p:spPr>
      </p:pic>
      <p:pic>
        <p:nvPicPr>
          <p:cNvPr id="14" name="Picture 5" descr="C:\Users\Maysoon\AppData\Local\Microsoft\Windows\Temporary Internet Files\Content.IE5\VMIKZ497\MC900433874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205" y="2533650"/>
            <a:ext cx="990486" cy="990486"/>
          </a:xfrm>
          <a:prstGeom prst="rect">
            <a:avLst/>
          </a:prstGeom>
          <a:noFill/>
        </p:spPr>
      </p:pic>
      <p:pic>
        <p:nvPicPr>
          <p:cNvPr id="15" name="Picture 6" descr="C:\Users\Maysoon\AppData\Local\Microsoft\Windows\Temporary Internet Files\Content.IE5\SZ64JA7Y\MC90043478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2522574"/>
            <a:ext cx="990600" cy="990600"/>
          </a:xfrm>
          <a:prstGeom prst="rect">
            <a:avLst/>
          </a:prstGeom>
          <a:noFill/>
        </p:spPr>
      </p:pic>
      <p:cxnSp>
        <p:nvCxnSpPr>
          <p:cNvPr id="16" name="Straight Connector 12"/>
          <p:cNvCxnSpPr/>
          <p:nvPr/>
        </p:nvCxnSpPr>
        <p:spPr>
          <a:xfrm flipV="1">
            <a:off x="5956648" y="4575836"/>
            <a:ext cx="4572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4"/>
          <p:cNvSpPr txBox="1"/>
          <p:nvPr/>
        </p:nvSpPr>
        <p:spPr>
          <a:xfrm>
            <a:off x="5728048" y="4804436"/>
            <a:ext cx="533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endParaRPr lang="x-none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25"/>
          <p:cNvSpPr txBox="1"/>
          <p:nvPr/>
        </p:nvSpPr>
        <p:spPr>
          <a:xfrm>
            <a:off x="7633048" y="4876171"/>
            <a:ext cx="533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B</a:t>
            </a:r>
            <a:endParaRPr lang="x-none" sz="2400" b="1" dirty="0">
              <a:solidFill>
                <a:srgbClr val="FF0000"/>
              </a:solidFill>
            </a:endParaRPr>
          </a:p>
        </p:txBody>
      </p:sp>
      <p:sp>
        <p:nvSpPr>
          <p:cNvPr id="19" name="TextBox 26"/>
          <p:cNvSpPr txBox="1"/>
          <p:nvPr/>
        </p:nvSpPr>
        <p:spPr>
          <a:xfrm>
            <a:off x="6642448" y="3966236"/>
            <a:ext cx="5334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</a:t>
            </a:r>
            <a:endParaRPr lang="x-none" sz="2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Me\AppData\Local\Microsoft\Windows\Temporary Internet Files\Content.IE5\PEK2J8YX\MC900434843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924" y="2533650"/>
            <a:ext cx="979524" cy="97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5"/>
          <p:cNvSpPr txBox="1"/>
          <p:nvPr/>
        </p:nvSpPr>
        <p:spPr>
          <a:xfrm>
            <a:off x="6543284" y="2693558"/>
            <a:ext cx="82358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Server</a:t>
            </a:r>
            <a:endParaRPr lang="x-none" b="1" dirty="0">
              <a:solidFill>
                <a:srgbClr val="FFFF00"/>
              </a:solidFill>
            </a:endParaRPr>
          </a:p>
        </p:txBody>
      </p:sp>
      <p:cxnSp>
        <p:nvCxnSpPr>
          <p:cNvPr id="38" name="Straight Connector 23"/>
          <p:cNvCxnSpPr>
            <a:stCxn id="1026" idx="0"/>
          </p:cNvCxnSpPr>
          <p:nvPr/>
        </p:nvCxnSpPr>
        <p:spPr>
          <a:xfrm flipV="1">
            <a:off x="6914686" y="2137436"/>
            <a:ext cx="0" cy="3962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C:\Users\Me\AppData\Local\Microsoft\Windows\Temporary Internet Files\Content.IE5\CDOHY7R9\MC900432636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789" y="1600200"/>
            <a:ext cx="93345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Straight Connector 22"/>
          <p:cNvCxnSpPr>
            <a:stCxn id="17" idx="0"/>
            <a:endCxn id="1026" idx="2"/>
          </p:cNvCxnSpPr>
          <p:nvPr/>
        </p:nvCxnSpPr>
        <p:spPr>
          <a:xfrm flipV="1">
            <a:off x="5994748" y="3513174"/>
            <a:ext cx="919938" cy="1291262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7" name="Straight Connector 22"/>
          <p:cNvCxnSpPr>
            <a:stCxn id="18" idx="0"/>
          </p:cNvCxnSpPr>
          <p:nvPr/>
        </p:nvCxnSpPr>
        <p:spPr>
          <a:xfrm flipH="1" flipV="1">
            <a:off x="6962514" y="3493322"/>
            <a:ext cx="937234" cy="1382849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42" name="رابط كسهم مستقيم 1041"/>
          <p:cNvCxnSpPr/>
          <p:nvPr/>
        </p:nvCxnSpPr>
        <p:spPr>
          <a:xfrm flipV="1">
            <a:off x="5918548" y="3587306"/>
            <a:ext cx="675884" cy="91233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رابط كسهم مستقيم 54"/>
          <p:cNvCxnSpPr/>
          <p:nvPr/>
        </p:nvCxnSpPr>
        <p:spPr>
          <a:xfrm flipH="1" flipV="1">
            <a:off x="7316235" y="3599996"/>
            <a:ext cx="850213" cy="89964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رابط كسهم مستقيم 55"/>
          <p:cNvCxnSpPr/>
          <p:nvPr/>
        </p:nvCxnSpPr>
        <p:spPr>
          <a:xfrm>
            <a:off x="7010400" y="3657600"/>
            <a:ext cx="0" cy="343242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رابط كسهم مستقيم 59"/>
          <p:cNvCxnSpPr/>
          <p:nvPr/>
        </p:nvCxnSpPr>
        <p:spPr>
          <a:xfrm rot="16200000" flipV="1">
            <a:off x="6921507" y="5727694"/>
            <a:ext cx="330187" cy="1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رابط كسهم مستقيم 61"/>
          <p:cNvCxnSpPr/>
          <p:nvPr/>
        </p:nvCxnSpPr>
        <p:spPr>
          <a:xfrm>
            <a:off x="7223864" y="3702640"/>
            <a:ext cx="777136" cy="873196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رابط كسهم مستقيم 64"/>
          <p:cNvCxnSpPr/>
          <p:nvPr/>
        </p:nvCxnSpPr>
        <p:spPr>
          <a:xfrm flipH="1">
            <a:off x="5994748" y="3739705"/>
            <a:ext cx="647700" cy="912331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رابط كسهم مستقيم 68"/>
          <p:cNvCxnSpPr/>
          <p:nvPr/>
        </p:nvCxnSpPr>
        <p:spPr>
          <a:xfrm flipV="1">
            <a:off x="6832948" y="3599996"/>
            <a:ext cx="0" cy="34324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رابط كسهم مستقيم 71"/>
          <p:cNvCxnSpPr/>
          <p:nvPr/>
        </p:nvCxnSpPr>
        <p:spPr>
          <a:xfrm rot="10800000" flipH="1" flipV="1">
            <a:off x="7086601" y="6133757"/>
            <a:ext cx="0" cy="343242"/>
          </a:xfrm>
          <a:prstGeom prst="straightConnector1">
            <a:avLst/>
          </a:prstGeom>
          <a:ln w="381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5" name="مربع نص 1054"/>
          <p:cNvSpPr txBox="1"/>
          <p:nvPr/>
        </p:nvSpPr>
        <p:spPr>
          <a:xfrm>
            <a:off x="6158753" y="5653931"/>
            <a:ext cx="1118005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b="1" dirty="0" smtClean="0">
                <a:solidFill>
                  <a:srgbClr val="FF0000"/>
                </a:solidFill>
              </a:rPr>
              <a:t>Request</a:t>
            </a:r>
            <a:endParaRPr lang="x-none" sz="1600" b="1" dirty="0">
              <a:solidFill>
                <a:srgbClr val="FF0000"/>
              </a:solidFill>
            </a:endParaRPr>
          </a:p>
        </p:txBody>
      </p:sp>
      <p:sp>
        <p:nvSpPr>
          <p:cNvPr id="74" name="مربع نص 73"/>
          <p:cNvSpPr txBox="1"/>
          <p:nvPr/>
        </p:nvSpPr>
        <p:spPr>
          <a:xfrm>
            <a:off x="6096000" y="6019800"/>
            <a:ext cx="1118005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b="1" dirty="0" smtClean="0">
                <a:solidFill>
                  <a:schemeClr val="accent1"/>
                </a:solidFill>
              </a:rPr>
              <a:t>Response</a:t>
            </a:r>
            <a:endParaRPr lang="x-none" sz="1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308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Advantages of Client/Server Networks</a:t>
            </a:r>
            <a:endParaRPr lang="x-non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10600" cy="5334000"/>
          </a:xfrm>
        </p:spPr>
        <p:txBody>
          <a:bodyPr>
            <a:noAutofit/>
          </a:bodyPr>
          <a:lstStyle/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Protecting data from loss and damage.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Possibility to make scheduled backups.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Possibility to increase number of users.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The clients computers are inexpensive.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Centralization of network resources in a single computer.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Ease of data management and control.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Highly secured. </a:t>
            </a:r>
          </a:p>
          <a:p>
            <a:pPr marL="92583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sz="1800" dirty="0" smtClean="0"/>
              <a:t>Why? because the server allows only special persons to control the management of network resources to issue permissions for users to use the resources that they need.</a:t>
            </a:r>
            <a:endParaRPr lang="x-none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16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567737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Disadvantages of Client Server Networks</a:t>
            </a:r>
            <a:endParaRPr lang="x-non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222" indent="-514350">
              <a:buFont typeface="+mj-lt"/>
              <a:buAutoNum type="arabicPeriod"/>
            </a:pPr>
            <a:r>
              <a:rPr lang="en-US" dirty="0" smtClean="0"/>
              <a:t>Requires expensive programs.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Requires powerful computer to be used as a server.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Requires network management.</a:t>
            </a:r>
          </a:p>
          <a:p>
            <a:pPr marL="633222" indent="-514350">
              <a:buFont typeface="+mj-lt"/>
              <a:buAutoNum type="arabicPeriod"/>
            </a:pPr>
            <a:r>
              <a:rPr lang="en-US" dirty="0" smtClean="0"/>
              <a:t>When the server fails the entire network stops.</a:t>
            </a:r>
          </a:p>
          <a:p>
            <a:pPr marL="633222" indent="-514350">
              <a:buFont typeface="+mj-lt"/>
              <a:buAutoNum type="arabicPeriod"/>
            </a:pP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17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567361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Client/Server Network Management</a:t>
            </a:r>
            <a:endParaRPr lang="x-non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GB" sz="2800" dirty="0" smtClean="0"/>
              <a:t>Client Server networks are managed using network management systems installed on the server computer so that it controls everything about the network including:</a:t>
            </a:r>
          </a:p>
          <a:p>
            <a:pPr lvl="1"/>
            <a:r>
              <a:rPr lang="en-GB" sz="2000" dirty="0" smtClean="0"/>
              <a:t>The network performance</a:t>
            </a:r>
          </a:p>
          <a:p>
            <a:pPr lvl="1"/>
            <a:r>
              <a:rPr lang="en-GB" sz="2000" dirty="0" smtClean="0"/>
              <a:t>Statistical reports</a:t>
            </a:r>
          </a:p>
          <a:p>
            <a:pPr lvl="1"/>
            <a:r>
              <a:rPr lang="en-GB" sz="2000" dirty="0" smtClean="0"/>
              <a:t>Monitoring clients</a:t>
            </a:r>
          </a:p>
          <a:p>
            <a:pPr lvl="1"/>
            <a:r>
              <a:rPr lang="en-GB" sz="2000" dirty="0" smtClean="0"/>
              <a:t>Monitoring resources.</a:t>
            </a:r>
          </a:p>
          <a:p>
            <a:pPr lvl="1"/>
            <a:endParaRPr lang="en-GB" dirty="0" smtClean="0"/>
          </a:p>
          <a:p>
            <a:pPr lvl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18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238277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GB" dirty="0" smtClean="0"/>
              <a:t>Network Classification based on its topography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19</a:t>
            </a:fld>
            <a:endParaRPr lang="x-non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6775" y="2024063"/>
            <a:ext cx="741045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35859"/>
            <a:ext cx="7429499" cy="147857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48871" y="999869"/>
            <a:ext cx="8382000" cy="5486400"/>
          </a:xfrm>
        </p:spPr>
        <p:txBody>
          <a:bodyPr>
            <a:normAutofit fontScale="92500" lnSpcReduction="20000"/>
          </a:bodyPr>
          <a:lstStyle/>
          <a:p>
            <a:pPr algn="l" rtl="0"/>
            <a:r>
              <a:rPr lang="en-US" dirty="0" smtClean="0"/>
              <a:t>What is the network?</a:t>
            </a:r>
          </a:p>
          <a:p>
            <a:pPr algn="l" rtl="0"/>
            <a:r>
              <a:rPr lang="en-US" dirty="0" smtClean="0"/>
              <a:t>Goals of the network</a:t>
            </a:r>
            <a:endParaRPr lang="en-US" sz="3100" dirty="0"/>
          </a:p>
          <a:p>
            <a:pPr algn="l" rtl="0"/>
            <a:r>
              <a:rPr lang="en-GB" sz="3100" dirty="0" smtClean="0"/>
              <a:t>Network Classification</a:t>
            </a:r>
          </a:p>
          <a:p>
            <a:pPr lvl="1" algn="l" rtl="0"/>
            <a:r>
              <a:rPr lang="en-GB" sz="1500" dirty="0" smtClean="0"/>
              <a:t>By Distance</a:t>
            </a:r>
            <a:endParaRPr lang="en-GB" sz="1500" dirty="0"/>
          </a:p>
          <a:p>
            <a:pPr lvl="1" algn="l" rtl="0"/>
            <a:r>
              <a:rPr lang="en-GB" sz="1500" dirty="0"/>
              <a:t>By resource </a:t>
            </a:r>
            <a:r>
              <a:rPr lang="en-GB" sz="1500" dirty="0" smtClean="0"/>
              <a:t>access</a:t>
            </a:r>
            <a:endParaRPr lang="en-GB" sz="1500" dirty="0"/>
          </a:p>
          <a:p>
            <a:pPr lvl="1" algn="l" rtl="0"/>
            <a:r>
              <a:rPr lang="en-GB" sz="1500" dirty="0" smtClean="0"/>
              <a:t>By </a:t>
            </a:r>
            <a:r>
              <a:rPr lang="en-GB" sz="1500" dirty="0"/>
              <a:t>topology</a:t>
            </a:r>
          </a:p>
          <a:p>
            <a:pPr lvl="1" algn="l" rtl="0"/>
            <a:r>
              <a:rPr lang="en-GB" sz="1500" dirty="0" smtClean="0"/>
              <a:t>By </a:t>
            </a:r>
            <a:r>
              <a:rPr lang="en-GB" sz="1500" dirty="0"/>
              <a:t>transmission </a:t>
            </a:r>
            <a:r>
              <a:rPr lang="en-GB" sz="1500" dirty="0" smtClean="0"/>
              <a:t>medium</a:t>
            </a:r>
          </a:p>
          <a:p>
            <a:r>
              <a:rPr lang="en-GB" sz="3600" dirty="0"/>
              <a:t>Rules for choosing the most suitable type of </a:t>
            </a:r>
            <a:r>
              <a:rPr lang="en-GB" sz="3600" dirty="0" smtClean="0"/>
              <a:t>network</a:t>
            </a:r>
          </a:p>
          <a:p>
            <a:r>
              <a:rPr lang="en-GB" sz="3600" dirty="0"/>
              <a:t>Devices for Exchanging &amp; Transferring </a:t>
            </a:r>
            <a:r>
              <a:rPr lang="en-GB" sz="3600" dirty="0" smtClean="0"/>
              <a:t>Data</a:t>
            </a:r>
          </a:p>
          <a:p>
            <a:pPr lvl="1"/>
            <a:r>
              <a:rPr lang="en-GB" dirty="0"/>
              <a:t>Network Interface Card (NIC)</a:t>
            </a:r>
          </a:p>
          <a:p>
            <a:pPr lvl="1"/>
            <a:r>
              <a:rPr lang="en-GB" dirty="0"/>
              <a:t>Modem</a:t>
            </a:r>
          </a:p>
          <a:p>
            <a:pPr lvl="1"/>
            <a:r>
              <a:rPr lang="en-GB" dirty="0"/>
              <a:t>Hub</a:t>
            </a:r>
          </a:p>
          <a:p>
            <a:pPr lvl="1"/>
            <a:r>
              <a:rPr lang="en-GB" dirty="0" smtClean="0"/>
              <a:t>Repeater</a:t>
            </a:r>
            <a:endParaRPr lang="en-GB" dirty="0"/>
          </a:p>
          <a:p>
            <a:pPr lvl="1"/>
            <a:r>
              <a:rPr lang="en-GB" dirty="0"/>
              <a:t>Bridge</a:t>
            </a:r>
          </a:p>
          <a:p>
            <a:pPr lvl="1"/>
            <a:r>
              <a:rPr lang="en-GB" dirty="0"/>
              <a:t>Router</a:t>
            </a:r>
          </a:p>
          <a:p>
            <a:pPr lvl="1"/>
            <a:r>
              <a:rPr lang="en-GB" dirty="0"/>
              <a:t>Gateway</a:t>
            </a:r>
            <a:endParaRPr lang="x-none" dirty="0"/>
          </a:p>
          <a:p>
            <a:endParaRPr lang="en-GB" sz="3600" dirty="0" smtClean="0"/>
          </a:p>
          <a:p>
            <a:endParaRPr lang="en-GB" sz="3600" dirty="0" smtClean="0"/>
          </a:p>
          <a:p>
            <a:endParaRPr lang="en-GB" sz="3600" dirty="0"/>
          </a:p>
          <a:p>
            <a:pPr algn="l" rtl="0"/>
            <a:endParaRPr lang="en-US" dirty="0"/>
          </a:p>
          <a:p>
            <a:pPr algn="l" rtl="0"/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001018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Bus</a:t>
            </a:r>
            <a:endParaRPr lang="x-none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25609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/>
              <a:t>Group of computer devices connected to each other along the same backbone cable.</a:t>
            </a:r>
          </a:p>
          <a:p>
            <a:pPr algn="l" rtl="0"/>
            <a:r>
              <a:rPr lang="en-US" sz="2400" b="1" u="sng" dirty="0" smtClean="0"/>
              <a:t>Advantages:</a:t>
            </a:r>
          </a:p>
          <a:p>
            <a:pPr lvl="1" algn="l" rtl="0"/>
            <a:r>
              <a:rPr lang="en-US" sz="2400" dirty="0" smtClean="0"/>
              <a:t>Inexpensive.</a:t>
            </a:r>
          </a:p>
          <a:p>
            <a:pPr lvl="1" algn="l" rtl="0"/>
            <a:r>
              <a:rPr lang="en-US" sz="2400" dirty="0" smtClean="0"/>
              <a:t>Doesn’t require a lot of devices to work.</a:t>
            </a:r>
          </a:p>
          <a:p>
            <a:pPr lvl="1" algn="l" rtl="0"/>
            <a:r>
              <a:rPr lang="en-US" sz="2400" dirty="0" smtClean="0"/>
              <a:t>Easy to install and manage.</a:t>
            </a:r>
          </a:p>
          <a:p>
            <a:pPr algn="l" rtl="0"/>
            <a:r>
              <a:rPr lang="en-US" sz="2400" b="1" u="sng" dirty="0" smtClean="0"/>
              <a:t>Disadvantages</a:t>
            </a:r>
            <a:r>
              <a:rPr lang="en-US" sz="2400" dirty="0" smtClean="0"/>
              <a:t>:</a:t>
            </a:r>
          </a:p>
          <a:p>
            <a:pPr lvl="1" algn="l" rtl="0"/>
            <a:r>
              <a:rPr lang="en-US" sz="2400" dirty="0" smtClean="0"/>
              <a:t>When the backbone cable is broken the whole network stop.</a:t>
            </a:r>
          </a:p>
          <a:p>
            <a:pPr lvl="1" algn="l" rtl="0"/>
            <a:r>
              <a:rPr lang="en-US" sz="2400" dirty="0" smtClean="0"/>
              <a:t>Increasing number of users in the network may lead to collisions.</a:t>
            </a:r>
          </a:p>
          <a:p>
            <a:pPr lvl="1" algn="l" rtl="0"/>
            <a:r>
              <a:rPr lang="en-US" sz="2400" dirty="0" smtClean="0"/>
              <a:t>limited expansion</a:t>
            </a:r>
          </a:p>
          <a:p>
            <a:pPr algn="l" rtl="0"/>
            <a:r>
              <a:rPr lang="en-US" sz="2400" b="1" u="sng" dirty="0" smtClean="0"/>
              <a:t>Ethernet</a:t>
            </a:r>
            <a:r>
              <a:rPr lang="en-US" sz="2400" dirty="0" smtClean="0"/>
              <a:t> example of a technology that uses bus topology.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20</a:t>
            </a:fld>
            <a:endParaRPr lang="x-none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r="63368"/>
          <a:stretch/>
        </p:blipFill>
        <p:spPr bwMode="auto">
          <a:xfrm>
            <a:off x="6010961" y="2060448"/>
            <a:ext cx="2117039" cy="2191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Ring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983163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A computer network where each computer &amp; device are connected to each other forming a large.</a:t>
            </a:r>
          </a:p>
          <a:p>
            <a:pPr algn="l" rtl="0"/>
            <a:r>
              <a:rPr lang="en-US" dirty="0" smtClean="0"/>
              <a:t>Data is sent around the ring until it reaches its final destination (Token Ring Approach)</a:t>
            </a:r>
          </a:p>
          <a:p>
            <a:pPr algn="l" rtl="0"/>
            <a:r>
              <a:rPr lang="en-US" b="1" u="sng" dirty="0" smtClean="0"/>
              <a:t>Advantages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Prevents data collisions.</a:t>
            </a:r>
          </a:p>
          <a:p>
            <a:pPr lvl="1" algn="l" rtl="0"/>
            <a:r>
              <a:rPr lang="en-US" dirty="0" smtClean="0"/>
              <a:t>Guarantee data arrival.</a:t>
            </a:r>
          </a:p>
          <a:p>
            <a:pPr lvl="1" algn="l" rtl="0"/>
            <a:r>
              <a:rPr lang="en-US" dirty="0" smtClean="0"/>
              <a:t>Give an equal chance of sending.</a:t>
            </a:r>
          </a:p>
          <a:p>
            <a:pPr algn="l" rtl="0"/>
            <a:r>
              <a:rPr lang="en-US" b="1" u="sng" dirty="0" smtClean="0"/>
              <a:t>Disadvantages</a:t>
            </a:r>
            <a:r>
              <a:rPr lang="en-US" dirty="0" smtClean="0"/>
              <a:t>:</a:t>
            </a:r>
          </a:p>
          <a:p>
            <a:pPr lvl="1" algn="l" rtl="0"/>
            <a:r>
              <a:rPr lang="en-US" dirty="0" smtClean="0"/>
              <a:t>If one of the connected devices fail the whole network stop.</a:t>
            </a:r>
          </a:p>
          <a:p>
            <a:pPr lvl="1" algn="l" rtl="0"/>
            <a:r>
              <a:rPr lang="en-US" dirty="0" smtClean="0"/>
              <a:t>Very Slow.</a:t>
            </a:r>
          </a:p>
          <a:p>
            <a:pPr algn="l" rtl="0"/>
            <a:r>
              <a:rPr lang="en-US" b="1" u="sng" dirty="0" smtClean="0"/>
              <a:t>Token Ring &amp; FDDI </a:t>
            </a:r>
            <a:r>
              <a:rPr lang="en-US" dirty="0" smtClean="0"/>
              <a:t>are examples of technologies that uses ring topology  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21</a:t>
            </a:fld>
            <a:endParaRPr lang="x-non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6638" r="31498"/>
          <a:stretch/>
        </p:blipFill>
        <p:spPr>
          <a:xfrm>
            <a:off x="6441398" y="3058275"/>
            <a:ext cx="1686602" cy="200668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Group of computer devices connected to each other with a central device.</a:t>
            </a:r>
          </a:p>
          <a:p>
            <a:pPr algn="l" rtl="0"/>
            <a:r>
              <a:rPr lang="en-US" b="1" u="sng" dirty="0" smtClean="0"/>
              <a:t>Advantages:</a:t>
            </a:r>
          </a:p>
          <a:p>
            <a:pPr lvl="1" algn="l" rtl="0"/>
            <a:r>
              <a:rPr lang="en-US" dirty="0" smtClean="0"/>
              <a:t>Easy to install &amp; maintain.</a:t>
            </a:r>
          </a:p>
          <a:p>
            <a:pPr lvl="1" algn="l" rtl="0"/>
            <a:r>
              <a:rPr lang="en-US" dirty="0" smtClean="0"/>
              <a:t>Inexpensive.</a:t>
            </a:r>
          </a:p>
          <a:p>
            <a:pPr lvl="1" algn="l" rtl="0"/>
            <a:r>
              <a:rPr lang="en-US" dirty="0" smtClean="0"/>
              <a:t>Uses twisted pair cables.</a:t>
            </a:r>
          </a:p>
          <a:p>
            <a:pPr algn="l" rtl="0"/>
            <a:r>
              <a:rPr lang="en-US" b="1" u="sng" dirty="0" smtClean="0"/>
              <a:t>Disadvantages:</a:t>
            </a:r>
          </a:p>
          <a:p>
            <a:pPr lvl="1" algn="l" rtl="0"/>
            <a:r>
              <a:rPr lang="en-US" dirty="0" smtClean="0"/>
              <a:t>If the central device fails the whole network stop.</a:t>
            </a:r>
          </a:p>
          <a:p>
            <a:pPr algn="l" rtl="0"/>
            <a:r>
              <a:rPr lang="en-US" b="1" u="sng" dirty="0" smtClean="0"/>
              <a:t>Fast Ethernet </a:t>
            </a:r>
            <a:r>
              <a:rPr lang="en-US" dirty="0" smtClean="0"/>
              <a:t>is an example of a technology that uses star topology</a:t>
            </a:r>
          </a:p>
          <a:p>
            <a:pPr lvl="1" algn="l" rtl="0"/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22</a:t>
            </a:fld>
            <a:endParaRPr lang="x-non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7474"/>
          <a:stretch/>
        </p:blipFill>
        <p:spPr>
          <a:xfrm>
            <a:off x="6501227" y="2895600"/>
            <a:ext cx="1626773" cy="18961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Classifying networks based on transmission medium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GB" sz="2400" dirty="0" smtClean="0"/>
              <a:t>Wired Networks</a:t>
            </a:r>
          </a:p>
          <a:p>
            <a:pPr lvl="1" algn="l" rtl="0"/>
            <a:r>
              <a:rPr lang="en-GB" sz="1800" dirty="0" smtClean="0"/>
              <a:t>Networks that use wires as a transmission medium for transferring data:</a:t>
            </a:r>
          </a:p>
          <a:p>
            <a:pPr lvl="2" algn="l" rtl="0"/>
            <a:r>
              <a:rPr lang="en-GB" sz="1400" dirty="0" smtClean="0"/>
              <a:t>Coaxial cables</a:t>
            </a:r>
          </a:p>
          <a:p>
            <a:pPr lvl="2" algn="l" rtl="0"/>
            <a:r>
              <a:rPr lang="en-GB" sz="1400" dirty="0" smtClean="0"/>
              <a:t>Twisted Cables</a:t>
            </a:r>
          </a:p>
          <a:p>
            <a:pPr lvl="2" algn="l" rtl="0"/>
            <a:r>
              <a:rPr lang="en-GB" sz="1400" dirty="0" err="1" smtClean="0"/>
              <a:t>Fiber</a:t>
            </a:r>
            <a:r>
              <a:rPr lang="en-GB" sz="1400" dirty="0" smtClean="0"/>
              <a:t> Optic Cables. </a:t>
            </a:r>
          </a:p>
          <a:p>
            <a:pPr algn="l" rtl="0"/>
            <a:r>
              <a:rPr lang="en-GB" sz="2400" dirty="0" smtClean="0"/>
              <a:t>Wireless Network</a:t>
            </a:r>
          </a:p>
          <a:p>
            <a:pPr lvl="1" algn="l" rtl="0"/>
            <a:r>
              <a:rPr lang="en-GB" sz="1800" dirty="0" smtClean="0"/>
              <a:t>Networks that uses the air as a transmission medium for transferring data.</a:t>
            </a:r>
          </a:p>
          <a:p>
            <a:pPr lvl="2" algn="l" rtl="0"/>
            <a:r>
              <a:rPr lang="en-GB" sz="1400" dirty="0" smtClean="0"/>
              <a:t>Radio signals</a:t>
            </a:r>
          </a:p>
          <a:p>
            <a:pPr lvl="2" algn="l" rtl="0"/>
            <a:r>
              <a:rPr lang="en-GB" sz="1400" dirty="0" smtClean="0"/>
              <a:t>Microwave signals</a:t>
            </a:r>
          </a:p>
          <a:p>
            <a:pPr lvl="2" algn="l" rtl="0"/>
            <a:r>
              <a:rPr lang="en-GB" sz="1400" dirty="0" smtClean="0"/>
              <a:t>Laser Signals</a:t>
            </a:r>
          </a:p>
          <a:p>
            <a:pPr lvl="2" algn="l" rtl="0"/>
            <a:r>
              <a:rPr lang="en-GB" sz="1400" dirty="0" smtClean="0"/>
              <a:t>Infrared signals.</a:t>
            </a:r>
          </a:p>
          <a:p>
            <a:pPr lvl="2" algn="l" rtl="0"/>
            <a:endParaRPr lang="x-none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23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1387771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Rules for choosing the most suitable type of network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en-GB" sz="2400" dirty="0" smtClean="0"/>
              <a:t>Size of the organization.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400" dirty="0" smtClean="0"/>
              <a:t>Number of users in the network.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400" dirty="0" smtClean="0"/>
              <a:t>Level of security.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400" dirty="0" smtClean="0"/>
              <a:t>Type of the organization.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400" dirty="0" smtClean="0"/>
              <a:t>Level of management support required by the organization.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400" dirty="0" smtClean="0"/>
              <a:t>Requirement for users of the network.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sz="2400" dirty="0" smtClean="0"/>
              <a:t>Budget for the network. </a:t>
            </a:r>
            <a:endParaRPr lang="x-none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24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592711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5448"/>
            <a:ext cx="8686800" cy="1252728"/>
          </a:xfrm>
        </p:spPr>
        <p:txBody>
          <a:bodyPr>
            <a:normAutofit/>
          </a:bodyPr>
          <a:lstStyle/>
          <a:p>
            <a:r>
              <a:rPr lang="en-GB" dirty="0" smtClean="0"/>
              <a:t>Devices for Exchanging &amp; Transferring Data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Network Interface Card (NIC)</a:t>
            </a:r>
          </a:p>
          <a:p>
            <a:r>
              <a:rPr lang="en-GB" dirty="0" smtClean="0"/>
              <a:t>Modem</a:t>
            </a:r>
          </a:p>
          <a:p>
            <a:r>
              <a:rPr lang="en-GB" dirty="0" smtClean="0"/>
              <a:t>Hub</a:t>
            </a:r>
          </a:p>
          <a:p>
            <a:pPr lvl="1"/>
            <a:r>
              <a:rPr lang="en-GB" dirty="0" smtClean="0"/>
              <a:t>Passive hub</a:t>
            </a:r>
          </a:p>
          <a:p>
            <a:pPr lvl="1"/>
            <a:r>
              <a:rPr lang="en-GB" dirty="0" smtClean="0"/>
              <a:t>Active hub</a:t>
            </a:r>
          </a:p>
          <a:p>
            <a:pPr lvl="1"/>
            <a:r>
              <a:rPr lang="en-GB" dirty="0" smtClean="0"/>
              <a:t>Intelligence hub</a:t>
            </a:r>
          </a:p>
          <a:p>
            <a:r>
              <a:rPr lang="en-GB" dirty="0" smtClean="0"/>
              <a:t>Repeater</a:t>
            </a:r>
          </a:p>
          <a:p>
            <a:r>
              <a:rPr lang="en-GB" dirty="0" smtClean="0"/>
              <a:t>Bridge</a:t>
            </a:r>
          </a:p>
          <a:p>
            <a:r>
              <a:rPr lang="en-GB" dirty="0" smtClean="0"/>
              <a:t>Router</a:t>
            </a:r>
          </a:p>
          <a:p>
            <a:r>
              <a:rPr lang="en-GB" dirty="0" smtClean="0"/>
              <a:t>Gateway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25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942942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 Interface Card (NIC)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Network Interface Card (NIC): </a:t>
            </a:r>
            <a:r>
              <a:rPr lang="en-US" sz="2800" dirty="0" smtClean="0"/>
              <a:t>is a computer circuit board or card that is installed in a computer so that it can be connected to a network</a:t>
            </a:r>
            <a:endParaRPr lang="x-non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26</a:t>
            </a:fld>
            <a:endParaRPr lang="x-none"/>
          </a:p>
        </p:txBody>
      </p:sp>
      <p:pic>
        <p:nvPicPr>
          <p:cNvPr id="3074" name="Picture 2" descr="http://upload.wikimedia.org/wikipedia/commons/6/60/Ethernet_NIC_100Mbit_PC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5322" y="3996331"/>
            <a:ext cx="4349877" cy="14939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34620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MODEM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MODEM: is a device that contains group of electronic circuits &amp; converts </a:t>
            </a:r>
            <a:r>
              <a:rPr lang="en-GB" dirty="0" err="1" smtClean="0"/>
              <a:t>analog</a:t>
            </a:r>
            <a:r>
              <a:rPr lang="en-GB" dirty="0" smtClean="0"/>
              <a:t> signals into digital signal &amp; vice versa.</a:t>
            </a:r>
          </a:p>
          <a:p>
            <a:endParaRPr lang="en-GB" dirty="0" smtClean="0"/>
          </a:p>
          <a:p>
            <a:r>
              <a:rPr lang="en-GB" dirty="0" smtClean="0"/>
              <a:t>Types of MODEMS</a:t>
            </a:r>
            <a:r>
              <a:rPr lang="en-GB" dirty="0" smtClean="0"/>
              <a:t>:</a:t>
            </a:r>
            <a:endParaRPr lang="en-GB" dirty="0" smtClean="0"/>
          </a:p>
          <a:p>
            <a:pPr lvl="1"/>
            <a:r>
              <a:rPr lang="en-GB" dirty="0" smtClean="0"/>
              <a:t>Internal: Part of the motherboard</a:t>
            </a:r>
            <a:r>
              <a:rPr lang="en-GB" dirty="0" smtClean="0"/>
              <a:t>.</a:t>
            </a:r>
            <a:endParaRPr lang="en-GB" dirty="0" smtClean="0"/>
          </a:p>
          <a:p>
            <a:pPr lvl="1"/>
            <a:r>
              <a:rPr lang="en-GB" dirty="0" smtClean="0"/>
              <a:t>External: Device connected to the computer using a serial port.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27</a:t>
            </a:fld>
            <a:endParaRPr lang="x-non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2810" y="3886200"/>
            <a:ext cx="2040315" cy="173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7938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Hub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The most basic networking device that connects multiple computers or other network devices together. </a:t>
            </a:r>
          </a:p>
          <a:p>
            <a:pPr lvl="1"/>
            <a:r>
              <a:rPr lang="en-US" dirty="0" smtClean="0"/>
              <a:t>Has no intelligence (No routing tables) </a:t>
            </a:r>
          </a:p>
          <a:p>
            <a:pPr lvl="1"/>
            <a:r>
              <a:rPr lang="en-US" dirty="0" smtClean="0"/>
              <a:t>Can detect collisions</a:t>
            </a:r>
          </a:p>
          <a:p>
            <a:pPr lvl="1"/>
            <a:r>
              <a:rPr lang="en-US" dirty="0" smtClean="0"/>
              <a:t>Hub works in </a:t>
            </a:r>
            <a:r>
              <a:rPr lang="en-US" dirty="0"/>
              <a:t>the physical layer (1</a:t>
            </a:r>
            <a:r>
              <a:rPr lang="en-US" baseline="30000" dirty="0"/>
              <a:t>st</a:t>
            </a:r>
            <a:r>
              <a:rPr lang="en-US" dirty="0"/>
              <a:t> layer) of the OSI model. </a:t>
            </a:r>
            <a:endParaRPr lang="en-US" dirty="0" smtClean="0"/>
          </a:p>
          <a:p>
            <a:r>
              <a:rPr lang="en-US" dirty="0" smtClean="0"/>
              <a:t>Hub has three basic types:</a:t>
            </a:r>
          </a:p>
          <a:p>
            <a:pPr lvl="1"/>
            <a:r>
              <a:rPr lang="en-US" dirty="0" smtClean="0"/>
              <a:t>Passive hub</a:t>
            </a:r>
          </a:p>
          <a:p>
            <a:pPr lvl="1"/>
            <a:r>
              <a:rPr lang="en-US" dirty="0" smtClean="0"/>
              <a:t>Active hub</a:t>
            </a:r>
          </a:p>
          <a:p>
            <a:pPr lvl="1"/>
            <a:r>
              <a:rPr lang="en-US" dirty="0" smtClean="0"/>
              <a:t>Intelligence hub</a:t>
            </a:r>
          </a:p>
          <a:p>
            <a:pPr lvl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28</a:t>
            </a:fld>
            <a:endParaRPr lang="x-none"/>
          </a:p>
        </p:txBody>
      </p:sp>
      <p:sp>
        <p:nvSpPr>
          <p:cNvPr id="5" name="Rectangle 4"/>
          <p:cNvSpPr/>
          <p:nvPr/>
        </p:nvSpPr>
        <p:spPr>
          <a:xfrm>
            <a:off x="1524000" y="6477000"/>
            <a:ext cx="8991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x-none" dirty="0" smtClean="0"/>
          </a:p>
          <a:p>
            <a:endParaRPr lang="x-none" dirty="0" smtClean="0"/>
          </a:p>
          <a:p>
            <a:r>
              <a:rPr lang="x-none" dirty="0" smtClean="0"/>
              <a:t>تتصل أجهزة الكمبیوتر في معظم أنواع الشبكات المحلیة- عدا </a:t>
            </a:r>
            <a:endParaRPr lang="x-none" b="1" dirty="0" smtClean="0"/>
          </a:p>
          <a:p>
            <a:r>
              <a:rPr lang="x-none" dirty="0" smtClean="0"/>
              <a:t>وهو عبارة عن جهاز (</a:t>
            </a:r>
            <a:r>
              <a:rPr lang="en-US" dirty="0" smtClean="0"/>
              <a:t>coaxial cables)) </a:t>
            </a:r>
            <a:r>
              <a:rPr lang="x-none" dirty="0" smtClean="0"/>
              <a:t>شبكات الإیثرنت التي تستخدم كوابل محوریة</a:t>
            </a:r>
          </a:p>
          <a:p>
            <a:r>
              <a:rPr lang="en-US" dirty="0" smtClean="0"/>
              <a:t>،(hub) </a:t>
            </a:r>
            <a:r>
              <a:rPr lang="x-none" dirty="0" smtClean="0"/>
              <a:t>یقوم بدور نقطة وصل مركزیة بین أجهزة الشبكة، وهو یدعى الموزع الشبكي</a:t>
            </a:r>
          </a:p>
          <a:p>
            <a:r>
              <a:rPr lang="x-none" dirty="0" smtClean="0"/>
              <a:t>ببعضها. (</a:t>
            </a:r>
            <a:r>
              <a:rPr lang="en-US" dirty="0" smtClean="0"/>
              <a:t>segments) </a:t>
            </a:r>
            <a:r>
              <a:rPr lang="x-none" dirty="0" smtClean="0"/>
              <a:t>ووظیفته هي ربط قِطِع الشبكة</a:t>
            </a:r>
          </a:p>
          <a:p>
            <a:r>
              <a:rPr lang="x-none" dirty="0" smtClean="0"/>
              <a:t>ومن أنواع الموزِّعات:</a:t>
            </a:r>
          </a:p>
          <a:p>
            <a:r>
              <a:rPr lang="en-US" b="1" dirty="0" smtClean="0"/>
              <a:t>. Passive Hub </a:t>
            </a:r>
            <a:r>
              <a:rPr lang="x-none" b="1" dirty="0" smtClean="0"/>
              <a:t>الموزع الخامل 􀁸</a:t>
            </a:r>
          </a:p>
          <a:p>
            <a:r>
              <a:rPr lang="en-US" b="1" dirty="0" smtClean="0"/>
              <a:t>. Active Hub </a:t>
            </a:r>
            <a:r>
              <a:rPr lang="x-none" b="1" dirty="0" smtClean="0"/>
              <a:t>الموزع النشط 􀁸</a:t>
            </a:r>
          </a:p>
          <a:p>
            <a:r>
              <a:rPr lang="en-US" b="1" dirty="0" smtClean="0"/>
              <a:t>. Intelligence Hub </a:t>
            </a:r>
            <a:r>
              <a:rPr lang="x-none" b="1" dirty="0" smtClean="0"/>
              <a:t>الموزع الذكي 􀁸</a:t>
            </a:r>
          </a:p>
          <a:p>
            <a:r>
              <a:rPr lang="x-none" b="1" dirty="0" smtClean="0"/>
              <a:t>یمثل هذا النوع من الموزعات موزع للأط ا رف : " </a:t>
            </a:r>
            <a:r>
              <a:rPr lang="en-US" b="1" dirty="0" smtClean="0"/>
              <a:t>Passive Hub" (</a:t>
            </a:r>
            <a:r>
              <a:rPr lang="x-none" b="1" dirty="0" smtClean="0"/>
              <a:t>أ) الموزع الخامل</a:t>
            </a:r>
          </a:p>
          <a:p>
            <a:r>
              <a:rPr lang="x-none" b="1" dirty="0" smtClean="0"/>
              <a:t>السلكیة(مشترك) وهو یمثل عقدة اتصال ولا یكبر الإشارة ولا یحتاج لقدرة كهربائیة.</a:t>
            </a:r>
          </a:p>
          <a:p>
            <a:r>
              <a:rPr lang="x-none" b="1" dirty="0" smtClean="0"/>
              <a:t>یستقبل الإشارة ویعمل على تقویتها وٕاعادة : " </a:t>
            </a:r>
            <a:r>
              <a:rPr lang="en-US" b="1" dirty="0" smtClean="0"/>
              <a:t>Active Hub " (</a:t>
            </a:r>
            <a:r>
              <a:rPr lang="x-none" b="1" dirty="0" smtClean="0"/>
              <a:t>ب) الموزع النشط</a:t>
            </a:r>
          </a:p>
          <a:p>
            <a:r>
              <a:rPr lang="x-none" b="1" dirty="0" smtClean="0"/>
              <a:t>تولیدها مرة أخرى مثل مقوي الاشارة مما یسمح بمسافات اكبر بین اجهزة الشبكة.</a:t>
            </a:r>
          </a:p>
          <a:p>
            <a:r>
              <a:rPr lang="x-none" b="1" dirty="0" smtClean="0"/>
              <a:t>هو نوع من الموزعات الفعال : " </a:t>
            </a:r>
            <a:r>
              <a:rPr lang="en-US" b="1" dirty="0" smtClean="0"/>
              <a:t>Intelligence Hub " </a:t>
            </a:r>
            <a:r>
              <a:rPr lang="x-none" b="1" dirty="0" smtClean="0"/>
              <a:t>الموزع الذكي 􀂃</a:t>
            </a:r>
          </a:p>
          <a:p>
            <a:r>
              <a:rPr lang="x-none" b="1" dirty="0" smtClean="0"/>
              <a:t>یقوم بوظائف اضافیة مثل توزیع البیانات حسب اهمیتها.</a:t>
            </a:r>
            <a:endParaRPr lang="x-non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7012" y="3988884"/>
            <a:ext cx="3186113" cy="166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5169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Hub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76400"/>
            <a:ext cx="58674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Passive hub</a:t>
            </a:r>
          </a:p>
          <a:p>
            <a:pPr lvl="1"/>
            <a:r>
              <a:rPr lang="en-US" dirty="0" smtClean="0"/>
              <a:t>Does not regenerate signals</a:t>
            </a:r>
          </a:p>
          <a:p>
            <a:pPr lvl="1"/>
            <a:r>
              <a:rPr lang="en-US" dirty="0"/>
              <a:t>Does not </a:t>
            </a:r>
            <a:r>
              <a:rPr lang="en-US" dirty="0" smtClean="0"/>
              <a:t>strength signals</a:t>
            </a:r>
          </a:p>
          <a:p>
            <a:pPr lvl="1"/>
            <a:r>
              <a:rPr lang="en-US" dirty="0" smtClean="0"/>
              <a:t>Simply retransmit signals </a:t>
            </a:r>
          </a:p>
          <a:p>
            <a:pPr lvl="1"/>
            <a:r>
              <a:rPr lang="en-US" dirty="0" smtClean="0"/>
              <a:t>No electricity </a:t>
            </a:r>
            <a:r>
              <a:rPr lang="en-US" dirty="0"/>
              <a:t>r</a:t>
            </a:r>
            <a:r>
              <a:rPr lang="en-US" dirty="0" smtClean="0"/>
              <a:t>equired </a:t>
            </a:r>
          </a:p>
          <a:p>
            <a:r>
              <a:rPr lang="en-US" dirty="0" smtClean="0"/>
              <a:t>Active hub</a:t>
            </a:r>
          </a:p>
          <a:p>
            <a:pPr lvl="1"/>
            <a:r>
              <a:rPr lang="en-US" dirty="0" smtClean="0"/>
              <a:t>Regenerate , strength &amp; retransmit the signals</a:t>
            </a:r>
          </a:p>
          <a:p>
            <a:pPr lvl="1"/>
            <a:r>
              <a:rPr lang="en-US" dirty="0" smtClean="0"/>
              <a:t>Usually 8 - 12 Ports</a:t>
            </a:r>
          </a:p>
          <a:p>
            <a:pPr lvl="1"/>
            <a:r>
              <a:rPr lang="en-US" dirty="0" smtClean="0"/>
              <a:t>Require electricity</a:t>
            </a:r>
          </a:p>
          <a:p>
            <a:pPr lvl="1"/>
            <a:r>
              <a:rPr lang="en-US" dirty="0" smtClean="0"/>
              <a:t>Also Called ‘Multiport Repeaters’</a:t>
            </a:r>
          </a:p>
          <a:p>
            <a:r>
              <a:rPr lang="en-US" dirty="0" smtClean="0"/>
              <a:t>Intelligence hub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 active hub that have some network management capabilities.</a:t>
            </a:r>
          </a:p>
          <a:p>
            <a:pPr lvl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29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51833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dirty="0" smtClean="0"/>
              <a:t>What is the network?</a:t>
            </a:r>
            <a:br>
              <a:rPr lang="en-US" dirty="0" smtClean="0"/>
            </a:b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060" y="1524000"/>
            <a:ext cx="7429499" cy="4267201"/>
          </a:xfrm>
        </p:spPr>
        <p:txBody>
          <a:bodyPr>
            <a:noAutofit/>
          </a:bodyPr>
          <a:lstStyle/>
          <a:p>
            <a:pPr lvl="1" algn="just" rtl="0"/>
            <a:r>
              <a:rPr lang="en-GB" sz="2400" dirty="0" smtClean="0"/>
              <a:t>Connecting two or more computing devices using hardware and software to manage connection between devices so that it is possible to:</a:t>
            </a:r>
          </a:p>
          <a:p>
            <a:pPr lvl="2" algn="just" rtl="0"/>
            <a:r>
              <a:rPr lang="en-GB" sz="1800" dirty="0" smtClean="0"/>
              <a:t>Share </a:t>
            </a:r>
            <a:r>
              <a:rPr lang="en-GB" sz="1800" u="sng" dirty="0" smtClean="0"/>
              <a:t>resources</a:t>
            </a:r>
            <a:r>
              <a:rPr lang="en-GB" sz="1800" dirty="0" smtClean="0"/>
              <a:t>.</a:t>
            </a:r>
          </a:p>
          <a:p>
            <a:pPr lvl="2" algn="just" rtl="0"/>
            <a:r>
              <a:rPr lang="en-GB" sz="1800" dirty="0" smtClean="0"/>
              <a:t>Exchange information.</a:t>
            </a:r>
          </a:p>
          <a:p>
            <a:pPr lvl="2" algn="just" rtl="0">
              <a:buNone/>
            </a:pPr>
            <a:endParaRPr lang="en-GB" sz="1800" dirty="0" smtClean="0"/>
          </a:p>
          <a:p>
            <a:pPr lvl="1" algn="just" rtl="0"/>
            <a:r>
              <a:rPr lang="en-GB" sz="2400" dirty="0" smtClean="0"/>
              <a:t>Resources refers to: Hardware and software components that is prepared to be used for networks. Such as:</a:t>
            </a:r>
          </a:p>
          <a:p>
            <a:pPr marL="1179576" lvl="2" indent="-457200" algn="just" rtl="0">
              <a:buFont typeface="+mj-lt"/>
              <a:buAutoNum type="arabicParenR"/>
            </a:pPr>
            <a:r>
              <a:rPr lang="en-GB" sz="1800" dirty="0"/>
              <a:t>hardware(printer, hard disk, processor...</a:t>
            </a:r>
            <a:r>
              <a:rPr lang="en-GB" sz="1800" dirty="0" err="1"/>
              <a:t>etc</a:t>
            </a:r>
            <a:r>
              <a:rPr lang="en-GB" sz="1800" dirty="0"/>
              <a:t>), </a:t>
            </a:r>
          </a:p>
          <a:p>
            <a:pPr marL="1179576" lvl="2" indent="-457200" algn="just" rtl="0">
              <a:buFont typeface="+mj-lt"/>
              <a:buAutoNum type="arabicParenR"/>
            </a:pPr>
            <a:r>
              <a:rPr lang="en-GB" sz="1800" dirty="0"/>
              <a:t>software and systems (database management systems, extensive programs) </a:t>
            </a:r>
          </a:p>
          <a:p>
            <a:pPr marL="1179576" lvl="2" indent="-457200" algn="just" rtl="0">
              <a:buFont typeface="+mj-lt"/>
              <a:buAutoNum type="arabicParenR"/>
            </a:pPr>
            <a:r>
              <a:rPr lang="en-GB" sz="1800" dirty="0"/>
              <a:t>Data (video, audio, voice, data,…</a:t>
            </a:r>
            <a:r>
              <a:rPr lang="en-GB" sz="1800" dirty="0" err="1"/>
              <a:t>etc</a:t>
            </a:r>
            <a:r>
              <a:rPr lang="en-GB" sz="1800" dirty="0"/>
              <a:t>)</a:t>
            </a:r>
          </a:p>
          <a:p>
            <a:pPr lvl="2" algn="l" rtl="0">
              <a:buNone/>
            </a:pPr>
            <a:endParaRPr lang="en-GB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3</a:t>
            </a:fld>
            <a:endParaRPr lang="x-none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Repeater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096" y="2084832"/>
            <a:ext cx="6705600" cy="396240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n-GB" sz="2800" dirty="0" smtClean="0"/>
              <a:t>It is a device that amplify &amp; regenerate &amp; retransmit the signal over the network.</a:t>
            </a:r>
          </a:p>
          <a:p>
            <a:pPr marL="118872" indent="0" algn="just">
              <a:buNone/>
            </a:pPr>
            <a:endParaRPr lang="en-GB" sz="1000" dirty="0" smtClean="0"/>
          </a:p>
          <a:p>
            <a:pPr algn="just"/>
            <a:r>
              <a:rPr lang="en-GB" sz="2800" dirty="0" smtClean="0"/>
              <a:t>Allows network expansion because it can increase number of connected devices to the network.</a:t>
            </a:r>
          </a:p>
          <a:p>
            <a:pPr marL="118872" indent="0" algn="just">
              <a:buNone/>
            </a:pPr>
            <a:endParaRPr lang="en-GB" sz="1100" dirty="0" smtClean="0"/>
          </a:p>
          <a:p>
            <a:pPr algn="just"/>
            <a:r>
              <a:rPr lang="en-US" sz="2800" dirty="0" smtClean="0"/>
              <a:t>Repeaters work on the physical layer (1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layer) of the OSI model. </a:t>
            </a:r>
          </a:p>
          <a:p>
            <a:pPr marL="118872" indent="0" algn="just">
              <a:buNone/>
            </a:pPr>
            <a:endParaRPr lang="en-US" sz="1000" dirty="0" smtClean="0"/>
          </a:p>
          <a:p>
            <a:pPr algn="just"/>
            <a:r>
              <a:rPr lang="en-US" sz="2800" dirty="0" smtClean="0"/>
              <a:t>Cannot be used with Ethernet or Token Ring</a:t>
            </a:r>
          </a:p>
          <a:p>
            <a:pPr algn="just"/>
            <a:endParaRPr lang="en-US" sz="1000" dirty="0" smtClean="0"/>
          </a:p>
          <a:p>
            <a:pPr algn="just"/>
            <a:r>
              <a:rPr lang="en-US" sz="2800" u="sng" dirty="0" smtClean="0"/>
              <a:t>Benefits for using repeaters: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en-US" sz="2400" dirty="0" smtClean="0"/>
              <a:t>Strengthening &amp; amplifying signals.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en-US" sz="2400" dirty="0" smtClean="0"/>
              <a:t>Expanding networks.</a:t>
            </a:r>
          </a:p>
          <a:p>
            <a:pPr algn="just"/>
            <a:endParaRPr lang="x-non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30</a:t>
            </a:fld>
            <a:endParaRPr lang="x-none"/>
          </a:p>
        </p:txBody>
      </p:sp>
      <p:pic>
        <p:nvPicPr>
          <p:cNvPr id="1026" name="Picture 2" descr="Image result for Repea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872" y="4483100"/>
            <a:ext cx="2698128" cy="156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5020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90600"/>
            <a:ext cx="4119177" cy="62443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Bridge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662" y="1615033"/>
            <a:ext cx="7290055" cy="4023360"/>
          </a:xfrm>
        </p:spPr>
        <p:txBody>
          <a:bodyPr/>
          <a:lstStyle/>
          <a:p>
            <a:r>
              <a:rPr lang="en-GB" dirty="0" smtClean="0"/>
              <a:t>A device that is used to connect components &amp; devices of the network.</a:t>
            </a:r>
          </a:p>
          <a:p>
            <a:r>
              <a:rPr lang="en-GB" dirty="0" smtClean="0"/>
              <a:t>Work on the Data link layer (2</a:t>
            </a:r>
            <a:r>
              <a:rPr lang="en-GB" baseline="30000" dirty="0" smtClean="0"/>
              <a:t>nd</a:t>
            </a:r>
            <a:r>
              <a:rPr lang="en-GB" dirty="0" smtClean="0"/>
              <a:t>) of the OSI model.</a:t>
            </a:r>
          </a:p>
          <a:p>
            <a:r>
              <a:rPr lang="en-GB" dirty="0" smtClean="0"/>
              <a:t>Could be used to expand the size of LAN networks.</a:t>
            </a:r>
          </a:p>
          <a:p>
            <a:r>
              <a:rPr lang="en-GB" dirty="0" smtClean="0"/>
              <a:t>Have the ability to connect different types of cables (Twisted pair – Coaxial - ...etc)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31</a:t>
            </a:fld>
            <a:endParaRPr lang="x-none"/>
          </a:p>
        </p:txBody>
      </p:sp>
      <p:pic>
        <p:nvPicPr>
          <p:cNvPr id="2050" name="Picture 2" descr="Image result for bridge network dev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733800"/>
            <a:ext cx="3962400" cy="252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6970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Router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Router is a network device that forward packets from one network to another.</a:t>
            </a:r>
          </a:p>
          <a:p>
            <a:r>
              <a:rPr lang="en-US" dirty="0" smtClean="0"/>
              <a:t>It is a smart device that forwards packets based on:</a:t>
            </a:r>
          </a:p>
          <a:p>
            <a:pPr lvl="1"/>
            <a:r>
              <a:rPr lang="en-US" dirty="0" smtClean="0"/>
              <a:t>The current traffic conditions (load, line costs, bad lines, etc.).</a:t>
            </a:r>
          </a:p>
          <a:p>
            <a:pPr lvl="1"/>
            <a:r>
              <a:rPr lang="en-US" dirty="0" smtClean="0"/>
              <a:t>Internal routing tables (Intelligent )</a:t>
            </a:r>
          </a:p>
          <a:p>
            <a:r>
              <a:rPr lang="en-GB" dirty="0" smtClean="0"/>
              <a:t>Work on the Network layer (3</a:t>
            </a:r>
            <a:r>
              <a:rPr lang="en-GB" baseline="30000" dirty="0" smtClean="0"/>
              <a:t>nd</a:t>
            </a:r>
            <a:r>
              <a:rPr lang="en-GB" dirty="0" smtClean="0"/>
              <a:t>) of the OSI model.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32</a:t>
            </a:fld>
            <a:endParaRPr lang="x-non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460" y="4459024"/>
            <a:ext cx="526732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9752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Different Types of Router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33222" indent="-514350" algn="just">
              <a:buFont typeface="+mj-lt"/>
              <a:buAutoNum type="arabicPeriod"/>
            </a:pPr>
            <a:r>
              <a:rPr lang="en-GB" sz="2800" b="1" u="sng" dirty="0" smtClean="0"/>
              <a:t>Static Router:</a:t>
            </a:r>
            <a:r>
              <a:rPr lang="en-GB" sz="2800" dirty="0" smtClean="0"/>
              <a:t> requires from the network administrator to install the routing table manually.</a:t>
            </a:r>
          </a:p>
          <a:p>
            <a:pPr marL="633222" indent="-514350" algn="just">
              <a:buFont typeface="+mj-lt"/>
              <a:buAutoNum type="arabicPeriod"/>
            </a:pPr>
            <a:endParaRPr lang="en-GB" sz="2800" b="1" u="sng" dirty="0" smtClean="0"/>
          </a:p>
          <a:p>
            <a:pPr marL="633222" indent="-514350" algn="just">
              <a:buFont typeface="+mj-lt"/>
              <a:buAutoNum type="arabicPeriod"/>
            </a:pPr>
            <a:r>
              <a:rPr lang="en-GB" sz="2800" b="1" u="sng" dirty="0" smtClean="0"/>
              <a:t>Dynamic Router:</a:t>
            </a:r>
            <a:r>
              <a:rPr lang="en-GB" sz="2800" dirty="0" smtClean="0"/>
              <a:t> </a:t>
            </a:r>
          </a:p>
          <a:p>
            <a:pPr marL="925830" lvl="1" indent="-514350" algn="just"/>
            <a:r>
              <a:rPr lang="en-GB" sz="2400" dirty="0"/>
              <a:t>R</a:t>
            </a:r>
            <a:r>
              <a:rPr lang="en-GB" sz="2400" dirty="0" smtClean="0"/>
              <a:t>equires from the network administrator to install the routing table manually at the beginning only. </a:t>
            </a:r>
          </a:p>
          <a:p>
            <a:pPr marL="925830" lvl="1" indent="-514350" algn="just"/>
            <a:r>
              <a:rPr lang="en-GB" sz="2400" dirty="0"/>
              <a:t>A</a:t>
            </a:r>
            <a:r>
              <a:rPr lang="en-GB" sz="2400" dirty="0" smtClean="0"/>
              <a:t>fter that the routing table is updated automatically &amp; the router chooses the best routing  path based on the routing protocol.</a:t>
            </a:r>
          </a:p>
          <a:p>
            <a:pPr algn="just"/>
            <a:endParaRPr lang="x-non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33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033294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Gateway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096" y="1600200"/>
            <a:ext cx="7994904" cy="3048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network gateway</a:t>
            </a:r>
            <a:r>
              <a:rPr lang="en-US" dirty="0" smtClean="0"/>
              <a:t> is an </a:t>
            </a:r>
            <a:r>
              <a:rPr lang="en-US" i="1" dirty="0" smtClean="0"/>
              <a:t>internetworking</a:t>
            </a:r>
            <a:r>
              <a:rPr lang="en-US" dirty="0" smtClean="0"/>
              <a:t> system capable of joining together two networks that use different base protocols. </a:t>
            </a:r>
          </a:p>
          <a:p>
            <a:r>
              <a:rPr lang="en-US" dirty="0" smtClean="0"/>
              <a:t>A network gateway can be implemented depending on the types of protocols they support in:</a:t>
            </a:r>
          </a:p>
          <a:p>
            <a:pPr lvl="1"/>
            <a:r>
              <a:rPr lang="en-US" dirty="0" smtClean="0"/>
              <a:t> Software</a:t>
            </a:r>
          </a:p>
          <a:p>
            <a:pPr lvl="1"/>
            <a:r>
              <a:rPr lang="en-US" dirty="0" smtClean="0"/>
              <a:t>Hardware</a:t>
            </a:r>
          </a:p>
          <a:p>
            <a:pPr lvl="1"/>
            <a:r>
              <a:rPr lang="en-US" dirty="0" smtClean="0"/>
              <a:t>Or a combination of both. </a:t>
            </a:r>
          </a:p>
          <a:p>
            <a:r>
              <a:rPr lang="en-US" dirty="0" smtClean="0"/>
              <a:t>Network gateways can operate at any level of the OSI model. </a:t>
            </a:r>
          </a:p>
          <a:p>
            <a:r>
              <a:rPr lang="en-US" dirty="0" smtClean="0"/>
              <a:t>Able to convert the data from one format to another and from one encoding system to another</a:t>
            </a:r>
            <a:endParaRPr lang="x-non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A0AE1-00C6-4A1D-9FE8-35A1C650E92B}" type="slidenum">
              <a:rPr lang="x-none" smtClean="0"/>
              <a:pPr/>
              <a:t>34</a:t>
            </a:fld>
            <a:endParaRPr lang="x-non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4763643"/>
            <a:ext cx="3635375" cy="179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864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GB" dirty="0" smtClean="0"/>
              <a:t>Goals of Networks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914400" lvl="1" indent="-457200" algn="just" rtl="0">
              <a:lnSpc>
                <a:spcPct val="200000"/>
              </a:lnSpc>
              <a:buFont typeface="+mj-lt"/>
              <a:buAutoNum type="arabicParenR"/>
            </a:pPr>
            <a:r>
              <a:rPr lang="en-GB" sz="2400" dirty="0" smtClean="0"/>
              <a:t>Sharing different resources regardless of the distance.</a:t>
            </a:r>
          </a:p>
          <a:p>
            <a:pPr marL="914400" lvl="1" indent="-457200" algn="just" rtl="0">
              <a:lnSpc>
                <a:spcPct val="200000"/>
              </a:lnSpc>
              <a:buFont typeface="+mj-lt"/>
              <a:buAutoNum type="arabicParenR"/>
            </a:pPr>
            <a:r>
              <a:rPr lang="en-US" sz="2400" dirty="0" smtClean="0"/>
              <a:t>Using secondary computers in the case of any failure or malfunction.</a:t>
            </a:r>
          </a:p>
          <a:p>
            <a:pPr marL="914400" lvl="1" indent="-457200" algn="just" rtl="0">
              <a:lnSpc>
                <a:spcPct val="200000"/>
              </a:lnSpc>
              <a:buFont typeface="+mj-lt"/>
              <a:buAutoNum type="arabicParenR"/>
            </a:pPr>
            <a:r>
              <a:rPr lang="en-GB" sz="2400" dirty="0" smtClean="0"/>
              <a:t>Speeding </a:t>
            </a:r>
            <a:r>
              <a:rPr lang="en-GB" sz="2400" dirty="0"/>
              <a:t>up complicated operations such as: (math applications,  </a:t>
            </a:r>
            <a:r>
              <a:rPr lang="en-GB" sz="2400" dirty="0" smtClean="0"/>
              <a:t>simulation) </a:t>
            </a:r>
            <a:r>
              <a:rPr lang="en-GB" sz="2400" dirty="0"/>
              <a:t>by using multiple computers and processors.</a:t>
            </a:r>
          </a:p>
          <a:p>
            <a:pPr marL="914400" lvl="1" indent="-457200" algn="just" rtl="0">
              <a:lnSpc>
                <a:spcPct val="200000"/>
              </a:lnSpc>
              <a:buFont typeface="+mj-lt"/>
              <a:buAutoNum type="arabicParenR"/>
            </a:pPr>
            <a:endParaRPr lang="en-US" dirty="0" smtClean="0"/>
          </a:p>
          <a:p>
            <a:pPr marL="914400" lvl="1" indent="-457200" algn="just" rtl="0">
              <a:lnSpc>
                <a:spcPct val="200000"/>
              </a:lnSpc>
              <a:buFont typeface="+mj-lt"/>
              <a:buAutoNum type="arabicParenR"/>
            </a:pPr>
            <a:endParaRPr lang="en-GB" dirty="0" smtClean="0"/>
          </a:p>
          <a:p>
            <a:pPr lvl="1" algn="l" rtl="0">
              <a:lnSpc>
                <a:spcPct val="200000"/>
              </a:lnSpc>
            </a:pP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4</a:t>
            </a:fld>
            <a:endParaRPr lang="x-non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Requirement for building a network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At least two computers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Network Interface Card (NIC)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Transmission media (wired or wireless)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Switch, router or hub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Application software:</a:t>
            </a:r>
          </a:p>
          <a:p>
            <a:pPr marL="914400" lvl="1" indent="-514350" algn="l" rtl="0">
              <a:buFont typeface="+mj-lt"/>
              <a:buAutoNum type="arabicPeriod"/>
            </a:pPr>
            <a:r>
              <a:rPr lang="en-GB" dirty="0" smtClean="0"/>
              <a:t>Operating System.</a:t>
            </a:r>
          </a:p>
          <a:p>
            <a:pPr marL="914400" lvl="1" indent="-514350" algn="l" rtl="0">
              <a:buFont typeface="+mj-lt"/>
              <a:buAutoNum type="arabicPeriod"/>
            </a:pPr>
            <a:r>
              <a:rPr lang="en-GB" dirty="0" smtClean="0"/>
              <a:t>Network operating system.</a:t>
            </a:r>
          </a:p>
          <a:p>
            <a:pPr marL="914400" lvl="1" indent="-514350" algn="l" rtl="0">
              <a:buFont typeface="+mj-lt"/>
              <a:buAutoNum type="arabicPeriod"/>
            </a:pPr>
            <a:r>
              <a:rPr lang="en-GB" dirty="0" smtClean="0"/>
              <a:t>Network management system.</a:t>
            </a:r>
          </a:p>
          <a:p>
            <a:pPr marL="914400" lvl="1" indent="-514350" algn="l" rtl="0">
              <a:buFont typeface="+mj-lt"/>
              <a:buAutoNum type="arabicPeriod"/>
            </a:pPr>
            <a:r>
              <a:rPr lang="en-GB" dirty="0" smtClean="0"/>
              <a:t>Network protocols.</a:t>
            </a:r>
          </a:p>
          <a:p>
            <a:pPr lvl="1" algn="l" rtl="0"/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5</a:t>
            </a:fld>
            <a:endParaRPr lang="x-non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GB" dirty="0" smtClean="0"/>
              <a:t>Network Classification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93837"/>
            <a:ext cx="7620000" cy="3840163"/>
          </a:xfrm>
        </p:spPr>
        <p:txBody>
          <a:bodyPr>
            <a:noAutofit/>
          </a:bodyPr>
          <a:lstStyle/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en-GB" sz="1400" dirty="0" smtClean="0"/>
              <a:t>By Distance:</a:t>
            </a:r>
          </a:p>
          <a:p>
            <a:pPr lvl="1" algn="l">
              <a:lnSpc>
                <a:spcPct val="100000"/>
              </a:lnSpc>
            </a:pPr>
            <a:r>
              <a:rPr lang="en-GB" sz="1400" dirty="0" smtClean="0"/>
              <a:t>Local Area Network (LAN)</a:t>
            </a:r>
          </a:p>
          <a:p>
            <a:pPr lvl="1" algn="l">
              <a:lnSpc>
                <a:spcPct val="100000"/>
              </a:lnSpc>
            </a:pPr>
            <a:r>
              <a:rPr lang="en-GB" sz="1400" dirty="0" smtClean="0"/>
              <a:t>Metropolitan Area Networks (MAN)</a:t>
            </a:r>
          </a:p>
          <a:p>
            <a:pPr lvl="1" algn="l">
              <a:lnSpc>
                <a:spcPct val="100000"/>
              </a:lnSpc>
            </a:pPr>
            <a:r>
              <a:rPr lang="en-GB" sz="1400" dirty="0" smtClean="0"/>
              <a:t>Wide Area Networks (WAN)</a:t>
            </a:r>
          </a:p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en-GB" sz="1400" dirty="0"/>
              <a:t>By resource </a:t>
            </a:r>
            <a:r>
              <a:rPr lang="en-GB" sz="1400" dirty="0" smtClean="0"/>
              <a:t>access:</a:t>
            </a:r>
          </a:p>
          <a:p>
            <a:pPr marL="914400" lvl="1" indent="-514350" algn="l">
              <a:lnSpc>
                <a:spcPct val="100000"/>
              </a:lnSpc>
            </a:pPr>
            <a:r>
              <a:rPr lang="en-GB" sz="1400" dirty="0" smtClean="0"/>
              <a:t>Peer-to-Peer network</a:t>
            </a:r>
          </a:p>
          <a:p>
            <a:pPr marL="914400" lvl="1" indent="-514350" algn="l">
              <a:lnSpc>
                <a:spcPct val="100000"/>
              </a:lnSpc>
            </a:pPr>
            <a:r>
              <a:rPr lang="en-GB" sz="1400" dirty="0" smtClean="0"/>
              <a:t>Server based network</a:t>
            </a:r>
          </a:p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en-GB" sz="1400" dirty="0" smtClean="0"/>
              <a:t>By topology</a:t>
            </a:r>
          </a:p>
          <a:p>
            <a:pPr marL="914400" lvl="1" indent="-514350" algn="l">
              <a:lnSpc>
                <a:spcPct val="100000"/>
              </a:lnSpc>
            </a:pPr>
            <a:r>
              <a:rPr lang="en-GB" sz="1400" dirty="0" smtClean="0"/>
              <a:t>Bus</a:t>
            </a:r>
          </a:p>
          <a:p>
            <a:pPr marL="914400" lvl="1" indent="-514350" algn="l">
              <a:lnSpc>
                <a:spcPct val="100000"/>
              </a:lnSpc>
            </a:pPr>
            <a:r>
              <a:rPr lang="en-GB" sz="1400" dirty="0" smtClean="0"/>
              <a:t>Ring</a:t>
            </a:r>
          </a:p>
          <a:p>
            <a:pPr marL="914400" lvl="1" indent="-514350" algn="l">
              <a:lnSpc>
                <a:spcPct val="100000"/>
              </a:lnSpc>
            </a:pPr>
            <a:r>
              <a:rPr lang="en-GB" sz="1400" dirty="0" smtClean="0"/>
              <a:t>Star</a:t>
            </a:r>
          </a:p>
          <a:p>
            <a:pPr marL="914400" lvl="1" indent="-514350" algn="l">
              <a:lnSpc>
                <a:spcPct val="100000"/>
              </a:lnSpc>
            </a:pPr>
            <a:r>
              <a:rPr lang="en-GB" sz="1400" dirty="0" smtClean="0"/>
              <a:t>Mix</a:t>
            </a:r>
          </a:p>
          <a:p>
            <a:pPr marL="514350" indent="-514350" algn="l">
              <a:lnSpc>
                <a:spcPct val="100000"/>
              </a:lnSpc>
              <a:buFont typeface="+mj-lt"/>
              <a:buAutoNum type="arabicPeriod"/>
            </a:pPr>
            <a:r>
              <a:rPr lang="en-GB" sz="1400" dirty="0" smtClean="0"/>
              <a:t>By transmission medium:</a:t>
            </a:r>
          </a:p>
          <a:p>
            <a:pPr marL="914400" lvl="1" indent="-514350" algn="l">
              <a:lnSpc>
                <a:spcPct val="100000"/>
              </a:lnSpc>
            </a:pPr>
            <a:r>
              <a:rPr lang="en-GB" sz="1400" dirty="0" smtClean="0"/>
              <a:t>Wired</a:t>
            </a:r>
          </a:p>
          <a:p>
            <a:pPr marL="914400" lvl="1" indent="-514350" algn="l">
              <a:lnSpc>
                <a:spcPct val="100000"/>
              </a:lnSpc>
            </a:pPr>
            <a:r>
              <a:rPr lang="en-GB" sz="1400" dirty="0" smtClean="0"/>
              <a:t>Wireless</a:t>
            </a:r>
          </a:p>
          <a:p>
            <a:pPr marL="914400" lvl="1" indent="-514350" algn="l">
              <a:lnSpc>
                <a:spcPct val="100000"/>
              </a:lnSpc>
            </a:pPr>
            <a:endParaRPr lang="en-GB" sz="1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6</a:t>
            </a:fld>
            <a:endParaRPr lang="x-non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Local Area Network (LAN)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70037"/>
            <a:ext cx="8229600" cy="4678363"/>
          </a:xfrm>
        </p:spPr>
        <p:txBody>
          <a:bodyPr>
            <a:noAutofit/>
          </a:bodyPr>
          <a:lstStyle/>
          <a:p>
            <a:pPr algn="just" rtl="0"/>
            <a:r>
              <a:rPr lang="en-US" dirty="0" smtClean="0"/>
              <a:t>Network computers are located relatively close to each other (few kilometers in distance).</a:t>
            </a:r>
          </a:p>
          <a:p>
            <a:pPr algn="just" rtl="0"/>
            <a:r>
              <a:rPr lang="en-US" dirty="0" smtClean="0"/>
              <a:t>Limited to buildings owned by one organization.</a:t>
            </a:r>
          </a:p>
          <a:p>
            <a:pPr algn="just" rtl="0"/>
            <a:r>
              <a:rPr lang="en-GB" sz="2000" dirty="0"/>
              <a:t>Advantages:</a:t>
            </a:r>
          </a:p>
          <a:p>
            <a:pPr lvl="1" algn="just" rtl="0"/>
            <a:r>
              <a:rPr lang="en-GB" dirty="0"/>
              <a:t>Efficiency &amp; speed in </a:t>
            </a:r>
            <a:r>
              <a:rPr lang="en-GB" dirty="0" smtClean="0"/>
              <a:t>data transmission.</a:t>
            </a:r>
            <a:endParaRPr lang="en-GB" dirty="0"/>
          </a:p>
          <a:p>
            <a:pPr lvl="1" algn="just" rtl="0"/>
            <a:r>
              <a:rPr lang="en-GB" dirty="0"/>
              <a:t>Less errors.</a:t>
            </a:r>
          </a:p>
          <a:p>
            <a:pPr lvl="1" algn="just" rtl="0"/>
            <a:r>
              <a:rPr lang="en-GB" dirty="0"/>
              <a:t>LAN components are cheap &amp; easily available. </a:t>
            </a:r>
          </a:p>
          <a:p>
            <a:pPr algn="just" rtl="0"/>
            <a:r>
              <a:rPr lang="en-GB" sz="2000" dirty="0"/>
              <a:t>Disadvantages:</a:t>
            </a:r>
          </a:p>
          <a:p>
            <a:pPr lvl="1" algn="just" rtl="0"/>
            <a:r>
              <a:rPr lang="en-US" dirty="0"/>
              <a:t>Difficulty to link different networks due to the large number of rules.</a:t>
            </a:r>
          </a:p>
          <a:p>
            <a:pPr lvl="1" algn="just" rtl="0"/>
            <a:r>
              <a:rPr lang="en-US" dirty="0"/>
              <a:t>Limitation in the geographic area. </a:t>
            </a:r>
          </a:p>
          <a:p>
            <a:pPr algn="just" rtl="0"/>
            <a:endParaRPr lang="en-US" dirty="0" smtClean="0"/>
          </a:p>
          <a:p>
            <a:pPr algn="just" rtl="0"/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7</a:t>
            </a:fld>
            <a:endParaRPr lang="x-non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Metropolitan Area Network (MAN)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 smtClean="0"/>
              <a:t>Used to cover medium size area around few kilometres) to link computers in the same city such as universities.</a:t>
            </a:r>
          </a:p>
          <a:p>
            <a:pPr algn="l" rtl="0"/>
            <a:r>
              <a:rPr lang="en-GB" dirty="0" smtClean="0"/>
              <a:t>Advantages:</a:t>
            </a:r>
          </a:p>
          <a:p>
            <a:pPr lvl="1" algn="l" rtl="0"/>
            <a:r>
              <a:rPr lang="en-GB" dirty="0" smtClean="0"/>
              <a:t>Fast &amp; efficient in data transmission.</a:t>
            </a:r>
          </a:p>
          <a:p>
            <a:pPr lvl="1" algn="l" rtl="0"/>
            <a:r>
              <a:rPr lang="en-GB" dirty="0" smtClean="0"/>
              <a:t>Possibility to connect computers  in one city.</a:t>
            </a:r>
          </a:p>
          <a:p>
            <a:pPr algn="l" rtl="0"/>
            <a:r>
              <a:rPr lang="en-GB" dirty="0" smtClean="0"/>
              <a:t>Disadvantages:</a:t>
            </a:r>
          </a:p>
          <a:p>
            <a:pPr lvl="1" algn="l" rtl="0"/>
            <a:r>
              <a:rPr lang="en-GB" dirty="0" smtClean="0"/>
              <a:t>Rarely used.</a:t>
            </a:r>
          </a:p>
          <a:p>
            <a:pPr lvl="1" algn="l" rtl="0"/>
            <a:r>
              <a:rPr lang="en-GB" dirty="0" smtClean="0"/>
              <a:t>Difficulty in maintaining MAN due to its large size.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8</a:t>
            </a:fld>
            <a:endParaRPr lang="x-non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Wide Area Network (WAN)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GB" dirty="0" smtClean="0"/>
              <a:t>Consist of group of LANs connected to each other to cover large geographic area.</a:t>
            </a:r>
          </a:p>
          <a:p>
            <a:pPr algn="just" rtl="0"/>
            <a:r>
              <a:rPr lang="en-GB" dirty="0"/>
              <a:t>Advantages:</a:t>
            </a:r>
          </a:p>
          <a:p>
            <a:pPr lvl="1" algn="just" rtl="0"/>
            <a:r>
              <a:rPr lang="en-GB" dirty="0"/>
              <a:t>Possibility to connect thousands of computers.</a:t>
            </a:r>
          </a:p>
          <a:p>
            <a:pPr lvl="1" algn="just" rtl="0"/>
            <a:r>
              <a:rPr lang="en-GB" dirty="0"/>
              <a:t>Possibility to transfer large number of data.</a:t>
            </a:r>
          </a:p>
          <a:p>
            <a:pPr lvl="1" algn="just" rtl="0"/>
            <a:r>
              <a:rPr lang="en-GB" dirty="0"/>
              <a:t>Possibility to connect different LANs owned by different organizations.</a:t>
            </a:r>
          </a:p>
          <a:p>
            <a:pPr algn="just" rtl="0"/>
            <a:r>
              <a:rPr lang="en-GB" dirty="0"/>
              <a:t>Disadvantages:</a:t>
            </a:r>
          </a:p>
          <a:p>
            <a:pPr lvl="1" algn="just" rtl="0"/>
            <a:r>
              <a:rPr lang="en-GB" dirty="0"/>
              <a:t>Requires expensive hardware &amp; software.</a:t>
            </a:r>
          </a:p>
          <a:p>
            <a:pPr lvl="1" algn="just" rtl="0"/>
            <a:r>
              <a:rPr lang="en-GB" dirty="0"/>
              <a:t>Hard to operate</a:t>
            </a:r>
          </a:p>
          <a:p>
            <a:pPr lvl="1" algn="just" rtl="0"/>
            <a:r>
              <a:rPr lang="en-GB" dirty="0"/>
              <a:t>Requires special kind of programs.</a:t>
            </a:r>
          </a:p>
          <a:p>
            <a:pPr algn="just" rtl="0"/>
            <a:endParaRPr lang="en-GB" dirty="0" smtClean="0"/>
          </a:p>
          <a:p>
            <a:pPr lvl="1" algn="just" rtl="0"/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9</a:t>
            </a:fld>
            <a:endParaRPr lang="x-non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5BEF62FB50E9479EACBA5451E22AD9" ma:contentTypeVersion="0" ma:contentTypeDescription="Create a new document." ma:contentTypeScope="" ma:versionID="8871ccb317dcf0786ae7a6cca07915c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D13FE41-A13B-4726-93DB-CC5878F0B2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604A356-AA27-4203-816A-EF9E7F9C0524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terms/"/>
    <ds:schemaRef ds:uri="http://purl.org/dc/elements/1.1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4AF862DD-2003-40C7-951F-CCF325BE40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2980</TotalTime>
  <Words>2009</Words>
  <Application>Microsoft Office PowerPoint</Application>
  <PresentationFormat>On-screen Show (4:3)</PresentationFormat>
  <Paragraphs>357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Tw Cen MT</vt:lpstr>
      <vt:lpstr>Tw Cen MT Condensed</vt:lpstr>
      <vt:lpstr>Wingdings 3</vt:lpstr>
      <vt:lpstr>Integral</vt:lpstr>
      <vt:lpstr>Lec1: Network Management (Review)</vt:lpstr>
      <vt:lpstr>Outline</vt:lpstr>
      <vt:lpstr>What is the network? </vt:lpstr>
      <vt:lpstr>Goals of Networks</vt:lpstr>
      <vt:lpstr>Requirement for building a network</vt:lpstr>
      <vt:lpstr>Network Classification</vt:lpstr>
      <vt:lpstr>Local Area Network (LAN)</vt:lpstr>
      <vt:lpstr>Metropolitan Area Network (MAN)</vt:lpstr>
      <vt:lpstr>Wide Area Network (WAN)</vt:lpstr>
      <vt:lpstr>Classifying Network by Resource Access</vt:lpstr>
      <vt:lpstr>Peer To Peer (P2P) Network</vt:lpstr>
      <vt:lpstr>(P2P) Advantages &amp; Disadvantages</vt:lpstr>
      <vt:lpstr>(P2P) Network Management</vt:lpstr>
      <vt:lpstr>Client/Server Networks</vt:lpstr>
      <vt:lpstr>Client Server Networks</vt:lpstr>
      <vt:lpstr>Advantages of Client/Server Networks</vt:lpstr>
      <vt:lpstr>Disadvantages of Client Server Networks</vt:lpstr>
      <vt:lpstr>Client/Server Network Management</vt:lpstr>
      <vt:lpstr>Network Classification based on its topography</vt:lpstr>
      <vt:lpstr>Bus</vt:lpstr>
      <vt:lpstr>Ring</vt:lpstr>
      <vt:lpstr>Star</vt:lpstr>
      <vt:lpstr>Classifying networks based on transmission medium</vt:lpstr>
      <vt:lpstr>Rules for choosing the most suitable type of network</vt:lpstr>
      <vt:lpstr>Devices for Exchanging &amp; Transferring Data</vt:lpstr>
      <vt:lpstr>Network Interface Card (NIC)</vt:lpstr>
      <vt:lpstr>The MODEM</vt:lpstr>
      <vt:lpstr>Hub</vt:lpstr>
      <vt:lpstr>Hub</vt:lpstr>
      <vt:lpstr>Repeater</vt:lpstr>
      <vt:lpstr>Bridge</vt:lpstr>
      <vt:lpstr>Router</vt:lpstr>
      <vt:lpstr>Different Types of Router</vt:lpstr>
      <vt:lpstr>Gateway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Lec1: Network Management (Review)</dc:title>
  <dc:creator>Maysoon</dc:creator>
  <cp:lastModifiedBy>Nada Alhirabi</cp:lastModifiedBy>
  <cp:revision>45</cp:revision>
  <dcterms:created xsi:type="dcterms:W3CDTF">2013-09-11T08:43:03Z</dcterms:created>
  <dcterms:modified xsi:type="dcterms:W3CDTF">2016-09-29T06:08:01Z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0x010100575BEF62FB50E9479EACBA5451E22AD9</vt:lpwstr>
  </property>
</Properties>
</file>