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4"/>
  </p:notesMasterIdLst>
  <p:sldIdLst>
    <p:sldId id="256" r:id="rId5"/>
    <p:sldId id="332" r:id="rId6"/>
    <p:sldId id="338" r:id="rId7"/>
    <p:sldId id="303" r:id="rId8"/>
    <p:sldId id="304" r:id="rId9"/>
    <p:sldId id="333" r:id="rId10"/>
    <p:sldId id="334" r:id="rId11"/>
    <p:sldId id="306" r:id="rId12"/>
    <p:sldId id="335" r:id="rId13"/>
    <p:sldId id="336" r:id="rId14"/>
    <p:sldId id="305" r:id="rId15"/>
    <p:sldId id="307" r:id="rId16"/>
    <p:sldId id="352" r:id="rId17"/>
    <p:sldId id="353" r:id="rId18"/>
    <p:sldId id="354" r:id="rId19"/>
    <p:sldId id="337" r:id="rId20"/>
    <p:sldId id="367" r:id="rId21"/>
    <p:sldId id="368" r:id="rId22"/>
    <p:sldId id="358" r:id="rId23"/>
    <p:sldId id="357" r:id="rId24"/>
    <p:sldId id="360" r:id="rId25"/>
    <p:sldId id="356" r:id="rId26"/>
    <p:sldId id="361" r:id="rId27"/>
    <p:sldId id="362" r:id="rId28"/>
    <p:sldId id="363" r:id="rId29"/>
    <p:sldId id="369" r:id="rId30"/>
    <p:sldId id="370" r:id="rId31"/>
    <p:sldId id="364" r:id="rId32"/>
    <p:sldId id="372" r:id="rId33"/>
    <p:sldId id="373" r:id="rId34"/>
    <p:sldId id="374" r:id="rId35"/>
    <p:sldId id="375" r:id="rId36"/>
    <p:sldId id="376" r:id="rId37"/>
    <p:sldId id="377" r:id="rId38"/>
    <p:sldId id="378" r:id="rId39"/>
    <p:sldId id="371" r:id="rId40"/>
    <p:sldId id="381" r:id="rId41"/>
    <p:sldId id="379" r:id="rId42"/>
    <p:sldId id="309" r:id="rId43"/>
    <p:sldId id="339" r:id="rId44"/>
    <p:sldId id="311" r:id="rId45"/>
    <p:sldId id="313" r:id="rId46"/>
    <p:sldId id="314" r:id="rId47"/>
    <p:sldId id="350" r:id="rId48"/>
    <p:sldId id="315" r:id="rId49"/>
    <p:sldId id="316" r:id="rId50"/>
    <p:sldId id="342" r:id="rId51"/>
    <p:sldId id="318" r:id="rId52"/>
    <p:sldId id="319"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D550A6-934F-4599-A9C7-6A206692947F}" type="datetimeFigureOut">
              <a:rPr lang="en-US" smtClean="0"/>
              <a:pPr/>
              <a:t>2/14/2017</a:t>
            </a:fld>
            <a:endParaRPr lang="en-US"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F24BE0-6262-4D96-A701-A60AD937A87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7D278B72-D3A4-44EB-AD40-A8AB229DD893}"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5" name="Footer Placeholder 4"/>
          <p:cNvSpPr>
            <a:spLocks noGrp="1"/>
          </p:cNvSpPr>
          <p:nvPr>
            <p:ph type="ftr" sz="quarter" idx="11"/>
          </p:nvPr>
        </p:nvSpPr>
        <p:spPr>
          <a:xfrm>
            <a:off x="2640597" y="6377459"/>
            <a:ext cx="3836404" cy="365125"/>
          </a:xfrm>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5" name="Footer Placeholder 4"/>
          <p:cNvSpPr>
            <a:spLocks noGrp="1"/>
          </p:cNvSpPr>
          <p:nvPr>
            <p:ph type="ftr" sz="quarter" idx="11"/>
          </p:nvPr>
        </p:nvSpPr>
        <p:spPr/>
        <p:txBody>
          <a:bodyPr/>
          <a:lstStyle/>
          <a:p>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6" name="Footer Placeholder 5"/>
          <p:cNvSpPr>
            <a:spLocks noGrp="1"/>
          </p:cNvSpPr>
          <p:nvPr>
            <p:ph type="ftr" sz="quarter" idx="11"/>
          </p:nvPr>
        </p:nvSpPr>
        <p:spPr/>
        <p:txBody>
          <a:bodyPr/>
          <a:lstStyle/>
          <a:p>
            <a:endParaRPr kumimoji="0" lang="en-US" sz="1400" dirty="0">
              <a:solidFill>
                <a:schemeClr val="tx2"/>
              </a:solidFill>
            </a:endParaRPr>
          </a:p>
        </p:txBody>
      </p:sp>
      <p:sp>
        <p:nvSpPr>
          <p:cNvPr id="7" name="Slide Number Placeholder 6"/>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8" name="Footer Placeholder 7"/>
          <p:cNvSpPr>
            <a:spLocks noGrp="1"/>
          </p:cNvSpPr>
          <p:nvPr>
            <p:ph type="ftr" sz="quarter" idx="11"/>
          </p:nvPr>
        </p:nvSpPr>
        <p:spPr/>
        <p:txBody>
          <a:bodyPr/>
          <a:lstStyle/>
          <a:p>
            <a:endParaRPr kumimoji="0" lang="en-US" sz="1400" dirty="0">
              <a:solidFill>
                <a:schemeClr val="tx2"/>
              </a:solidFill>
            </a:endParaRPr>
          </a:p>
        </p:txBody>
      </p:sp>
      <p:sp>
        <p:nvSpPr>
          <p:cNvPr id="9" name="Slide Number Placeholder 8"/>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4" name="Footer Placeholder 3"/>
          <p:cNvSpPr>
            <a:spLocks noGrp="1"/>
          </p:cNvSpPr>
          <p:nvPr>
            <p:ph type="ftr" sz="quarter" idx="11"/>
          </p:nvPr>
        </p:nvSpPr>
        <p:spPr/>
        <p:txBody>
          <a:bodyPr/>
          <a:lstStyle/>
          <a:p>
            <a:endParaRPr kumimoji="0" lang="en-US" sz="1400" dirty="0">
              <a:solidFill>
                <a:schemeClr val="tx2"/>
              </a:solidFill>
            </a:endParaRPr>
          </a:p>
        </p:txBody>
      </p:sp>
      <p:sp>
        <p:nvSpPr>
          <p:cNvPr id="5" name="Slide Number Placeholder 4"/>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3" name="Footer Placeholder 2"/>
          <p:cNvSpPr>
            <a:spLocks noGrp="1"/>
          </p:cNvSpPr>
          <p:nvPr>
            <p:ph type="ftr" sz="quarter" idx="11"/>
          </p:nvPr>
        </p:nvSpPr>
        <p:spPr/>
        <p:txBody>
          <a:bodyPr/>
          <a:lstStyle/>
          <a:p>
            <a:endParaRPr kumimoji="0" lang="en-US" sz="1400" dirty="0">
              <a:solidFill>
                <a:schemeClr val="tx2"/>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6" name="Footer Placeholder 5"/>
          <p:cNvSpPr>
            <a:spLocks noGrp="1"/>
          </p:cNvSpPr>
          <p:nvPr>
            <p:ph type="ftr" sz="quarter" idx="11"/>
          </p:nvPr>
        </p:nvSpPr>
        <p:spPr/>
        <p:txBody>
          <a:bodyPr/>
          <a:lstStyle/>
          <a:p>
            <a:endParaRPr kumimoji="0" lang="en-US" sz="1400" dirty="0">
              <a:solidFill>
                <a:schemeClr val="tx2"/>
              </a:solidFill>
            </a:endParaRPr>
          </a:p>
        </p:txBody>
      </p:sp>
      <p:sp>
        <p:nvSpPr>
          <p:cNvPr id="7" name="Slide Number Placeholder 6"/>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sz="1400" dirty="0">
              <a:solidFill>
                <a:schemeClr val="tx2"/>
              </a:solidFill>
            </a:endParaRPr>
          </a:p>
        </p:txBody>
      </p:sp>
      <p:sp>
        <p:nvSpPr>
          <p:cNvPr id="7" name="Slide Number Placeholder 6"/>
          <p:cNvSpPr>
            <a:spLocks noGrp="1"/>
          </p:cNvSpPr>
          <p:nvPr>
            <p:ph type="sldNum" sz="quarter" idx="12"/>
          </p:nvPr>
        </p:nvSpPr>
        <p:spPr>
          <a:xfrm>
            <a:off x="8339328" y="1170432"/>
            <a:ext cx="733864" cy="201168"/>
          </a:xfrm>
        </p:spPr>
        <p:txBody>
          <a:body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lgn="r" eaLnBrk="1" latinLnBrk="0" hangingPunct="1"/>
            <a:fld id="{B14D205E-4CC2-480F-BD2F-992F50BE537B}" type="datetime1">
              <a:rPr lang="en-US" smtClean="0"/>
              <a:pPr algn="r" eaLnBrk="1" latinLnBrk="0" hangingPunct="1"/>
              <a:t>2/14/2017</a:t>
            </a:fld>
            <a:endParaRPr lang="en-US" sz="1400" dirty="0">
              <a:solidFill>
                <a:schemeClr val="tx2"/>
              </a:solidFill>
            </a:endParaRPr>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kumimoji="0" lang="en-US" sz="1400" dirty="0">
              <a:solidFill>
                <a:schemeClr val="tx2"/>
              </a:solidFill>
            </a:endParaRPr>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500" b="1" kern="1200">
          <a:solidFill>
            <a:schemeClr val="accent1">
              <a:satMod val="150000"/>
            </a:schemeClr>
          </a:solidFill>
          <a:effectLst/>
          <a:latin typeface="Arial" pitchFamily="34" charset="0"/>
          <a:ea typeface="+mj-ea"/>
          <a:cs typeface="Arial" pitchFamily="34" charset="0"/>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Arial" pitchFamily="34" charset="0"/>
          <a:ea typeface="+mn-ea"/>
          <a:cs typeface="Arial" pitchFamily="34" charset="0"/>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Arial" pitchFamily="34" charset="0"/>
          <a:ea typeface="+mn-ea"/>
          <a:cs typeface="Arial" pitchFamily="34" charset="0"/>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Arial" pitchFamily="34" charset="0"/>
          <a:ea typeface="+mn-ea"/>
          <a:cs typeface="Arial" pitchFamily="34" charset="0"/>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Arial" pitchFamily="34" charset="0"/>
          <a:ea typeface="+mn-ea"/>
          <a:cs typeface="Arial" pitchFamily="34" charset="0"/>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Arial" pitchFamily="34" charset="0"/>
          <a:ea typeface="+mn-ea"/>
          <a:cs typeface="Arial" pitchFamily="34" charset="0"/>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google.com.sa/url?sa=i&amp;rct=j&amp;q=&amp;esrc=s&amp;frm=1&amp;source=images&amp;cd=&amp;cad=rja&amp;docid=49oDFtfVB_Ix6M&amp;tbnid=gle8GolO69Bd0M:&amp;ved=0CAUQjRw&amp;url=http://www.cybercrimereview.com/2011/12/tech-watch-mac-addresses-vs-ip.html&amp;ei=Gls3Uq2ZLI3Msgbr-oGQBQ&amp;psig=AFQjCNGIyvucu0BrPniV19UkVs1O9hgDGw&amp;ust=1379445872341527"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a:xfrm>
            <a:off x="609600" y="1447800"/>
            <a:ext cx="8077200" cy="1673352"/>
          </a:xfrm>
        </p:spPr>
        <p:txBody>
          <a:bodyPr/>
          <a:lstStyle/>
          <a:p>
            <a:r>
              <a:rPr lang="en-US" b="1" dirty="0" smtClean="0"/>
              <a:t>Lec1: </a:t>
            </a:r>
            <a:r>
              <a:rPr lang="en-US" b="1" dirty="0" smtClean="0"/>
              <a:t>Experiment</a:t>
            </a:r>
            <a:endParaRPr lang="en-US" dirty="0"/>
          </a:p>
        </p:txBody>
      </p:sp>
      <p:sp>
        <p:nvSpPr>
          <p:cNvPr id="2" name="عنوان فرعي 1"/>
          <p:cNvSpPr>
            <a:spLocks noGrp="1"/>
          </p:cNvSpPr>
          <p:nvPr>
            <p:ph type="subTitle" idx="1"/>
          </p:nvPr>
        </p:nvSpPr>
        <p:spPr>
          <a:xfrm>
            <a:off x="533400" y="2514600"/>
            <a:ext cx="8305800" cy="1600200"/>
          </a:xfrm>
        </p:spPr>
        <p:txBody>
          <a:bodyPr>
            <a:normAutofit/>
          </a:bodyPr>
          <a:lstStyle/>
          <a:p>
            <a:r>
              <a:rPr lang="en-US" b="1" dirty="0" smtClean="0"/>
              <a:t>Designing the network, IP addressing and Subnets, designing using Variable Length Subnet Mask</a:t>
            </a:r>
          </a:p>
          <a:p>
            <a:r>
              <a:rPr lang="en-US" b="1" dirty="0" smtClean="0"/>
              <a:t>Dr. Mohamed </a:t>
            </a:r>
            <a:r>
              <a:rPr lang="en-US" b="1" dirty="0" err="1" smtClean="0"/>
              <a:t>Abd-Eldayem</a:t>
            </a:r>
            <a:endParaRPr lang="en-US"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1</a:t>
            </a:fld>
            <a:endParaRPr kumimoji="0" lang="en-US" sz="1400" dirty="0">
              <a:solidFill>
                <a:srgbClr val="FFFFFF"/>
              </a:solidFill>
            </a:endParaRPr>
          </a:p>
        </p:txBody>
      </p:sp>
      <p:sp>
        <p:nvSpPr>
          <p:cNvPr id="5" name="مربع نص 4"/>
          <p:cNvSpPr txBox="1"/>
          <p:nvPr/>
        </p:nvSpPr>
        <p:spPr>
          <a:xfrm>
            <a:off x="762000" y="5226784"/>
            <a:ext cx="8077200" cy="1631216"/>
          </a:xfrm>
          <a:prstGeom prst="rect">
            <a:avLst/>
          </a:prstGeom>
          <a:noFill/>
        </p:spPr>
        <p:txBody>
          <a:bodyPr wrap="square" rtlCol="0">
            <a:spAutoFit/>
          </a:bodyPr>
          <a:lstStyle/>
          <a:p>
            <a:r>
              <a:rPr lang="en-US" sz="2000" b="1" dirty="0" smtClean="0"/>
              <a:t>References:</a:t>
            </a:r>
          </a:p>
          <a:p>
            <a:pPr lvl="1">
              <a:buFont typeface="Arial" pitchFamily="34" charset="0"/>
              <a:buChar char="•"/>
            </a:pPr>
            <a:r>
              <a:rPr lang="en-US" sz="2000" dirty="0" smtClean="0"/>
              <a:t>	CCNA Curriculum</a:t>
            </a:r>
          </a:p>
          <a:p>
            <a:pPr lvl="1">
              <a:buFont typeface="Arial" pitchFamily="34" charset="0"/>
              <a:buChar char="•"/>
            </a:pPr>
            <a:r>
              <a:rPr lang="en-US" sz="2000" dirty="0" smtClean="0"/>
              <a:t>	CCNA Command Quick Reference by Scott Epson</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2.1 Layer 2 bridging </a:t>
            </a:r>
            <a:r>
              <a:rPr lang="en-US" sz="2800" dirty="0" smtClean="0"/>
              <a:t>(A -&gt; C)</a:t>
            </a:r>
            <a:endParaRPr lang="ar-SA" sz="3200" dirty="0"/>
          </a:p>
        </p:txBody>
      </p:sp>
      <p:sp>
        <p:nvSpPr>
          <p:cNvPr id="3" name="Content Placeholder 2"/>
          <p:cNvSpPr>
            <a:spLocks noGrp="1"/>
          </p:cNvSpPr>
          <p:nvPr>
            <p:ph idx="1"/>
          </p:nvPr>
        </p:nvSpPr>
        <p:spPr/>
        <p:txBody>
          <a:bodyPr>
            <a:normAutofit lnSpcReduction="10000"/>
          </a:bodyPr>
          <a:lstStyle/>
          <a:p>
            <a:pPr marL="633222" indent="-514350" algn="just">
              <a:buFont typeface="+mj-lt"/>
              <a:buAutoNum type="arabicPeriod" startAt="5"/>
            </a:pPr>
            <a:r>
              <a:rPr lang="en-US" sz="2400" dirty="0" smtClean="0"/>
              <a:t>The bridge adds the source address of the frame (Host C) to its bridge table. The frame must be associated with port 2 in the table. </a:t>
            </a:r>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endParaRPr lang="en-US" sz="2400" dirty="0" smtClean="0"/>
          </a:p>
          <a:p>
            <a:pPr marL="633222" indent="-514350" algn="just">
              <a:buFont typeface="+mj-lt"/>
              <a:buAutoNum type="arabicPeriod" startAt="5"/>
            </a:pPr>
            <a:r>
              <a:rPr lang="en-US" sz="2400" dirty="0" smtClean="0"/>
              <a:t>The destination address of the frame (Host A) is checked against the bridge. The address is in the table but it is associated with port 1, so the frame is forwarded to the other segment (Segment1). </a:t>
            </a: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10</a:t>
            </a:fld>
            <a:endParaRPr kumimoji="0" lang="en-US" sz="1400" dirty="0">
              <a:solidFill>
                <a:srgbClr val="FFFFFF"/>
              </a:solidFill>
              <a:latin typeface="+mj-lt"/>
              <a:ea typeface="+mj-ea"/>
              <a:cs typeface="+mj-cs"/>
            </a:endParaRPr>
          </a:p>
        </p:txBody>
      </p:sp>
      <p:graphicFrame>
        <p:nvGraphicFramePr>
          <p:cNvPr id="6" name="Table 5"/>
          <p:cNvGraphicFramePr>
            <a:graphicFrameLocks noGrp="1"/>
          </p:cNvGraphicFramePr>
          <p:nvPr/>
        </p:nvGraphicFramePr>
        <p:xfrm>
          <a:off x="2590800" y="3048000"/>
          <a:ext cx="4267200" cy="1676400"/>
        </p:xfrm>
        <a:graphic>
          <a:graphicData uri="http://schemas.openxmlformats.org/drawingml/2006/table">
            <a:tbl>
              <a:tblPr rtl="1" firstRow="1" bandRow="1">
                <a:tableStyleId>{5C22544A-7EE6-4342-B048-85BDC9FD1C3A}</a:tableStyleId>
              </a:tblPr>
              <a:tblGrid>
                <a:gridCol w="2133600"/>
                <a:gridCol w="2133600"/>
              </a:tblGrid>
              <a:tr h="254000">
                <a:tc gridSpan="2">
                  <a:txBody>
                    <a:bodyPr/>
                    <a:lstStyle/>
                    <a:p>
                      <a:pPr algn="ctr" rtl="1"/>
                      <a:r>
                        <a:rPr lang="en-US" sz="1600" dirty="0" smtClean="0"/>
                        <a:t>Bridge Table</a:t>
                      </a:r>
                      <a:endParaRPr lang="ar-SA" sz="1600" dirty="0"/>
                    </a:p>
                  </a:txBody>
                  <a:tcPr/>
                </a:tc>
                <a:tc hMerge="1">
                  <a:txBody>
                    <a:bodyPr/>
                    <a:lstStyle/>
                    <a:p>
                      <a:pPr rtl="1"/>
                      <a:endParaRPr lang="ar-SA" dirty="0"/>
                    </a:p>
                  </a:txBody>
                  <a:tcPr/>
                </a:tc>
              </a:tr>
              <a:tr h="254000">
                <a:tc>
                  <a:txBody>
                    <a:bodyPr/>
                    <a:lstStyle/>
                    <a:p>
                      <a:pPr algn="ctr" rtl="1"/>
                      <a:r>
                        <a:rPr lang="en-US" sz="1600" b="1" dirty="0" smtClean="0"/>
                        <a:t>Port</a:t>
                      </a:r>
                      <a:endParaRPr lang="ar-SA" sz="1600" b="1" dirty="0"/>
                    </a:p>
                  </a:txBody>
                  <a:tcPr/>
                </a:tc>
                <a:tc>
                  <a:txBody>
                    <a:bodyPr/>
                    <a:lstStyle/>
                    <a:p>
                      <a:pPr algn="ctr" rtl="1"/>
                      <a:r>
                        <a:rPr lang="en-US" sz="1600" b="1" dirty="0" smtClean="0"/>
                        <a:t>MAC Address</a:t>
                      </a:r>
                      <a:endParaRPr lang="ar-SA" sz="1600" b="1" dirty="0"/>
                    </a:p>
                  </a:txBody>
                  <a:tcPr/>
                </a:tc>
              </a:tr>
              <a:tr h="254000">
                <a:tc>
                  <a:txBody>
                    <a:bodyPr/>
                    <a:lstStyle/>
                    <a:p>
                      <a:pPr algn="ctr" rtl="1"/>
                      <a:r>
                        <a:rPr lang="en-US" sz="1600" dirty="0" smtClean="0"/>
                        <a:t>Port 1</a:t>
                      </a:r>
                      <a:endParaRPr lang="ar-SA" sz="1600" dirty="0"/>
                    </a:p>
                  </a:txBody>
                  <a:tcPr/>
                </a:tc>
                <a:tc>
                  <a:txBody>
                    <a:bodyPr/>
                    <a:lstStyle/>
                    <a:p>
                      <a:pPr algn="ctr" rtl="1"/>
                      <a:r>
                        <a:rPr lang="en-US" sz="1600" dirty="0" smtClean="0"/>
                        <a:t>00000CAAAAAA</a:t>
                      </a:r>
                      <a:endParaRPr lang="ar-SA" sz="1600" dirty="0"/>
                    </a:p>
                  </a:txBody>
                  <a:tcPr/>
                </a:tc>
              </a:tr>
              <a:tr h="254000">
                <a:tc>
                  <a:txBody>
                    <a:bodyPr/>
                    <a:lstStyle/>
                    <a:p>
                      <a:pPr algn="ctr" rtl="0"/>
                      <a:r>
                        <a:rPr lang="en-US" sz="1600" dirty="0" smtClean="0"/>
                        <a:t>Port 1</a:t>
                      </a:r>
                      <a:endParaRPr lang="ar-SA" sz="1600" dirty="0"/>
                    </a:p>
                  </a:txBody>
                  <a:tcPr/>
                </a:tc>
                <a:tc>
                  <a:txBody>
                    <a:bodyPr/>
                    <a:lstStyle/>
                    <a:p>
                      <a:pPr algn="ctr" rtl="1"/>
                      <a:r>
                        <a:rPr lang="en-US" sz="1600" dirty="0" smtClean="0"/>
                        <a:t>00000CBBBBBB</a:t>
                      </a:r>
                      <a:endParaRPr lang="ar-SA" sz="1600" dirty="0"/>
                    </a:p>
                  </a:txBody>
                  <a:tcPr/>
                </a:tc>
              </a:tr>
              <a:tr h="254000">
                <a:tc>
                  <a:txBody>
                    <a:bodyPr/>
                    <a:lstStyle/>
                    <a:p>
                      <a:pPr algn="ctr" rtl="0"/>
                      <a:r>
                        <a:rPr lang="en-US" sz="1600" dirty="0" smtClean="0"/>
                        <a:t>Port 2</a:t>
                      </a:r>
                      <a:endParaRPr lang="ar-SA" sz="1600" dirty="0"/>
                    </a:p>
                  </a:txBody>
                  <a:tcPr/>
                </a:tc>
                <a:tc>
                  <a:txBody>
                    <a:bodyPr/>
                    <a:lstStyle/>
                    <a:p>
                      <a:pPr algn="ctr" rtl="1"/>
                      <a:r>
                        <a:rPr lang="en-US" sz="1600" dirty="0" smtClean="0"/>
                        <a:t>00000CCCCCCC</a:t>
                      </a:r>
                      <a:endParaRPr lang="ar-SA" sz="16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57200"/>
            <a:ext cx="9296400" cy="1143000"/>
          </a:xfrm>
        </p:spPr>
        <p:txBody>
          <a:bodyPr>
            <a:noAutofit/>
          </a:bodyPr>
          <a:lstStyle/>
          <a:p>
            <a:pPr>
              <a:buFont typeface="Arial" pitchFamily="34" charset="0"/>
              <a:buChar char="•"/>
            </a:pPr>
            <a:r>
              <a:rPr lang="en-US" sz="2200" b="1" dirty="0" smtClean="0"/>
              <a:t>A bridge has only two ports and divides a collision domain into two parts, but it do not affect the logical or Layer 3 addressing. Thus, a bridge will divide a collision domain but has no effect on a logical or broadcast domain.</a:t>
            </a:r>
            <a:br>
              <a:rPr lang="en-US" sz="2200" b="1" dirty="0" smtClean="0"/>
            </a:br>
            <a:r>
              <a:rPr lang="en-US" sz="2200" b="1" dirty="0" smtClean="0"/>
              <a:t> </a:t>
            </a:r>
            <a:br>
              <a:rPr lang="en-US" sz="2200" b="1" dirty="0" smtClean="0"/>
            </a:br>
            <a:endParaRPr lang="en-US" sz="2200" b="1"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11</a:t>
            </a:fld>
            <a:endParaRPr kumimoji="0" lang="en-US" dirty="0"/>
          </a:p>
        </p:txBody>
      </p:sp>
      <p:pic>
        <p:nvPicPr>
          <p:cNvPr id="2050" name="Picture 2"/>
          <p:cNvPicPr>
            <a:picLocks noChangeAspect="1" noChangeArrowheads="1"/>
          </p:cNvPicPr>
          <p:nvPr/>
        </p:nvPicPr>
        <p:blipFill>
          <a:blip r:embed="rId2" cstate="print"/>
          <a:srcRect/>
          <a:stretch>
            <a:fillRect/>
          </a:stretch>
        </p:blipFill>
        <p:spPr bwMode="auto">
          <a:xfrm>
            <a:off x="762000" y="1524000"/>
            <a:ext cx="7968343"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2.2 Switch operation</a:t>
            </a:r>
            <a:endParaRPr lang="en-US" dirty="0"/>
          </a:p>
        </p:txBody>
      </p:sp>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12</a:t>
            </a:fld>
            <a:endParaRPr kumimoji="0" lang="en-US" dirty="0"/>
          </a:p>
        </p:txBody>
      </p:sp>
      <p:pic>
        <p:nvPicPr>
          <p:cNvPr id="3074" name="Picture 2"/>
          <p:cNvPicPr>
            <a:picLocks noChangeAspect="1" noChangeArrowheads="1"/>
          </p:cNvPicPr>
          <p:nvPr/>
        </p:nvPicPr>
        <p:blipFill>
          <a:blip r:embed="rId2" cstate="print"/>
          <a:srcRect/>
          <a:stretch>
            <a:fillRect/>
          </a:stretch>
        </p:blipFill>
        <p:spPr bwMode="auto">
          <a:xfrm>
            <a:off x="1524000" y="1600200"/>
            <a:ext cx="6324600" cy="3152775"/>
          </a:xfrm>
          <a:prstGeom prst="rect">
            <a:avLst/>
          </a:prstGeom>
          <a:noFill/>
          <a:ln w="9525">
            <a:noFill/>
            <a:miter lim="800000"/>
            <a:headEnd/>
            <a:tailEnd/>
          </a:ln>
        </p:spPr>
      </p:pic>
      <p:sp>
        <p:nvSpPr>
          <p:cNvPr id="5" name="مستطيل 4"/>
          <p:cNvSpPr/>
          <p:nvPr/>
        </p:nvSpPr>
        <p:spPr>
          <a:xfrm>
            <a:off x="533400" y="5105400"/>
            <a:ext cx="8229600" cy="1631216"/>
          </a:xfrm>
          <a:prstGeom prst="rect">
            <a:avLst/>
          </a:prstGeom>
        </p:spPr>
        <p:txBody>
          <a:bodyPr wrap="square">
            <a:spAutoFit/>
          </a:bodyPr>
          <a:lstStyle/>
          <a:p>
            <a:pPr algn="just">
              <a:buFont typeface="Arial" pitchFamily="34" charset="0"/>
              <a:buChar char="•"/>
            </a:pPr>
            <a:r>
              <a:rPr lang="en-US" sz="2000" b="1" dirty="0" smtClean="0"/>
              <a:t>A switch is simply a bridge with many ports. When only one node (computer) is connected to a switch port, the collision domain on the shared media contains only two nodes. </a:t>
            </a:r>
          </a:p>
          <a:p>
            <a:pPr algn="just">
              <a:buFont typeface="Arial" pitchFamily="34" charset="0"/>
              <a:buChar char="•"/>
            </a:pPr>
            <a:r>
              <a:rPr lang="en-US" sz="2000" b="1" dirty="0" smtClean="0"/>
              <a:t>Most switches are capable of supporting full duplex (means that data can be transmitted in both directions on the medium at the same time)</a:t>
            </a:r>
            <a:endParaRPr lang="en-US"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Autofit/>
          </a:bodyPr>
          <a:lstStyle/>
          <a:p>
            <a:r>
              <a:rPr lang="en-US" sz="3600" dirty="0" smtClean="0"/>
              <a:t>Revision: Converting Decimal To Binary</a:t>
            </a:r>
            <a:endParaRPr lang="ar-SA" sz="3600" dirty="0"/>
          </a:p>
        </p:txBody>
      </p:sp>
      <p:sp>
        <p:nvSpPr>
          <p:cNvPr id="3" name="Content Placeholder 2"/>
          <p:cNvSpPr>
            <a:spLocks noGrp="1"/>
          </p:cNvSpPr>
          <p:nvPr>
            <p:ph idx="1"/>
          </p:nvPr>
        </p:nvSpPr>
        <p:spPr>
          <a:xfrm>
            <a:off x="457200" y="1447800"/>
            <a:ext cx="8229600" cy="4625609"/>
          </a:xfrm>
        </p:spPr>
        <p:txBody>
          <a:bodyPr>
            <a:normAutofit/>
          </a:bodyPr>
          <a:lstStyle/>
          <a:p>
            <a:pPr>
              <a:buNone/>
            </a:pPr>
            <a:r>
              <a:rPr lang="en-US" sz="2800" b="1" dirty="0" smtClean="0">
                <a:solidFill>
                  <a:schemeClr val="accent5"/>
                </a:solidFill>
              </a:rPr>
              <a:t>Example convert the decimal number 198 to binary number?</a:t>
            </a:r>
          </a:p>
        </p:txBody>
      </p:sp>
      <p:sp>
        <p:nvSpPr>
          <p:cNvPr id="6" name="Slide Number Placeholder 5"/>
          <p:cNvSpPr>
            <a:spLocks noGrp="1"/>
          </p:cNvSpPr>
          <p:nvPr>
            <p:ph type="sldNum" sz="quarter" idx="12"/>
          </p:nvPr>
        </p:nvSpPr>
        <p:spPr/>
        <p:txBody>
          <a:bodyPr/>
          <a:lstStyle/>
          <a:p>
            <a:fld id="{BA5376F1-DEF6-4E3D-8294-632F683DAEB8}" type="slidenum">
              <a:rPr lang="en-US" smtClean="0"/>
              <a:pPr/>
              <a:t>13</a:t>
            </a:fld>
            <a:endParaRPr lang="en-US"/>
          </a:p>
        </p:txBody>
      </p:sp>
      <p:graphicFrame>
        <p:nvGraphicFramePr>
          <p:cNvPr id="10" name="Table 9"/>
          <p:cNvGraphicFramePr>
            <a:graphicFrameLocks noGrp="1"/>
          </p:cNvGraphicFramePr>
          <p:nvPr/>
        </p:nvGraphicFramePr>
        <p:xfrm>
          <a:off x="3923928" y="2276872"/>
          <a:ext cx="3816425" cy="3977640"/>
        </p:xfrm>
        <a:graphic>
          <a:graphicData uri="http://schemas.openxmlformats.org/drawingml/2006/table">
            <a:tbl>
              <a:tblPr rtl="1" firstRow="1" bandRow="1">
                <a:tableStyleId>{5940675A-B579-460E-94D1-54222C63F5DA}</a:tableStyleId>
              </a:tblPr>
              <a:tblGrid>
                <a:gridCol w="1567600"/>
                <a:gridCol w="1046392"/>
                <a:gridCol w="1202433"/>
              </a:tblGrid>
              <a:tr h="370840">
                <a:tc>
                  <a:txBody>
                    <a:bodyPr/>
                    <a:lstStyle/>
                    <a:p>
                      <a:pPr algn="ctr" rtl="1"/>
                      <a:r>
                        <a:rPr lang="en-US" dirty="0" smtClean="0"/>
                        <a:t>Decimal Number</a:t>
                      </a:r>
                      <a:endParaRPr lang="ar-SA" dirty="0"/>
                    </a:p>
                  </a:txBody>
                  <a:tcP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rtl="1"/>
                      <a:r>
                        <a:rPr lang="en-US" dirty="0" smtClean="0"/>
                        <a:t>Divisor</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rtl="1"/>
                      <a:r>
                        <a:rPr lang="en-US" dirty="0" smtClean="0"/>
                        <a:t>Reminder</a:t>
                      </a:r>
                      <a:endParaRPr lang="ar-SA"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b="1" dirty="0" smtClean="0">
                          <a:solidFill>
                            <a:schemeClr val="accent5"/>
                          </a:solidFill>
                        </a:rPr>
                        <a:t>198</a:t>
                      </a:r>
                      <a:endParaRPr lang="ar-SA" b="1" dirty="0">
                        <a:solidFill>
                          <a:schemeClr val="accent5"/>
                        </a:solidFill>
                      </a:endParaRPr>
                    </a:p>
                  </a:txBody>
                  <a:tcP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99</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49</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24</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12</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6</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0</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3</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1</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r>
                        <a:rPr lang="en-US" dirty="0" smtClean="0"/>
                        <a:t>2</a:t>
                      </a:r>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en-US" dirty="0" smtClean="0">
                          <a:solidFill>
                            <a:schemeClr val="accent6">
                              <a:lumMod val="75000"/>
                            </a:schemeClr>
                          </a:solidFill>
                        </a:rPr>
                        <a:t>1</a:t>
                      </a:r>
                      <a:endParaRPr lang="ar-SA" dirty="0">
                        <a:solidFill>
                          <a:schemeClr val="accent6">
                            <a:lumMod val="75000"/>
                          </a:schemeClr>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algn="ctr" rtl="1"/>
                      <a:r>
                        <a:rPr lang="en-US" dirty="0" smtClean="0"/>
                        <a:t>0</a:t>
                      </a:r>
                      <a:endParaRPr lang="ar-SA"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cxnSp>
        <p:nvCxnSpPr>
          <p:cNvPr id="12" name="Straight Arrow Connector 11"/>
          <p:cNvCxnSpPr/>
          <p:nvPr/>
        </p:nvCxnSpPr>
        <p:spPr>
          <a:xfrm flipV="1">
            <a:off x="3635896" y="2924944"/>
            <a:ext cx="0" cy="309634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rot="16200000">
            <a:off x="1690811" y="3723419"/>
            <a:ext cx="2808313" cy="923330"/>
          </a:xfrm>
          <a:prstGeom prst="rect">
            <a:avLst/>
          </a:prstGeom>
          <a:noFill/>
        </p:spPr>
        <p:txBody>
          <a:bodyPr wrap="square" rtlCol="1">
            <a:spAutoFit/>
          </a:bodyPr>
          <a:lstStyle/>
          <a:p>
            <a:pPr algn="ctr"/>
            <a:r>
              <a:rPr lang="en-US" dirty="0" smtClean="0"/>
              <a:t>The binary number is the reminder written from the bottom to the top</a:t>
            </a:r>
            <a:endParaRPr lang="ar-SA" dirty="0"/>
          </a:p>
        </p:txBody>
      </p:sp>
      <p:sp>
        <p:nvSpPr>
          <p:cNvPr id="16" name="TextBox 15"/>
          <p:cNvSpPr txBox="1"/>
          <p:nvPr/>
        </p:nvSpPr>
        <p:spPr>
          <a:xfrm>
            <a:off x="107504" y="3142709"/>
            <a:ext cx="2088232" cy="646331"/>
          </a:xfrm>
          <a:prstGeom prst="rect">
            <a:avLst/>
          </a:prstGeom>
          <a:noFill/>
        </p:spPr>
        <p:txBody>
          <a:bodyPr wrap="square" rtlCol="1">
            <a:spAutoFit/>
          </a:bodyPr>
          <a:lstStyle/>
          <a:p>
            <a:r>
              <a:rPr lang="en-US" dirty="0" smtClean="0"/>
              <a:t>Decimal: 198</a:t>
            </a:r>
          </a:p>
          <a:p>
            <a:r>
              <a:rPr lang="en-US" dirty="0" smtClean="0"/>
              <a:t>Binary: 11000110</a:t>
            </a:r>
            <a:endParaRPr lang="ar-SA" dirty="0"/>
          </a:p>
        </p:txBody>
      </p:sp>
      <p:cxnSp>
        <p:nvCxnSpPr>
          <p:cNvPr id="17" name="Straight Arrow Connector 16"/>
          <p:cNvCxnSpPr/>
          <p:nvPr/>
        </p:nvCxnSpPr>
        <p:spPr>
          <a:xfrm>
            <a:off x="899592" y="3717032"/>
            <a:ext cx="108012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2400" dirty="0" smtClean="0"/>
              <a:t>Converting the binary number 11000110 to decimal number</a:t>
            </a:r>
            <a:endParaRPr lang="ar-SA" sz="2400" baseline="30000" dirty="0"/>
          </a:p>
        </p:txBody>
      </p:sp>
      <p:sp>
        <p:nvSpPr>
          <p:cNvPr id="6" name="Slide Number Placeholder 5"/>
          <p:cNvSpPr>
            <a:spLocks noGrp="1"/>
          </p:cNvSpPr>
          <p:nvPr>
            <p:ph type="sldNum" sz="quarter" idx="12"/>
          </p:nvPr>
        </p:nvSpPr>
        <p:spPr/>
        <p:txBody>
          <a:bodyPr/>
          <a:lstStyle/>
          <a:p>
            <a:fld id="{BA5376F1-DEF6-4E3D-8294-632F683DAEB8}" type="slidenum">
              <a:rPr lang="en-US" smtClean="0"/>
              <a:pPr/>
              <a:t>14</a:t>
            </a:fld>
            <a:endParaRPr lang="en-US"/>
          </a:p>
        </p:txBody>
      </p:sp>
      <p:graphicFrame>
        <p:nvGraphicFramePr>
          <p:cNvPr id="7" name="Table 6"/>
          <p:cNvGraphicFramePr>
            <a:graphicFrameLocks noGrp="1"/>
          </p:cNvGraphicFramePr>
          <p:nvPr/>
        </p:nvGraphicFramePr>
        <p:xfrm>
          <a:off x="304800" y="3051810"/>
          <a:ext cx="8305800" cy="2514600"/>
        </p:xfrm>
        <a:graphic>
          <a:graphicData uri="http://schemas.openxmlformats.org/drawingml/2006/table">
            <a:tbl>
              <a:tblPr rtl="1" firstRow="1" bandRow="1">
                <a:tableStyleId>{5940675A-B579-460E-94D1-54222C63F5DA}</a:tableStyleId>
              </a:tblPr>
              <a:tblGrid>
                <a:gridCol w="1038225"/>
                <a:gridCol w="1038225"/>
                <a:gridCol w="1038225"/>
                <a:gridCol w="1038225"/>
                <a:gridCol w="1038225"/>
                <a:gridCol w="1038225"/>
                <a:gridCol w="1068362"/>
                <a:gridCol w="1008088"/>
              </a:tblGrid>
              <a:tr h="628650">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rtl="0">
                        <a:buNone/>
                      </a:pPr>
                      <a:r>
                        <a:rPr lang="en-US" sz="1800" b="1" dirty="0" smtClean="0">
                          <a:latin typeface="Arial" pitchFamily="34" charset="0"/>
                          <a:cs typeface="Arial" pitchFamily="34" charset="0"/>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628650">
                <a:tc>
                  <a:txBody>
                    <a:bodyPr/>
                    <a:lstStyle/>
                    <a:p>
                      <a:pPr algn="l" rtl="0"/>
                      <a:r>
                        <a:rPr lang="en-US" sz="1800" b="1" dirty="0" smtClean="0">
                          <a:latin typeface="Arial" pitchFamily="34" charset="0"/>
                          <a:cs typeface="Arial" pitchFamily="34" charset="0"/>
                        </a:rPr>
                        <a:t>+</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 x 2</a:t>
                      </a:r>
                      <a:r>
                        <a:rPr lang="en-US" sz="1800" b="1" baseline="30000" dirty="0" smtClean="0">
                          <a:latin typeface="Arial" pitchFamily="34" charset="0"/>
                          <a:cs typeface="Arial" pitchFamily="34" charset="0"/>
                        </a:rPr>
                        <a:t>0</a:t>
                      </a:r>
                      <a:endParaRPr lang="ar-SA" sz="1800" b="1" dirty="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1</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2</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 x 2</a:t>
                      </a:r>
                      <a:r>
                        <a:rPr lang="en-US" sz="1800" b="1" baseline="30000" dirty="0" smtClean="0">
                          <a:latin typeface="Arial" pitchFamily="34" charset="0"/>
                          <a:cs typeface="Arial" pitchFamily="34" charset="0"/>
                        </a:rPr>
                        <a:t>3</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a:t>
                      </a:r>
                      <a:r>
                        <a:rPr lang="en-US" sz="1800" b="1" baseline="0" dirty="0" smtClean="0">
                          <a:latin typeface="Arial" pitchFamily="34" charset="0"/>
                          <a:cs typeface="Arial" pitchFamily="34" charset="0"/>
                        </a:rPr>
                        <a:t> x </a:t>
                      </a:r>
                      <a:r>
                        <a:rPr lang="en-US" sz="1800" b="1" dirty="0" smtClean="0">
                          <a:latin typeface="Arial" pitchFamily="34" charset="0"/>
                          <a:cs typeface="Arial" pitchFamily="34" charset="0"/>
                        </a:rPr>
                        <a:t>2</a:t>
                      </a:r>
                      <a:r>
                        <a:rPr lang="en-US" sz="1800" b="1" baseline="30000" dirty="0" smtClean="0">
                          <a:latin typeface="Arial" pitchFamily="34" charset="0"/>
                          <a:cs typeface="Arial" pitchFamily="34" charset="0"/>
                        </a:rPr>
                        <a:t>4</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0 x 2</a:t>
                      </a:r>
                      <a:r>
                        <a:rPr lang="en-US" sz="1800" b="1" baseline="30000" dirty="0" smtClean="0">
                          <a:latin typeface="Arial" pitchFamily="34" charset="0"/>
                          <a:cs typeface="Arial" pitchFamily="34" charset="0"/>
                        </a:rPr>
                        <a:t>5</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a:t>
                      </a:r>
                      <a:r>
                        <a:rPr lang="en-US" sz="1800" b="1" baseline="0" dirty="0" smtClean="0">
                          <a:latin typeface="Arial" pitchFamily="34" charset="0"/>
                          <a:cs typeface="Arial" pitchFamily="34" charset="0"/>
                        </a:rPr>
                        <a:t>  </a:t>
                      </a: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6</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1 x 2</a:t>
                      </a:r>
                      <a:r>
                        <a:rPr lang="en-US" sz="1800" b="1" baseline="30000" dirty="0" smtClean="0">
                          <a:latin typeface="Arial" pitchFamily="34" charset="0"/>
                          <a:cs typeface="Arial" pitchFamily="34" charset="0"/>
                        </a:rPr>
                        <a:t>7</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628650">
                <a:tc>
                  <a:txBody>
                    <a:bodyPr/>
                    <a:lstStyle/>
                    <a:p>
                      <a:pPr algn="ctr" rtl="0"/>
                      <a:r>
                        <a:rPr lang="en-US" sz="1800" b="1" dirty="0" smtClean="0">
                          <a:latin typeface="Arial" pitchFamily="34" charset="0"/>
                          <a:cs typeface="Arial" pitchFamily="34" charset="0"/>
                        </a:rPr>
                        <a:t>0</a:t>
                      </a:r>
                      <a:endParaRPr lang="ar-SA" sz="1800" b="1" dirty="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2   </a:t>
                      </a:r>
                      <a:r>
                        <a:rPr lang="ar-SA" sz="1800" b="1" dirty="0" smtClean="0">
                          <a:latin typeface="Arial" pitchFamily="34" charset="0"/>
                          <a:cs typeface="Arial" pitchFamily="34" charset="0"/>
                        </a:rPr>
                        <a:t>   +</a:t>
                      </a:r>
                      <a:r>
                        <a:rPr lang="en-US" sz="1800" b="1" dirty="0" smtClean="0">
                          <a:latin typeface="Arial" pitchFamily="34" charset="0"/>
                          <a:cs typeface="Arial" pitchFamily="34" charset="0"/>
                        </a:rPr>
                        <a:t> </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4   </a:t>
                      </a:r>
                      <a:r>
                        <a:rPr lang="ar-SA" sz="1800" b="1" dirty="0" smtClean="0">
                          <a:latin typeface="Arial" pitchFamily="34" charset="0"/>
                          <a:cs typeface="Arial" pitchFamily="34" charset="0"/>
                        </a:rPr>
                        <a:t>   +</a:t>
                      </a:r>
                      <a:r>
                        <a:rPr lang="en-US" sz="1800" b="1" dirty="0" smtClean="0">
                          <a:latin typeface="Arial" pitchFamily="34" charset="0"/>
                          <a:cs typeface="Arial" pitchFamily="34" charset="0"/>
                        </a:rPr>
                        <a:t>   </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0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0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SA" sz="1800" b="1" dirty="0" smtClean="0">
                          <a:latin typeface="Arial" pitchFamily="34" charset="0"/>
                          <a:cs typeface="Arial" pitchFamily="34" charset="0"/>
                        </a:rPr>
                        <a:t>  </a:t>
                      </a:r>
                      <a:r>
                        <a:rPr lang="en-US" sz="1800" b="1" dirty="0" smtClean="0">
                          <a:latin typeface="Arial" pitchFamily="34" charset="0"/>
                          <a:cs typeface="Arial" pitchFamily="34" charset="0"/>
                        </a:rPr>
                        <a:t>0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64   </a:t>
                      </a:r>
                      <a:r>
                        <a:rPr lang="ar-SA" sz="1800" b="1" dirty="0" smtClean="0">
                          <a:latin typeface="Arial" pitchFamily="34" charset="0"/>
                          <a:cs typeface="Arial"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128  </a:t>
                      </a:r>
                      <a:r>
                        <a:rPr lang="ar-SA" sz="1800" b="1" dirty="0" smtClean="0">
                          <a:latin typeface="Arial" pitchFamily="34" charset="0"/>
                          <a:cs typeface="Arial" pitchFamily="34" charset="0"/>
                        </a:rPr>
                        <a:t>+</a:t>
                      </a:r>
                      <a:r>
                        <a:rPr lang="en-US" sz="1800" b="1" dirty="0" smtClean="0">
                          <a:latin typeface="Arial" pitchFamily="34" charset="0"/>
                          <a:cs typeface="Arial" pitchFamily="34" charset="0"/>
                        </a:rPr>
                        <a:t>  </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628650">
                <a:tc>
                  <a:txBody>
                    <a:bodyPr/>
                    <a:lstStyle/>
                    <a:p>
                      <a:pPr algn="r" rtl="0"/>
                      <a:endParaRPr lang="ar-SA" sz="1800" b="1" dirty="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pitchFamily="34" charset="0"/>
                          <a:cs typeface="Arial" pitchFamily="34" charset="0"/>
                        </a:rPr>
                        <a:t>= 198</a:t>
                      </a: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Number</a:t>
                      </a:r>
                      <a:r>
                        <a:rPr lang="en-US" sz="1400" b="1" baseline="0" dirty="0" smtClean="0">
                          <a:latin typeface="Arial" pitchFamily="34" charset="0"/>
                          <a:cs typeface="Arial" pitchFamily="34" charset="0"/>
                        </a:rPr>
                        <a:t> </a:t>
                      </a:r>
                      <a:endParaRPr lang="ar-SA" sz="14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Decimal</a:t>
                      </a:r>
                      <a:endParaRPr lang="ar-SA" sz="14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800" b="1" dirty="0" smtClean="0">
                        <a:latin typeface="Arial" pitchFamily="34" charset="0"/>
                        <a:cs typeface="Arial"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9" name="Title 1"/>
          <p:cNvSpPr>
            <a:spLocks noGrp="1"/>
          </p:cNvSpPr>
          <p:nvPr>
            <p:ph type="title"/>
          </p:nvPr>
        </p:nvSpPr>
        <p:spPr>
          <a:xfrm>
            <a:off x="0" y="155448"/>
            <a:ext cx="9144000" cy="1252728"/>
          </a:xfrm>
        </p:spPr>
        <p:txBody>
          <a:bodyPr>
            <a:noAutofit/>
          </a:bodyPr>
          <a:lstStyle/>
          <a:p>
            <a:r>
              <a:rPr lang="en-US" sz="3600" dirty="0" smtClean="0"/>
              <a:t>Revision: Converting Binary To Decimal</a:t>
            </a:r>
            <a:endParaRPr lang="ar-SA"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Address</a:t>
            </a:r>
            <a:endParaRPr lang="ar-SA" dirty="0"/>
          </a:p>
        </p:txBody>
      </p:sp>
      <p:sp>
        <p:nvSpPr>
          <p:cNvPr id="3" name="Content Placeholder 2"/>
          <p:cNvSpPr>
            <a:spLocks noGrp="1"/>
          </p:cNvSpPr>
          <p:nvPr>
            <p:ph idx="1"/>
          </p:nvPr>
        </p:nvSpPr>
        <p:spPr>
          <a:xfrm>
            <a:off x="228600" y="1546591"/>
            <a:ext cx="8763000" cy="4625609"/>
          </a:xfrm>
        </p:spPr>
        <p:txBody>
          <a:bodyPr/>
          <a:lstStyle/>
          <a:p>
            <a:pPr algn="just">
              <a:lnSpc>
                <a:spcPct val="90000"/>
              </a:lnSpc>
            </a:pPr>
            <a:r>
              <a:rPr lang="en-US" sz="2400" dirty="0" smtClean="0">
                <a:cs typeface="Times New Roman" pitchFamily="18" charset="0"/>
              </a:rPr>
              <a:t>An IP address is four bytes (octets). Each contains eight bits (total of 32 bits in length). </a:t>
            </a:r>
          </a:p>
          <a:p>
            <a:pPr algn="just">
              <a:lnSpc>
                <a:spcPct val="90000"/>
              </a:lnSpc>
            </a:pPr>
            <a:r>
              <a:rPr lang="en-US" sz="2400" dirty="0" smtClean="0">
                <a:cs typeface="Times New Roman" pitchFamily="18" charset="0"/>
              </a:rPr>
              <a:t>Each octet is a number from 1 to 254.</a:t>
            </a:r>
          </a:p>
          <a:p>
            <a:pPr algn="just">
              <a:lnSpc>
                <a:spcPct val="90000"/>
              </a:lnSpc>
            </a:pPr>
            <a:r>
              <a:rPr lang="en-US" sz="2400" dirty="0" smtClean="0">
                <a:cs typeface="Times New Roman" pitchFamily="18" charset="0"/>
              </a:rPr>
              <a:t>IP addresses are usually given as dotted decimal notation.</a:t>
            </a:r>
          </a:p>
          <a:p>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15</a:t>
            </a:fld>
            <a:endParaRPr kumimoji="0" lang="en-US" sz="1400" dirty="0">
              <a:solidFill>
                <a:srgbClr val="FFFFFF"/>
              </a:solidFill>
              <a:latin typeface="+mj-lt"/>
              <a:ea typeface="+mj-ea"/>
              <a:cs typeface="+mj-cs"/>
            </a:endParaRPr>
          </a:p>
        </p:txBody>
      </p:sp>
      <p:pic>
        <p:nvPicPr>
          <p:cNvPr id="6" name="Picture 3" descr="Fig05-05"/>
          <p:cNvPicPr>
            <a:picLocks noChangeAspect="1" noChangeArrowheads="1"/>
          </p:cNvPicPr>
          <p:nvPr/>
        </p:nvPicPr>
        <p:blipFill>
          <a:blip r:embed="rId2" cstate="print"/>
          <a:srcRect t="10102" b="10768"/>
          <a:stretch>
            <a:fillRect/>
          </a:stretch>
        </p:blipFill>
        <p:spPr>
          <a:xfrm>
            <a:off x="1666875" y="3048000"/>
            <a:ext cx="5808663" cy="3581400"/>
          </a:xfrm>
          <a:prstGeom prst="rect">
            <a:avLst/>
          </a:prstGeom>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16</a:t>
            </a:fld>
            <a:endParaRPr kumimoji="0" lang="en-US" sz="1400" dirty="0">
              <a:solidFill>
                <a:srgbClr val="FFFFFF"/>
              </a:solidFill>
              <a:latin typeface="+mj-lt"/>
              <a:ea typeface="+mj-ea"/>
              <a:cs typeface="+mj-cs"/>
            </a:endParaRPr>
          </a:p>
        </p:txBody>
      </p:sp>
      <p:sp>
        <p:nvSpPr>
          <p:cNvPr id="4" name="عنوان 2"/>
          <p:cNvSpPr txBox="1">
            <a:spLocks/>
          </p:cNvSpPr>
          <p:nvPr/>
        </p:nvSpPr>
        <p:spPr>
          <a:xfrm>
            <a:off x="762000" y="457200"/>
            <a:ext cx="7772400" cy="48736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accent1">
                    <a:satMod val="150000"/>
                  </a:schemeClr>
                </a:solidFill>
                <a:effectLst/>
                <a:uLnTx/>
                <a:uFillTx/>
                <a:latin typeface="+mj-lt"/>
                <a:ea typeface="+mj-ea"/>
                <a:cs typeface="+mj-cs"/>
              </a:rPr>
              <a:t>Class A, B, C, D, and E IP addresses</a:t>
            </a:r>
            <a:endParaRPr kumimoji="0" lang="en-US" sz="4000" b="1" i="0" u="none" strike="noStrike" kern="1200" cap="none" spc="0" normalizeH="0" baseline="0" noProof="0" dirty="0">
              <a:ln>
                <a:noFill/>
              </a:ln>
              <a:solidFill>
                <a:schemeClr val="accent1">
                  <a:satMod val="150000"/>
                </a:schemeClr>
              </a:solidFill>
              <a:effectLst/>
              <a:uLnTx/>
              <a:uFillTx/>
              <a:latin typeface="+mj-lt"/>
              <a:ea typeface="+mj-ea"/>
              <a:cs typeface="+mj-cs"/>
            </a:endParaRPr>
          </a:p>
        </p:txBody>
      </p:sp>
      <p:sp>
        <p:nvSpPr>
          <p:cNvPr id="5" name="عنصر نائب للمحتوى 3"/>
          <p:cNvSpPr txBox="1">
            <a:spLocks/>
          </p:cNvSpPr>
          <p:nvPr/>
        </p:nvSpPr>
        <p:spPr>
          <a:xfrm>
            <a:off x="304800" y="1600200"/>
            <a:ext cx="8686800" cy="4876800"/>
          </a:xfrm>
          <a:prstGeom prst="rect">
            <a:avLst/>
          </a:prstGeom>
        </p:spPr>
        <p:txBody>
          <a:bodyPr>
            <a:normAutofit fontScale="92500" lnSpcReduction="20000"/>
          </a:bodyPr>
          <a:lstStyle/>
          <a:p>
            <a:pPr marL="438912" marR="0" lvl="0" indent="-320040" algn="just"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IP addresses are divided into five classes:</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A addresses are assigned to larger networks.</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B addresses are used for medium-sized networks.</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C for small networks. </a:t>
            </a: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lang="en-US" sz="2800" dirty="0" smtClean="0"/>
              <a:t>Class D used by multicast group.</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31520" marR="0" lvl="1" indent="-274320" algn="just"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E reserved by research groups</a:t>
            </a:r>
          </a:p>
          <a:p>
            <a:pPr marL="731520" marR="0" lvl="1" indent="-274320" algn="just" defTabSz="914400" rtl="0" eaLnBrk="1" fontAlgn="auto" latinLnBrk="0" hangingPunct="1">
              <a:lnSpc>
                <a:spcPct val="100000"/>
              </a:lnSpc>
              <a:spcBef>
                <a:spcPct val="20000"/>
              </a:spcBef>
              <a:spcAft>
                <a:spcPts val="0"/>
              </a:spcAft>
              <a:buClr>
                <a:schemeClr val="accent2"/>
              </a:buClr>
              <a:buSzPct val="90000"/>
              <a:tabLst/>
              <a:defRPr/>
            </a:pPr>
            <a:endParaRPr lang="en-US" sz="2800" dirty="0" smtClean="0"/>
          </a:p>
          <a:p>
            <a:pPr marL="274320" indent="-274320" algn="just">
              <a:spcBef>
                <a:spcPct val="20000"/>
              </a:spcBef>
              <a:buClr>
                <a:schemeClr val="accent2"/>
              </a:buClr>
              <a:buSzPct val="90000"/>
              <a:buFont typeface="Wingdings"/>
              <a:buChar char=""/>
              <a:defRPr/>
            </a:pPr>
            <a:r>
              <a:rPr lang="en-US" sz="2800" dirty="0" smtClean="0">
                <a:cs typeface="Times New Roman" pitchFamily="18" charset="0"/>
              </a:rPr>
              <a:t>Each class uses a different combination of octets to indicate the number of the network and the number of the host.</a:t>
            </a:r>
          </a:p>
          <a:p>
            <a:pPr marL="274320" indent="-274320" algn="just">
              <a:spcBef>
                <a:spcPct val="20000"/>
              </a:spcBef>
              <a:buClr>
                <a:schemeClr val="accent2"/>
              </a:buClr>
              <a:buSzPct val="90000"/>
              <a:buFont typeface="Wingdings"/>
              <a:buChar char=""/>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438912" marR="0" lvl="0" indent="-320040" algn="just"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 first step in determining which part of the address identifies the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network</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and which part identifies the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host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is identifying the class of an IP address. </a:t>
            </a: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IP Classes </a:t>
            </a:r>
            <a:endParaRPr lang="ar-SA" dirty="0"/>
          </a:p>
        </p:txBody>
      </p:sp>
      <p:sp>
        <p:nvSpPr>
          <p:cNvPr id="10" name="Content Placeholder 9"/>
          <p:cNvSpPr>
            <a:spLocks noGrp="1"/>
          </p:cNvSpPr>
          <p:nvPr>
            <p:ph idx="1"/>
          </p:nvPr>
        </p:nvSpPr>
        <p:spPr>
          <a:xfrm>
            <a:off x="457200" y="1470391"/>
            <a:ext cx="8229600" cy="4625609"/>
          </a:xfrm>
        </p:spPr>
        <p:txBody>
          <a:bodyPr>
            <a:normAutofit/>
          </a:bodyPr>
          <a:lstStyle/>
          <a:p>
            <a:r>
              <a:rPr lang="en-US" sz="2400" dirty="0" smtClean="0"/>
              <a:t>Class A</a:t>
            </a:r>
          </a:p>
          <a:p>
            <a:pPr>
              <a:buNone/>
            </a:pPr>
            <a:endParaRPr lang="en-US" sz="2400" dirty="0" smtClean="0"/>
          </a:p>
          <a:p>
            <a:endParaRPr lang="en-US" sz="2400" dirty="0" smtClean="0"/>
          </a:p>
          <a:p>
            <a:endParaRPr lang="en-US" sz="2400" dirty="0" smtClean="0"/>
          </a:p>
          <a:p>
            <a:pPr>
              <a:buNone/>
            </a:pPr>
            <a:endParaRPr lang="en-US" sz="2400" dirty="0" smtClean="0"/>
          </a:p>
          <a:p>
            <a:r>
              <a:rPr lang="en-US" sz="2400" dirty="0" smtClean="0"/>
              <a:t>Class B</a:t>
            </a:r>
          </a:p>
          <a:p>
            <a:endParaRPr lang="en-US" sz="2400" dirty="0" smtClean="0"/>
          </a:p>
          <a:p>
            <a:endParaRPr lang="en-US" sz="2400" dirty="0" smtClean="0"/>
          </a:p>
          <a:p>
            <a:endParaRPr lang="en-US" sz="2400" dirty="0" smtClean="0"/>
          </a:p>
          <a:p>
            <a:r>
              <a:rPr lang="en-US" sz="2400" dirty="0" smtClean="0"/>
              <a:t>Class C</a:t>
            </a:r>
            <a:endParaRPr lang="ar-SA" sz="24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17</a:t>
            </a:fld>
            <a:endParaRPr kumimoji="0" lang="en-US" sz="1400" dirty="0">
              <a:solidFill>
                <a:srgbClr val="FFFFFF"/>
              </a:solidFill>
              <a:latin typeface="+mj-lt"/>
              <a:ea typeface="+mj-ea"/>
              <a:cs typeface="+mj-cs"/>
            </a:endParaRPr>
          </a:p>
        </p:txBody>
      </p:sp>
      <p:pic>
        <p:nvPicPr>
          <p:cNvPr id="5" name="Picture 3" descr="Fig05-07"/>
          <p:cNvPicPr>
            <a:picLocks noChangeAspect="1" noChangeArrowheads="1"/>
          </p:cNvPicPr>
          <p:nvPr/>
        </p:nvPicPr>
        <p:blipFill>
          <a:blip r:embed="rId2" cstate="print"/>
          <a:srcRect t="36780" r="-1318" b="34728"/>
          <a:stretch>
            <a:fillRect/>
          </a:stretch>
        </p:blipFill>
        <p:spPr>
          <a:xfrm>
            <a:off x="1457498" y="3810000"/>
            <a:ext cx="6833986" cy="1066800"/>
          </a:xfrm>
          <a:prstGeom prst="rect">
            <a:avLst/>
          </a:prstGeom>
          <a:noFill/>
          <a:ln/>
        </p:spPr>
      </p:pic>
      <p:sp>
        <p:nvSpPr>
          <p:cNvPr id="6" name="Rectangle 4"/>
          <p:cNvSpPr>
            <a:spLocks noChangeArrowheads="1"/>
          </p:cNvSpPr>
          <p:nvPr/>
        </p:nvSpPr>
        <p:spPr bwMode="auto">
          <a:xfrm>
            <a:off x="1447800" y="3733800"/>
            <a:ext cx="3429000" cy="1143000"/>
          </a:xfrm>
          <a:prstGeom prst="rect">
            <a:avLst/>
          </a:prstGeom>
          <a:noFill/>
          <a:ln w="38100">
            <a:solidFill>
              <a:srgbClr val="FF0000"/>
            </a:solidFill>
            <a:miter lim="800000"/>
            <a:headEnd/>
            <a:tailEnd/>
          </a:ln>
          <a:effectLst/>
        </p:spPr>
        <p:txBody>
          <a:bodyPr wrap="none" anchor="ctr"/>
          <a:lstStyle/>
          <a:p>
            <a:endParaRPr lang="en-US"/>
          </a:p>
        </p:txBody>
      </p:sp>
      <p:pic>
        <p:nvPicPr>
          <p:cNvPr id="7" name="Picture 3" descr="Fig05-06"/>
          <p:cNvPicPr>
            <a:picLocks noChangeAspect="1" noChangeArrowheads="1"/>
          </p:cNvPicPr>
          <p:nvPr/>
        </p:nvPicPr>
        <p:blipFill>
          <a:blip r:embed="rId3" cstate="print"/>
          <a:srcRect t="34470" b="35580"/>
          <a:stretch>
            <a:fillRect/>
          </a:stretch>
        </p:blipFill>
        <p:spPr>
          <a:xfrm>
            <a:off x="1447798" y="2053389"/>
            <a:ext cx="6705602" cy="1147011"/>
          </a:xfrm>
          <a:prstGeom prst="rect">
            <a:avLst/>
          </a:prstGeom>
          <a:noFill/>
          <a:ln/>
        </p:spPr>
      </p:pic>
      <p:sp>
        <p:nvSpPr>
          <p:cNvPr id="8" name="Rectangle 4"/>
          <p:cNvSpPr>
            <a:spLocks noChangeArrowheads="1"/>
          </p:cNvSpPr>
          <p:nvPr/>
        </p:nvSpPr>
        <p:spPr bwMode="auto">
          <a:xfrm>
            <a:off x="1412630" y="2057400"/>
            <a:ext cx="1863970" cy="1143000"/>
          </a:xfrm>
          <a:prstGeom prst="rect">
            <a:avLst/>
          </a:prstGeom>
          <a:noFill/>
          <a:ln w="38100">
            <a:solidFill>
              <a:srgbClr val="FF0000"/>
            </a:solidFill>
            <a:miter lim="800000"/>
            <a:headEnd/>
            <a:tailEnd/>
          </a:ln>
          <a:effectLst/>
        </p:spPr>
        <p:txBody>
          <a:bodyPr wrap="none" anchor="ctr"/>
          <a:lstStyle/>
          <a:p>
            <a:endParaRPr lang="en-US"/>
          </a:p>
        </p:txBody>
      </p:sp>
      <p:pic>
        <p:nvPicPr>
          <p:cNvPr id="11" name="Picture 3" descr="Fig05-08"/>
          <p:cNvPicPr>
            <a:picLocks noChangeAspect="1" noChangeArrowheads="1"/>
          </p:cNvPicPr>
          <p:nvPr/>
        </p:nvPicPr>
        <p:blipFill>
          <a:blip r:embed="rId4" cstate="print"/>
          <a:srcRect t="33963" b="22554"/>
          <a:stretch>
            <a:fillRect/>
          </a:stretch>
        </p:blipFill>
        <p:spPr>
          <a:xfrm>
            <a:off x="1524000" y="5257800"/>
            <a:ext cx="6629400" cy="1600200"/>
          </a:xfrm>
          <a:prstGeom prst="rect">
            <a:avLst/>
          </a:prstGeom>
          <a:noFill/>
          <a:ln/>
        </p:spPr>
      </p:pic>
      <p:sp>
        <p:nvSpPr>
          <p:cNvPr id="12" name="Rectangle 4"/>
          <p:cNvSpPr>
            <a:spLocks noChangeArrowheads="1"/>
          </p:cNvSpPr>
          <p:nvPr/>
        </p:nvSpPr>
        <p:spPr bwMode="auto">
          <a:xfrm>
            <a:off x="1524000" y="5257800"/>
            <a:ext cx="4913120" cy="1219200"/>
          </a:xfrm>
          <a:prstGeom prst="rect">
            <a:avLst/>
          </a:prstGeom>
          <a:noFill/>
          <a:ln w="38100">
            <a:solidFill>
              <a:srgbClr val="FF0000"/>
            </a:solidFill>
            <a:miter lim="800000"/>
            <a:headEnd/>
            <a:tailEnd/>
          </a:ln>
          <a:effectLst/>
        </p:spPr>
        <p:txBody>
          <a:bodyPr wrap="none" anchor="ct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715962"/>
          </a:xfrm>
        </p:spPr>
        <p:txBody>
          <a:bodyPr>
            <a:normAutofit fontScale="90000"/>
          </a:bodyPr>
          <a:lstStyle/>
          <a:p>
            <a:r>
              <a:rPr lang="en-US" b="1" dirty="0" smtClean="0"/>
              <a:t>2.4 Reserved IP addresses:</a:t>
            </a:r>
            <a:endParaRPr lang="en-US" dirty="0"/>
          </a:p>
        </p:txBody>
      </p:sp>
      <p:sp>
        <p:nvSpPr>
          <p:cNvPr id="3" name="عنصر نائب للمحتوى 2"/>
          <p:cNvSpPr>
            <a:spLocks noGrp="1"/>
          </p:cNvSpPr>
          <p:nvPr>
            <p:ph idx="1"/>
          </p:nvPr>
        </p:nvSpPr>
        <p:spPr>
          <a:xfrm>
            <a:off x="457200" y="1447800"/>
            <a:ext cx="8229600" cy="4953000"/>
          </a:xfrm>
        </p:spPr>
        <p:txBody>
          <a:bodyPr>
            <a:normAutofit/>
          </a:bodyPr>
          <a:lstStyle/>
          <a:p>
            <a:pPr>
              <a:buFont typeface="Wingdings" pitchFamily="2" charset="2"/>
              <a:buChar char="Ø"/>
            </a:pPr>
            <a:r>
              <a:rPr lang="en-US" sz="2400" b="1" dirty="0" smtClean="0"/>
              <a:t>Network address</a:t>
            </a:r>
            <a:r>
              <a:rPr lang="en-US" sz="2400" dirty="0" smtClean="0"/>
              <a:t> – Used to identify the network itself </a:t>
            </a:r>
          </a:p>
          <a:p>
            <a:pPr lvl="1"/>
            <a:r>
              <a:rPr lang="en-US" sz="2000" dirty="0" smtClean="0"/>
              <a:t>An IP address that has binary 0s in all host bit positions is reserved for the network address.</a:t>
            </a:r>
          </a:p>
          <a:p>
            <a:pPr lvl="1" algn="just"/>
            <a:r>
              <a:rPr lang="en-US" sz="2000" dirty="0" smtClean="0"/>
              <a:t>Ex.: The 198.150.11.0 network. </a:t>
            </a:r>
          </a:p>
          <a:p>
            <a:pPr lvl="2" algn="just"/>
            <a:r>
              <a:rPr lang="en-US" sz="1800" dirty="0" smtClean="0"/>
              <a:t>Data that is sent to any host on that network (ex: hosts number 198.150.11.1- 198.150.11.254) will be seen outside of the local area network as 198.159.11.0. </a:t>
            </a:r>
          </a:p>
          <a:p>
            <a:pPr lvl="2" algn="just"/>
            <a:r>
              <a:rPr lang="en-US" sz="1800" dirty="0" smtClean="0"/>
              <a:t>The only time that the host numbers matter is when the data is on the local area network.</a:t>
            </a:r>
          </a:p>
          <a:p>
            <a:pPr>
              <a:buFont typeface="Wingdings" pitchFamily="2" charset="2"/>
              <a:buChar char="Ø"/>
            </a:pPr>
            <a:r>
              <a:rPr lang="en-US" sz="2400" b="1" dirty="0" smtClean="0"/>
              <a:t>Broadcast address</a:t>
            </a:r>
            <a:r>
              <a:rPr lang="en-US" sz="2400" dirty="0" smtClean="0"/>
              <a:t> – Used for broadcasting packets to all the devices on a network </a:t>
            </a:r>
          </a:p>
          <a:p>
            <a:pPr lvl="1">
              <a:buFont typeface="Wingdings 2" pitchFamily="18" charset="2"/>
              <a:buChar char=""/>
            </a:pPr>
            <a:r>
              <a:rPr lang="en-US" sz="2000" dirty="0" smtClean="0"/>
              <a:t>The 198.150.11.255 broadcast address. Data that is sent to the broadcast address will be read by all hosts on that network (198.150.11.1- 198.150.11.254). </a:t>
            </a:r>
          </a:p>
          <a:p>
            <a:pPr>
              <a:buNone/>
            </a:pPr>
            <a:endParaRPr lang="en-US" sz="2400"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18</a:t>
            </a:fld>
            <a:endParaRPr kumimoji="0"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Host &amp; Network Portions for the different classes</a:t>
            </a:r>
            <a:endParaRPr lang="ar-SA" dirty="0"/>
          </a:p>
        </p:txBody>
      </p:sp>
      <p:sp>
        <p:nvSpPr>
          <p:cNvPr id="6" name="Slide Number Placeholder 5"/>
          <p:cNvSpPr>
            <a:spLocks noGrp="1"/>
          </p:cNvSpPr>
          <p:nvPr>
            <p:ph type="sldNum" sz="quarter" idx="12"/>
          </p:nvPr>
        </p:nvSpPr>
        <p:spPr/>
        <p:txBody>
          <a:bodyPr/>
          <a:lstStyle/>
          <a:p>
            <a:fld id="{BA5376F1-DEF6-4E3D-8294-632F683DAEB8}" type="slidenum">
              <a:rPr lang="en-US" smtClean="0"/>
              <a:pPr/>
              <a:t>19</a:t>
            </a:fld>
            <a:endParaRPr lang="en-US"/>
          </a:p>
        </p:txBody>
      </p:sp>
      <p:graphicFrame>
        <p:nvGraphicFramePr>
          <p:cNvPr id="4" name="Content Placeholder 3"/>
          <p:cNvGraphicFramePr>
            <a:graphicFrameLocks/>
          </p:cNvGraphicFramePr>
          <p:nvPr/>
        </p:nvGraphicFramePr>
        <p:xfrm>
          <a:off x="72006" y="1828800"/>
          <a:ext cx="9036498" cy="3733800"/>
        </p:xfrm>
        <a:graphic>
          <a:graphicData uri="http://schemas.openxmlformats.org/drawingml/2006/table">
            <a:tbl>
              <a:tblPr firstRow="1" bandRow="1">
                <a:tableStyleId>{5C22544A-7EE6-4342-B048-85BDC9FD1C3A}</a:tableStyleId>
              </a:tblPr>
              <a:tblGrid>
                <a:gridCol w="611562"/>
                <a:gridCol w="961166"/>
                <a:gridCol w="1756181"/>
                <a:gridCol w="1683007"/>
                <a:gridCol w="1683007"/>
                <a:gridCol w="1024439"/>
                <a:gridCol w="1317136"/>
              </a:tblGrid>
              <a:tr h="1449258">
                <a:tc>
                  <a:txBody>
                    <a:bodyPr/>
                    <a:lstStyle/>
                    <a:p>
                      <a:pPr algn="ctr"/>
                      <a:r>
                        <a:rPr lang="en-US" altLang="zh-CN" sz="1200" dirty="0" smtClean="0">
                          <a:latin typeface="Arial" pitchFamily="34" charset="0"/>
                          <a:cs typeface="Arial" pitchFamily="34" charset="0"/>
                        </a:rPr>
                        <a:t>Class</a:t>
                      </a:r>
                      <a:endParaRPr lang="zh-CN" alt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First octet </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Example</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Network Part</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Host part</a:t>
                      </a:r>
                      <a:endParaRPr lang="zh-CN" altLang="en-US" sz="1200" dirty="0">
                        <a:latin typeface="Arial" pitchFamily="34" charset="0"/>
                        <a:cs typeface="Arial" pitchFamily="34" charset="0"/>
                      </a:endParaRPr>
                    </a:p>
                  </a:txBody>
                  <a:tcPr anchor="ctr"/>
                </a:tc>
                <a:tc>
                  <a:txBody>
                    <a:bodyPr/>
                    <a:lstStyle/>
                    <a:p>
                      <a:pPr algn="ctr"/>
                      <a:r>
                        <a:rPr lang="en-US" altLang="zh-CN" sz="1200" dirty="0" smtClean="0">
                          <a:latin typeface="Arial" pitchFamily="34" charset="0"/>
                          <a:cs typeface="Arial" pitchFamily="34" charset="0"/>
                        </a:rPr>
                        <a:t>Number of Networks</a:t>
                      </a:r>
                      <a:endParaRPr lang="zh-CN" altLang="en-US" sz="1200"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latin typeface="Arial" pitchFamily="34" charset="0"/>
                          <a:cs typeface="Arial" pitchFamily="34" charset="0"/>
                        </a:rPr>
                        <a:t>Number of Hosts *</a:t>
                      </a:r>
                      <a:endParaRPr lang="zh-CN" altLang="en-US" sz="1200" dirty="0" smtClean="0">
                        <a:latin typeface="Arial" pitchFamily="34" charset="0"/>
                        <a:cs typeface="Arial" pitchFamily="34" charset="0"/>
                      </a:endParaRPr>
                    </a:p>
                    <a:p>
                      <a:pPr algn="ctr"/>
                      <a:endParaRPr lang="zh-CN" altLang="en-US" sz="1200" dirty="0">
                        <a:latin typeface="Arial" pitchFamily="34" charset="0"/>
                        <a:cs typeface="Arial" pitchFamily="34" charset="0"/>
                      </a:endParaRPr>
                    </a:p>
                  </a:txBody>
                  <a:tcPr anchor="ctr"/>
                </a:tc>
              </a:tr>
              <a:tr h="761514">
                <a:tc>
                  <a:txBody>
                    <a:bodyPr/>
                    <a:lstStyle/>
                    <a:p>
                      <a:pPr algn="ctr"/>
                      <a:r>
                        <a:rPr lang="en-US" altLang="zh-CN" sz="1400" dirty="0" smtClean="0">
                          <a:latin typeface="Arial" pitchFamily="34" charset="0"/>
                          <a:cs typeface="Arial" pitchFamily="34" charset="0"/>
                        </a:rPr>
                        <a:t>A</a:t>
                      </a:r>
                      <a:endParaRPr lang="zh-CN" altLang="en-US" sz="1400" dirty="0">
                        <a:latin typeface="Arial" pitchFamily="34" charset="0"/>
                        <a:cs typeface="Arial" pitchFamily="34" charset="0"/>
                      </a:endParaRPr>
                    </a:p>
                  </a:txBody>
                  <a:tcPr anchor="ctr"/>
                </a:tc>
                <a:tc>
                  <a:txBody>
                    <a:bodyPr/>
                    <a:lstStyle/>
                    <a:p>
                      <a:pPr algn="ctr"/>
                      <a:r>
                        <a:rPr lang="en-US" altLang="zh-CN" sz="1400" dirty="0" smtClean="0">
                          <a:latin typeface="Arial" pitchFamily="34" charset="0"/>
                          <a:cs typeface="Arial" pitchFamily="34" charset="0"/>
                        </a:rPr>
                        <a:t>1-126</a:t>
                      </a:r>
                      <a:endParaRPr lang="zh-CN" altLang="en-US" sz="1400" dirty="0">
                        <a:latin typeface="Arial" pitchFamily="34" charset="0"/>
                        <a:cs typeface="Arial" pitchFamily="34" charset="0"/>
                      </a:endParaRPr>
                    </a:p>
                  </a:txBody>
                  <a:tcPr anchor="ctr"/>
                </a:tc>
                <a:tc>
                  <a:txBody>
                    <a:bodyPr/>
                    <a:lstStyle/>
                    <a:p>
                      <a:pPr algn="l">
                        <a:buFont typeface="Arial" pitchFamily="34" charset="0"/>
                        <a:buChar char="•"/>
                      </a:pPr>
                      <a:r>
                        <a:rPr lang="en-US" altLang="zh-CN" sz="1400" dirty="0" smtClean="0">
                          <a:latin typeface="Arial" pitchFamily="34" charset="0"/>
                          <a:cs typeface="Arial" pitchFamily="34" charset="0"/>
                        </a:rPr>
                        <a:t>12.240.60.89</a:t>
                      </a:r>
                    </a:p>
                    <a:p>
                      <a:pPr algn="l">
                        <a:buFont typeface="Arial" pitchFamily="34" charset="0"/>
                        <a:buChar char="•"/>
                      </a:pPr>
                      <a:endParaRPr lang="en-US" altLang="zh-CN" sz="1400" dirty="0" smtClean="0">
                        <a:latin typeface="Arial" pitchFamily="34" charset="0"/>
                        <a:cs typeface="Arial" pitchFamily="34" charset="0"/>
                      </a:endParaRPr>
                    </a:p>
                    <a:p>
                      <a:pPr algn="l">
                        <a:buFont typeface="Arial" pitchFamily="34" charset="0"/>
                        <a:buChar char="•"/>
                      </a:pPr>
                      <a:r>
                        <a:rPr lang="en-US" altLang="zh-CN" sz="1400" dirty="0" smtClean="0">
                          <a:latin typeface="Arial" pitchFamily="34" charset="0"/>
                          <a:cs typeface="Arial" pitchFamily="34" charset="0"/>
                        </a:rPr>
                        <a:t>127.8.90.2</a:t>
                      </a:r>
                      <a:endParaRPr lang="zh-CN" altLang="en-US" sz="1400" dirty="0">
                        <a:latin typeface="Arial" pitchFamily="34" charset="0"/>
                        <a:cs typeface="Arial" pitchFamily="34" charset="0"/>
                      </a:endParaRPr>
                    </a:p>
                  </a:txBody>
                  <a:tcPr anchor="ctr"/>
                </a:tc>
                <a:tc>
                  <a:txBody>
                    <a:bodyPr/>
                    <a:lstStyle/>
                    <a:p>
                      <a:pPr algn="ctr"/>
                      <a:r>
                        <a:rPr lang="en-US" altLang="zh-CN" sz="1400" b="1" dirty="0" err="1" smtClean="0">
                          <a:solidFill>
                            <a:srgbClr val="FF0000"/>
                          </a:solidFill>
                          <a:latin typeface="Arial" pitchFamily="34" charset="0"/>
                          <a:cs typeface="Arial" pitchFamily="34" charset="0"/>
                        </a:rPr>
                        <a:t>xxx</a:t>
                      </a:r>
                      <a:r>
                        <a:rPr lang="en-US" altLang="zh-CN" sz="1400" b="1" dirty="0" err="1" smtClean="0">
                          <a:latin typeface="Arial" pitchFamily="34" charset="0"/>
                          <a:cs typeface="Arial" pitchFamily="34" charset="0"/>
                        </a:rPr>
                        <a:t>.xxx.xxx.xxx</a:t>
                      </a:r>
                      <a:endParaRPr lang="zh-CN" altLang="en-US" sz="1400" b="1"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err="1" smtClean="0">
                          <a:solidFill>
                            <a:schemeClr val="tx1"/>
                          </a:solidFill>
                          <a:latin typeface="Arial" pitchFamily="34" charset="0"/>
                          <a:cs typeface="Arial" pitchFamily="34" charset="0"/>
                        </a:rPr>
                        <a:t>xxx.</a:t>
                      </a:r>
                      <a:r>
                        <a:rPr lang="en-US" altLang="zh-CN" sz="1400" b="1" dirty="0" err="1" smtClean="0">
                          <a:solidFill>
                            <a:srgbClr val="FF0000"/>
                          </a:solidFill>
                          <a:latin typeface="Arial" pitchFamily="34" charset="0"/>
                          <a:cs typeface="Arial" pitchFamily="34" charset="0"/>
                        </a:rPr>
                        <a:t>xxx.xxx.xxx</a:t>
                      </a:r>
                      <a:endParaRPr lang="zh-CN" altLang="en-US" sz="1400" b="1" dirty="0" smtClean="0">
                        <a:solidFill>
                          <a:srgbClr val="FF0000"/>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chemeClr val="tx1"/>
                          </a:solidFill>
                          <a:latin typeface="Arial" pitchFamily="34" charset="0"/>
                          <a:cs typeface="Arial" pitchFamily="34" charset="0"/>
                        </a:rPr>
                        <a:t>126 </a:t>
                      </a:r>
                      <a:endParaRPr lang="zh-CN" altLang="en-US" sz="1400" b="1" dirty="0" smtClean="0">
                        <a:solidFill>
                          <a:schemeClr val="tx1"/>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 16777214</a:t>
                      </a:r>
                      <a:endParaRPr lang="zh-CN" altLang="en-US" sz="1400" b="1" baseline="0" dirty="0" smtClean="0">
                        <a:solidFill>
                          <a:schemeClr val="tx1"/>
                        </a:solidFill>
                        <a:latin typeface="Arial" pitchFamily="34" charset="0"/>
                        <a:cs typeface="Arial" pitchFamily="34" charset="0"/>
                      </a:endParaRPr>
                    </a:p>
                  </a:txBody>
                  <a:tcPr anchor="ctr"/>
                </a:tc>
              </a:tr>
              <a:tr h="761514">
                <a:tc>
                  <a:txBody>
                    <a:bodyPr/>
                    <a:lstStyle/>
                    <a:p>
                      <a:pPr algn="ctr"/>
                      <a:r>
                        <a:rPr lang="en-US" altLang="zh-CN" sz="1400" dirty="0" smtClean="0">
                          <a:latin typeface="Arial" pitchFamily="34" charset="0"/>
                          <a:cs typeface="Arial" pitchFamily="34" charset="0"/>
                        </a:rPr>
                        <a:t>B</a:t>
                      </a:r>
                      <a:endParaRPr lang="zh-CN" altLang="en-US" sz="1400" dirty="0">
                        <a:latin typeface="Arial" pitchFamily="34" charset="0"/>
                        <a:cs typeface="Arial" pitchFamily="34" charset="0"/>
                      </a:endParaRPr>
                    </a:p>
                  </a:txBody>
                  <a:tcPr anchor="ctr"/>
                </a:tc>
                <a:tc>
                  <a:txBody>
                    <a:bodyPr/>
                    <a:lstStyle/>
                    <a:p>
                      <a:pPr algn="ctr"/>
                      <a:r>
                        <a:rPr lang="en-US" altLang="zh-CN" sz="1400" dirty="0" smtClean="0">
                          <a:latin typeface="Arial" pitchFamily="34" charset="0"/>
                          <a:cs typeface="Arial" pitchFamily="34" charset="0"/>
                        </a:rPr>
                        <a:t>128-191</a:t>
                      </a:r>
                      <a:endParaRPr lang="zh-CN" altLang="en-US" sz="1400" dirty="0">
                        <a:latin typeface="Arial" pitchFamily="34" charset="0"/>
                        <a:cs typeface="Arial" pitchFamily="34" charset="0"/>
                      </a:endParaRPr>
                    </a:p>
                  </a:txBody>
                  <a:tcPr anchor="ctr"/>
                </a:tc>
                <a:tc>
                  <a:txBody>
                    <a:bodyPr/>
                    <a:lstStyle/>
                    <a:p>
                      <a:pPr algn="l">
                        <a:buFont typeface="Arial" pitchFamily="34" charset="0"/>
                        <a:buChar char="•"/>
                      </a:pPr>
                      <a:r>
                        <a:rPr lang="en-US" altLang="zh-CN" sz="1400" dirty="0" smtClean="0">
                          <a:latin typeface="Arial" pitchFamily="34" charset="0"/>
                          <a:cs typeface="Arial" pitchFamily="34" charset="0"/>
                        </a:rPr>
                        <a:t>130.240.60.89</a:t>
                      </a:r>
                    </a:p>
                    <a:p>
                      <a:pPr algn="l">
                        <a:buFont typeface="Arial" pitchFamily="34" charset="0"/>
                        <a:buChar char="•"/>
                      </a:pPr>
                      <a:endParaRPr lang="en-US" altLang="zh-CN" sz="1400" dirty="0" smtClean="0">
                        <a:latin typeface="Arial" pitchFamily="34" charset="0"/>
                        <a:cs typeface="Arial" pitchFamily="34" charset="0"/>
                      </a:endParaRPr>
                    </a:p>
                    <a:p>
                      <a:pPr algn="l">
                        <a:buFont typeface="Arial" pitchFamily="34" charset="0"/>
                        <a:buChar char="•"/>
                      </a:pPr>
                      <a:r>
                        <a:rPr lang="en-US" altLang="zh-CN" sz="1400" dirty="0" smtClean="0">
                          <a:latin typeface="Arial" pitchFamily="34" charset="0"/>
                          <a:cs typeface="Arial" pitchFamily="34" charset="0"/>
                        </a:rPr>
                        <a:t>191.8.90.2</a:t>
                      </a:r>
                      <a:endParaRPr lang="zh-CN" altLang="en-US" sz="1400" dirty="0" smtClean="0">
                        <a:latin typeface="Arial" pitchFamily="34" charset="0"/>
                        <a:cs typeface="Arial" pitchFamily="34" charset="0"/>
                      </a:endParaRPr>
                    </a:p>
                  </a:txBody>
                  <a:tcPr anchor="ctr"/>
                </a:tc>
                <a:tc>
                  <a:txBody>
                    <a:bodyPr/>
                    <a:lstStyle/>
                    <a:p>
                      <a:pPr algn="ctr"/>
                      <a:r>
                        <a:rPr lang="en-US" altLang="zh-CN" sz="1400" b="1" dirty="0" err="1" smtClean="0">
                          <a:solidFill>
                            <a:srgbClr val="FF0000"/>
                          </a:solidFill>
                          <a:latin typeface="Arial" pitchFamily="34" charset="0"/>
                          <a:cs typeface="Arial" pitchFamily="34" charset="0"/>
                        </a:rPr>
                        <a:t>xxx.xxx</a:t>
                      </a:r>
                      <a:r>
                        <a:rPr lang="en-US" altLang="zh-CN" sz="1400" b="1" dirty="0" err="1" smtClean="0">
                          <a:latin typeface="Arial" pitchFamily="34" charset="0"/>
                          <a:cs typeface="Arial" pitchFamily="34" charset="0"/>
                        </a:rPr>
                        <a:t>.xxx.xxx</a:t>
                      </a:r>
                      <a:endParaRPr lang="zh-CN" altLang="en-US" sz="1400" b="1"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err="1" smtClean="0">
                          <a:solidFill>
                            <a:schemeClr val="tx1"/>
                          </a:solidFill>
                          <a:latin typeface="Arial" pitchFamily="34" charset="0"/>
                          <a:cs typeface="Arial" pitchFamily="34" charset="0"/>
                        </a:rPr>
                        <a:t>xxx.xxx</a:t>
                      </a:r>
                      <a:r>
                        <a:rPr lang="en-US" altLang="zh-CN" sz="1400" b="1" dirty="0" err="1" smtClean="0">
                          <a:solidFill>
                            <a:srgbClr val="FF0000"/>
                          </a:solidFill>
                          <a:latin typeface="Arial" pitchFamily="34" charset="0"/>
                          <a:cs typeface="Arial" pitchFamily="34" charset="0"/>
                        </a:rPr>
                        <a:t>.xxx.xxx</a:t>
                      </a:r>
                      <a:endParaRPr lang="zh-CN" altLang="en-US" sz="1400" b="1" dirty="0" smtClean="0">
                        <a:solidFill>
                          <a:srgbClr val="FF0000"/>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chemeClr val="tx1"/>
                          </a:solidFill>
                          <a:latin typeface="Arial" pitchFamily="34" charset="0"/>
                          <a:cs typeface="Arial" pitchFamily="34" charset="0"/>
                        </a:rPr>
                        <a:t>16,384</a:t>
                      </a:r>
                      <a:endParaRPr lang="zh-CN" altLang="en-US" sz="1400" b="1" dirty="0" smtClean="0">
                        <a:solidFill>
                          <a:schemeClr val="tx1"/>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 65,534</a:t>
                      </a:r>
                      <a:endParaRPr lang="zh-CN" altLang="en-US" sz="1400" b="1" baseline="0" dirty="0" smtClean="0">
                        <a:solidFill>
                          <a:schemeClr val="tx1"/>
                        </a:solidFill>
                        <a:latin typeface="Arial" pitchFamily="34" charset="0"/>
                        <a:cs typeface="Arial" pitchFamily="34" charset="0"/>
                      </a:endParaRPr>
                    </a:p>
                  </a:txBody>
                  <a:tcPr anchor="ctr"/>
                </a:tc>
              </a:tr>
              <a:tr h="761514">
                <a:tc>
                  <a:txBody>
                    <a:bodyPr/>
                    <a:lstStyle/>
                    <a:p>
                      <a:pPr algn="ctr"/>
                      <a:r>
                        <a:rPr lang="en-US" altLang="zh-CN" sz="1400" dirty="0" smtClean="0">
                          <a:latin typeface="Arial" pitchFamily="34" charset="0"/>
                          <a:cs typeface="Arial" pitchFamily="34" charset="0"/>
                        </a:rPr>
                        <a:t>C</a:t>
                      </a:r>
                      <a:endParaRPr lang="zh-CN" altLang="en-US" sz="1400" dirty="0">
                        <a:latin typeface="Arial" pitchFamily="34" charset="0"/>
                        <a:cs typeface="Arial" pitchFamily="34" charset="0"/>
                      </a:endParaRPr>
                    </a:p>
                  </a:txBody>
                  <a:tcPr anchor="ctr"/>
                </a:tc>
                <a:tc>
                  <a:txBody>
                    <a:bodyPr/>
                    <a:lstStyle/>
                    <a:p>
                      <a:pPr algn="ctr"/>
                      <a:r>
                        <a:rPr lang="en-US" altLang="zh-CN" sz="1400" dirty="0" smtClean="0">
                          <a:latin typeface="Arial" pitchFamily="34" charset="0"/>
                          <a:cs typeface="Arial" pitchFamily="34" charset="0"/>
                        </a:rPr>
                        <a:t>192-223</a:t>
                      </a:r>
                      <a:endParaRPr lang="zh-CN" altLang="en-US" sz="1400" dirty="0">
                        <a:latin typeface="Arial" pitchFamily="34" charset="0"/>
                        <a:cs typeface="Arial" pitchFamily="34" charset="0"/>
                      </a:endParaRPr>
                    </a:p>
                  </a:txBody>
                  <a:tcPr anchor="ctr"/>
                </a:tc>
                <a:tc>
                  <a:txBody>
                    <a:bodyPr/>
                    <a:lstStyle/>
                    <a:p>
                      <a:pPr algn="l">
                        <a:buFont typeface="Arial" pitchFamily="34" charset="0"/>
                        <a:buChar char="•"/>
                      </a:pPr>
                      <a:r>
                        <a:rPr lang="en-US" altLang="zh-CN" sz="1400" dirty="0" smtClean="0">
                          <a:latin typeface="Arial" pitchFamily="34" charset="0"/>
                          <a:cs typeface="Arial" pitchFamily="34" charset="0"/>
                        </a:rPr>
                        <a:t>192.240.60.89</a:t>
                      </a:r>
                    </a:p>
                    <a:p>
                      <a:pPr algn="l">
                        <a:buFont typeface="Arial" pitchFamily="34" charset="0"/>
                        <a:buChar char="•"/>
                      </a:pPr>
                      <a:endParaRPr lang="en-US" altLang="zh-CN" sz="1400" dirty="0" smtClean="0">
                        <a:latin typeface="Arial" pitchFamily="34" charset="0"/>
                        <a:cs typeface="Arial" pitchFamily="34" charset="0"/>
                      </a:endParaRPr>
                    </a:p>
                    <a:p>
                      <a:pPr algn="l">
                        <a:buFont typeface="Arial" pitchFamily="34" charset="0"/>
                        <a:buChar char="•"/>
                      </a:pPr>
                      <a:r>
                        <a:rPr lang="en-US" altLang="zh-CN" sz="1400" dirty="0" smtClean="0">
                          <a:latin typeface="Arial" pitchFamily="34" charset="0"/>
                          <a:cs typeface="Arial" pitchFamily="34" charset="0"/>
                        </a:rPr>
                        <a:t>223.8.90.2</a:t>
                      </a:r>
                      <a:endParaRPr lang="zh-CN" altLang="en-US" sz="1400" dirty="0" smtClean="0">
                        <a:latin typeface="Arial" pitchFamily="34" charset="0"/>
                        <a:cs typeface="Arial" pitchFamily="34" charset="0"/>
                      </a:endParaRPr>
                    </a:p>
                  </a:txBody>
                  <a:tcPr anchor="ctr"/>
                </a:tc>
                <a:tc>
                  <a:txBody>
                    <a:bodyPr/>
                    <a:lstStyle/>
                    <a:p>
                      <a:pPr algn="ctr"/>
                      <a:r>
                        <a:rPr lang="en-US" altLang="zh-CN" sz="1400" b="1" dirty="0" err="1" smtClean="0">
                          <a:solidFill>
                            <a:srgbClr val="FF0000"/>
                          </a:solidFill>
                          <a:latin typeface="Arial" pitchFamily="34" charset="0"/>
                          <a:cs typeface="Arial" pitchFamily="34" charset="0"/>
                        </a:rPr>
                        <a:t>xxx.xxx.xxx</a:t>
                      </a:r>
                      <a:r>
                        <a:rPr lang="en-US" altLang="zh-CN" sz="1400" b="1" dirty="0" err="1" smtClean="0">
                          <a:latin typeface="Arial" pitchFamily="34" charset="0"/>
                          <a:cs typeface="Arial" pitchFamily="34" charset="0"/>
                        </a:rPr>
                        <a:t>.xxx</a:t>
                      </a:r>
                      <a:endParaRPr lang="zh-CN" altLang="en-US" sz="1400" b="1"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err="1" smtClean="0">
                          <a:solidFill>
                            <a:schemeClr val="tx1"/>
                          </a:solidFill>
                          <a:latin typeface="Arial" pitchFamily="34" charset="0"/>
                          <a:cs typeface="Arial" pitchFamily="34" charset="0"/>
                        </a:rPr>
                        <a:t>xxx.xxx.xxx</a:t>
                      </a:r>
                      <a:r>
                        <a:rPr lang="en-US" altLang="zh-CN" sz="1400" b="1" dirty="0" err="1" smtClean="0">
                          <a:solidFill>
                            <a:srgbClr val="FF0000"/>
                          </a:solidFill>
                          <a:latin typeface="Arial" pitchFamily="34" charset="0"/>
                          <a:cs typeface="Arial" pitchFamily="34" charset="0"/>
                        </a:rPr>
                        <a:t>.xxx</a:t>
                      </a:r>
                      <a:endParaRPr lang="zh-CN" altLang="en-US" sz="1400" b="1" dirty="0" smtClean="0">
                        <a:solidFill>
                          <a:srgbClr val="FF0000"/>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chemeClr val="tx1"/>
                          </a:solidFill>
                          <a:latin typeface="Arial" pitchFamily="34" charset="0"/>
                          <a:cs typeface="Arial" pitchFamily="34" charset="0"/>
                        </a:rPr>
                        <a:t>2 million</a:t>
                      </a:r>
                      <a:endParaRPr lang="zh-CN" altLang="en-US" sz="1400" b="1" dirty="0" smtClean="0">
                        <a:solidFill>
                          <a:schemeClr val="tx1"/>
                        </a:solidFill>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(2</a:t>
                      </a:r>
                      <a:r>
                        <a:rPr lang="en-US" altLang="zh-CN" sz="1400" b="1" baseline="30000" dirty="0" smtClean="0">
                          <a:solidFill>
                            <a:schemeClr val="tx1"/>
                          </a:solidFill>
                          <a:latin typeface="Arial" pitchFamily="34" charset="0"/>
                          <a:cs typeface="Arial" pitchFamily="34" charset="0"/>
                        </a:rPr>
                        <a:t>3</a:t>
                      </a:r>
                      <a:r>
                        <a:rPr lang="en-US" altLang="zh-CN" sz="1400" b="1" baseline="0" dirty="0" smtClean="0">
                          <a:solidFill>
                            <a:schemeClr val="tx1"/>
                          </a:solidFill>
                          <a:latin typeface="Arial" pitchFamily="34" charset="0"/>
                          <a:cs typeface="Arial" pitchFamily="34"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1" baseline="0" dirty="0" smtClean="0">
                          <a:solidFill>
                            <a:schemeClr val="tx1"/>
                          </a:solidFill>
                          <a:latin typeface="Arial" pitchFamily="34" charset="0"/>
                          <a:cs typeface="Arial" pitchFamily="34" charset="0"/>
                        </a:rPr>
                        <a:t>= 254</a:t>
                      </a:r>
                      <a:endParaRPr lang="zh-CN" altLang="en-US" sz="1400" b="1" baseline="0" dirty="0" smtClean="0">
                        <a:solidFill>
                          <a:schemeClr val="tx1"/>
                        </a:solidFill>
                        <a:latin typeface="Arial" pitchFamily="34" charset="0"/>
                        <a:cs typeface="Arial" pitchFamily="34" charset="0"/>
                      </a:endParaRPr>
                    </a:p>
                  </a:txBody>
                  <a:tcPr anchor="ctr"/>
                </a:tc>
              </a:tr>
            </a:tbl>
          </a:graphicData>
        </a:graphic>
      </p:graphicFrame>
      <p:sp>
        <p:nvSpPr>
          <p:cNvPr id="9" name="TextBox 8"/>
          <p:cNvSpPr txBox="1"/>
          <p:nvPr/>
        </p:nvSpPr>
        <p:spPr>
          <a:xfrm>
            <a:off x="228600" y="5791200"/>
            <a:ext cx="8534400" cy="923330"/>
          </a:xfrm>
          <a:prstGeom prst="rect">
            <a:avLst/>
          </a:prstGeom>
          <a:noFill/>
        </p:spPr>
        <p:txBody>
          <a:bodyPr wrap="square" rtlCol="1">
            <a:spAutoFit/>
          </a:bodyPr>
          <a:lstStyle/>
          <a:p>
            <a:pPr>
              <a:buFont typeface="Arial" pitchFamily="34" charset="0"/>
              <a:buChar char="•"/>
            </a:pPr>
            <a:r>
              <a:rPr lang="en-US" dirty="0" smtClean="0"/>
              <a:t>The first address ( xxx.xxx.xxx.0) &amp; the last address (xxx.xxx.xxx.111) are reserved for the network</a:t>
            </a:r>
          </a:p>
          <a:p>
            <a:pPr>
              <a:buFont typeface="Arial" pitchFamily="34" charset="0"/>
              <a:buChar char="•"/>
            </a:pPr>
            <a:r>
              <a:rPr lang="en-US" dirty="0" smtClean="0"/>
              <a:t> ( xxx.xxx.xxx.0) for the network &amp; (xxx.xxx.xxx.111)  for broadcasting</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Network Devices Comparison</a:t>
            </a:r>
            <a:endParaRPr lang="ar-SA" dirty="0"/>
          </a:p>
        </p:txBody>
      </p:sp>
      <p:sp>
        <p:nvSpPr>
          <p:cNvPr id="3" name="Slide Number Placeholder 2"/>
          <p:cNvSpPr>
            <a:spLocks noGrp="1"/>
          </p:cNvSpPr>
          <p:nvPr>
            <p:ph type="sldNum" sz="quarter" idx="12"/>
          </p:nvPr>
        </p:nvSpPr>
        <p:spPr/>
        <p:txBody>
          <a:bodyPr/>
          <a:lstStyle/>
          <a:p>
            <a:fld id="{6F42FDE4-A7DD-41A7-A0A6-9B649FB43336}" type="slidenum">
              <a:rPr kumimoji="0" lang="en-US" smtClean="0"/>
              <a:pPr/>
              <a:t>2</a:t>
            </a:fld>
            <a:endParaRPr kumimoji="0" lang="en-US" dirty="0"/>
          </a:p>
        </p:txBody>
      </p:sp>
      <p:graphicFrame>
        <p:nvGraphicFramePr>
          <p:cNvPr id="6" name="Table 5"/>
          <p:cNvGraphicFramePr>
            <a:graphicFrameLocks noGrp="1"/>
          </p:cNvGraphicFramePr>
          <p:nvPr/>
        </p:nvGraphicFramePr>
        <p:xfrm>
          <a:off x="533400" y="1803400"/>
          <a:ext cx="8153400" cy="3850640"/>
        </p:xfrm>
        <a:graphic>
          <a:graphicData uri="http://schemas.openxmlformats.org/drawingml/2006/table">
            <a:tbl>
              <a:tblPr rtl="1" firstRow="1" bandRow="1">
                <a:tableStyleId>{5C22544A-7EE6-4342-B048-85BDC9FD1C3A}</a:tableStyleId>
              </a:tblPr>
              <a:tblGrid>
                <a:gridCol w="4076700"/>
                <a:gridCol w="4076700"/>
              </a:tblGrid>
              <a:tr h="370840">
                <a:tc>
                  <a:txBody>
                    <a:bodyPr/>
                    <a:lstStyle/>
                    <a:p>
                      <a:pPr algn="ctr" rtl="0"/>
                      <a:r>
                        <a:rPr lang="en-US" sz="1700" dirty="0" smtClean="0">
                          <a:latin typeface="Arial" pitchFamily="34" charset="0"/>
                          <a:cs typeface="Arial" pitchFamily="34" charset="0"/>
                        </a:rPr>
                        <a:t>L3 Switch</a:t>
                      </a:r>
                      <a:r>
                        <a:rPr lang="en-US" sz="1700" baseline="0" dirty="0" smtClean="0">
                          <a:latin typeface="Arial" pitchFamily="34" charset="0"/>
                          <a:cs typeface="Arial" pitchFamily="34" charset="0"/>
                        </a:rPr>
                        <a:t> - Router</a:t>
                      </a:r>
                      <a:endParaRPr lang="ar-SA" sz="1700" dirty="0">
                        <a:latin typeface="Arial" pitchFamily="34" charset="0"/>
                        <a:cs typeface="Arial" pitchFamily="34" charset="0"/>
                      </a:endParaRPr>
                    </a:p>
                  </a:txBody>
                  <a:tcPr/>
                </a:tc>
                <a:tc>
                  <a:txBody>
                    <a:bodyPr/>
                    <a:lstStyle/>
                    <a:p>
                      <a:pPr algn="ctr" rtl="0"/>
                      <a:r>
                        <a:rPr lang="en-US" sz="1700" dirty="0" smtClean="0">
                          <a:latin typeface="Arial" pitchFamily="34" charset="0"/>
                          <a:cs typeface="Arial" pitchFamily="34" charset="0"/>
                        </a:rPr>
                        <a:t>Bridge</a:t>
                      </a:r>
                      <a:endParaRPr lang="ar-SA" sz="1700" dirty="0">
                        <a:latin typeface="Arial" pitchFamily="34" charset="0"/>
                        <a:cs typeface="Arial" pitchFamily="34" charset="0"/>
                      </a:endParaRPr>
                    </a:p>
                  </a:txBody>
                  <a:tcPr/>
                </a:tc>
              </a:tr>
              <a:tr h="741680">
                <a:tc>
                  <a:txBody>
                    <a:bodyPr/>
                    <a:lstStyle/>
                    <a:p>
                      <a:pPr algn="justLow" rtl="0"/>
                      <a:r>
                        <a:rPr lang="en-US" sz="1700" dirty="0" smtClean="0">
                          <a:latin typeface="Arial" pitchFamily="34" charset="0"/>
                          <a:cs typeface="Arial" pitchFamily="34" charset="0"/>
                        </a:rPr>
                        <a:t>Work on Layer 3 (Network Layer) of the OSI model</a:t>
                      </a:r>
                      <a:endParaRPr lang="ar-SA" sz="1700" dirty="0">
                        <a:latin typeface="Arial" pitchFamily="34" charset="0"/>
                        <a:cs typeface="Arial" pitchFamily="34" charset="0"/>
                      </a:endParaRPr>
                    </a:p>
                  </a:txBody>
                  <a:tcPr/>
                </a:tc>
                <a:tc>
                  <a:txBody>
                    <a:bodyPr/>
                    <a:lstStyle/>
                    <a:p>
                      <a:pPr algn="justLow" rtl="0"/>
                      <a:r>
                        <a:rPr lang="en-US" sz="1700" dirty="0" smtClean="0">
                          <a:latin typeface="Arial" pitchFamily="34" charset="0"/>
                          <a:cs typeface="Arial" pitchFamily="34" charset="0"/>
                        </a:rPr>
                        <a:t>Work on Layer</a:t>
                      </a:r>
                      <a:r>
                        <a:rPr lang="en-US" sz="1700" baseline="0" dirty="0" smtClean="0">
                          <a:latin typeface="Arial" pitchFamily="34" charset="0"/>
                          <a:cs typeface="Arial" pitchFamily="34" charset="0"/>
                        </a:rPr>
                        <a:t> 2 (Data Link Layer) of the OSI model</a:t>
                      </a:r>
                      <a:endParaRPr lang="ar-SA" sz="1700" dirty="0">
                        <a:latin typeface="Arial" pitchFamily="34" charset="0"/>
                        <a:cs typeface="Arial" pitchFamily="34" charset="0"/>
                      </a:endParaRPr>
                    </a:p>
                  </a:txBody>
                  <a:tcPr/>
                </a:tc>
              </a:tr>
              <a:tr h="741680">
                <a:tc>
                  <a:txBody>
                    <a:bodyPr/>
                    <a:lstStyle/>
                    <a:p>
                      <a:pPr algn="justLow" rtl="0"/>
                      <a:r>
                        <a:rPr lang="en-US" sz="1700" dirty="0" smtClean="0">
                          <a:latin typeface="Arial" pitchFamily="34" charset="0"/>
                          <a:cs typeface="Arial" pitchFamily="34" charset="0"/>
                        </a:rPr>
                        <a:t>Uses the IP address (Logical Address) for locating devices in the network.</a:t>
                      </a:r>
                    </a:p>
                  </a:txBody>
                  <a:tcPr/>
                </a:tc>
                <a:tc>
                  <a:txBody>
                    <a:bodyPr/>
                    <a:lstStyle/>
                    <a:p>
                      <a:pPr algn="justLow" rtl="0"/>
                      <a:r>
                        <a:rPr lang="en-US" sz="1700" dirty="0" smtClean="0">
                          <a:latin typeface="Arial" pitchFamily="34" charset="0"/>
                          <a:cs typeface="Arial" pitchFamily="34" charset="0"/>
                        </a:rPr>
                        <a:t>Uses</a:t>
                      </a:r>
                      <a:r>
                        <a:rPr lang="en-US" sz="1700" baseline="0" dirty="0" smtClean="0">
                          <a:latin typeface="Arial" pitchFamily="34" charset="0"/>
                          <a:cs typeface="Arial" pitchFamily="34" charset="0"/>
                        </a:rPr>
                        <a:t> the MAC address (physical address) to locate devices in the network</a:t>
                      </a:r>
                    </a:p>
                  </a:txBody>
                  <a:tcPr/>
                </a:tc>
              </a:tr>
              <a:tr h="741680">
                <a:tc>
                  <a:txBody>
                    <a:bodyPr/>
                    <a:lstStyle/>
                    <a:p>
                      <a:pPr algn="justLow" rtl="0"/>
                      <a:r>
                        <a:rPr lang="en-US" sz="1700" dirty="0" smtClean="0">
                          <a:latin typeface="Arial" pitchFamily="34" charset="0"/>
                          <a:cs typeface="Arial" pitchFamily="34" charset="0"/>
                        </a:rPr>
                        <a:t>Connects</a:t>
                      </a:r>
                      <a:r>
                        <a:rPr lang="en-US" sz="1700" baseline="0" dirty="0" smtClean="0">
                          <a:latin typeface="Arial" pitchFamily="34" charset="0"/>
                          <a:cs typeface="Arial" pitchFamily="34" charset="0"/>
                        </a:rPr>
                        <a:t> multiple network segments together</a:t>
                      </a:r>
                      <a:endParaRPr lang="ar-SA" sz="1700" dirty="0">
                        <a:latin typeface="Arial" pitchFamily="34" charset="0"/>
                        <a:cs typeface="Arial" pitchFamily="34" charset="0"/>
                      </a:endParaRPr>
                    </a:p>
                  </a:txBody>
                  <a:tcPr/>
                </a:tc>
                <a:tc>
                  <a:txBody>
                    <a:bodyPr/>
                    <a:lstStyle/>
                    <a:p>
                      <a:pPr algn="justLow" rtl="0"/>
                      <a:r>
                        <a:rPr lang="en-US" sz="1700" dirty="0" smtClean="0">
                          <a:latin typeface="Arial" pitchFamily="34" charset="0"/>
                          <a:cs typeface="Arial" pitchFamily="34" charset="0"/>
                        </a:rPr>
                        <a:t>Connect two</a:t>
                      </a:r>
                      <a:r>
                        <a:rPr lang="en-US" sz="1700" baseline="0" dirty="0" smtClean="0">
                          <a:latin typeface="Arial" pitchFamily="34" charset="0"/>
                          <a:cs typeface="Arial" pitchFamily="34" charset="0"/>
                        </a:rPr>
                        <a:t> similar network segments together</a:t>
                      </a:r>
                      <a:endParaRPr lang="ar-SA" sz="1700" dirty="0">
                        <a:latin typeface="Arial" pitchFamily="34" charset="0"/>
                        <a:cs typeface="Arial" pitchFamily="34" charset="0"/>
                      </a:endParaRPr>
                    </a:p>
                  </a:txBody>
                  <a:tcPr/>
                </a:tc>
              </a:tr>
              <a:tr h="741680">
                <a:tc>
                  <a:txBody>
                    <a:bodyPr/>
                    <a:lstStyle/>
                    <a:p>
                      <a:pPr algn="justLow" rtl="0"/>
                      <a:r>
                        <a:rPr lang="en-US" sz="1700" dirty="0" smtClean="0">
                          <a:latin typeface="Arial" pitchFamily="34" charset="0"/>
                          <a:cs typeface="Arial" pitchFamily="34" charset="0"/>
                        </a:rPr>
                        <a:t>Saves the bandwidth of the network because it establishes</a:t>
                      </a:r>
                      <a:r>
                        <a:rPr lang="en-US" sz="1700" baseline="0" dirty="0" smtClean="0">
                          <a:latin typeface="Arial" pitchFamily="34" charset="0"/>
                          <a:cs typeface="Arial" pitchFamily="34" charset="0"/>
                        </a:rPr>
                        <a:t> a direct link between the source and the destination address</a:t>
                      </a:r>
                      <a:endParaRPr lang="ar-SA" sz="1700" dirty="0">
                        <a:latin typeface="Arial" pitchFamily="34" charset="0"/>
                        <a:cs typeface="Arial" pitchFamily="34" charset="0"/>
                      </a:endParaRPr>
                    </a:p>
                  </a:txBody>
                  <a:tcPr/>
                </a:tc>
                <a:tc>
                  <a:txBody>
                    <a:bodyPr/>
                    <a:lstStyle/>
                    <a:p>
                      <a:pPr algn="justLow" rtl="0"/>
                      <a:r>
                        <a:rPr lang="en-US" sz="1700" dirty="0" smtClean="0">
                          <a:latin typeface="Arial" pitchFamily="34" charset="0"/>
                          <a:cs typeface="Arial" pitchFamily="34" charset="0"/>
                        </a:rPr>
                        <a:t>Waste the bandwidth of the network because it broadcast messages</a:t>
                      </a:r>
                      <a:endParaRPr lang="ar-SA" sz="1700" dirty="0">
                        <a:latin typeface="Arial" pitchFamily="34" charset="0"/>
                        <a:cs typeface="Arial" pitchFamily="34" charset="0"/>
                      </a:endParaRPr>
                    </a:p>
                  </a:txBody>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A5376F1-DEF6-4E3D-8294-632F683DAEB8}" type="slidenum">
              <a:rPr lang="en-US" smtClean="0"/>
              <a:pPr/>
              <a:t>20</a:t>
            </a:fld>
            <a:endParaRPr lang="en-US"/>
          </a:p>
        </p:txBody>
      </p:sp>
      <p:graphicFrame>
        <p:nvGraphicFramePr>
          <p:cNvPr id="4" name="Content Placeholder 3"/>
          <p:cNvGraphicFramePr>
            <a:graphicFrameLocks noGrp="1"/>
          </p:cNvGraphicFramePr>
          <p:nvPr>
            <p:ph idx="4294967295"/>
          </p:nvPr>
        </p:nvGraphicFramePr>
        <p:xfrm>
          <a:off x="457200" y="598488"/>
          <a:ext cx="8229600" cy="5494392"/>
        </p:xfrm>
        <a:graphic>
          <a:graphicData uri="http://schemas.openxmlformats.org/drawingml/2006/table">
            <a:tbl>
              <a:tblPr firstRow="1" bandRow="1">
                <a:tableStyleId>{5C22544A-7EE6-4342-B048-85BDC9FD1C3A}</a:tableStyleId>
              </a:tblPr>
              <a:tblGrid>
                <a:gridCol w="2088232"/>
                <a:gridCol w="3398168"/>
                <a:gridCol w="2743200"/>
              </a:tblGrid>
              <a:tr h="648072">
                <a:tc>
                  <a:txBody>
                    <a:bodyPr/>
                    <a:lstStyle/>
                    <a:p>
                      <a:pPr algn="ctr" rtl="0"/>
                      <a:r>
                        <a:rPr lang="en-US" sz="2400" b="1" dirty="0" smtClean="0"/>
                        <a:t>Unicast</a:t>
                      </a:r>
                      <a:endParaRPr lang="en-US" sz="2400" b="1" dirty="0"/>
                    </a:p>
                  </a:txBody>
                  <a:tcPr/>
                </a:tc>
                <a:tc>
                  <a:txBody>
                    <a:bodyPr/>
                    <a:lstStyle/>
                    <a:p>
                      <a:pPr algn="ctr" rtl="0"/>
                      <a:r>
                        <a:rPr lang="en-US" sz="2400" b="1" dirty="0" smtClean="0"/>
                        <a:t>Broadcast</a:t>
                      </a:r>
                      <a:endParaRPr lang="en-US" sz="2400" b="1" dirty="0"/>
                    </a:p>
                  </a:txBody>
                  <a:tcPr/>
                </a:tc>
                <a:tc>
                  <a:txBody>
                    <a:bodyPr/>
                    <a:lstStyle/>
                    <a:p>
                      <a:pPr algn="ctr" rtl="0"/>
                      <a:r>
                        <a:rPr lang="en-US" sz="2400" b="1" dirty="0" smtClean="0"/>
                        <a:t>Multicast</a:t>
                      </a:r>
                      <a:endParaRPr lang="en-US" sz="2400" b="1" dirty="0"/>
                    </a:p>
                  </a:txBody>
                  <a:tcPr/>
                </a:tc>
              </a:tr>
              <a:tr h="1224136">
                <a:tc>
                  <a:txBody>
                    <a:bodyPr/>
                    <a:lstStyle/>
                    <a:p>
                      <a:pPr algn="l" rtl="0"/>
                      <a:r>
                        <a:rPr lang="en-US" sz="1800" b="0" i="0" kern="1200" dirty="0" smtClean="0">
                          <a:solidFill>
                            <a:schemeClr val="dk1"/>
                          </a:solidFill>
                          <a:latin typeface="+mn-lt"/>
                          <a:ea typeface="+mn-ea"/>
                          <a:cs typeface="+mn-cs"/>
                        </a:rPr>
                        <a:t>Unicast packets are sent from single host to another single host.</a:t>
                      </a:r>
                      <a:endParaRPr lang="en-US" dirty="0"/>
                    </a:p>
                  </a:txBody>
                  <a:tcPr/>
                </a:tc>
                <a:tc>
                  <a:txBody>
                    <a:bodyPr/>
                    <a:lstStyle/>
                    <a:p>
                      <a:pPr algn="l" rtl="0"/>
                      <a:r>
                        <a:rPr lang="en-US" sz="1800" b="0" i="1" kern="1200" dirty="0" smtClean="0">
                          <a:solidFill>
                            <a:schemeClr val="dk1"/>
                          </a:solidFill>
                          <a:latin typeface="+mn-lt"/>
                          <a:ea typeface="+mn-ea"/>
                          <a:cs typeface="+mn-cs"/>
                        </a:rPr>
                        <a:t>Broadcast</a:t>
                      </a:r>
                      <a:r>
                        <a:rPr lang="en-US" sz="1800" b="0" i="0" kern="1200" dirty="0" smtClean="0">
                          <a:solidFill>
                            <a:schemeClr val="dk1"/>
                          </a:solidFill>
                          <a:latin typeface="+mn-lt"/>
                          <a:ea typeface="+mn-ea"/>
                          <a:cs typeface="+mn-cs"/>
                        </a:rPr>
                        <a:t> is when a single device is transmitting a message to all other devices in a given address range.</a:t>
                      </a:r>
                      <a:endParaRPr lang="en-US" dirty="0"/>
                    </a:p>
                  </a:txBody>
                  <a:tcPr/>
                </a:tc>
                <a:tc>
                  <a:txBody>
                    <a:bodyPr/>
                    <a:lstStyle/>
                    <a:p>
                      <a:pPr algn="l" rtl="0"/>
                      <a:r>
                        <a:rPr lang="en-US" u="none" dirty="0" smtClean="0"/>
                        <a:t>Multicast enables a single device to communicate with a specific set of hosts, not defined by any standard IP address and mask combination. </a:t>
                      </a:r>
                    </a:p>
                  </a:txBody>
                  <a:tcPr/>
                </a:tc>
              </a:tr>
              <a:tr h="1224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latin typeface="+mn-lt"/>
                          <a:ea typeface="+mn-ea"/>
                          <a:cs typeface="+mn-cs"/>
                        </a:rPr>
                        <a:t>There is one device transmitting a message destined for one receiver.</a:t>
                      </a:r>
                      <a:endParaRPr lang="en-US" dirty="0" smtClean="0"/>
                    </a:p>
                    <a:p>
                      <a:pPr algn="l" rtl="0"/>
                      <a:endParaRPr lang="en-US" dirty="0"/>
                    </a:p>
                  </a:txBody>
                  <a:tcPr/>
                </a:tc>
                <a:tc>
                  <a:txBody>
                    <a:bodyPr/>
                    <a:lstStyle/>
                    <a:p>
                      <a:pPr algn="l" rtl="0"/>
                      <a:r>
                        <a:rPr lang="en-US" sz="1800" b="0" i="0" kern="1200" dirty="0" smtClean="0">
                          <a:solidFill>
                            <a:schemeClr val="dk1"/>
                          </a:solidFill>
                          <a:latin typeface="+mn-lt"/>
                          <a:ea typeface="+mn-ea"/>
                          <a:cs typeface="+mn-cs"/>
                        </a:rPr>
                        <a:t>This broadcast could reach all hosts on the subnet, all subnets, or all hosts on all subnets. Broadcast packets have the host (and/or subnet) portion of the address set to all ones.</a:t>
                      </a:r>
                      <a:endParaRPr lang="en-US" dirty="0"/>
                    </a:p>
                  </a:txBody>
                  <a:tcPr/>
                </a:tc>
                <a:tc>
                  <a:txBody>
                    <a:bodyPr/>
                    <a:lstStyle/>
                    <a:p>
                      <a:pPr algn="l" rtl="0"/>
                      <a:r>
                        <a:rPr lang="en-US" sz="1800" b="0" i="0" kern="1200" dirty="0" smtClean="0">
                          <a:solidFill>
                            <a:schemeClr val="dk1"/>
                          </a:solidFill>
                          <a:latin typeface="+mn-lt"/>
                          <a:ea typeface="+mn-ea"/>
                          <a:cs typeface="+mn-cs"/>
                        </a:rPr>
                        <a:t>Communication resembles a conference call. Anyone from anywhere can join the conference, and everyone at the conference hears what the speaker has to say. The speaker's message isn't broadcasted everywhere, but only to those in the conference call itself. </a:t>
                      </a:r>
                      <a:endParaRPr lang="en-US"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5364088" y="1628800"/>
            <a:ext cx="3779912" cy="3600400"/>
          </a:xfrm>
          <a:prstGeom prst="ellipse">
            <a:avLst/>
          </a:prstGeom>
          <a:solidFill>
            <a:srgbClr val="26E658">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latin typeface="Arial" pitchFamily="34" charset="0"/>
              <a:cs typeface="Arial" pitchFamily="34" charset="0"/>
            </a:endParaRPr>
          </a:p>
        </p:txBody>
      </p:sp>
      <p:sp>
        <p:nvSpPr>
          <p:cNvPr id="2" name="Title 1"/>
          <p:cNvSpPr>
            <a:spLocks noGrp="1"/>
          </p:cNvSpPr>
          <p:nvPr>
            <p:ph type="title"/>
          </p:nvPr>
        </p:nvSpPr>
        <p:spPr/>
        <p:txBody>
          <a:bodyPr/>
          <a:lstStyle/>
          <a:p>
            <a:r>
              <a:rPr lang="en-US" dirty="0" smtClean="0"/>
              <a:t>Example1</a:t>
            </a:r>
            <a:endParaRPr lang="ar-SA" dirty="0"/>
          </a:p>
        </p:txBody>
      </p:sp>
      <p:sp>
        <p:nvSpPr>
          <p:cNvPr id="22" name="Slide Number Placeholder 21"/>
          <p:cNvSpPr>
            <a:spLocks noGrp="1"/>
          </p:cNvSpPr>
          <p:nvPr>
            <p:ph type="sldNum" sz="quarter" idx="12"/>
          </p:nvPr>
        </p:nvSpPr>
        <p:spPr/>
        <p:txBody>
          <a:bodyPr/>
          <a:lstStyle/>
          <a:p>
            <a:fld id="{BA5376F1-DEF6-4E3D-8294-632F683DAEB8}" type="slidenum">
              <a:rPr lang="en-US" smtClean="0">
                <a:latin typeface="Arial" pitchFamily="34" charset="0"/>
                <a:cs typeface="Arial" pitchFamily="34" charset="0"/>
              </a:rPr>
              <a:pPr/>
              <a:t>21</a:t>
            </a:fld>
            <a:endParaRPr lang="en-US">
              <a:latin typeface="Arial" pitchFamily="34" charset="0"/>
              <a:cs typeface="Arial" pitchFamily="34" charset="0"/>
            </a:endParaRPr>
          </a:p>
        </p:txBody>
      </p:sp>
      <p:sp>
        <p:nvSpPr>
          <p:cNvPr id="1027" name="computr1"/>
          <p:cNvSpPr>
            <a:spLocks noEditPoints="1" noChangeArrowheads="1"/>
          </p:cNvSpPr>
          <p:nvPr/>
        </p:nvSpPr>
        <p:spPr bwMode="auto">
          <a:xfrm>
            <a:off x="7092280" y="1916832"/>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6" name="computr1"/>
          <p:cNvSpPr>
            <a:spLocks noEditPoints="1" noChangeArrowheads="1"/>
          </p:cNvSpPr>
          <p:nvPr/>
        </p:nvSpPr>
        <p:spPr bwMode="auto">
          <a:xfrm>
            <a:off x="5940152" y="2204864"/>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7" name="computr1"/>
          <p:cNvSpPr>
            <a:spLocks noEditPoints="1" noChangeArrowheads="1"/>
          </p:cNvSpPr>
          <p:nvPr/>
        </p:nvSpPr>
        <p:spPr bwMode="auto">
          <a:xfrm>
            <a:off x="7668344" y="306896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8" name="computr1"/>
          <p:cNvSpPr>
            <a:spLocks noEditPoints="1" noChangeArrowheads="1"/>
          </p:cNvSpPr>
          <p:nvPr/>
        </p:nvSpPr>
        <p:spPr bwMode="auto">
          <a:xfrm>
            <a:off x="6228184" y="3356992"/>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cxnSp>
        <p:nvCxnSpPr>
          <p:cNvPr id="11" name="Straight Arrow Connector 10"/>
          <p:cNvCxnSpPr>
            <a:stCxn id="12" idx="3"/>
            <a:endCxn id="9" idx="1"/>
          </p:cNvCxnSpPr>
          <p:nvPr/>
        </p:nvCxnSpPr>
        <p:spPr>
          <a:xfrm>
            <a:off x="5562600" y="1872734"/>
            <a:ext cx="355044" cy="283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47800" y="1688068"/>
            <a:ext cx="4114800" cy="369332"/>
          </a:xfrm>
          <a:prstGeom prst="rect">
            <a:avLst/>
          </a:prstGeom>
          <a:noFill/>
          <a:ln>
            <a:solidFill>
              <a:schemeClr val="tx2"/>
            </a:solidFill>
          </a:ln>
        </p:spPr>
        <p:txBody>
          <a:bodyPr wrap="square" rtlCol="1">
            <a:spAutoFit/>
          </a:bodyPr>
          <a:lstStyle/>
          <a:p>
            <a:pPr algn="r"/>
            <a:r>
              <a:rPr lang="en-US" b="1" dirty="0" smtClean="0">
                <a:latin typeface="Arial" pitchFamily="34" charset="0"/>
                <a:cs typeface="Arial" pitchFamily="34" charset="0"/>
              </a:rPr>
              <a:t>Network Address: 72.0.0.0</a:t>
            </a:r>
            <a:endParaRPr lang="ar-SA" b="1" dirty="0">
              <a:latin typeface="Arial" pitchFamily="34" charset="0"/>
              <a:cs typeface="Arial" pitchFamily="34" charset="0"/>
            </a:endParaRPr>
          </a:p>
        </p:txBody>
      </p:sp>
      <p:sp>
        <p:nvSpPr>
          <p:cNvPr id="13" name="TextBox 12"/>
          <p:cNvSpPr txBox="1"/>
          <p:nvPr/>
        </p:nvSpPr>
        <p:spPr>
          <a:xfrm>
            <a:off x="5436096" y="2915652"/>
            <a:ext cx="2160240" cy="338554"/>
          </a:xfrm>
          <a:prstGeom prst="rect">
            <a:avLst/>
          </a:prstGeom>
          <a:noFill/>
        </p:spPr>
        <p:txBody>
          <a:bodyPr wrap="square" rtlCol="1">
            <a:spAutoFit/>
          </a:bodyPr>
          <a:lstStyle/>
          <a:p>
            <a:r>
              <a:rPr lang="en-US" sz="1600" dirty="0" smtClean="0">
                <a:latin typeface="Arial" pitchFamily="34" charset="0"/>
                <a:cs typeface="Arial" pitchFamily="34" charset="0"/>
              </a:rPr>
              <a:t>Host1: 72.167.98.77</a:t>
            </a:r>
            <a:endParaRPr lang="ar-SA" sz="1600" dirty="0">
              <a:latin typeface="Arial" pitchFamily="34" charset="0"/>
              <a:cs typeface="Arial" pitchFamily="34" charset="0"/>
            </a:endParaRPr>
          </a:p>
        </p:txBody>
      </p:sp>
      <p:sp>
        <p:nvSpPr>
          <p:cNvPr id="14" name="TextBox 13"/>
          <p:cNvSpPr txBox="1"/>
          <p:nvPr/>
        </p:nvSpPr>
        <p:spPr>
          <a:xfrm>
            <a:off x="6983760" y="2636912"/>
            <a:ext cx="2160240" cy="338554"/>
          </a:xfrm>
          <a:prstGeom prst="rect">
            <a:avLst/>
          </a:prstGeom>
          <a:noFill/>
        </p:spPr>
        <p:txBody>
          <a:bodyPr wrap="square" rtlCol="1">
            <a:spAutoFit/>
          </a:bodyPr>
          <a:lstStyle/>
          <a:p>
            <a:r>
              <a:rPr lang="en-US" sz="1600" dirty="0" smtClean="0">
                <a:latin typeface="Arial" pitchFamily="34" charset="0"/>
                <a:cs typeface="Arial" pitchFamily="34" charset="0"/>
              </a:rPr>
              <a:t>Host2: 72.167.98.70</a:t>
            </a:r>
            <a:endParaRPr lang="ar-SA" sz="1600" dirty="0">
              <a:latin typeface="Arial" pitchFamily="34" charset="0"/>
              <a:cs typeface="Arial" pitchFamily="34" charset="0"/>
            </a:endParaRPr>
          </a:p>
        </p:txBody>
      </p:sp>
      <p:sp>
        <p:nvSpPr>
          <p:cNvPr id="15" name="TextBox 14"/>
          <p:cNvSpPr txBox="1"/>
          <p:nvPr/>
        </p:nvSpPr>
        <p:spPr>
          <a:xfrm>
            <a:off x="5868144" y="4077072"/>
            <a:ext cx="2160240" cy="338554"/>
          </a:xfrm>
          <a:prstGeom prst="rect">
            <a:avLst/>
          </a:prstGeom>
          <a:noFill/>
        </p:spPr>
        <p:txBody>
          <a:bodyPr wrap="square" rtlCol="1">
            <a:spAutoFit/>
          </a:bodyPr>
          <a:lstStyle/>
          <a:p>
            <a:r>
              <a:rPr lang="en-US" sz="1600" dirty="0" smtClean="0">
                <a:latin typeface="Arial" pitchFamily="34" charset="0"/>
                <a:cs typeface="Arial" pitchFamily="34" charset="0"/>
              </a:rPr>
              <a:t>Host3: 72.167.98.75</a:t>
            </a:r>
            <a:endParaRPr lang="ar-SA" sz="1600" dirty="0">
              <a:latin typeface="Arial" pitchFamily="34" charset="0"/>
              <a:cs typeface="Arial" pitchFamily="34" charset="0"/>
            </a:endParaRPr>
          </a:p>
        </p:txBody>
      </p:sp>
      <p:sp>
        <p:nvSpPr>
          <p:cNvPr id="16" name="TextBox 15"/>
          <p:cNvSpPr txBox="1"/>
          <p:nvPr/>
        </p:nvSpPr>
        <p:spPr>
          <a:xfrm>
            <a:off x="7236296" y="3717032"/>
            <a:ext cx="2364904" cy="338554"/>
          </a:xfrm>
          <a:prstGeom prst="rect">
            <a:avLst/>
          </a:prstGeom>
          <a:noFill/>
        </p:spPr>
        <p:txBody>
          <a:bodyPr wrap="square" rtlCol="1">
            <a:spAutoFit/>
          </a:bodyPr>
          <a:lstStyle/>
          <a:p>
            <a:r>
              <a:rPr lang="en-US" sz="1600" dirty="0" smtClean="0">
                <a:latin typeface="Arial" pitchFamily="34" charset="0"/>
                <a:cs typeface="Arial" pitchFamily="34" charset="0"/>
              </a:rPr>
              <a:t>Host4: 72.167.98.71</a:t>
            </a:r>
            <a:endParaRPr lang="ar-SA" sz="1600" dirty="0">
              <a:latin typeface="Arial" pitchFamily="34" charset="0"/>
              <a:cs typeface="Arial" pitchFamily="34" charset="0"/>
            </a:endParaRPr>
          </a:p>
        </p:txBody>
      </p:sp>
      <p:sp>
        <p:nvSpPr>
          <p:cNvPr id="17" name="TextBox 16"/>
          <p:cNvSpPr txBox="1"/>
          <p:nvPr/>
        </p:nvSpPr>
        <p:spPr>
          <a:xfrm>
            <a:off x="251520" y="2060848"/>
            <a:ext cx="7992888" cy="4785926"/>
          </a:xfrm>
          <a:prstGeom prst="rect">
            <a:avLst/>
          </a:prstGeom>
          <a:noFill/>
        </p:spPr>
        <p:txBody>
          <a:bodyPr wrap="square" rtlCol="1">
            <a:spAutoFit/>
          </a:bodyPr>
          <a:lstStyle/>
          <a:p>
            <a:r>
              <a:rPr lang="en-US" sz="1900" b="1" dirty="0" smtClean="0">
                <a:solidFill>
                  <a:srgbClr val="26E658"/>
                </a:solidFill>
                <a:latin typeface="Arial" pitchFamily="34" charset="0"/>
                <a:cs typeface="Arial" pitchFamily="34" charset="0"/>
              </a:rPr>
              <a:t>What is the Network address?</a:t>
            </a:r>
          </a:p>
          <a:p>
            <a:r>
              <a:rPr lang="en-US" sz="1900" b="1" dirty="0" smtClean="0">
                <a:latin typeface="Arial" pitchFamily="34" charset="0"/>
                <a:cs typeface="Arial" pitchFamily="34" charset="0"/>
              </a:rPr>
              <a:t>72.0.0.0</a:t>
            </a:r>
          </a:p>
          <a:p>
            <a:endParaRPr lang="en-US" sz="1900" b="1" dirty="0" smtClean="0">
              <a:latin typeface="Arial" pitchFamily="34" charset="0"/>
              <a:cs typeface="Arial" pitchFamily="34" charset="0"/>
            </a:endParaRPr>
          </a:p>
          <a:p>
            <a:r>
              <a:rPr lang="en-US" sz="1900" b="1" dirty="0" smtClean="0">
                <a:solidFill>
                  <a:srgbClr val="26E658"/>
                </a:solidFill>
                <a:latin typeface="Arial" pitchFamily="34" charset="0"/>
                <a:cs typeface="Arial" pitchFamily="34" charset="0"/>
              </a:rPr>
              <a:t>To which class this network belongs?</a:t>
            </a:r>
          </a:p>
          <a:p>
            <a:r>
              <a:rPr lang="en-US" sz="1900" b="1" dirty="0" smtClean="0">
                <a:latin typeface="Arial" pitchFamily="34" charset="0"/>
                <a:cs typeface="Arial" pitchFamily="34" charset="0"/>
              </a:rPr>
              <a:t>Class A because network number = 72</a:t>
            </a:r>
          </a:p>
          <a:p>
            <a:r>
              <a:rPr lang="en-US" sz="1900" b="1" dirty="0" smtClean="0">
                <a:latin typeface="Arial" pitchFamily="34" charset="0"/>
                <a:cs typeface="Arial" pitchFamily="34" charset="0"/>
              </a:rPr>
              <a:t>72 </a:t>
            </a:r>
            <a:r>
              <a:rPr lang="el-GR" sz="1900" b="1" dirty="0" smtClean="0">
                <a:latin typeface="Arial" pitchFamily="34" charset="0"/>
                <a:cs typeface="Arial" pitchFamily="34" charset="0"/>
              </a:rPr>
              <a:t>ϵ</a:t>
            </a:r>
            <a:r>
              <a:rPr lang="en-US" sz="1900" b="1" dirty="0" smtClean="0">
                <a:latin typeface="Arial" pitchFamily="34" charset="0"/>
                <a:cs typeface="Arial" pitchFamily="34" charset="0"/>
              </a:rPr>
              <a:t> {1-126}</a:t>
            </a:r>
          </a:p>
          <a:p>
            <a:endParaRPr lang="en-US" sz="1900" b="1" dirty="0" smtClean="0">
              <a:latin typeface="Arial" pitchFamily="34" charset="0"/>
              <a:cs typeface="Arial" pitchFamily="34" charset="0"/>
            </a:endParaRPr>
          </a:p>
          <a:p>
            <a:r>
              <a:rPr lang="en-US" sz="1900" b="1" dirty="0" smtClean="0">
                <a:solidFill>
                  <a:srgbClr val="26E658"/>
                </a:solidFill>
                <a:latin typeface="Arial" pitchFamily="34" charset="0"/>
                <a:cs typeface="Arial" pitchFamily="34" charset="0"/>
              </a:rPr>
              <a:t>What is the broadcast address?</a:t>
            </a:r>
          </a:p>
          <a:p>
            <a:r>
              <a:rPr lang="en-US" sz="2000" b="1" dirty="0" smtClean="0">
                <a:latin typeface="Arial" pitchFamily="34" charset="0"/>
                <a:cs typeface="Arial" pitchFamily="34" charset="0"/>
              </a:rPr>
              <a:t>72.255.255.255</a:t>
            </a:r>
          </a:p>
          <a:p>
            <a:endParaRPr lang="en-US" sz="1900" b="1" dirty="0" smtClean="0">
              <a:latin typeface="Arial" pitchFamily="34" charset="0"/>
              <a:cs typeface="Arial" pitchFamily="34" charset="0"/>
            </a:endParaRPr>
          </a:p>
          <a:p>
            <a:r>
              <a:rPr lang="en-US" sz="1900" b="1" dirty="0" smtClean="0">
                <a:solidFill>
                  <a:srgbClr val="26E658"/>
                </a:solidFill>
                <a:latin typeface="Arial" pitchFamily="34" charset="0"/>
                <a:cs typeface="Arial" pitchFamily="34" charset="0"/>
              </a:rPr>
              <a:t>What is the IP addresses of the hosts?</a:t>
            </a:r>
          </a:p>
          <a:p>
            <a:pPr>
              <a:buFont typeface="Arial" pitchFamily="34" charset="0"/>
              <a:buChar char="•"/>
            </a:pPr>
            <a:r>
              <a:rPr lang="en-US" sz="1900" b="1" dirty="0" smtClean="0">
                <a:latin typeface="Arial" pitchFamily="34" charset="0"/>
                <a:cs typeface="Arial" pitchFamily="34" charset="0"/>
              </a:rPr>
              <a:t>IP Address of host1: 72.167.98.77</a:t>
            </a:r>
          </a:p>
          <a:p>
            <a:pPr>
              <a:buFont typeface="Arial" pitchFamily="34" charset="0"/>
              <a:buChar char="•"/>
            </a:pPr>
            <a:r>
              <a:rPr lang="en-US" sz="1900" b="1" dirty="0" smtClean="0">
                <a:latin typeface="Arial" pitchFamily="34" charset="0"/>
                <a:cs typeface="Arial" pitchFamily="34" charset="0"/>
              </a:rPr>
              <a:t>IP Address of host2: 72.167.98.70</a:t>
            </a:r>
          </a:p>
          <a:p>
            <a:pPr>
              <a:buFont typeface="Arial" pitchFamily="34" charset="0"/>
              <a:buChar char="•"/>
            </a:pPr>
            <a:r>
              <a:rPr lang="en-US" sz="1900" b="1" dirty="0" smtClean="0">
                <a:latin typeface="Arial" pitchFamily="34" charset="0"/>
                <a:cs typeface="Arial" pitchFamily="34" charset="0"/>
              </a:rPr>
              <a:t>IP Address of host3: 72.167.98.75</a:t>
            </a:r>
          </a:p>
          <a:p>
            <a:pPr>
              <a:buFont typeface="Arial" pitchFamily="34" charset="0"/>
              <a:buChar char="•"/>
            </a:pPr>
            <a:r>
              <a:rPr lang="en-US" sz="1900" b="1" dirty="0" smtClean="0">
                <a:latin typeface="Arial" pitchFamily="34" charset="0"/>
                <a:cs typeface="Arial" pitchFamily="34" charset="0"/>
              </a:rPr>
              <a:t>IP Address of host4: 72.167.98.71</a:t>
            </a:r>
          </a:p>
          <a:p>
            <a:endParaRPr lang="en-US" sz="1900" b="1" dirty="0" smtClean="0">
              <a:latin typeface="Arial" pitchFamily="34" charset="0"/>
              <a:cs typeface="Arial" pitchFamily="34" charset="0"/>
            </a:endParaRPr>
          </a:p>
        </p:txBody>
      </p:sp>
      <p:sp>
        <p:nvSpPr>
          <p:cNvPr id="20" name="TextBox 19"/>
          <p:cNvSpPr txBox="1"/>
          <p:nvPr/>
        </p:nvSpPr>
        <p:spPr>
          <a:xfrm>
            <a:off x="6934200" y="5334000"/>
            <a:ext cx="762000" cy="400110"/>
          </a:xfrm>
          <a:prstGeom prst="rect">
            <a:avLst/>
          </a:prstGeom>
          <a:noFill/>
        </p:spPr>
        <p:txBody>
          <a:bodyPr wrap="square" rtlCol="1">
            <a:spAutoFit/>
          </a:bodyPr>
          <a:lstStyle/>
          <a:p>
            <a:r>
              <a:rPr lang="en-US" sz="2000" b="1" dirty="0" smtClean="0"/>
              <a:t>LAN</a:t>
            </a:r>
            <a:endParaRPr lang="ar-SA" sz="20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subnetting</a:t>
            </a:r>
            <a:r>
              <a:rPr lang="en-US" dirty="0" smtClean="0"/>
              <a:t>?</a:t>
            </a:r>
            <a:endParaRPr lang="ar-SA" dirty="0"/>
          </a:p>
        </p:txBody>
      </p:sp>
      <p:sp>
        <p:nvSpPr>
          <p:cNvPr id="4" name="Content Placeholder 3"/>
          <p:cNvSpPr>
            <a:spLocks noGrp="1"/>
          </p:cNvSpPr>
          <p:nvPr>
            <p:ph idx="1"/>
          </p:nvPr>
        </p:nvSpPr>
        <p:spPr/>
        <p:txBody>
          <a:bodyPr>
            <a:normAutofit/>
          </a:bodyPr>
          <a:lstStyle/>
          <a:p>
            <a:pPr>
              <a:lnSpc>
                <a:spcPct val="90000"/>
              </a:lnSpc>
            </a:pPr>
            <a:r>
              <a:rPr lang="en-US" sz="2800" dirty="0" err="1" smtClean="0"/>
              <a:t>Subnetting</a:t>
            </a:r>
            <a:r>
              <a:rPr lang="en-US" sz="2800" dirty="0" smtClean="0"/>
              <a:t> is the process of borrowing bits from the HOST bits, in order to divide the larger network into small subnets.</a:t>
            </a:r>
          </a:p>
          <a:p>
            <a:pPr>
              <a:lnSpc>
                <a:spcPct val="90000"/>
              </a:lnSpc>
            </a:pPr>
            <a:endParaRPr lang="en-US" sz="2800" dirty="0" smtClean="0"/>
          </a:p>
          <a:p>
            <a:pPr>
              <a:lnSpc>
                <a:spcPct val="90000"/>
              </a:lnSpc>
            </a:pPr>
            <a:r>
              <a:rPr lang="en-US" sz="2800" dirty="0" err="1" smtClean="0"/>
              <a:t>Subnetting</a:t>
            </a:r>
            <a:r>
              <a:rPr lang="en-US" sz="2800" dirty="0" smtClean="0"/>
              <a:t> does </a:t>
            </a:r>
            <a:r>
              <a:rPr lang="en-US" sz="2800" b="1" u="sng" dirty="0" smtClean="0"/>
              <a:t>NOT</a:t>
            </a:r>
            <a:r>
              <a:rPr lang="en-US" sz="2800" dirty="0" smtClean="0"/>
              <a:t> give you more hosts, but actually costs you hosts (decrease number of hosts).</a:t>
            </a:r>
          </a:p>
          <a:p>
            <a:pPr>
              <a:lnSpc>
                <a:spcPct val="90000"/>
              </a:lnSpc>
              <a:buNone/>
            </a:pPr>
            <a:endParaRPr lang="en-US" sz="2800" dirty="0" smtClean="0"/>
          </a:p>
          <a:p>
            <a:pPr>
              <a:lnSpc>
                <a:spcPct val="90000"/>
              </a:lnSpc>
            </a:pPr>
            <a:r>
              <a:rPr lang="en-US" sz="2800" dirty="0" smtClean="0"/>
              <a:t>You lose two host IP Addresses for each subnet, and </a:t>
            </a:r>
            <a:r>
              <a:rPr lang="en-US" sz="2800" i="1" dirty="0" smtClean="0"/>
              <a:t>perhaps</a:t>
            </a:r>
            <a:r>
              <a:rPr lang="en-US" sz="2800" dirty="0" smtClean="0"/>
              <a:t> one for the subnet IP address and one for the subnet broadcast IP address.</a:t>
            </a:r>
          </a:p>
          <a:p>
            <a:endParaRPr lang="ar-SA" sz="2800" dirty="0"/>
          </a:p>
        </p:txBody>
      </p:sp>
      <p:sp>
        <p:nvSpPr>
          <p:cNvPr id="3" name="Slide Number Placeholder 2"/>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22</a:t>
            </a:fld>
            <a:endParaRPr kumimoji="0" lang="en-US" sz="1400" dirty="0">
              <a:solidFill>
                <a:srgbClr val="FFFFFF"/>
              </a:solidFill>
              <a:latin typeface="+mj-lt"/>
              <a:ea typeface="+mj-ea"/>
              <a:cs typeface="+mj-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Use </a:t>
            </a:r>
            <a:r>
              <a:rPr lang="en-US" dirty="0" err="1" smtClean="0"/>
              <a:t>Subnetting</a:t>
            </a:r>
            <a:r>
              <a:rPr lang="en-US" dirty="0" smtClean="0"/>
              <a:t>?</a:t>
            </a:r>
            <a:endParaRPr lang="en-US" dirty="0"/>
          </a:p>
        </p:txBody>
      </p:sp>
      <p:sp>
        <p:nvSpPr>
          <p:cNvPr id="3" name="Content Placeholder 2"/>
          <p:cNvSpPr>
            <a:spLocks noGrp="1"/>
          </p:cNvSpPr>
          <p:nvPr>
            <p:ph idx="1"/>
          </p:nvPr>
        </p:nvSpPr>
        <p:spPr>
          <a:xfrm>
            <a:off x="457200" y="1600200"/>
            <a:ext cx="8229600" cy="4625609"/>
          </a:xfrm>
        </p:spPr>
        <p:txBody>
          <a:bodyPr>
            <a:noAutofit/>
          </a:bodyPr>
          <a:lstStyle/>
          <a:p>
            <a:r>
              <a:rPr lang="en-US" sz="2300" dirty="0" smtClean="0"/>
              <a:t>A company uses two or more types of LAN technology (for example, Ethernet, Token Ring) on their network or different physical media (such as Ethernet, FDDI, WAN, etc.)  </a:t>
            </a:r>
          </a:p>
          <a:p>
            <a:r>
              <a:rPr lang="en-US" sz="2300" dirty="0" smtClean="0"/>
              <a:t>Two network segments are restricted by distance limitations (for example, remote offices linked via point-to-point circuit). </a:t>
            </a:r>
          </a:p>
          <a:p>
            <a:r>
              <a:rPr lang="en-US" sz="2300" dirty="0" smtClean="0"/>
              <a:t>Segments need to be localized for network management reasons (accounting segment, sales segment, etc.).</a:t>
            </a:r>
          </a:p>
          <a:p>
            <a:r>
              <a:rPr lang="en-US" sz="2300" dirty="0" smtClean="0"/>
              <a:t>Hosts which dominate most of the LAN bandwidth need to be isolated.</a:t>
            </a:r>
          </a:p>
          <a:p>
            <a:r>
              <a:rPr lang="en-US" sz="2300" dirty="0" smtClean="0"/>
              <a:t>Security.</a:t>
            </a:r>
          </a:p>
          <a:p>
            <a:r>
              <a:rPr lang="en-US" sz="2300" b="1" dirty="0" smtClean="0">
                <a:solidFill>
                  <a:srgbClr val="D60093"/>
                </a:solidFill>
              </a:rPr>
              <a:t>The most common reason is to control network traffic. </a:t>
            </a:r>
          </a:p>
          <a:p>
            <a:endParaRPr lang="en-US" sz="2300" dirty="0" smtClean="0"/>
          </a:p>
        </p:txBody>
      </p:sp>
      <p:sp>
        <p:nvSpPr>
          <p:cNvPr id="5" name="Slide Number Placeholder 4"/>
          <p:cNvSpPr>
            <a:spLocks noGrp="1"/>
          </p:cNvSpPr>
          <p:nvPr>
            <p:ph type="sldNum" sz="quarter" idx="12"/>
          </p:nvPr>
        </p:nvSpPr>
        <p:spPr/>
        <p:txBody>
          <a:bodyPr/>
          <a:lstStyle/>
          <a:p>
            <a:fld id="{BA5376F1-DEF6-4E3D-8294-632F683DAEB8}"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IP address is split into a network and host portion.</a:t>
            </a:r>
          </a:p>
          <a:p>
            <a:r>
              <a:rPr lang="en-US" dirty="0" smtClean="0"/>
              <a:t>The network portion always remains fixed for a particular network, while the remaining bits which make up the host portion can be altered to give the range of addresses to assign to hosts.</a:t>
            </a:r>
          </a:p>
          <a:p>
            <a:r>
              <a:rPr lang="en-US" dirty="0" smtClean="0"/>
              <a:t>To determine where the network portion ends and the host portion begins, a subnet mask is used.</a:t>
            </a:r>
          </a:p>
          <a:p>
            <a:endParaRPr lang="en-US" dirty="0"/>
          </a:p>
        </p:txBody>
      </p:sp>
      <p:sp>
        <p:nvSpPr>
          <p:cNvPr id="5" name="Slide Number Placeholder 4"/>
          <p:cNvSpPr>
            <a:spLocks noGrp="1"/>
          </p:cNvSpPr>
          <p:nvPr>
            <p:ph type="sldNum" sz="quarter" idx="12"/>
          </p:nvPr>
        </p:nvSpPr>
        <p:spPr/>
        <p:txBody>
          <a:bodyPr/>
          <a:lstStyle/>
          <a:p>
            <a:fld id="{BA5376F1-DEF6-4E3D-8294-632F683DAEB8}"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C58216-B156-4731-B1D8-C08D14DF61F6}" type="datetime1">
              <a:rPr lang="en-US" smtClean="0"/>
              <a:pPr/>
              <a:t>2/14/2017</a:t>
            </a:fld>
            <a:endParaRPr lang="en-US"/>
          </a:p>
        </p:txBody>
      </p:sp>
      <p:sp>
        <p:nvSpPr>
          <p:cNvPr id="5" name="Footer Placeholder 4"/>
          <p:cNvSpPr>
            <a:spLocks noGrp="1"/>
          </p:cNvSpPr>
          <p:nvPr>
            <p:ph type="ftr" sz="quarter" idx="11"/>
          </p:nvPr>
        </p:nvSpPr>
        <p:spPr/>
        <p:txBody>
          <a:bodyPr/>
          <a:lstStyle/>
          <a:p>
            <a:r>
              <a:rPr lang="en-US"/>
              <a:t>Fatimah Al-Akeel - Network 9</a:t>
            </a:r>
          </a:p>
        </p:txBody>
      </p:sp>
      <p:sp>
        <p:nvSpPr>
          <p:cNvPr id="6" name="Slide Number Placeholder 5"/>
          <p:cNvSpPr>
            <a:spLocks noGrp="1"/>
          </p:cNvSpPr>
          <p:nvPr>
            <p:ph type="sldNum" sz="quarter" idx="12"/>
          </p:nvPr>
        </p:nvSpPr>
        <p:spPr/>
        <p:txBody>
          <a:bodyPr/>
          <a:lstStyle/>
          <a:p>
            <a:fld id="{84853D66-2517-4545-B535-C6A61AC67DA0}" type="slidenum">
              <a:rPr lang="ar-SA"/>
              <a:pPr/>
              <a:t>25</a:t>
            </a:fld>
            <a:endParaRPr lang="en-US"/>
          </a:p>
        </p:txBody>
      </p:sp>
      <p:sp>
        <p:nvSpPr>
          <p:cNvPr id="21506" name="Rectangle 2"/>
          <p:cNvSpPr>
            <a:spLocks noGrp="1" noChangeArrowheads="1"/>
          </p:cNvSpPr>
          <p:nvPr>
            <p:ph type="title"/>
          </p:nvPr>
        </p:nvSpPr>
        <p:spPr/>
        <p:txBody>
          <a:bodyPr/>
          <a:lstStyle/>
          <a:p>
            <a:r>
              <a:rPr lang="en-US" sz="6000">
                <a:cs typeface="Times New Roman" pitchFamily="18" charset="0"/>
              </a:rPr>
              <a:t>Subnet Mask</a:t>
            </a:r>
            <a:r>
              <a:rPr lang="en-US" sz="6000"/>
              <a:t> </a:t>
            </a:r>
          </a:p>
        </p:txBody>
      </p:sp>
      <p:sp>
        <p:nvSpPr>
          <p:cNvPr id="21507" name="Rectangle 3"/>
          <p:cNvSpPr>
            <a:spLocks noGrp="1" noChangeArrowheads="1"/>
          </p:cNvSpPr>
          <p:nvPr>
            <p:ph type="body" idx="1"/>
          </p:nvPr>
        </p:nvSpPr>
        <p:spPr/>
        <p:txBody>
          <a:bodyPr>
            <a:normAutofit/>
          </a:bodyPr>
          <a:lstStyle/>
          <a:p>
            <a:pPr>
              <a:lnSpc>
                <a:spcPct val="90000"/>
              </a:lnSpc>
            </a:pPr>
            <a:r>
              <a:rPr lang="en-US" sz="2800" dirty="0">
                <a:cs typeface="Times New Roman" pitchFamily="18" charset="0"/>
              </a:rPr>
              <a:t>A subnet mask</a:t>
            </a:r>
            <a:r>
              <a:rPr lang="en-US" sz="2800" b="1" i="1" dirty="0">
                <a:cs typeface="Times New Roman" pitchFamily="18" charset="0"/>
              </a:rPr>
              <a:t> </a:t>
            </a:r>
            <a:r>
              <a:rPr lang="en-US" sz="2800" dirty="0">
                <a:cs typeface="Times New Roman" pitchFamily="18" charset="0"/>
              </a:rPr>
              <a:t>is used to separate a network number from the host number in an IP address. </a:t>
            </a:r>
          </a:p>
          <a:p>
            <a:pPr>
              <a:lnSpc>
                <a:spcPct val="90000"/>
              </a:lnSpc>
            </a:pPr>
            <a:r>
              <a:rPr lang="en-US" sz="2800" dirty="0">
                <a:cs typeface="Times New Roman" pitchFamily="18" charset="0"/>
              </a:rPr>
              <a:t>255 represents a network and 0 represents a host. </a:t>
            </a:r>
            <a:endParaRPr lang="en-US" sz="2800" dirty="0" smtClean="0">
              <a:cs typeface="Times New Roman" pitchFamily="18" charset="0"/>
            </a:endParaRPr>
          </a:p>
          <a:p>
            <a:r>
              <a:rPr lang="en-US" sz="2800" dirty="0" smtClean="0"/>
              <a:t>Default subnet masks:</a:t>
            </a:r>
          </a:p>
          <a:p>
            <a:pPr>
              <a:buNone/>
            </a:pPr>
            <a:r>
              <a:rPr lang="en-US" sz="2000" dirty="0" smtClean="0"/>
              <a:t>Class A - 255.0.0.0 - 11111111.00000000.00000000.00000000</a:t>
            </a:r>
          </a:p>
          <a:p>
            <a:pPr>
              <a:buNone/>
            </a:pPr>
            <a:r>
              <a:rPr lang="en-US" sz="2000" dirty="0" smtClean="0"/>
              <a:t>Class B - 255.255.0.0 - 11111111.11111111.00000000.00000000</a:t>
            </a:r>
          </a:p>
          <a:p>
            <a:pPr>
              <a:buNone/>
            </a:pPr>
            <a:r>
              <a:rPr lang="en-US" sz="2000" dirty="0" smtClean="0"/>
              <a:t>Class C - 255.255.255.0 - 11111111.11111111.11111111.00000000</a:t>
            </a:r>
          </a:p>
          <a:p>
            <a:pPr>
              <a:lnSpc>
                <a:spcPct val="90000"/>
              </a:lnSpc>
            </a:pPr>
            <a:endParaRPr lang="en-US" sz="2800" dirty="0">
              <a:cs typeface="Times New Roman" pitchFamily="18" charset="0"/>
            </a:endParaRPr>
          </a:p>
          <a:p>
            <a:pPr>
              <a:lnSpc>
                <a:spcPct val="90000"/>
              </a:lnSpc>
              <a:buFontTx/>
              <a:buNone/>
            </a:pPr>
            <a:endParaRPr lang="en-US" sz="2800" dirty="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228600"/>
            <a:ext cx="7772400" cy="334962"/>
          </a:xfrm>
        </p:spPr>
        <p:txBody>
          <a:bodyPr>
            <a:noAutofit/>
          </a:bodyPr>
          <a:lstStyle/>
          <a:p>
            <a:r>
              <a:rPr lang="en-US" sz="2800" b="1" dirty="0" smtClean="0"/>
              <a:t>Steps to Solve </a:t>
            </a:r>
            <a:r>
              <a:rPr lang="en-US" sz="2800" b="1" dirty="0" err="1" smtClean="0"/>
              <a:t>Subnetting</a:t>
            </a:r>
            <a:r>
              <a:rPr lang="en-US" sz="2800" b="1" dirty="0" smtClean="0"/>
              <a:t> Questions</a:t>
            </a:r>
            <a:endParaRPr lang="en-US" sz="2800" b="1" dirty="0"/>
          </a:p>
        </p:txBody>
      </p:sp>
      <p:sp>
        <p:nvSpPr>
          <p:cNvPr id="3" name="عنصر نائب للمحتوى 2"/>
          <p:cNvSpPr>
            <a:spLocks noGrp="1"/>
          </p:cNvSpPr>
          <p:nvPr>
            <p:ph idx="1"/>
          </p:nvPr>
        </p:nvSpPr>
        <p:spPr>
          <a:xfrm>
            <a:off x="76200" y="1524000"/>
            <a:ext cx="8915400" cy="5181600"/>
          </a:xfrm>
        </p:spPr>
        <p:txBody>
          <a:bodyPr>
            <a:noAutofit/>
          </a:bodyPr>
          <a:lstStyle/>
          <a:p>
            <a:pPr marL="514350" indent="-514350">
              <a:buFont typeface="+mj-lt"/>
              <a:buAutoNum type="arabicParenR"/>
            </a:pPr>
            <a:r>
              <a:rPr lang="en-US" sz="2200" dirty="0" smtClean="0"/>
              <a:t>Look at the MSB (Most Significant Bit) of the IP, Identify the Class(A, B or C), then determine the number of bits assigned  to the Network Portion </a:t>
            </a:r>
          </a:p>
          <a:p>
            <a:pPr marL="514350" indent="-514350">
              <a:buNone/>
            </a:pPr>
            <a:r>
              <a:rPr lang="en-US" sz="2200" dirty="0" smtClean="0"/>
              <a:t>        (8 for class A, 16 for Class B and 24 for Class C)</a:t>
            </a:r>
          </a:p>
          <a:p>
            <a:pPr marL="788670" lvl="1" indent="-514350"/>
            <a:r>
              <a:rPr lang="en-US" sz="2200" dirty="0" smtClean="0">
                <a:solidFill>
                  <a:schemeClr val="accent1"/>
                </a:solidFill>
              </a:rPr>
              <a:t>Ex.: IP=182.250.200.3, Class = B, N =16 bits</a:t>
            </a:r>
          </a:p>
          <a:p>
            <a:pPr marL="514350" indent="-514350">
              <a:buFont typeface="+mj-lt"/>
              <a:buAutoNum type="arabicParenR"/>
            </a:pPr>
            <a:r>
              <a:rPr lang="en-US" sz="2200" dirty="0" smtClean="0"/>
              <a:t>Look at Subnet Mask (SM), the number of zeros identify the Host portion</a:t>
            </a:r>
          </a:p>
          <a:p>
            <a:pPr marL="788670" lvl="1" indent="-514350"/>
            <a:r>
              <a:rPr lang="en-US" sz="2200" dirty="0" smtClean="0">
                <a:solidFill>
                  <a:schemeClr val="accent1"/>
                </a:solidFill>
              </a:rPr>
              <a:t>Ex. SM = 11111111.11111111.11111111.00000000, H=8 bits</a:t>
            </a:r>
          </a:p>
          <a:p>
            <a:pPr marL="514350" indent="-514350">
              <a:buFont typeface="+mj-lt"/>
              <a:buAutoNum type="arabicParenR"/>
            </a:pPr>
            <a:r>
              <a:rPr lang="en-US" sz="2200" dirty="0" smtClean="0"/>
              <a:t>Look at IP and SM together, The portion Between the Network and Host portions is the Sub Network portion.</a:t>
            </a:r>
          </a:p>
          <a:p>
            <a:pPr marL="788670" lvl="1" indent="-514350"/>
            <a:r>
              <a:rPr lang="en-US" sz="2000" dirty="0" smtClean="0"/>
              <a:t>Ex. IP=     182     .       250     .      200    .    3</a:t>
            </a:r>
          </a:p>
          <a:p>
            <a:pPr marL="788670" lvl="1" indent="-514350"/>
            <a:r>
              <a:rPr lang="en-US" sz="2000" dirty="0" smtClean="0"/>
              <a:t>            10110110. 11111010.11001000.00000011  </a:t>
            </a:r>
          </a:p>
          <a:p>
            <a:pPr marL="788670" lvl="1" indent="-514350"/>
            <a:r>
              <a:rPr lang="en-US" sz="2000" dirty="0" smtClean="0"/>
              <a:t>SM = 11111111.11111111.11111111.00000000    = 255.255.255.0</a:t>
            </a:r>
          </a:p>
        </p:txBody>
      </p:sp>
      <p:sp>
        <p:nvSpPr>
          <p:cNvPr id="11" name="عنصر نائب لرقم الشريحة 10"/>
          <p:cNvSpPr>
            <a:spLocks noGrp="1"/>
          </p:cNvSpPr>
          <p:nvPr>
            <p:ph type="sldNum" sz="quarter" idx="12"/>
          </p:nvPr>
        </p:nvSpPr>
        <p:spPr>
          <a:xfrm>
            <a:off x="8382000" y="6248400"/>
            <a:ext cx="457200" cy="457200"/>
          </a:xfrm>
        </p:spPr>
        <p:txBody>
          <a:bodyPr/>
          <a:lstStyle/>
          <a:p>
            <a:fld id="{6F42FDE4-A7DD-41A7-A0A6-9B649FB43336}" type="slidenum">
              <a:rPr kumimoji="0" lang="en-US" smtClean="0"/>
              <a:pPr/>
              <a:t>26</a:t>
            </a:fld>
            <a:endParaRPr kumimoji="0" lang="en-US" dirty="0"/>
          </a:p>
        </p:txBody>
      </p:sp>
      <p:sp>
        <p:nvSpPr>
          <p:cNvPr id="12" name="مربع نص 3"/>
          <p:cNvSpPr txBox="1"/>
          <p:nvPr/>
        </p:nvSpPr>
        <p:spPr>
          <a:xfrm>
            <a:off x="2286000" y="6412468"/>
            <a:ext cx="914400" cy="369332"/>
          </a:xfrm>
          <a:prstGeom prst="rect">
            <a:avLst/>
          </a:prstGeom>
          <a:noFill/>
        </p:spPr>
        <p:txBody>
          <a:bodyPr wrap="square" rtlCol="0">
            <a:spAutoFit/>
          </a:bodyPr>
          <a:lstStyle/>
          <a:p>
            <a:r>
              <a:rPr lang="en-US" b="1" dirty="0" smtClean="0"/>
              <a:t>N = 16</a:t>
            </a:r>
            <a:endParaRPr lang="en-US" b="1" dirty="0"/>
          </a:p>
        </p:txBody>
      </p:sp>
      <p:sp>
        <p:nvSpPr>
          <p:cNvPr id="13" name="قوس كبير أيمن 5"/>
          <p:cNvSpPr/>
          <p:nvPr/>
        </p:nvSpPr>
        <p:spPr>
          <a:xfrm rot="5400000">
            <a:off x="2438400" y="5410200"/>
            <a:ext cx="381000" cy="1905000"/>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قوس كبير أيمن 6"/>
          <p:cNvSpPr/>
          <p:nvPr/>
        </p:nvSpPr>
        <p:spPr>
          <a:xfrm rot="5400000">
            <a:off x="4076700" y="5905500"/>
            <a:ext cx="304800" cy="838200"/>
          </a:xfrm>
          <a:prstGeom prst="rightBrace">
            <a:avLst>
              <a:gd name="adj1" fmla="val 8333"/>
              <a:gd name="adj2" fmla="val 5330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مربع نص 7"/>
          <p:cNvSpPr txBox="1"/>
          <p:nvPr/>
        </p:nvSpPr>
        <p:spPr>
          <a:xfrm>
            <a:off x="3962400" y="6412468"/>
            <a:ext cx="914400" cy="369332"/>
          </a:xfrm>
          <a:prstGeom prst="rect">
            <a:avLst/>
          </a:prstGeom>
          <a:noFill/>
        </p:spPr>
        <p:txBody>
          <a:bodyPr wrap="square" rtlCol="0">
            <a:spAutoFit/>
          </a:bodyPr>
          <a:lstStyle/>
          <a:p>
            <a:r>
              <a:rPr lang="en-US" b="1" dirty="0" smtClean="0"/>
              <a:t>SN = 8</a:t>
            </a:r>
            <a:endParaRPr lang="en-US" b="1" dirty="0"/>
          </a:p>
        </p:txBody>
      </p:sp>
      <p:sp>
        <p:nvSpPr>
          <p:cNvPr id="16" name="قوس كبير أيمن 8"/>
          <p:cNvSpPr/>
          <p:nvPr/>
        </p:nvSpPr>
        <p:spPr>
          <a:xfrm rot="5400000">
            <a:off x="5219700" y="5753100"/>
            <a:ext cx="228600" cy="1066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مربع نص 9"/>
          <p:cNvSpPr txBox="1"/>
          <p:nvPr/>
        </p:nvSpPr>
        <p:spPr>
          <a:xfrm>
            <a:off x="5105400" y="6412468"/>
            <a:ext cx="914400" cy="369332"/>
          </a:xfrm>
          <a:prstGeom prst="rect">
            <a:avLst/>
          </a:prstGeom>
          <a:noFill/>
        </p:spPr>
        <p:txBody>
          <a:bodyPr wrap="square" rtlCol="0">
            <a:spAutoFit/>
          </a:bodyPr>
          <a:lstStyle/>
          <a:p>
            <a:r>
              <a:rPr lang="en-US" b="1" dirty="0" smtClean="0"/>
              <a:t>H= 8</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625609"/>
          </a:xfrm>
        </p:spPr>
        <p:txBody>
          <a:bodyPr>
            <a:noAutofit/>
          </a:bodyPr>
          <a:lstStyle/>
          <a:p>
            <a:pPr marL="514350" indent="-514350" algn="just">
              <a:buFont typeface="+mj-lt"/>
              <a:buAutoNum type="arabicParenR" startAt="4"/>
            </a:pPr>
            <a:r>
              <a:rPr lang="en-US" sz="2200" dirty="0" smtClean="0"/>
              <a:t>Identify the Subnet ID: By doing (IP address ) AND (Mask)</a:t>
            </a:r>
          </a:p>
          <a:p>
            <a:pPr marL="788670" lvl="1" indent="-514350" algn="just"/>
            <a:r>
              <a:rPr lang="en-US" sz="2000" dirty="0" smtClean="0"/>
              <a:t>Subnet ID = 10110110. 11111010.11001000.00000000</a:t>
            </a:r>
          </a:p>
          <a:p>
            <a:pPr marL="788670" lvl="1" indent="-514350" algn="just">
              <a:buNone/>
            </a:pPr>
            <a:endParaRPr lang="en-US" sz="2000" dirty="0" smtClean="0"/>
          </a:p>
          <a:p>
            <a:pPr marL="514350" indent="-514350" algn="just">
              <a:buFont typeface="+mj-lt"/>
              <a:buAutoNum type="arabicParenR" startAt="4"/>
            </a:pPr>
            <a:r>
              <a:rPr lang="en-US" sz="2200" dirty="0" smtClean="0"/>
              <a:t>Identify Broadcast address: By changing all bits of host portion in Subnet ID to 1’s.</a:t>
            </a:r>
          </a:p>
          <a:p>
            <a:pPr marL="788670" lvl="1" indent="-514350"/>
            <a:r>
              <a:rPr lang="en-US" sz="2000" dirty="0" smtClean="0"/>
              <a:t>Broadcast address  = 10110110. 11111010.11001000.11111111</a:t>
            </a:r>
          </a:p>
          <a:p>
            <a:pPr marL="788670" lvl="1" indent="-514350">
              <a:buNone/>
            </a:pPr>
            <a:endParaRPr lang="en-US" sz="2000" dirty="0" smtClean="0"/>
          </a:p>
          <a:p>
            <a:pPr marL="514350" indent="-514350" algn="just">
              <a:buFont typeface="+mj-lt"/>
              <a:buAutoNum type="arabicParenR" startAt="4"/>
            </a:pPr>
            <a:r>
              <a:rPr lang="en-US" sz="2200" dirty="0" smtClean="0"/>
              <a:t>Identify the First IP address: Change the LSB of  host portion in Subnet ID to 1.</a:t>
            </a:r>
          </a:p>
          <a:p>
            <a:pPr marL="788670" lvl="1" indent="-514350" algn="just"/>
            <a:r>
              <a:rPr lang="en-US" sz="2000" dirty="0" smtClean="0"/>
              <a:t>First IP address = 10110110. 11111010.11001000.00000001</a:t>
            </a:r>
          </a:p>
          <a:p>
            <a:pPr marL="788670" lvl="1" indent="-514350" algn="just">
              <a:buNone/>
            </a:pPr>
            <a:endParaRPr lang="en-US" sz="2000" dirty="0" smtClean="0"/>
          </a:p>
          <a:p>
            <a:pPr marL="514350" indent="-514350" algn="just">
              <a:buFont typeface="+mj-lt"/>
              <a:buAutoNum type="arabicParenR" startAt="4"/>
            </a:pPr>
            <a:r>
              <a:rPr lang="en-US" sz="2200" dirty="0" smtClean="0"/>
              <a:t>Identify the Last IP address: Subtract 1 from host portion of Broadcast address.</a:t>
            </a:r>
          </a:p>
          <a:p>
            <a:pPr marL="788670" lvl="1" indent="-514350" algn="just"/>
            <a:r>
              <a:rPr lang="en-US" sz="2000" dirty="0" smtClean="0"/>
              <a:t>Last IP address  = 10110110. 11111010.11001000.11111110</a:t>
            </a:r>
            <a:endParaRPr lang="ar-SA" sz="20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27</a:t>
            </a:fld>
            <a:endParaRPr kumimoji="0" lang="en-US" sz="1400" dirty="0">
              <a:solidFill>
                <a:srgbClr val="FFFFFF"/>
              </a:solidFill>
              <a:latin typeface="+mj-lt"/>
              <a:ea typeface="+mj-ea"/>
              <a:cs typeface="+mj-cs"/>
            </a:endParaRPr>
          </a:p>
        </p:txBody>
      </p:sp>
      <p:sp>
        <p:nvSpPr>
          <p:cNvPr id="5" name="عنوان 1"/>
          <p:cNvSpPr txBox="1">
            <a:spLocks/>
          </p:cNvSpPr>
          <p:nvPr/>
        </p:nvSpPr>
        <p:spPr>
          <a:xfrm>
            <a:off x="381000" y="228600"/>
            <a:ext cx="7772400" cy="334962"/>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smtClean="0">
                <a:ln>
                  <a:noFill/>
                </a:ln>
                <a:solidFill>
                  <a:schemeClr val="accent1">
                    <a:satMod val="150000"/>
                  </a:schemeClr>
                </a:solidFill>
                <a:effectLst/>
                <a:uLnTx/>
                <a:uFillTx/>
                <a:latin typeface="+mj-lt"/>
                <a:ea typeface="+mj-ea"/>
                <a:cs typeface="+mj-cs"/>
              </a:rPr>
              <a:t>Steps to Solve Subnetting Questions</a:t>
            </a:r>
            <a:endParaRPr kumimoji="0" lang="en-US" sz="2800" b="1" i="0" u="none" strike="noStrike" kern="1200" cap="none" spc="0" normalizeH="0" baseline="0" noProof="0" dirty="0">
              <a:ln>
                <a:noFill/>
              </a:ln>
              <a:solidFill>
                <a:schemeClr val="accent1">
                  <a:satMod val="150000"/>
                </a:schemeClr>
              </a:solidFill>
              <a:effectLst/>
              <a:uLnTx/>
              <a:uFillTx/>
              <a:latin typeface="+mj-lt"/>
              <a:ea typeface="+mj-ea"/>
              <a:cs typeface="+mj-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a:xfrm>
            <a:off x="457200" y="1600200"/>
            <a:ext cx="8219256" cy="4525963"/>
          </a:xfrm>
        </p:spPr>
        <p:txBody>
          <a:bodyPr>
            <a:noAutofit/>
          </a:bodyPr>
          <a:lstStyle/>
          <a:p>
            <a:r>
              <a:rPr lang="en-US" sz="2400" dirty="0" smtClean="0">
                <a:solidFill>
                  <a:srgbClr val="FF0000"/>
                </a:solidFill>
              </a:rPr>
              <a:t>Given the following IP address 38.9.211.19 with a subnet mask of 255.255.255.240 determine:</a:t>
            </a:r>
          </a:p>
          <a:p>
            <a:pPr marL="914400" lvl="1" indent="-457200">
              <a:buFont typeface="+mj-lt"/>
              <a:buAutoNum type="arabicPeriod"/>
            </a:pPr>
            <a:r>
              <a:rPr lang="en-US" sz="2400" dirty="0" smtClean="0">
                <a:solidFill>
                  <a:srgbClr val="FF0000"/>
                </a:solidFill>
              </a:rPr>
              <a:t>Network Address</a:t>
            </a:r>
          </a:p>
          <a:p>
            <a:pPr marL="914400" lvl="1" indent="-457200">
              <a:buFont typeface="+mj-lt"/>
              <a:buAutoNum type="arabicPeriod"/>
            </a:pPr>
            <a:r>
              <a:rPr lang="en-US" sz="2400" dirty="0" smtClean="0">
                <a:solidFill>
                  <a:srgbClr val="FF0000"/>
                </a:solidFill>
              </a:rPr>
              <a:t>Default subnet mask</a:t>
            </a:r>
          </a:p>
          <a:p>
            <a:pPr marL="914400" lvl="1" indent="-457200">
              <a:buFont typeface="+mj-lt"/>
              <a:buAutoNum type="arabicPeriod"/>
            </a:pPr>
            <a:r>
              <a:rPr lang="en-US" sz="2400" dirty="0" smtClean="0">
                <a:solidFill>
                  <a:srgbClr val="FF0000"/>
                </a:solidFill>
              </a:rPr>
              <a:t>Broadcast address of the network</a:t>
            </a:r>
          </a:p>
          <a:p>
            <a:pPr marL="914400" lvl="1" indent="-457200">
              <a:buFont typeface="+mj-lt"/>
              <a:buAutoNum type="arabicPeriod"/>
            </a:pPr>
            <a:r>
              <a:rPr lang="en-US" sz="2400" dirty="0" smtClean="0">
                <a:solidFill>
                  <a:srgbClr val="FF0000"/>
                </a:solidFill>
              </a:rPr>
              <a:t>Subnet ID</a:t>
            </a:r>
          </a:p>
          <a:p>
            <a:pPr marL="914400" lvl="1" indent="-457200">
              <a:buFont typeface="+mj-lt"/>
              <a:buAutoNum type="arabicPeriod"/>
            </a:pPr>
            <a:r>
              <a:rPr lang="en-US" sz="2400" dirty="0" smtClean="0">
                <a:solidFill>
                  <a:srgbClr val="FF0000"/>
                </a:solidFill>
              </a:rPr>
              <a:t>Broadcast address of the subnet.</a:t>
            </a:r>
          </a:p>
          <a:p>
            <a:pPr marL="914400" lvl="1" indent="-457200">
              <a:buFont typeface="+mj-lt"/>
              <a:buAutoNum type="arabicPeriod"/>
            </a:pPr>
            <a:r>
              <a:rPr lang="en-US" sz="2400" dirty="0" smtClean="0">
                <a:solidFill>
                  <a:srgbClr val="FF0000"/>
                </a:solidFill>
              </a:rPr>
              <a:t>First &amp; last host address in the subnet.</a:t>
            </a:r>
            <a:endParaRPr lang="en-US" sz="2000" dirty="0" smtClean="0">
              <a:solidFill>
                <a:srgbClr val="FF0000"/>
              </a:solidFill>
            </a:endParaRPr>
          </a:p>
          <a:p>
            <a:endParaRPr lang="en-US" sz="2800" dirty="0" smtClean="0"/>
          </a:p>
          <a:p>
            <a:pPr>
              <a:buNone/>
            </a:pPr>
            <a:endParaRPr lang="en-US" sz="2800" dirty="0" smtClean="0"/>
          </a:p>
          <a:p>
            <a:pPr>
              <a:buNone/>
            </a:pPr>
            <a:endParaRPr lang="en-US" sz="2800" b="1" dirty="0" smtClean="0"/>
          </a:p>
          <a:p>
            <a:pPr>
              <a:buNone/>
            </a:pPr>
            <a:endParaRPr lang="en-US" sz="2800" b="1" dirty="0" smtClean="0"/>
          </a:p>
          <a:p>
            <a:pPr>
              <a:buNone/>
            </a:pPr>
            <a:endParaRPr lang="en-US" sz="2400" dirty="0"/>
          </a:p>
        </p:txBody>
      </p:sp>
      <p:sp>
        <p:nvSpPr>
          <p:cNvPr id="7" name="Slide Number Placeholder 6"/>
          <p:cNvSpPr>
            <a:spLocks noGrp="1"/>
          </p:cNvSpPr>
          <p:nvPr>
            <p:ph type="sldNum" sz="quarter" idx="12"/>
          </p:nvPr>
        </p:nvSpPr>
        <p:spPr/>
        <p:txBody>
          <a:bodyPr/>
          <a:lstStyle/>
          <a:p>
            <a:fld id="{BA5376F1-DEF6-4E3D-8294-632F683DAEB8}"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633222" indent="-514350">
              <a:buFont typeface="+mj-lt"/>
              <a:buAutoNum type="arabicPeriod"/>
            </a:pPr>
            <a:r>
              <a:rPr lang="en-US" dirty="0" smtClean="0">
                <a:solidFill>
                  <a:srgbClr val="FF0000"/>
                </a:solidFill>
              </a:rPr>
              <a:t>Network Address</a:t>
            </a:r>
          </a:p>
          <a:p>
            <a:pPr marL="1191006" lvl="2" indent="-514350"/>
            <a:r>
              <a:rPr lang="en-US" dirty="0" smtClean="0">
                <a:solidFill>
                  <a:srgbClr val="0070C0"/>
                </a:solidFill>
              </a:rPr>
              <a:t>To determine the network address we have to determine the class of the IP address</a:t>
            </a:r>
          </a:p>
          <a:p>
            <a:pPr marL="1191006" lvl="2" indent="-514350"/>
            <a:r>
              <a:rPr lang="en-US" b="1" u="sng" dirty="0" smtClean="0">
                <a:solidFill>
                  <a:srgbClr val="0070C0"/>
                </a:solidFill>
              </a:rPr>
              <a:t>38</a:t>
            </a:r>
            <a:r>
              <a:rPr lang="en-US" dirty="0" smtClean="0">
                <a:solidFill>
                  <a:srgbClr val="0070C0"/>
                </a:solidFill>
              </a:rPr>
              <a:t>.9.211.0 </a:t>
            </a:r>
            <a:r>
              <a:rPr lang="en-US" dirty="0" smtClean="0">
                <a:solidFill>
                  <a:schemeClr val="accent3"/>
                </a:solidFill>
                <a:sym typeface="Wingdings" pitchFamily="2" charset="2"/>
              </a:rPr>
              <a:t></a:t>
            </a:r>
            <a:r>
              <a:rPr lang="en-US" dirty="0" smtClean="0">
                <a:solidFill>
                  <a:srgbClr val="0070C0"/>
                </a:solidFill>
              </a:rPr>
              <a:t> </a:t>
            </a:r>
            <a:r>
              <a:rPr lang="en-US" b="1" dirty="0" smtClean="0">
                <a:solidFill>
                  <a:srgbClr val="0070C0"/>
                </a:solidFill>
              </a:rPr>
              <a:t>38 </a:t>
            </a:r>
            <a:r>
              <a:rPr lang="el-GR" b="1" dirty="0" smtClean="0">
                <a:solidFill>
                  <a:srgbClr val="0070C0"/>
                </a:solidFill>
              </a:rPr>
              <a:t>ϵ</a:t>
            </a:r>
            <a:r>
              <a:rPr lang="en-US" b="1" dirty="0" smtClean="0">
                <a:solidFill>
                  <a:srgbClr val="0070C0"/>
                </a:solidFill>
              </a:rPr>
              <a:t> {1-126} Class A</a:t>
            </a:r>
          </a:p>
          <a:p>
            <a:pPr marL="1191006" lvl="2" indent="-514350">
              <a:buFont typeface="Wingdings" pitchFamily="2" charset="2"/>
              <a:buChar char="à"/>
            </a:pPr>
            <a:r>
              <a:rPr lang="en-US" dirty="0" smtClean="0">
                <a:solidFill>
                  <a:srgbClr val="0070C0"/>
                </a:solidFill>
                <a:sym typeface="Wingdings" pitchFamily="2" charset="2"/>
              </a:rPr>
              <a:t>In class A network portion is the first octet &amp; the remaining three octets for the host are zeros.</a:t>
            </a:r>
          </a:p>
          <a:p>
            <a:pPr marL="1191006" lvl="2" indent="-514350">
              <a:buFont typeface="Wingdings" pitchFamily="2" charset="2"/>
              <a:buChar char="§"/>
            </a:pPr>
            <a:r>
              <a:rPr lang="en-US" b="1" dirty="0" smtClean="0">
                <a:solidFill>
                  <a:srgbClr val="0070C0"/>
                </a:solidFill>
                <a:sym typeface="Wingdings" pitchFamily="2" charset="2"/>
              </a:rPr>
              <a:t>Network Address: 38.0.0.0</a:t>
            </a:r>
            <a:endParaRPr lang="ar-SA" b="1" dirty="0">
              <a:solidFill>
                <a:srgbClr val="0070C0"/>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29</a:t>
            </a:fld>
            <a:endParaRPr kumimoji="0" lang="en-US" sz="1400" dirty="0">
              <a:solidFill>
                <a:srgbClr val="FFFFFF"/>
              </a:solidFill>
              <a:latin typeface="+mj-lt"/>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address VS. MAC address</a:t>
            </a:r>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a:t>
            </a:fld>
            <a:endParaRPr kumimoji="0" lang="en-US" sz="1400" dirty="0">
              <a:solidFill>
                <a:srgbClr val="FFFFFF"/>
              </a:solidFill>
              <a:latin typeface="+mj-lt"/>
              <a:ea typeface="+mj-ea"/>
              <a:cs typeface="+mj-cs"/>
            </a:endParaRPr>
          </a:p>
        </p:txBody>
      </p:sp>
      <p:pic>
        <p:nvPicPr>
          <p:cNvPr id="1026" name="Picture 2" descr="http://1.bp.blogspot.com/-2x4wngYpxpM/TuQzwOTGTsI/AAAAAAAAAI4/J9ByZyfsxbU/s1600/ipvsmac.gif">
            <a:hlinkClick r:id="rId2"/>
          </p:cNvPr>
          <p:cNvPicPr>
            <a:picLocks noChangeAspect="1" noChangeArrowheads="1"/>
          </p:cNvPicPr>
          <p:nvPr/>
        </p:nvPicPr>
        <p:blipFill>
          <a:blip r:embed="rId3" cstate="print"/>
          <a:srcRect/>
          <a:stretch>
            <a:fillRect/>
          </a:stretch>
        </p:blipFill>
        <p:spPr bwMode="auto">
          <a:xfrm>
            <a:off x="1524000" y="1584960"/>
            <a:ext cx="5669280" cy="2834640"/>
          </a:xfrm>
          <a:prstGeom prst="rect">
            <a:avLst/>
          </a:prstGeom>
          <a:noFill/>
        </p:spPr>
      </p:pic>
      <p:graphicFrame>
        <p:nvGraphicFramePr>
          <p:cNvPr id="5" name="Table 4"/>
          <p:cNvGraphicFramePr>
            <a:graphicFrameLocks noGrp="1"/>
          </p:cNvGraphicFramePr>
          <p:nvPr/>
        </p:nvGraphicFramePr>
        <p:xfrm>
          <a:off x="228600" y="4368800"/>
          <a:ext cx="8458200" cy="2382520"/>
        </p:xfrm>
        <a:graphic>
          <a:graphicData uri="http://schemas.openxmlformats.org/drawingml/2006/table">
            <a:tbl>
              <a:tblPr rtl="1" firstRow="1" bandRow="1">
                <a:tableStyleId>{5C22544A-7EE6-4342-B048-85BDC9FD1C3A}</a:tableStyleId>
              </a:tblPr>
              <a:tblGrid>
                <a:gridCol w="4229100"/>
                <a:gridCol w="4229100"/>
              </a:tblGrid>
              <a:tr h="370840">
                <a:tc>
                  <a:txBody>
                    <a:bodyPr/>
                    <a:lstStyle/>
                    <a:p>
                      <a:pPr algn="ctr" rtl="0"/>
                      <a:r>
                        <a:rPr lang="en-US" sz="1800" b="1" u="none" dirty="0" smtClean="0">
                          <a:latin typeface="Arial" pitchFamily="34" charset="0"/>
                          <a:cs typeface="Arial" pitchFamily="34" charset="0"/>
                        </a:rPr>
                        <a:t>IP</a:t>
                      </a:r>
                      <a:r>
                        <a:rPr lang="en-US" sz="1800" b="1" u="none" baseline="0" dirty="0" smtClean="0">
                          <a:latin typeface="Arial" pitchFamily="34" charset="0"/>
                          <a:cs typeface="Arial" pitchFamily="34" charset="0"/>
                        </a:rPr>
                        <a:t> address</a:t>
                      </a:r>
                      <a:endParaRPr lang="ar-SA" u="none" dirty="0"/>
                    </a:p>
                  </a:txBody>
                  <a:tcPr/>
                </a:tc>
                <a:tc>
                  <a:txBody>
                    <a:bodyPr/>
                    <a:lstStyle/>
                    <a:p>
                      <a:pPr algn="ctr" rtl="0"/>
                      <a:r>
                        <a:rPr lang="en-US" sz="1800" b="1" u="none" baseline="0" dirty="0" smtClean="0">
                          <a:latin typeface="Arial" pitchFamily="34" charset="0"/>
                          <a:cs typeface="Arial" pitchFamily="34" charset="0"/>
                        </a:rPr>
                        <a:t>MAC address</a:t>
                      </a:r>
                      <a:endParaRPr lang="ar-SA" u="none"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u="none" baseline="0" dirty="0" smtClean="0">
                          <a:latin typeface="Arial" pitchFamily="34" charset="0"/>
                          <a:cs typeface="Arial" pitchFamily="34" charset="0"/>
                        </a:rPr>
                        <a:t>Is a 32-bit (logical address) that is assigned to devices attached to the network by network devices such as switch.</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1" u="sng" dirty="0" smtClean="0">
                          <a:latin typeface="Arial" pitchFamily="34" charset="0"/>
                          <a:cs typeface="Arial" pitchFamily="34" charset="0"/>
                        </a:rPr>
                        <a:t> </a:t>
                      </a:r>
                      <a:r>
                        <a:rPr lang="en-US" sz="1800" b="0" u="none" dirty="0" smtClean="0">
                          <a:latin typeface="Arial" pitchFamily="34" charset="0"/>
                          <a:cs typeface="Arial" pitchFamily="34" charset="0"/>
                        </a:rPr>
                        <a:t>Used</a:t>
                      </a:r>
                      <a:r>
                        <a:rPr lang="en-US" sz="1800" b="0" u="none" baseline="0" dirty="0" smtClean="0">
                          <a:latin typeface="Arial" pitchFamily="34" charset="0"/>
                          <a:cs typeface="Arial" pitchFamily="34" charset="0"/>
                        </a:rPr>
                        <a:t> in layer 3 (Network Layer) of the OSI model</a:t>
                      </a:r>
                      <a:endParaRPr lang="ar-SA" sz="1800" b="1" u="sng" dirty="0" smtClean="0">
                        <a:latin typeface="Arial" pitchFamily="34" charset="0"/>
                        <a:cs typeface="Arial" pitchFamily="34" charset="0"/>
                      </a:endParaRPr>
                    </a:p>
                    <a:p>
                      <a:pPr algn="l" rtl="0">
                        <a:buFont typeface="Arial" pitchFamily="34" charset="0"/>
                        <a:buChar char="•"/>
                      </a:pPr>
                      <a:endParaRPr lang="ar-SA" dirty="0"/>
                    </a:p>
                  </a:txBody>
                  <a:tcPr/>
                </a:tc>
                <a:tc>
                  <a:txBody>
                    <a:bodyPr/>
                    <a:lstStyle/>
                    <a:p>
                      <a:pPr marL="0" marR="0" indent="0" algn="just"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u="none" baseline="0" dirty="0" smtClean="0">
                          <a:latin typeface="Arial" pitchFamily="34" charset="0"/>
                          <a:cs typeface="Arial" pitchFamily="34" charset="0"/>
                        </a:rPr>
                        <a:t>I</a:t>
                      </a:r>
                      <a:r>
                        <a:rPr lang="en-US" sz="1800" baseline="0" dirty="0" smtClean="0">
                          <a:latin typeface="Arial" pitchFamily="34" charset="0"/>
                          <a:cs typeface="Arial" pitchFamily="34" charset="0"/>
                        </a:rPr>
                        <a:t>s a (physical address) that is written  on the network card of devices (permanent address).</a:t>
                      </a:r>
                    </a:p>
                    <a:p>
                      <a:pPr marL="0" marR="0" indent="0" algn="just" defTabSz="914400" rtl="0" eaLnBrk="1" fontAlgn="auto" latinLnBrk="0" hangingPunct="1">
                        <a:lnSpc>
                          <a:spcPct val="100000"/>
                        </a:lnSpc>
                        <a:spcBef>
                          <a:spcPts val="0"/>
                        </a:spcBef>
                        <a:spcAft>
                          <a:spcPts val="0"/>
                        </a:spcAft>
                        <a:buClrTx/>
                        <a:buSzTx/>
                        <a:buFont typeface="Arial" pitchFamily="34" charset="0"/>
                        <a:buChar char="•"/>
                        <a:tabLst/>
                        <a:defRPr/>
                      </a:pPr>
                      <a:endParaRPr lang="en-US" sz="1800" baseline="0" dirty="0" smtClean="0">
                        <a:latin typeface="Arial" pitchFamily="34" charset="0"/>
                        <a:cs typeface="Arial" pitchFamily="34" charset="0"/>
                      </a:endParaRPr>
                    </a:p>
                    <a:p>
                      <a:pPr marL="0" marR="0" indent="0" algn="just" defTabSz="914400" rtl="0" eaLnBrk="1" fontAlgn="auto" latinLnBrk="0" hangingPunct="1">
                        <a:lnSpc>
                          <a:spcPct val="100000"/>
                        </a:lnSpc>
                        <a:spcBef>
                          <a:spcPts val="0"/>
                        </a:spcBef>
                        <a:spcAft>
                          <a:spcPts val="0"/>
                        </a:spcAft>
                        <a:buClrTx/>
                        <a:buSzTx/>
                        <a:buFont typeface="Arial" pitchFamily="34" charset="0"/>
                        <a:buChar char="•"/>
                        <a:tabLst/>
                        <a:defRPr/>
                      </a:pPr>
                      <a:r>
                        <a:rPr lang="en-US" sz="1800" dirty="0" smtClean="0">
                          <a:latin typeface="Arial" pitchFamily="34" charset="0"/>
                          <a:cs typeface="Arial" pitchFamily="34" charset="0"/>
                        </a:rPr>
                        <a:t> </a:t>
                      </a:r>
                      <a:r>
                        <a:rPr lang="en-US" sz="1800" b="0" u="none" dirty="0" smtClean="0">
                          <a:latin typeface="Arial" pitchFamily="34" charset="0"/>
                          <a:cs typeface="Arial" pitchFamily="34" charset="0"/>
                        </a:rPr>
                        <a:t>Used</a:t>
                      </a:r>
                      <a:r>
                        <a:rPr lang="en-US" sz="1800" b="0" u="none" baseline="0" dirty="0" smtClean="0">
                          <a:latin typeface="Arial" pitchFamily="34" charset="0"/>
                          <a:cs typeface="Arial" pitchFamily="34" charset="0"/>
                        </a:rPr>
                        <a:t> in layer 2 (Data Link Layer) of the OSI model</a:t>
                      </a:r>
                      <a:endParaRPr lang="ar-SA" sz="1800" dirty="0" smtClean="0">
                        <a:latin typeface="Arial" pitchFamily="34" charset="0"/>
                        <a:cs typeface="Arial" pitchFamily="34" charset="0"/>
                      </a:endParaRPr>
                    </a:p>
                  </a:txBody>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a:xfrm>
            <a:off x="304800" y="1775191"/>
            <a:ext cx="8610600" cy="4625609"/>
          </a:xfrm>
        </p:spPr>
        <p:txBody>
          <a:bodyPr/>
          <a:lstStyle/>
          <a:p>
            <a:pPr marL="576072" lvl="1" indent="-457200">
              <a:spcBef>
                <a:spcPts val="0"/>
              </a:spcBef>
              <a:buClr>
                <a:schemeClr val="accent1"/>
              </a:buClr>
              <a:buSzPct val="80000"/>
              <a:buFont typeface="+mj-lt"/>
              <a:buAutoNum type="arabicPeriod" startAt="2"/>
            </a:pPr>
            <a:r>
              <a:rPr lang="en-US" dirty="0" smtClean="0">
                <a:solidFill>
                  <a:srgbClr val="FF0000"/>
                </a:solidFill>
              </a:rPr>
              <a:t>Default subnet mask</a:t>
            </a:r>
          </a:p>
          <a:p>
            <a:pPr marL="576072" lvl="1" indent="-457200">
              <a:spcBef>
                <a:spcPts val="0"/>
              </a:spcBef>
              <a:buClr>
                <a:schemeClr val="accent1"/>
              </a:buClr>
              <a:buSzPct val="80000"/>
            </a:pPr>
            <a:endParaRPr lang="en-US" dirty="0" smtClean="0">
              <a:solidFill>
                <a:srgbClr val="FF0000"/>
              </a:solidFill>
            </a:endParaRPr>
          </a:p>
          <a:p>
            <a:pPr marL="288925" lvl="1" indent="-171450">
              <a:spcBef>
                <a:spcPts val="0"/>
              </a:spcBef>
              <a:buClr>
                <a:schemeClr val="accent1"/>
              </a:buClr>
              <a:buSzPct val="80000"/>
            </a:pPr>
            <a:r>
              <a:rPr lang="en-US" sz="2400" dirty="0" smtClean="0">
                <a:solidFill>
                  <a:srgbClr val="0070C0"/>
                </a:solidFill>
              </a:rPr>
              <a:t>For Class A addresses, </a:t>
            </a:r>
            <a:r>
              <a:rPr lang="en-US" sz="2400" b="1" dirty="0" smtClean="0">
                <a:solidFill>
                  <a:srgbClr val="0070C0"/>
                </a:solidFill>
              </a:rPr>
              <a:t>default subnet mask is:</a:t>
            </a:r>
            <a:r>
              <a:rPr lang="en-US" sz="2400" dirty="0" smtClean="0">
                <a:solidFill>
                  <a:srgbClr val="0070C0"/>
                </a:solidFill>
              </a:rPr>
              <a:t> 255.0.0.0</a:t>
            </a:r>
            <a:endParaRPr lang="en-US" sz="3600" dirty="0" smtClean="0"/>
          </a:p>
          <a:p>
            <a:pPr marL="288925" lvl="1" indent="-171450">
              <a:spcBef>
                <a:spcPts val="0"/>
              </a:spcBef>
              <a:buClr>
                <a:schemeClr val="accent1"/>
              </a:buClr>
              <a:buSzPct val="80000"/>
            </a:pPr>
            <a:endParaRPr lang="en-US" sz="3600" dirty="0" smtClean="0">
              <a:solidFill>
                <a:srgbClr val="0070C0"/>
              </a:solidFill>
            </a:endParaRPr>
          </a:p>
          <a:p>
            <a:pPr marL="574675" lvl="1" indent="-457200">
              <a:spcBef>
                <a:spcPts val="0"/>
              </a:spcBef>
              <a:buClr>
                <a:schemeClr val="accent1"/>
              </a:buClr>
              <a:buSzPct val="80000"/>
              <a:buFont typeface="+mj-lt"/>
              <a:buAutoNum type="arabicPeriod" startAt="3"/>
            </a:pPr>
            <a:r>
              <a:rPr lang="en-US" dirty="0" smtClean="0">
                <a:solidFill>
                  <a:srgbClr val="FF0000"/>
                </a:solidFill>
              </a:rPr>
              <a:t>Broadcast address of the network</a:t>
            </a:r>
            <a:endParaRPr lang="en-US" dirty="0" smtClean="0">
              <a:solidFill>
                <a:srgbClr val="0070C0"/>
              </a:solidFill>
            </a:endParaRPr>
          </a:p>
          <a:p>
            <a:pPr marL="574675" lvl="1" indent="-457200">
              <a:spcBef>
                <a:spcPts val="0"/>
              </a:spcBef>
              <a:buClr>
                <a:schemeClr val="accent1"/>
              </a:buClr>
              <a:buSzPct val="80000"/>
              <a:buFont typeface="+mj-lt"/>
              <a:buAutoNum type="arabicPeriod" startAt="3"/>
            </a:pPr>
            <a:endParaRPr lang="en-US" sz="2400" dirty="0" smtClean="0">
              <a:solidFill>
                <a:srgbClr val="0070C0"/>
              </a:solidFill>
            </a:endParaRPr>
          </a:p>
          <a:p>
            <a:pPr marL="574675" lvl="1" indent="-457200">
              <a:spcBef>
                <a:spcPts val="0"/>
              </a:spcBef>
              <a:buClr>
                <a:schemeClr val="accent1"/>
              </a:buClr>
              <a:buSzPct val="80000"/>
            </a:pPr>
            <a:r>
              <a:rPr lang="en-US" sz="2400" dirty="0" smtClean="0">
                <a:solidFill>
                  <a:srgbClr val="0070C0"/>
                </a:solidFill>
              </a:rPr>
              <a:t>C</a:t>
            </a:r>
            <a:r>
              <a:rPr lang="en-US" sz="2400" b="1" dirty="0" smtClean="0">
                <a:solidFill>
                  <a:srgbClr val="0070C0"/>
                </a:solidFill>
              </a:rPr>
              <a:t>hanging all the host bits to 1 give you the broad cast address:</a:t>
            </a:r>
          </a:p>
          <a:p>
            <a:pPr marL="574675" lvl="1" indent="-457200">
              <a:spcBef>
                <a:spcPts val="0"/>
              </a:spcBef>
              <a:buClr>
                <a:schemeClr val="accent1"/>
              </a:buClr>
              <a:buSzPct val="80000"/>
            </a:pPr>
            <a:r>
              <a:rPr lang="en-US" sz="2400" dirty="0" smtClean="0">
                <a:solidFill>
                  <a:srgbClr val="0070C0"/>
                </a:solidFill>
              </a:rPr>
              <a:t> Broadcast Address  = 38.255.255.255</a:t>
            </a:r>
            <a:endParaRPr lang="en-US" sz="3600" dirty="0" smtClean="0"/>
          </a:p>
          <a:p>
            <a:pPr marL="574675" lvl="1" indent="-457200">
              <a:spcBef>
                <a:spcPts val="0"/>
              </a:spcBef>
              <a:buClr>
                <a:schemeClr val="accent1"/>
              </a:buClr>
              <a:buSzPct val="80000"/>
            </a:pPr>
            <a:endParaRPr lang="en-US" sz="2400" dirty="0" smtClean="0">
              <a:solidFill>
                <a:srgbClr val="FF0000"/>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30</a:t>
            </a:fld>
            <a:endParaRPr kumimoji="0" lang="en-US" sz="1400" dirty="0">
              <a:solidFill>
                <a:srgbClr val="FFFFFF"/>
              </a:solidFill>
              <a:latin typeface="+mj-lt"/>
              <a:ea typeface="+mj-ea"/>
              <a:cs typeface="+mj-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a:xfrm>
            <a:off x="457200" y="1524000"/>
            <a:ext cx="8229600" cy="4625609"/>
          </a:xfrm>
        </p:spPr>
        <p:txBody>
          <a:bodyPr/>
          <a:lstStyle/>
          <a:p>
            <a:pPr marL="576072" lvl="1" indent="-457200">
              <a:spcBef>
                <a:spcPts val="0"/>
              </a:spcBef>
              <a:buClr>
                <a:schemeClr val="accent1"/>
              </a:buClr>
              <a:buSzPct val="80000"/>
              <a:buFont typeface="+mj-lt"/>
              <a:buAutoNum type="arabicPeriod" startAt="4"/>
            </a:pPr>
            <a:r>
              <a:rPr lang="en-US" sz="2400" dirty="0" smtClean="0">
                <a:solidFill>
                  <a:srgbClr val="FF0000"/>
                </a:solidFill>
              </a:rPr>
              <a:t>Subnet ID:</a:t>
            </a:r>
          </a:p>
          <a:p>
            <a:pPr marL="576072" lvl="1" indent="-457200">
              <a:spcBef>
                <a:spcPts val="0"/>
              </a:spcBef>
              <a:buClr>
                <a:schemeClr val="accent1"/>
              </a:buClr>
              <a:buSzPct val="80000"/>
              <a:buFont typeface="+mj-lt"/>
              <a:buAutoNum type="arabicPeriod" startAt="4"/>
            </a:pPr>
            <a:endParaRPr lang="en-US" sz="2400" dirty="0" smtClean="0">
              <a:solidFill>
                <a:srgbClr val="FF0000"/>
              </a:solidFill>
            </a:endParaRPr>
          </a:p>
          <a:p>
            <a:pPr marL="841248" lvl="2" indent="-457200">
              <a:spcBef>
                <a:spcPts val="0"/>
              </a:spcBef>
              <a:buClr>
                <a:schemeClr val="accent1"/>
              </a:buClr>
              <a:buSzPct val="80000"/>
            </a:pPr>
            <a:r>
              <a:rPr lang="en-US" sz="2000" b="1" u="sng" dirty="0" smtClean="0">
                <a:solidFill>
                  <a:schemeClr val="accent1"/>
                </a:solidFill>
              </a:rPr>
              <a:t>First:</a:t>
            </a:r>
            <a:r>
              <a:rPr lang="en-US" sz="2000" b="1" dirty="0" smtClean="0">
                <a:solidFill>
                  <a:schemeClr val="accent1"/>
                </a:solidFill>
              </a:rPr>
              <a:t> </a:t>
            </a:r>
            <a:r>
              <a:rPr lang="en-US" sz="2000" b="1" dirty="0" smtClean="0"/>
              <a:t>Determine the following bits in the following order:</a:t>
            </a:r>
          </a:p>
          <a:p>
            <a:pPr marL="1060704" lvl="3" indent="-457200">
              <a:spcBef>
                <a:spcPts val="0"/>
              </a:spcBef>
              <a:buClr>
                <a:schemeClr val="accent1"/>
              </a:buClr>
              <a:buSzPct val="80000"/>
            </a:pPr>
            <a:r>
              <a:rPr lang="en-US" sz="1800" dirty="0" smtClean="0"/>
              <a:t>Network portion (N) (Fixed depends on the IP class)</a:t>
            </a:r>
          </a:p>
          <a:p>
            <a:pPr marL="1060704" lvl="3" indent="-457200">
              <a:spcBef>
                <a:spcPts val="0"/>
              </a:spcBef>
              <a:buClr>
                <a:schemeClr val="accent1"/>
              </a:buClr>
              <a:buSzPct val="80000"/>
            </a:pPr>
            <a:r>
              <a:rPr lang="en-US" sz="1800" dirty="0" smtClean="0"/>
              <a:t>Subnet portion (S) (From the end of the network portion to the last bit in the mask with the value 1)</a:t>
            </a:r>
          </a:p>
          <a:p>
            <a:pPr marL="1060704" lvl="3" indent="-457200">
              <a:spcBef>
                <a:spcPts val="0"/>
              </a:spcBef>
              <a:buClr>
                <a:schemeClr val="accent1"/>
              </a:buClr>
              <a:buSzPct val="80000"/>
            </a:pPr>
            <a:r>
              <a:rPr lang="en-US" sz="1800" dirty="0" smtClean="0"/>
              <a:t>Host portion (H) (The remaining bits after the subnet portion)</a:t>
            </a:r>
          </a:p>
          <a:p>
            <a:pPr marL="1060704" lvl="3" indent="-457200">
              <a:spcBef>
                <a:spcPts val="0"/>
              </a:spcBef>
              <a:buClr>
                <a:schemeClr val="accent1"/>
              </a:buClr>
              <a:buSzPct val="80000"/>
            </a:pPr>
            <a:endParaRPr lang="en-US" sz="1800" dirty="0" smtClean="0">
              <a:solidFill>
                <a:srgbClr val="0070C0"/>
              </a:solidFill>
            </a:endParaRPr>
          </a:p>
          <a:p>
            <a:pPr marL="1060704" lvl="3" indent="-457200">
              <a:spcBef>
                <a:spcPts val="0"/>
              </a:spcBef>
              <a:buClr>
                <a:schemeClr val="accent1"/>
              </a:buClr>
              <a:buSzPct val="80000"/>
            </a:pPr>
            <a:endParaRPr lang="en-US" sz="1800" dirty="0" smtClean="0">
              <a:solidFill>
                <a:srgbClr val="0070C0"/>
              </a:solidFill>
            </a:endParaRPr>
          </a:p>
          <a:p>
            <a:pPr marL="1060704" lvl="3" indent="-457200">
              <a:spcBef>
                <a:spcPts val="0"/>
              </a:spcBef>
              <a:buClr>
                <a:schemeClr val="accent1"/>
              </a:buClr>
              <a:buSzPct val="80000"/>
            </a:pPr>
            <a:endParaRPr lang="en-US" sz="1800" dirty="0" smtClean="0">
              <a:solidFill>
                <a:srgbClr val="0070C0"/>
              </a:solidFill>
            </a:endParaRPr>
          </a:p>
          <a:p>
            <a:pPr marL="283464" indent="-457200">
              <a:buNone/>
            </a:pPr>
            <a:r>
              <a:rPr lang="en-US" sz="2400" dirty="0" smtClean="0">
                <a:solidFill>
                  <a:srgbClr val="0070C0"/>
                </a:solidFill>
              </a:rPr>
              <a:t>IP       00100110.00001001.11010011 . 00010011</a:t>
            </a:r>
          </a:p>
          <a:p>
            <a:pPr marL="283464" indent="-457200">
              <a:buNone/>
            </a:pPr>
            <a:r>
              <a:rPr lang="en-US" sz="2400" dirty="0" smtClean="0">
                <a:solidFill>
                  <a:srgbClr val="0070C0"/>
                </a:solidFill>
              </a:rPr>
              <a:t>Mask  </a:t>
            </a:r>
            <a:r>
              <a:rPr lang="en-US" sz="2400" dirty="0" smtClean="0">
                <a:solidFill>
                  <a:schemeClr val="accent5"/>
                </a:solidFill>
              </a:rPr>
              <a:t>11111111 .</a:t>
            </a:r>
            <a:r>
              <a:rPr lang="en-US" sz="2400" dirty="0" smtClean="0">
                <a:solidFill>
                  <a:srgbClr val="0070C0"/>
                </a:solidFill>
              </a:rPr>
              <a:t> </a:t>
            </a:r>
            <a:r>
              <a:rPr lang="en-US" sz="2400" dirty="0" smtClean="0">
                <a:solidFill>
                  <a:schemeClr val="accent4"/>
                </a:solidFill>
              </a:rPr>
              <a:t>11111111 . 11111111  .1111</a:t>
            </a:r>
            <a:r>
              <a:rPr lang="en-US" sz="2400" dirty="0" smtClean="0">
                <a:solidFill>
                  <a:schemeClr val="accent6"/>
                </a:solidFill>
              </a:rPr>
              <a:t>0000</a:t>
            </a:r>
            <a:endParaRPr lang="en-US" dirty="0" smtClean="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31</a:t>
            </a:fld>
            <a:endParaRPr kumimoji="0" lang="en-US" sz="1400" dirty="0">
              <a:solidFill>
                <a:srgbClr val="FFFFFF"/>
              </a:solidFill>
              <a:latin typeface="+mj-lt"/>
              <a:ea typeface="+mj-ea"/>
              <a:cs typeface="+mj-cs"/>
            </a:endParaRPr>
          </a:p>
        </p:txBody>
      </p:sp>
      <p:sp>
        <p:nvSpPr>
          <p:cNvPr id="6" name="Left Brace 5"/>
          <p:cNvSpPr/>
          <p:nvPr/>
        </p:nvSpPr>
        <p:spPr>
          <a:xfrm rot="5400000">
            <a:off x="1790700" y="3771900"/>
            <a:ext cx="533400" cy="1371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7" name="Left Brace 6"/>
          <p:cNvSpPr/>
          <p:nvPr/>
        </p:nvSpPr>
        <p:spPr>
          <a:xfrm rot="5400000">
            <a:off x="4419600" y="2667000"/>
            <a:ext cx="381000" cy="35814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Left Brace 7"/>
          <p:cNvSpPr/>
          <p:nvPr/>
        </p:nvSpPr>
        <p:spPr>
          <a:xfrm rot="5400000">
            <a:off x="6553200" y="41148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9" name="TextBox 8"/>
          <p:cNvSpPr txBox="1"/>
          <p:nvPr/>
        </p:nvSpPr>
        <p:spPr>
          <a:xfrm>
            <a:off x="1752600" y="3886200"/>
            <a:ext cx="762000" cy="369332"/>
          </a:xfrm>
          <a:prstGeom prst="rect">
            <a:avLst/>
          </a:prstGeom>
          <a:noFill/>
        </p:spPr>
        <p:txBody>
          <a:bodyPr wrap="square" rtlCol="1">
            <a:spAutoFit/>
          </a:bodyPr>
          <a:lstStyle/>
          <a:p>
            <a:r>
              <a:rPr lang="en-US" dirty="0" smtClean="0">
                <a:solidFill>
                  <a:schemeClr val="accent5"/>
                </a:solidFill>
              </a:rPr>
              <a:t>N = 8</a:t>
            </a:r>
            <a:endParaRPr lang="ar-SA" dirty="0">
              <a:solidFill>
                <a:schemeClr val="accent5"/>
              </a:solidFill>
            </a:endParaRPr>
          </a:p>
        </p:txBody>
      </p:sp>
      <p:sp>
        <p:nvSpPr>
          <p:cNvPr id="10" name="TextBox 9"/>
          <p:cNvSpPr txBox="1"/>
          <p:nvPr/>
        </p:nvSpPr>
        <p:spPr>
          <a:xfrm>
            <a:off x="6172200" y="3810000"/>
            <a:ext cx="762000" cy="369332"/>
          </a:xfrm>
          <a:prstGeom prst="rect">
            <a:avLst/>
          </a:prstGeom>
          <a:noFill/>
        </p:spPr>
        <p:txBody>
          <a:bodyPr wrap="square" rtlCol="1">
            <a:spAutoFit/>
          </a:bodyPr>
          <a:lstStyle/>
          <a:p>
            <a:r>
              <a:rPr lang="en-US" dirty="0" smtClean="0">
                <a:solidFill>
                  <a:schemeClr val="accent6"/>
                </a:solidFill>
              </a:rPr>
              <a:t>H=4</a:t>
            </a:r>
            <a:endParaRPr lang="ar-SA" dirty="0">
              <a:solidFill>
                <a:schemeClr val="accent6"/>
              </a:solidFill>
            </a:endParaRPr>
          </a:p>
        </p:txBody>
      </p:sp>
      <p:sp>
        <p:nvSpPr>
          <p:cNvPr id="11" name="TextBox 10"/>
          <p:cNvSpPr txBox="1"/>
          <p:nvPr/>
        </p:nvSpPr>
        <p:spPr>
          <a:xfrm>
            <a:off x="4114800" y="3810000"/>
            <a:ext cx="762000" cy="369332"/>
          </a:xfrm>
          <a:prstGeom prst="rect">
            <a:avLst/>
          </a:prstGeom>
          <a:noFill/>
        </p:spPr>
        <p:txBody>
          <a:bodyPr wrap="square" rtlCol="1">
            <a:spAutoFit/>
          </a:bodyPr>
          <a:lstStyle/>
          <a:p>
            <a:r>
              <a:rPr lang="en-US" dirty="0" smtClean="0">
                <a:solidFill>
                  <a:schemeClr val="accent4"/>
                </a:solidFill>
              </a:rPr>
              <a:t>S = 20</a:t>
            </a:r>
            <a:endParaRPr lang="ar-SA" dirty="0">
              <a:solidFill>
                <a:schemeClr val="accent4"/>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438912" lvl="2" indent="-320040">
              <a:spcBef>
                <a:spcPts val="0"/>
              </a:spcBef>
              <a:buClr>
                <a:schemeClr val="accent1"/>
              </a:buClr>
              <a:buSzPct val="80000"/>
              <a:buFont typeface="Wingdings 2"/>
              <a:buChar char=""/>
            </a:pPr>
            <a:endParaRPr lang="en-US" sz="2000" b="1" u="sng" dirty="0" smtClean="0">
              <a:solidFill>
                <a:schemeClr val="accent1"/>
              </a:solidFill>
            </a:endParaRPr>
          </a:p>
          <a:p>
            <a:pPr marL="438912" lvl="2" indent="-320040">
              <a:spcBef>
                <a:spcPts val="0"/>
              </a:spcBef>
              <a:buClr>
                <a:schemeClr val="accent1"/>
              </a:buClr>
              <a:buSzPct val="80000"/>
              <a:buFont typeface="Wingdings 2"/>
              <a:buChar char=""/>
            </a:pPr>
            <a:r>
              <a:rPr lang="en-US" sz="2000" b="1" u="sng" dirty="0" smtClean="0">
                <a:solidFill>
                  <a:schemeClr val="accent1"/>
                </a:solidFill>
              </a:rPr>
              <a:t>Second</a:t>
            </a:r>
            <a:r>
              <a:rPr lang="en-US" sz="2000" dirty="0" smtClean="0">
                <a:solidFill>
                  <a:schemeClr val="accent1"/>
                </a:solidFill>
              </a:rPr>
              <a:t>:  </a:t>
            </a:r>
          </a:p>
          <a:p>
            <a:pPr marL="438912" lvl="2" indent="-320040">
              <a:spcBef>
                <a:spcPts val="0"/>
              </a:spcBef>
              <a:buClr>
                <a:schemeClr val="accent1"/>
              </a:buClr>
              <a:buSzPct val="80000"/>
              <a:buNone/>
            </a:pPr>
            <a:r>
              <a:rPr lang="en-US" sz="2000" dirty="0" smtClean="0"/>
              <a:t>Do the AND operation between the IP address &amp; the mask</a:t>
            </a:r>
          </a:p>
          <a:p>
            <a:pPr marL="438912" lvl="2" indent="-320040">
              <a:spcBef>
                <a:spcPts val="0"/>
              </a:spcBef>
              <a:buClr>
                <a:schemeClr val="accent1"/>
              </a:buClr>
              <a:buSzPct val="80000"/>
              <a:buFont typeface="Wingdings 2"/>
              <a:buChar char=""/>
            </a:pPr>
            <a:endParaRPr lang="en-US" sz="2000" dirty="0" smtClean="0">
              <a:solidFill>
                <a:srgbClr val="0070C0"/>
              </a:solidFill>
            </a:endParaRPr>
          </a:p>
          <a:p>
            <a:pPr marL="438912" lvl="2" indent="-320040">
              <a:spcBef>
                <a:spcPts val="0"/>
              </a:spcBef>
              <a:buClr>
                <a:schemeClr val="accent1"/>
              </a:buClr>
              <a:buSzPct val="80000"/>
              <a:buFont typeface="Wingdings 2"/>
              <a:buChar char=""/>
            </a:pPr>
            <a:endParaRPr lang="en-US" sz="2000" dirty="0" smtClean="0">
              <a:solidFill>
                <a:srgbClr val="0070C0"/>
              </a:solidFill>
            </a:endParaRPr>
          </a:p>
          <a:p>
            <a:pPr marL="283464" indent="-457200">
              <a:buNone/>
            </a:pPr>
            <a:r>
              <a:rPr lang="en-US" sz="2400" dirty="0" smtClean="0">
                <a:solidFill>
                  <a:srgbClr val="0070C0"/>
                </a:solidFill>
              </a:rPr>
              <a:t>IP               00100110.00001001.11010011 . 00010011</a:t>
            </a:r>
          </a:p>
          <a:p>
            <a:pPr marL="283464" indent="-457200">
              <a:buNone/>
            </a:pPr>
            <a:r>
              <a:rPr lang="en-US" sz="2400" dirty="0" smtClean="0">
                <a:solidFill>
                  <a:srgbClr val="7030A0"/>
                </a:solidFill>
              </a:rPr>
              <a:t>Mask</a:t>
            </a:r>
            <a:r>
              <a:rPr lang="en-US" sz="2400" dirty="0" smtClean="0">
                <a:solidFill>
                  <a:srgbClr val="0070C0"/>
                </a:solidFill>
              </a:rPr>
              <a:t>          </a:t>
            </a:r>
            <a:r>
              <a:rPr lang="en-US" sz="2400" dirty="0" smtClean="0">
                <a:solidFill>
                  <a:schemeClr val="accent5"/>
                </a:solidFill>
              </a:rPr>
              <a:t>11111111 .</a:t>
            </a:r>
            <a:r>
              <a:rPr lang="en-US" sz="2400" dirty="0" smtClean="0">
                <a:solidFill>
                  <a:srgbClr val="0070C0"/>
                </a:solidFill>
              </a:rPr>
              <a:t> </a:t>
            </a:r>
            <a:r>
              <a:rPr lang="en-US" sz="2400" dirty="0" smtClean="0">
                <a:solidFill>
                  <a:schemeClr val="accent4"/>
                </a:solidFill>
              </a:rPr>
              <a:t>11111111 . 11111111  .1111</a:t>
            </a:r>
            <a:r>
              <a:rPr lang="en-US" sz="2400" dirty="0" smtClean="0">
                <a:solidFill>
                  <a:schemeClr val="accent6"/>
                </a:solidFill>
              </a:rPr>
              <a:t>0000</a:t>
            </a:r>
            <a:endParaRPr lang="en-US" dirty="0" smtClean="0"/>
          </a:p>
          <a:p>
            <a:pPr marL="438912" lvl="2" indent="-320040">
              <a:spcBef>
                <a:spcPts val="0"/>
              </a:spcBef>
              <a:buClr>
                <a:schemeClr val="accent1"/>
              </a:buClr>
              <a:buSzPct val="80000"/>
              <a:buNone/>
            </a:pPr>
            <a:r>
              <a:rPr lang="en-US" sz="2000" dirty="0" smtClean="0">
                <a:solidFill>
                  <a:srgbClr val="0070C0"/>
                </a:solidFill>
              </a:rPr>
              <a:t>                  ______________________________________________</a:t>
            </a:r>
          </a:p>
          <a:p>
            <a:pPr marL="438912" lvl="2" indent="-320040">
              <a:spcBef>
                <a:spcPts val="0"/>
              </a:spcBef>
              <a:buClr>
                <a:schemeClr val="accent1"/>
              </a:buClr>
              <a:buSzPct val="80000"/>
              <a:buNone/>
            </a:pPr>
            <a:endParaRPr lang="en-US" sz="2000" dirty="0" smtClean="0">
              <a:solidFill>
                <a:srgbClr val="0070C0"/>
              </a:solidFill>
            </a:endParaRPr>
          </a:p>
          <a:p>
            <a:pPr marL="173736" lvl="1" indent="-320040">
              <a:spcBef>
                <a:spcPts val="0"/>
              </a:spcBef>
              <a:buClr>
                <a:schemeClr val="accent1"/>
              </a:buClr>
              <a:buSzPct val="80000"/>
              <a:buNone/>
            </a:pPr>
            <a:r>
              <a:rPr lang="en-US" sz="2400" dirty="0" smtClean="0">
                <a:solidFill>
                  <a:srgbClr val="00B0F0"/>
                </a:solidFill>
              </a:rPr>
              <a:t>Subnet ID  00100110.00001001.11010011 . 00010000</a:t>
            </a:r>
          </a:p>
          <a:p>
            <a:pPr marL="173736" lvl="1" indent="-320040">
              <a:spcBef>
                <a:spcPts val="0"/>
              </a:spcBef>
              <a:buClr>
                <a:schemeClr val="accent1"/>
              </a:buClr>
              <a:buSzPct val="80000"/>
              <a:buNone/>
            </a:pPr>
            <a:endParaRPr lang="en-US" sz="2400" dirty="0" smtClean="0">
              <a:solidFill>
                <a:srgbClr val="00B0F0"/>
              </a:solidFill>
            </a:endParaRPr>
          </a:p>
          <a:p>
            <a:pPr marL="173736" lvl="1" indent="-320040">
              <a:spcBef>
                <a:spcPts val="0"/>
              </a:spcBef>
              <a:buClr>
                <a:schemeClr val="accent1"/>
              </a:buClr>
              <a:buSzPct val="80000"/>
              <a:buNone/>
            </a:pPr>
            <a:r>
              <a:rPr lang="en-US" sz="2400" dirty="0" smtClean="0">
                <a:solidFill>
                  <a:srgbClr val="00B0F0"/>
                </a:solidFill>
              </a:rPr>
              <a:t>Subnet ID in decimal =  </a:t>
            </a:r>
            <a:r>
              <a:rPr lang="en-US" sz="2400" dirty="0" smtClean="0">
                <a:solidFill>
                  <a:srgbClr val="FF0000"/>
                </a:solidFill>
              </a:rPr>
              <a:t>38.9.211.16</a:t>
            </a:r>
            <a:endParaRPr lang="en-US" sz="2400" dirty="0" smtClean="0">
              <a:solidFill>
                <a:srgbClr val="00B0F0"/>
              </a:solidFill>
            </a:endParaRPr>
          </a:p>
          <a:p>
            <a:pPr marL="438912" lvl="2" indent="-320040">
              <a:spcBef>
                <a:spcPts val="0"/>
              </a:spcBef>
              <a:buClr>
                <a:schemeClr val="accent1"/>
              </a:buClr>
              <a:buSzPct val="80000"/>
              <a:buNone/>
            </a:pPr>
            <a:endParaRPr lang="en-US" sz="2000" dirty="0" smtClean="0">
              <a:solidFill>
                <a:srgbClr val="00B0F0"/>
              </a:solidFill>
            </a:endParaRPr>
          </a:p>
          <a:p>
            <a:pPr marL="438912" lvl="2" indent="-320040">
              <a:spcBef>
                <a:spcPts val="0"/>
              </a:spcBef>
              <a:buClr>
                <a:schemeClr val="accent1"/>
              </a:buClr>
              <a:buSzPct val="80000"/>
              <a:buNone/>
            </a:pPr>
            <a:endParaRPr lang="en-US" sz="2000" dirty="0" smtClean="0">
              <a:solidFill>
                <a:srgbClr val="0070C0"/>
              </a:solidFill>
            </a:endParaRPr>
          </a:p>
          <a:p>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32</a:t>
            </a:fld>
            <a:endParaRPr kumimoji="0" lang="en-US" sz="1400" dirty="0">
              <a:solidFill>
                <a:srgbClr val="FFFFFF"/>
              </a:solidFill>
              <a:latin typeface="+mj-lt"/>
              <a:ea typeface="+mj-ea"/>
              <a:cs typeface="+mj-cs"/>
            </a:endParaRPr>
          </a:p>
        </p:txBody>
      </p:sp>
      <p:sp>
        <p:nvSpPr>
          <p:cNvPr id="5" name="TextBox 4"/>
          <p:cNvSpPr txBox="1"/>
          <p:nvPr/>
        </p:nvSpPr>
        <p:spPr>
          <a:xfrm>
            <a:off x="7924800" y="3505200"/>
            <a:ext cx="1143000" cy="369332"/>
          </a:xfrm>
          <a:prstGeom prst="rect">
            <a:avLst/>
          </a:prstGeom>
          <a:noFill/>
        </p:spPr>
        <p:txBody>
          <a:bodyPr wrap="square" rtlCol="1">
            <a:spAutoFit/>
          </a:bodyPr>
          <a:lstStyle/>
          <a:p>
            <a:r>
              <a:rPr lang="en-US" b="1" dirty="0" smtClean="0">
                <a:solidFill>
                  <a:srgbClr val="FF0000"/>
                </a:solidFill>
              </a:rPr>
              <a:t>AND</a:t>
            </a:r>
            <a:endParaRPr lang="ar-SA" b="1" dirty="0">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914400" lvl="1" indent="-457200">
              <a:buFont typeface="+mj-lt"/>
              <a:buAutoNum type="arabicPeriod" startAt="5"/>
            </a:pPr>
            <a:r>
              <a:rPr lang="en-US" sz="2400" dirty="0" smtClean="0">
                <a:solidFill>
                  <a:srgbClr val="FF0000"/>
                </a:solidFill>
              </a:rPr>
              <a:t>Broadcast address of the subnet.</a:t>
            </a:r>
          </a:p>
          <a:p>
            <a:pPr marL="914400" lvl="1" indent="-457200">
              <a:buNone/>
            </a:pPr>
            <a:r>
              <a:rPr lang="en-US" sz="2400" dirty="0" smtClean="0"/>
              <a:t>To get the broad cast address replace the host bits in the subnet ID with 1s</a:t>
            </a:r>
          </a:p>
          <a:p>
            <a:pPr marL="914400" lvl="1" indent="-457200">
              <a:buNone/>
            </a:pPr>
            <a:endParaRPr lang="en-US" sz="2400" dirty="0" smtClean="0">
              <a:solidFill>
                <a:srgbClr val="FF0000"/>
              </a:solidFill>
            </a:endParaRPr>
          </a:p>
          <a:p>
            <a:pPr marL="914400" lvl="1" indent="-457200">
              <a:buNone/>
            </a:pPr>
            <a:r>
              <a:rPr lang="en-US" sz="2400" dirty="0" smtClean="0">
                <a:solidFill>
                  <a:srgbClr val="00B0F0"/>
                </a:solidFill>
              </a:rPr>
              <a:t>Subnet ID  00100110.00001001.11010011 . 0001</a:t>
            </a:r>
            <a:r>
              <a:rPr lang="en-US" sz="2400" dirty="0" smtClean="0">
                <a:solidFill>
                  <a:schemeClr val="accent1"/>
                </a:solidFill>
              </a:rPr>
              <a:t>0000</a:t>
            </a:r>
          </a:p>
          <a:p>
            <a:pPr marL="914400" lvl="1" indent="-457200">
              <a:buNone/>
            </a:pPr>
            <a:endParaRPr lang="en-US" sz="2400" dirty="0" smtClean="0">
              <a:solidFill>
                <a:srgbClr val="FF0000"/>
              </a:solidFill>
            </a:endParaRPr>
          </a:p>
          <a:p>
            <a:pPr marL="621792" indent="-457200">
              <a:buNone/>
            </a:pPr>
            <a:r>
              <a:rPr lang="en-US" sz="2000" dirty="0" smtClean="0">
                <a:solidFill>
                  <a:srgbClr val="00B050"/>
                </a:solidFill>
              </a:rPr>
              <a:t>Broadcast Address </a:t>
            </a:r>
            <a:r>
              <a:rPr lang="en-US" sz="2000" dirty="0" smtClean="0">
                <a:solidFill>
                  <a:srgbClr val="00B0F0"/>
                </a:solidFill>
              </a:rPr>
              <a:t>00100110.00001001.11010011 . 0001</a:t>
            </a:r>
            <a:r>
              <a:rPr lang="en-US" sz="2000" dirty="0" smtClean="0">
                <a:solidFill>
                  <a:schemeClr val="accent1"/>
                </a:solidFill>
              </a:rPr>
              <a:t>1111</a:t>
            </a:r>
          </a:p>
          <a:p>
            <a:pPr marL="621792" indent="-457200">
              <a:buNone/>
            </a:pPr>
            <a:endParaRPr lang="en-US" sz="2000" dirty="0" smtClean="0">
              <a:solidFill>
                <a:srgbClr val="00B050"/>
              </a:solidFill>
            </a:endParaRPr>
          </a:p>
          <a:p>
            <a:pPr marL="621792" indent="-457200">
              <a:buNone/>
            </a:pPr>
            <a:r>
              <a:rPr lang="en-US" sz="2000" dirty="0" smtClean="0">
                <a:solidFill>
                  <a:srgbClr val="00B050"/>
                </a:solidFill>
              </a:rPr>
              <a:t>Broadcast Address in decimal </a:t>
            </a:r>
            <a:r>
              <a:rPr lang="en-US" sz="2000" dirty="0" smtClean="0">
                <a:solidFill>
                  <a:srgbClr val="FF0000"/>
                </a:solidFill>
              </a:rPr>
              <a:t>38.9.211.31</a:t>
            </a:r>
            <a:endParaRPr lang="en-US" sz="2000" dirty="0" smtClean="0">
              <a:solidFill>
                <a:srgbClr val="00B050"/>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33</a:t>
            </a:fld>
            <a:endParaRPr kumimoji="0" lang="en-US" sz="1400" dirty="0">
              <a:solidFill>
                <a:srgbClr val="FFFFFF"/>
              </a:solidFill>
              <a:latin typeface="+mj-lt"/>
              <a:ea typeface="+mj-ea"/>
              <a:cs typeface="+mj-cs"/>
            </a:endParaRPr>
          </a:p>
        </p:txBody>
      </p:sp>
      <p:sp>
        <p:nvSpPr>
          <p:cNvPr id="5" name="Left Brace 4"/>
          <p:cNvSpPr/>
          <p:nvPr/>
        </p:nvSpPr>
        <p:spPr>
          <a:xfrm rot="5400000">
            <a:off x="7696200" y="31242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TextBox 5"/>
          <p:cNvSpPr txBox="1"/>
          <p:nvPr/>
        </p:nvSpPr>
        <p:spPr>
          <a:xfrm>
            <a:off x="7467600" y="29072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576072" lvl="1" indent="-457200">
              <a:spcBef>
                <a:spcPts val="0"/>
              </a:spcBef>
              <a:buClr>
                <a:schemeClr val="accent1"/>
              </a:buClr>
              <a:buSzPct val="80000"/>
              <a:buFont typeface="+mj-lt"/>
              <a:buAutoNum type="arabicPeriod" startAt="6"/>
            </a:pPr>
            <a:r>
              <a:rPr lang="en-US" sz="2400" dirty="0" smtClean="0">
                <a:solidFill>
                  <a:srgbClr val="FF0000"/>
                </a:solidFill>
              </a:rPr>
              <a:t>First &amp; last host address in the subnet.</a:t>
            </a:r>
          </a:p>
          <a:p>
            <a:pPr marL="576072" lvl="1" indent="-457200">
              <a:spcBef>
                <a:spcPts val="0"/>
              </a:spcBef>
              <a:buClr>
                <a:schemeClr val="accent1"/>
              </a:buClr>
              <a:buSzPct val="80000"/>
              <a:buFont typeface="+mj-lt"/>
              <a:buAutoNum type="arabicPeriod" startAt="6"/>
            </a:pPr>
            <a:endParaRPr lang="en-US" sz="2400" dirty="0" smtClean="0">
              <a:solidFill>
                <a:srgbClr val="FF0000"/>
              </a:solidFill>
            </a:endParaRPr>
          </a:p>
          <a:p>
            <a:pPr marL="576072" lvl="1" indent="-457200">
              <a:spcBef>
                <a:spcPts val="0"/>
              </a:spcBef>
              <a:buClr>
                <a:schemeClr val="accent1"/>
              </a:buClr>
              <a:buSzPct val="80000"/>
              <a:buNone/>
            </a:pPr>
            <a:r>
              <a:rPr lang="en-US" sz="2400" dirty="0" smtClean="0"/>
              <a:t>To get the first address replace all the host bits with zeros except the last bit replace it with one as follows:</a:t>
            </a: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r>
              <a:rPr lang="en-US" sz="2400" dirty="0" smtClean="0">
                <a:solidFill>
                  <a:srgbClr val="00B0F0"/>
                </a:solidFill>
              </a:rPr>
              <a:t>    Subnet ID  00100110.00001001.11010011 . 0001</a:t>
            </a:r>
            <a:r>
              <a:rPr lang="en-US" sz="2400" dirty="0" smtClean="0">
                <a:solidFill>
                  <a:schemeClr val="accent1"/>
                </a:solidFill>
              </a:rPr>
              <a:t>0000</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First Host Address  </a:t>
            </a:r>
            <a:r>
              <a:rPr lang="en-US" sz="2000" dirty="0" smtClean="0">
                <a:solidFill>
                  <a:srgbClr val="00B0F0"/>
                </a:solidFill>
              </a:rPr>
              <a:t>00100110.00001001.11010011 . 0001</a:t>
            </a:r>
            <a:r>
              <a:rPr lang="en-US" sz="2000" dirty="0" smtClean="0">
                <a:solidFill>
                  <a:schemeClr val="accent1"/>
                </a:solidFill>
              </a:rPr>
              <a:t>0001</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First Host Address in decimal </a:t>
            </a:r>
            <a:r>
              <a:rPr lang="en-US" sz="2000" dirty="0" smtClean="0">
                <a:solidFill>
                  <a:srgbClr val="FF0000"/>
                </a:solidFill>
              </a:rPr>
              <a:t>38.9.211.17</a:t>
            </a:r>
            <a:endParaRPr lang="en-US" sz="2000" dirty="0" smtClean="0">
              <a:solidFill>
                <a:schemeClr val="accent2"/>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34</a:t>
            </a:fld>
            <a:endParaRPr kumimoji="0" lang="en-US" sz="1400" dirty="0">
              <a:solidFill>
                <a:srgbClr val="FFFFFF"/>
              </a:solidFill>
              <a:latin typeface="+mj-lt"/>
              <a:ea typeface="+mj-ea"/>
              <a:cs typeface="+mj-cs"/>
            </a:endParaRPr>
          </a:p>
        </p:txBody>
      </p:sp>
      <p:sp>
        <p:nvSpPr>
          <p:cNvPr id="5" name="Left Brace 4"/>
          <p:cNvSpPr/>
          <p:nvPr/>
        </p:nvSpPr>
        <p:spPr>
          <a:xfrm rot="5400000">
            <a:off x="7696200" y="35814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TextBox 5"/>
          <p:cNvSpPr txBox="1"/>
          <p:nvPr/>
        </p:nvSpPr>
        <p:spPr>
          <a:xfrm>
            <a:off x="7467600" y="33644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
        <p:nvSpPr>
          <p:cNvPr id="7" name="Left Brace 6"/>
          <p:cNvSpPr/>
          <p:nvPr/>
        </p:nvSpPr>
        <p:spPr>
          <a:xfrm rot="5400000">
            <a:off x="7124700" y="4610100"/>
            <a:ext cx="457200" cy="5334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TextBox 7"/>
          <p:cNvSpPr txBox="1"/>
          <p:nvPr/>
        </p:nvSpPr>
        <p:spPr>
          <a:xfrm>
            <a:off x="6934200" y="43550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ar-SA" dirty="0"/>
          </a:p>
        </p:txBody>
      </p:sp>
      <p:sp>
        <p:nvSpPr>
          <p:cNvPr id="3" name="Content Placeholder 2"/>
          <p:cNvSpPr>
            <a:spLocks noGrp="1"/>
          </p:cNvSpPr>
          <p:nvPr>
            <p:ph idx="1"/>
          </p:nvPr>
        </p:nvSpPr>
        <p:spPr/>
        <p:txBody>
          <a:bodyPr/>
          <a:lstStyle/>
          <a:p>
            <a:pPr marL="576072" lvl="1" indent="-457200">
              <a:spcBef>
                <a:spcPts val="0"/>
              </a:spcBef>
              <a:buClr>
                <a:schemeClr val="accent1"/>
              </a:buClr>
              <a:buSzPct val="80000"/>
              <a:buFont typeface="+mj-lt"/>
              <a:buAutoNum type="arabicPeriod" startAt="6"/>
            </a:pPr>
            <a:r>
              <a:rPr lang="en-US" sz="2400" dirty="0" smtClean="0">
                <a:solidFill>
                  <a:srgbClr val="FF0000"/>
                </a:solidFill>
              </a:rPr>
              <a:t>First &amp; last host address in the subnet.</a:t>
            </a:r>
          </a:p>
          <a:p>
            <a:pPr marL="576072" lvl="1" indent="-457200">
              <a:spcBef>
                <a:spcPts val="0"/>
              </a:spcBef>
              <a:buClr>
                <a:schemeClr val="accent1"/>
              </a:buClr>
              <a:buSzPct val="80000"/>
              <a:buFont typeface="+mj-lt"/>
              <a:buAutoNum type="arabicPeriod" startAt="6"/>
            </a:pPr>
            <a:endParaRPr lang="en-US" sz="2400" dirty="0" smtClean="0">
              <a:solidFill>
                <a:srgbClr val="FF0000"/>
              </a:solidFill>
            </a:endParaRPr>
          </a:p>
          <a:p>
            <a:pPr marL="576072" lvl="1" indent="-457200">
              <a:spcBef>
                <a:spcPts val="0"/>
              </a:spcBef>
              <a:buClr>
                <a:schemeClr val="accent1"/>
              </a:buClr>
              <a:buSzPct val="80000"/>
              <a:buNone/>
            </a:pPr>
            <a:r>
              <a:rPr lang="en-US" sz="2400" dirty="0" smtClean="0"/>
              <a:t>To get the last address replace all the host bits with ones except the last bit replace it with zero as follows:</a:t>
            </a: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endParaRPr lang="en-US" sz="2400" dirty="0" smtClean="0">
              <a:solidFill>
                <a:srgbClr val="00B0F0"/>
              </a:solidFill>
            </a:endParaRPr>
          </a:p>
          <a:p>
            <a:pPr marL="576072" lvl="1" indent="-457200">
              <a:spcBef>
                <a:spcPts val="0"/>
              </a:spcBef>
              <a:buClr>
                <a:schemeClr val="accent1"/>
              </a:buClr>
              <a:buSzPct val="80000"/>
              <a:buNone/>
            </a:pPr>
            <a:r>
              <a:rPr lang="en-US" sz="2400" dirty="0" smtClean="0">
                <a:solidFill>
                  <a:srgbClr val="00B0F0"/>
                </a:solidFill>
              </a:rPr>
              <a:t>    Subnet ID  00100110.00001001.11010011 . 0001</a:t>
            </a:r>
            <a:r>
              <a:rPr lang="en-US" sz="2400" dirty="0" smtClean="0">
                <a:solidFill>
                  <a:schemeClr val="accent1"/>
                </a:solidFill>
              </a:rPr>
              <a:t>0000</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Last Host Address  </a:t>
            </a:r>
            <a:r>
              <a:rPr lang="en-US" sz="2000" dirty="0" smtClean="0">
                <a:solidFill>
                  <a:srgbClr val="00B0F0"/>
                </a:solidFill>
              </a:rPr>
              <a:t>00100110.00001001.11010011 . 0001</a:t>
            </a:r>
            <a:r>
              <a:rPr lang="en-US" sz="2000" dirty="0" smtClean="0">
                <a:solidFill>
                  <a:schemeClr val="accent1"/>
                </a:solidFill>
              </a:rPr>
              <a:t>1110</a:t>
            </a:r>
          </a:p>
          <a:p>
            <a:pPr marL="576072" lvl="1" indent="-457200">
              <a:spcBef>
                <a:spcPts val="0"/>
              </a:spcBef>
              <a:buClr>
                <a:schemeClr val="accent1"/>
              </a:buClr>
              <a:buSzPct val="80000"/>
              <a:buNone/>
            </a:pPr>
            <a:endParaRPr lang="en-US" sz="2000" dirty="0" smtClean="0">
              <a:solidFill>
                <a:schemeClr val="accent1"/>
              </a:solidFill>
            </a:endParaRPr>
          </a:p>
          <a:p>
            <a:pPr marL="576072" lvl="1" indent="-457200">
              <a:spcBef>
                <a:spcPts val="0"/>
              </a:spcBef>
              <a:buClr>
                <a:schemeClr val="accent1"/>
              </a:buClr>
              <a:buSzPct val="80000"/>
              <a:buNone/>
            </a:pPr>
            <a:r>
              <a:rPr lang="en-US" sz="2000" dirty="0" smtClean="0">
                <a:solidFill>
                  <a:schemeClr val="accent1"/>
                </a:solidFill>
              </a:rPr>
              <a:t>Last Host Address in decimal </a:t>
            </a:r>
            <a:r>
              <a:rPr lang="en-US" sz="2000" dirty="0" smtClean="0">
                <a:solidFill>
                  <a:srgbClr val="FF0000"/>
                </a:solidFill>
              </a:rPr>
              <a:t>38.9.211.30</a:t>
            </a:r>
            <a:endParaRPr lang="en-US" sz="2000" dirty="0" smtClean="0">
              <a:solidFill>
                <a:schemeClr val="accent2"/>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35</a:t>
            </a:fld>
            <a:endParaRPr kumimoji="0" lang="en-US" sz="1400" dirty="0">
              <a:solidFill>
                <a:srgbClr val="FFFFFF"/>
              </a:solidFill>
              <a:latin typeface="+mj-lt"/>
              <a:ea typeface="+mj-ea"/>
              <a:cs typeface="+mj-cs"/>
            </a:endParaRPr>
          </a:p>
        </p:txBody>
      </p:sp>
      <p:sp>
        <p:nvSpPr>
          <p:cNvPr id="5" name="Left Brace 4"/>
          <p:cNvSpPr/>
          <p:nvPr/>
        </p:nvSpPr>
        <p:spPr>
          <a:xfrm rot="5400000">
            <a:off x="7696200" y="3581400"/>
            <a:ext cx="457200" cy="6096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TextBox 5"/>
          <p:cNvSpPr txBox="1"/>
          <p:nvPr/>
        </p:nvSpPr>
        <p:spPr>
          <a:xfrm>
            <a:off x="7467600" y="33644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
        <p:nvSpPr>
          <p:cNvPr id="7" name="Left Brace 6"/>
          <p:cNvSpPr/>
          <p:nvPr/>
        </p:nvSpPr>
        <p:spPr>
          <a:xfrm rot="5400000">
            <a:off x="7124700" y="4610100"/>
            <a:ext cx="457200" cy="53340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TextBox 7"/>
          <p:cNvSpPr txBox="1"/>
          <p:nvPr/>
        </p:nvSpPr>
        <p:spPr>
          <a:xfrm>
            <a:off x="6934200" y="4355068"/>
            <a:ext cx="1143000" cy="369332"/>
          </a:xfrm>
          <a:prstGeom prst="rect">
            <a:avLst/>
          </a:prstGeom>
          <a:noFill/>
        </p:spPr>
        <p:txBody>
          <a:bodyPr wrap="square" rtlCol="1">
            <a:spAutoFit/>
          </a:bodyPr>
          <a:lstStyle/>
          <a:p>
            <a:r>
              <a:rPr lang="en-US" b="1" dirty="0" smtClean="0">
                <a:solidFill>
                  <a:schemeClr val="accent1"/>
                </a:solidFill>
              </a:rPr>
              <a:t>Host bits</a:t>
            </a:r>
            <a:endParaRPr lang="ar-SA" b="1" dirty="0">
              <a:solidFill>
                <a:schemeClr val="accent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28600"/>
            <a:ext cx="7772400" cy="1143000"/>
          </a:xfrm>
        </p:spPr>
        <p:txBody>
          <a:bodyPr>
            <a:noAutofit/>
          </a:bodyPr>
          <a:lstStyle/>
          <a:p>
            <a:r>
              <a:rPr lang="en-US" sz="2800" dirty="0" smtClean="0"/>
              <a:t>Example (2): IP=182.250.200.028, </a:t>
            </a:r>
            <a:br>
              <a:rPr lang="en-US" sz="2800" dirty="0" smtClean="0"/>
            </a:br>
            <a:r>
              <a:rPr lang="en-US" sz="2800" dirty="0" smtClean="0"/>
              <a:t>              SM= 255.255.255.248</a:t>
            </a:r>
            <a:endParaRPr lang="en-US" sz="2800" dirty="0"/>
          </a:p>
        </p:txBody>
      </p:sp>
      <p:sp>
        <p:nvSpPr>
          <p:cNvPr id="4" name="عنصر نائب للمحتوى 3"/>
          <p:cNvSpPr>
            <a:spLocks noGrp="1"/>
          </p:cNvSpPr>
          <p:nvPr>
            <p:ph idx="1"/>
          </p:nvPr>
        </p:nvSpPr>
        <p:spPr>
          <a:xfrm>
            <a:off x="228600" y="1447800"/>
            <a:ext cx="8915400" cy="5410200"/>
          </a:xfrm>
        </p:spPr>
        <p:txBody>
          <a:bodyPr>
            <a:normAutofit fontScale="55000" lnSpcReduction="20000"/>
          </a:bodyPr>
          <a:lstStyle/>
          <a:p>
            <a:pPr marL="788670" lvl="1" indent="-514350">
              <a:lnSpc>
                <a:spcPct val="120000"/>
              </a:lnSpc>
              <a:spcAft>
                <a:spcPts val="600"/>
              </a:spcAft>
            </a:pPr>
            <a:r>
              <a:rPr lang="en-US" sz="2600" dirty="0" smtClean="0"/>
              <a:t>IP                           = </a:t>
            </a:r>
            <a:r>
              <a:rPr lang="en-US" sz="2600" dirty="0" smtClean="0">
                <a:solidFill>
                  <a:srgbClr val="FF0000"/>
                </a:solidFill>
              </a:rPr>
              <a:t>10110110. 11111010.</a:t>
            </a:r>
            <a:r>
              <a:rPr lang="en-US" sz="2600" dirty="0" smtClean="0">
                <a:solidFill>
                  <a:srgbClr val="0070C0"/>
                </a:solidFill>
              </a:rPr>
              <a:t>11001000.00011</a:t>
            </a:r>
            <a:r>
              <a:rPr lang="en-US" sz="2600" dirty="0" smtClean="0">
                <a:solidFill>
                  <a:srgbClr val="00B050"/>
                </a:solidFill>
              </a:rPr>
              <a:t>100</a:t>
            </a:r>
            <a:r>
              <a:rPr lang="en-US" sz="2600" dirty="0" smtClean="0"/>
              <a:t>  </a:t>
            </a:r>
          </a:p>
          <a:p>
            <a:pPr marL="788670" lvl="1" indent="-514350">
              <a:lnSpc>
                <a:spcPct val="120000"/>
              </a:lnSpc>
              <a:spcAft>
                <a:spcPts val="600"/>
              </a:spcAft>
            </a:pPr>
            <a:r>
              <a:rPr lang="en-US" sz="2600" dirty="0" smtClean="0"/>
              <a:t>SM                         = </a:t>
            </a:r>
            <a:r>
              <a:rPr lang="en-US" sz="2600" dirty="0" smtClean="0">
                <a:solidFill>
                  <a:srgbClr val="FF0000"/>
                </a:solidFill>
              </a:rPr>
              <a:t>11111111.11111111.</a:t>
            </a:r>
            <a:r>
              <a:rPr lang="en-US" sz="2600" dirty="0" smtClean="0">
                <a:solidFill>
                  <a:srgbClr val="0070C0"/>
                </a:solidFill>
              </a:rPr>
              <a:t>11111111.11111</a:t>
            </a:r>
            <a:r>
              <a:rPr lang="en-US" sz="2600" dirty="0" smtClean="0">
                <a:solidFill>
                  <a:schemeClr val="accent4"/>
                </a:solidFill>
              </a:rPr>
              <a:t>000</a:t>
            </a:r>
          </a:p>
          <a:p>
            <a:pPr marL="788670" lvl="1" indent="-514350">
              <a:lnSpc>
                <a:spcPct val="120000"/>
              </a:lnSpc>
              <a:spcAft>
                <a:spcPts val="600"/>
              </a:spcAft>
              <a:buNone/>
            </a:pPr>
            <a:endParaRPr lang="en-US" dirty="0" smtClean="0"/>
          </a:p>
          <a:p>
            <a:pPr marL="788670" lvl="1" indent="-514350">
              <a:lnSpc>
                <a:spcPct val="120000"/>
              </a:lnSpc>
              <a:spcAft>
                <a:spcPts val="600"/>
              </a:spcAft>
              <a:buNone/>
            </a:pPr>
            <a:endParaRPr lang="en-US" dirty="0" smtClean="0"/>
          </a:p>
          <a:p>
            <a:pPr marL="788670" lvl="1" indent="-514350">
              <a:lnSpc>
                <a:spcPct val="170000"/>
              </a:lnSpc>
              <a:spcAft>
                <a:spcPts val="600"/>
              </a:spcAft>
            </a:pPr>
            <a:r>
              <a:rPr lang="en-US" dirty="0" smtClean="0"/>
              <a:t>Class of the IP is  B</a:t>
            </a:r>
          </a:p>
          <a:p>
            <a:pPr marL="788670" lvl="1" indent="-514350">
              <a:lnSpc>
                <a:spcPct val="170000"/>
              </a:lnSpc>
              <a:spcAft>
                <a:spcPts val="600"/>
              </a:spcAft>
            </a:pPr>
            <a:r>
              <a:rPr lang="en-US" dirty="0" smtClean="0"/>
              <a:t>Network Address= </a:t>
            </a:r>
            <a:r>
              <a:rPr lang="en-US" dirty="0" smtClean="0">
                <a:solidFill>
                  <a:srgbClr val="FF0000"/>
                </a:solidFill>
              </a:rPr>
              <a:t>10110110. 11111010.</a:t>
            </a:r>
            <a:r>
              <a:rPr lang="en-US" dirty="0" smtClean="0">
                <a:solidFill>
                  <a:srgbClr val="0070C0"/>
                </a:solidFill>
              </a:rPr>
              <a:t>00000000.00000</a:t>
            </a:r>
            <a:r>
              <a:rPr lang="en-US" dirty="0" smtClean="0">
                <a:solidFill>
                  <a:srgbClr val="00B050"/>
                </a:solidFill>
              </a:rPr>
              <a:t>000</a:t>
            </a:r>
          </a:p>
          <a:p>
            <a:pPr marL="788670" lvl="1" indent="-514350">
              <a:lnSpc>
                <a:spcPct val="170000"/>
              </a:lnSpc>
              <a:spcAft>
                <a:spcPts val="600"/>
              </a:spcAft>
            </a:pPr>
            <a:r>
              <a:rPr lang="en-US" sz="2700" dirty="0" smtClean="0"/>
              <a:t>Default Subnet Mask of the IP = 11111111.11111111.00000000.00000000</a:t>
            </a:r>
          </a:p>
          <a:p>
            <a:pPr marL="788670" lvl="1" indent="-514350">
              <a:lnSpc>
                <a:spcPct val="170000"/>
              </a:lnSpc>
              <a:spcAft>
                <a:spcPts val="600"/>
              </a:spcAft>
            </a:pPr>
            <a:r>
              <a:rPr lang="en-US" dirty="0" smtClean="0"/>
              <a:t>Broadcast address of the network =  </a:t>
            </a:r>
            <a:r>
              <a:rPr lang="en-US" dirty="0" smtClean="0">
                <a:solidFill>
                  <a:srgbClr val="FF0000"/>
                </a:solidFill>
              </a:rPr>
              <a:t>10110110. 11111010.</a:t>
            </a:r>
            <a:r>
              <a:rPr lang="en-US" dirty="0" smtClean="0">
                <a:solidFill>
                  <a:srgbClr val="0070C0"/>
                </a:solidFill>
              </a:rPr>
              <a:t>11111111.11111111</a:t>
            </a:r>
            <a:endParaRPr lang="en-US" dirty="0" smtClean="0"/>
          </a:p>
          <a:p>
            <a:pPr marL="788670" lvl="1" indent="-514350">
              <a:lnSpc>
                <a:spcPct val="170000"/>
              </a:lnSpc>
              <a:spcAft>
                <a:spcPts val="600"/>
              </a:spcAft>
            </a:pPr>
            <a:r>
              <a:rPr lang="en-US" dirty="0" smtClean="0"/>
              <a:t>Subnet ID              = </a:t>
            </a:r>
            <a:r>
              <a:rPr lang="en-US" dirty="0" smtClean="0">
                <a:solidFill>
                  <a:srgbClr val="FF0000"/>
                </a:solidFill>
              </a:rPr>
              <a:t>10110110. 11111010.11001000.00011</a:t>
            </a:r>
            <a:r>
              <a:rPr lang="en-US" dirty="0" smtClean="0">
                <a:solidFill>
                  <a:srgbClr val="00B050"/>
                </a:solidFill>
              </a:rPr>
              <a:t>000</a:t>
            </a:r>
          </a:p>
          <a:p>
            <a:pPr marL="788670" lvl="1" indent="-514350">
              <a:lnSpc>
                <a:spcPct val="170000"/>
              </a:lnSpc>
              <a:spcAft>
                <a:spcPts val="600"/>
              </a:spcAft>
            </a:pPr>
            <a:r>
              <a:rPr lang="en-US" dirty="0" smtClean="0"/>
              <a:t>Broadcast address of the subnet  = 10110110. 11111010.11001000.00011</a:t>
            </a:r>
            <a:r>
              <a:rPr lang="en-US" dirty="0" smtClean="0">
                <a:solidFill>
                  <a:srgbClr val="00B050"/>
                </a:solidFill>
              </a:rPr>
              <a:t>111</a:t>
            </a:r>
          </a:p>
          <a:p>
            <a:pPr marL="788670" lvl="1" indent="-514350">
              <a:lnSpc>
                <a:spcPct val="170000"/>
              </a:lnSpc>
              <a:spcAft>
                <a:spcPts val="600"/>
              </a:spcAft>
            </a:pPr>
            <a:r>
              <a:rPr lang="en-US" dirty="0" smtClean="0"/>
              <a:t>First IP address      = 10110110. 11111010.11001000. 00011</a:t>
            </a:r>
            <a:r>
              <a:rPr lang="en-US" dirty="0" smtClean="0">
                <a:solidFill>
                  <a:srgbClr val="00B050"/>
                </a:solidFill>
              </a:rPr>
              <a:t>001</a:t>
            </a:r>
          </a:p>
          <a:p>
            <a:pPr marL="788670" lvl="1" indent="-514350">
              <a:lnSpc>
                <a:spcPct val="170000"/>
              </a:lnSpc>
              <a:spcAft>
                <a:spcPts val="600"/>
              </a:spcAft>
            </a:pPr>
            <a:r>
              <a:rPr lang="en-US" dirty="0" smtClean="0"/>
              <a:t>Last IP address       = 10110110. 11111010.11001000. 00011</a:t>
            </a:r>
            <a:r>
              <a:rPr lang="en-US" dirty="0" smtClean="0">
                <a:solidFill>
                  <a:srgbClr val="00B050"/>
                </a:solidFill>
              </a:rPr>
              <a:t>110</a:t>
            </a:r>
          </a:p>
          <a:p>
            <a:pPr marL="788670" lvl="1" indent="-514350"/>
            <a:endParaRPr lang="en-US" dirty="0" smtClean="0">
              <a:solidFill>
                <a:srgbClr val="00B050"/>
              </a:solidFill>
            </a:endParaRPr>
          </a:p>
          <a:p>
            <a:pPr marL="788670" lvl="1" indent="-514350"/>
            <a:endParaRPr lang="en-US" sz="1800" dirty="0" smtClean="0">
              <a:solidFill>
                <a:srgbClr val="00B050"/>
              </a:solidFill>
            </a:endParaRPr>
          </a:p>
          <a:p>
            <a:pPr marL="788670" lvl="1" indent="-514350"/>
            <a:endParaRPr lang="en-US" sz="1800" dirty="0" smtClean="0">
              <a:solidFill>
                <a:srgbClr val="00B050"/>
              </a:solidFill>
            </a:endParaRPr>
          </a:p>
          <a:p>
            <a:pPr marL="788670" lvl="1" indent="-514350"/>
            <a:endParaRPr lang="en-US" sz="1800" dirty="0" smtClean="0">
              <a:solidFill>
                <a:srgbClr val="00B050"/>
              </a:solidFill>
            </a:endParaRPr>
          </a:p>
          <a:p>
            <a:pPr marL="788670" lvl="1" indent="-514350"/>
            <a:endParaRPr lang="en-US" sz="1800" dirty="0" smtClean="0"/>
          </a:p>
          <a:p>
            <a:pPr marL="788670" lvl="1" indent="-514350"/>
            <a:endParaRPr lang="en-US" sz="1800" dirty="0" smtClean="0"/>
          </a:p>
          <a:p>
            <a:pPr marL="788670" lvl="1" indent="-514350"/>
            <a:endParaRPr lang="en-US" dirty="0"/>
          </a:p>
        </p:txBody>
      </p:sp>
      <p:sp>
        <p:nvSpPr>
          <p:cNvPr id="3" name="عنصر نائب لرقم الشريحة 2"/>
          <p:cNvSpPr>
            <a:spLocks noGrp="1"/>
          </p:cNvSpPr>
          <p:nvPr>
            <p:ph type="sldNum" sz="quarter" idx="12"/>
          </p:nvPr>
        </p:nvSpPr>
        <p:spPr/>
        <p:txBody>
          <a:bodyPr/>
          <a:lstStyle/>
          <a:p>
            <a:fld id="{6F42FDE4-A7DD-41A7-A0A6-9B649FB43336}" type="slidenum">
              <a:rPr kumimoji="0" lang="en-US" smtClean="0"/>
              <a:pPr/>
              <a:t>36</a:t>
            </a:fld>
            <a:endParaRPr kumimoji="0" lang="en-US" dirty="0"/>
          </a:p>
        </p:txBody>
      </p:sp>
      <p:sp>
        <p:nvSpPr>
          <p:cNvPr id="11" name="قوس كبير أيمن 10"/>
          <p:cNvSpPr/>
          <p:nvPr/>
        </p:nvSpPr>
        <p:spPr>
          <a:xfrm rot="5400000">
            <a:off x="3276600" y="1600200"/>
            <a:ext cx="381000" cy="1447800"/>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 name="قوس كبير أيمن 11"/>
          <p:cNvSpPr/>
          <p:nvPr/>
        </p:nvSpPr>
        <p:spPr>
          <a:xfrm rot="5400000">
            <a:off x="4648200" y="1676400"/>
            <a:ext cx="381000" cy="1143000"/>
          </a:xfrm>
          <a:prstGeom prst="rightBrace">
            <a:avLst>
              <a:gd name="adj1" fmla="val 8333"/>
              <a:gd name="adj2" fmla="val 5330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قوس كبير أيمن 12"/>
          <p:cNvSpPr/>
          <p:nvPr/>
        </p:nvSpPr>
        <p:spPr>
          <a:xfrm rot="5400000">
            <a:off x="5410200" y="2133600"/>
            <a:ext cx="381000" cy="228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مربع نص 13"/>
          <p:cNvSpPr txBox="1"/>
          <p:nvPr/>
        </p:nvSpPr>
        <p:spPr>
          <a:xfrm>
            <a:off x="3124200" y="2514600"/>
            <a:ext cx="914400" cy="369332"/>
          </a:xfrm>
          <a:prstGeom prst="rect">
            <a:avLst/>
          </a:prstGeom>
          <a:noFill/>
        </p:spPr>
        <p:txBody>
          <a:bodyPr wrap="square" rtlCol="0">
            <a:spAutoFit/>
          </a:bodyPr>
          <a:lstStyle/>
          <a:p>
            <a:r>
              <a:rPr lang="en-US" b="1" dirty="0" smtClean="0">
                <a:solidFill>
                  <a:srgbClr val="FF0000"/>
                </a:solidFill>
              </a:rPr>
              <a:t>N = 16</a:t>
            </a:r>
            <a:endParaRPr lang="en-US" b="1" dirty="0">
              <a:solidFill>
                <a:srgbClr val="FF0000"/>
              </a:solidFill>
            </a:endParaRPr>
          </a:p>
        </p:txBody>
      </p:sp>
      <p:sp>
        <p:nvSpPr>
          <p:cNvPr id="15" name="مربع نص 14"/>
          <p:cNvSpPr txBox="1"/>
          <p:nvPr/>
        </p:nvSpPr>
        <p:spPr>
          <a:xfrm>
            <a:off x="4191000" y="2438400"/>
            <a:ext cx="914400" cy="307777"/>
          </a:xfrm>
          <a:prstGeom prst="rect">
            <a:avLst/>
          </a:prstGeom>
          <a:noFill/>
        </p:spPr>
        <p:txBody>
          <a:bodyPr wrap="square" rtlCol="0">
            <a:spAutoFit/>
          </a:bodyPr>
          <a:lstStyle/>
          <a:p>
            <a:r>
              <a:rPr lang="en-US" sz="1400" b="1" dirty="0" smtClean="0">
                <a:solidFill>
                  <a:schemeClr val="accent2"/>
                </a:solidFill>
                <a:latin typeface="Arial" pitchFamily="34" charset="0"/>
                <a:cs typeface="Arial" pitchFamily="34" charset="0"/>
              </a:rPr>
              <a:t>SN = 13</a:t>
            </a:r>
            <a:endParaRPr lang="en-US" sz="1400" b="1" dirty="0">
              <a:solidFill>
                <a:schemeClr val="accent2"/>
              </a:solidFill>
              <a:latin typeface="Arial" pitchFamily="34" charset="0"/>
              <a:cs typeface="Arial" pitchFamily="34" charset="0"/>
            </a:endParaRPr>
          </a:p>
        </p:txBody>
      </p:sp>
      <p:sp>
        <p:nvSpPr>
          <p:cNvPr id="16" name="مربع نص 15"/>
          <p:cNvSpPr txBox="1"/>
          <p:nvPr/>
        </p:nvSpPr>
        <p:spPr>
          <a:xfrm>
            <a:off x="5410200" y="2438400"/>
            <a:ext cx="914400" cy="369332"/>
          </a:xfrm>
          <a:prstGeom prst="rect">
            <a:avLst/>
          </a:prstGeom>
          <a:noFill/>
        </p:spPr>
        <p:txBody>
          <a:bodyPr wrap="square" rtlCol="0">
            <a:spAutoFit/>
          </a:bodyPr>
          <a:lstStyle/>
          <a:p>
            <a:r>
              <a:rPr lang="en-US" b="1" dirty="0" smtClean="0">
                <a:solidFill>
                  <a:schemeClr val="accent4"/>
                </a:solidFill>
              </a:rPr>
              <a:t>H= 3</a:t>
            </a:r>
            <a:endParaRPr lang="en-US" b="1" dirty="0">
              <a:solidFill>
                <a:schemeClr val="accent4"/>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28600"/>
            <a:ext cx="7772400" cy="1143000"/>
          </a:xfrm>
        </p:spPr>
        <p:txBody>
          <a:bodyPr>
            <a:noAutofit/>
          </a:bodyPr>
          <a:lstStyle/>
          <a:p>
            <a:r>
              <a:rPr lang="en-US" sz="2800" dirty="0" smtClean="0"/>
              <a:t> In Decimal Example (2): IP=182.250.200.28, </a:t>
            </a:r>
            <a:br>
              <a:rPr lang="en-US" sz="2800" dirty="0" smtClean="0"/>
            </a:br>
            <a:r>
              <a:rPr lang="en-US" sz="2800" dirty="0" smtClean="0"/>
              <a:t>              SM= 255.255.255.248</a:t>
            </a:r>
            <a:endParaRPr lang="en-US" sz="2800" dirty="0"/>
          </a:p>
        </p:txBody>
      </p:sp>
      <p:sp>
        <p:nvSpPr>
          <p:cNvPr id="4" name="عنصر نائب للمحتوى 3"/>
          <p:cNvSpPr>
            <a:spLocks noGrp="1"/>
          </p:cNvSpPr>
          <p:nvPr>
            <p:ph idx="1"/>
          </p:nvPr>
        </p:nvSpPr>
        <p:spPr>
          <a:xfrm>
            <a:off x="228600" y="1447800"/>
            <a:ext cx="8915400" cy="5410200"/>
          </a:xfrm>
        </p:spPr>
        <p:txBody>
          <a:bodyPr>
            <a:normAutofit fontScale="62500" lnSpcReduction="20000"/>
          </a:bodyPr>
          <a:lstStyle/>
          <a:p>
            <a:pPr marL="788670" lvl="1" indent="-514350">
              <a:lnSpc>
                <a:spcPct val="120000"/>
              </a:lnSpc>
              <a:spcAft>
                <a:spcPts val="600"/>
              </a:spcAft>
            </a:pPr>
            <a:r>
              <a:rPr lang="en-US" sz="2900" dirty="0" smtClean="0">
                <a:solidFill>
                  <a:srgbClr val="0070C0"/>
                </a:solidFill>
              </a:rPr>
              <a:t>IP                           = </a:t>
            </a:r>
            <a:r>
              <a:rPr lang="en-US" sz="2500" dirty="0" smtClean="0">
                <a:solidFill>
                  <a:srgbClr val="0070C0"/>
                </a:solidFill>
              </a:rPr>
              <a:t>182.250.200.28</a:t>
            </a:r>
            <a:endParaRPr lang="en-US" sz="2900" dirty="0" smtClean="0">
              <a:solidFill>
                <a:srgbClr val="0070C0"/>
              </a:solidFill>
            </a:endParaRPr>
          </a:p>
          <a:p>
            <a:pPr marL="788670" lvl="1" indent="-514350">
              <a:lnSpc>
                <a:spcPct val="120000"/>
              </a:lnSpc>
              <a:spcAft>
                <a:spcPts val="600"/>
              </a:spcAft>
            </a:pPr>
            <a:r>
              <a:rPr lang="en-US" sz="2900" dirty="0" smtClean="0">
                <a:solidFill>
                  <a:srgbClr val="0070C0"/>
                </a:solidFill>
              </a:rPr>
              <a:t>SM                         = </a:t>
            </a:r>
            <a:r>
              <a:rPr lang="en-US" sz="2500" dirty="0" smtClean="0">
                <a:solidFill>
                  <a:srgbClr val="0070C0"/>
                </a:solidFill>
              </a:rPr>
              <a:t>255.255.255.248</a:t>
            </a:r>
            <a:endParaRPr lang="en-US" dirty="0" smtClean="0">
              <a:solidFill>
                <a:srgbClr val="0070C0"/>
              </a:solidFill>
            </a:endParaRPr>
          </a:p>
          <a:p>
            <a:pPr marL="788670" lvl="1" indent="-514350">
              <a:lnSpc>
                <a:spcPct val="170000"/>
              </a:lnSpc>
              <a:spcAft>
                <a:spcPts val="600"/>
              </a:spcAft>
            </a:pPr>
            <a:r>
              <a:rPr lang="en-US" dirty="0" smtClean="0">
                <a:solidFill>
                  <a:srgbClr val="0070C0"/>
                </a:solidFill>
              </a:rPr>
              <a:t>Class of the IP is  B</a:t>
            </a:r>
          </a:p>
          <a:p>
            <a:pPr marL="788670" lvl="1" indent="-514350">
              <a:lnSpc>
                <a:spcPct val="170000"/>
              </a:lnSpc>
              <a:spcAft>
                <a:spcPts val="600"/>
              </a:spcAft>
            </a:pPr>
            <a:r>
              <a:rPr lang="en-US" dirty="0" smtClean="0">
                <a:solidFill>
                  <a:srgbClr val="0070C0"/>
                </a:solidFill>
              </a:rPr>
              <a:t>Network Address= 182.250.0.0</a:t>
            </a:r>
          </a:p>
          <a:p>
            <a:pPr marL="788670" lvl="1" indent="-514350">
              <a:lnSpc>
                <a:spcPct val="170000"/>
              </a:lnSpc>
              <a:spcAft>
                <a:spcPts val="600"/>
              </a:spcAft>
            </a:pPr>
            <a:r>
              <a:rPr lang="en-US" sz="2700" dirty="0" smtClean="0">
                <a:solidFill>
                  <a:srgbClr val="0070C0"/>
                </a:solidFill>
              </a:rPr>
              <a:t>Default Subnet Mask of the IP = 255.255.0.0</a:t>
            </a:r>
          </a:p>
          <a:p>
            <a:pPr marL="788670" lvl="1" indent="-514350">
              <a:lnSpc>
                <a:spcPct val="170000"/>
              </a:lnSpc>
              <a:spcAft>
                <a:spcPts val="600"/>
              </a:spcAft>
            </a:pPr>
            <a:r>
              <a:rPr lang="en-US" dirty="0" smtClean="0">
                <a:solidFill>
                  <a:srgbClr val="0070C0"/>
                </a:solidFill>
              </a:rPr>
              <a:t>Broadcast address of the network =  182.250.255.255</a:t>
            </a:r>
          </a:p>
          <a:p>
            <a:pPr marL="788670" lvl="1" indent="-514350">
              <a:lnSpc>
                <a:spcPct val="170000"/>
              </a:lnSpc>
              <a:spcAft>
                <a:spcPts val="600"/>
              </a:spcAft>
            </a:pPr>
            <a:r>
              <a:rPr lang="en-US" dirty="0" smtClean="0">
                <a:solidFill>
                  <a:srgbClr val="0070C0"/>
                </a:solidFill>
              </a:rPr>
              <a:t>Subnet ID              = 182.250.200.024</a:t>
            </a:r>
          </a:p>
          <a:p>
            <a:pPr marL="788670" lvl="1" indent="-514350">
              <a:lnSpc>
                <a:spcPct val="170000"/>
              </a:lnSpc>
              <a:spcAft>
                <a:spcPts val="600"/>
              </a:spcAft>
            </a:pPr>
            <a:r>
              <a:rPr lang="en-US" dirty="0" smtClean="0">
                <a:solidFill>
                  <a:srgbClr val="0070C0"/>
                </a:solidFill>
              </a:rPr>
              <a:t>Broadcast address of the subnet  = 182.250.200.31</a:t>
            </a:r>
          </a:p>
          <a:p>
            <a:pPr marL="788670" lvl="1" indent="-514350">
              <a:lnSpc>
                <a:spcPct val="170000"/>
              </a:lnSpc>
              <a:spcAft>
                <a:spcPts val="600"/>
              </a:spcAft>
            </a:pPr>
            <a:r>
              <a:rPr lang="en-US" dirty="0" smtClean="0">
                <a:solidFill>
                  <a:srgbClr val="0070C0"/>
                </a:solidFill>
              </a:rPr>
              <a:t>First IP address      = 182.250.200.025</a:t>
            </a:r>
          </a:p>
          <a:p>
            <a:pPr marL="788670" lvl="1" indent="-514350">
              <a:lnSpc>
                <a:spcPct val="170000"/>
              </a:lnSpc>
              <a:spcAft>
                <a:spcPts val="600"/>
              </a:spcAft>
            </a:pPr>
            <a:r>
              <a:rPr lang="en-US" dirty="0" smtClean="0">
                <a:solidFill>
                  <a:srgbClr val="0070C0"/>
                </a:solidFill>
              </a:rPr>
              <a:t>Last IP address       = 182.250.200.030</a:t>
            </a:r>
            <a:endParaRPr lang="en-US" sz="1800" dirty="0" smtClean="0">
              <a:solidFill>
                <a:srgbClr val="0070C0"/>
              </a:solidFill>
            </a:endParaRPr>
          </a:p>
          <a:p>
            <a:pPr marL="788670" lvl="1" indent="-514350"/>
            <a:endParaRPr lang="en-US" sz="1800" dirty="0" smtClean="0">
              <a:solidFill>
                <a:srgbClr val="00B050"/>
              </a:solidFill>
            </a:endParaRPr>
          </a:p>
          <a:p>
            <a:pPr marL="788670" lvl="1" indent="-514350"/>
            <a:endParaRPr lang="en-US" sz="1800" dirty="0" smtClean="0"/>
          </a:p>
          <a:p>
            <a:pPr marL="788670" lvl="1" indent="-514350"/>
            <a:endParaRPr lang="en-US" sz="1800" dirty="0" smtClean="0"/>
          </a:p>
          <a:p>
            <a:pPr marL="788670" lvl="1" indent="-514350"/>
            <a:endParaRPr lang="en-US" dirty="0"/>
          </a:p>
        </p:txBody>
      </p:sp>
      <p:sp>
        <p:nvSpPr>
          <p:cNvPr id="3" name="عنصر نائب لرقم الشريحة 2"/>
          <p:cNvSpPr>
            <a:spLocks noGrp="1"/>
          </p:cNvSpPr>
          <p:nvPr>
            <p:ph type="sldNum" sz="quarter" idx="12"/>
          </p:nvPr>
        </p:nvSpPr>
        <p:spPr/>
        <p:txBody>
          <a:bodyPr/>
          <a:lstStyle/>
          <a:p>
            <a:fld id="{6F42FDE4-A7DD-41A7-A0A6-9B649FB43336}" type="slidenum">
              <a:rPr kumimoji="0" lang="en-US" smtClean="0"/>
              <a:pPr/>
              <a:t>37</a:t>
            </a:fld>
            <a:endParaRPr kumimoji="0"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Demonstrating the different type of IPs in Example (2) </a:t>
            </a:r>
            <a:endParaRPr lang="ar-SA" sz="32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38</a:t>
            </a:fld>
            <a:endParaRPr kumimoji="0" lang="en-US" sz="1400" dirty="0">
              <a:solidFill>
                <a:srgbClr val="FFFFFF"/>
              </a:solidFill>
              <a:latin typeface="+mj-lt"/>
              <a:ea typeface="+mj-ea"/>
              <a:cs typeface="+mj-cs"/>
            </a:endParaRPr>
          </a:p>
        </p:txBody>
      </p:sp>
      <p:sp>
        <p:nvSpPr>
          <p:cNvPr id="5" name="Oval 4"/>
          <p:cNvSpPr/>
          <p:nvPr/>
        </p:nvSpPr>
        <p:spPr>
          <a:xfrm>
            <a:off x="2743200" y="1628800"/>
            <a:ext cx="6400800" cy="4924400"/>
          </a:xfrm>
          <a:prstGeom prst="ellipse">
            <a:avLst/>
          </a:prstGeom>
          <a:solidFill>
            <a:srgbClr val="26E658">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latin typeface="Arial" pitchFamily="34" charset="0"/>
              <a:cs typeface="Arial" pitchFamily="34" charset="0"/>
            </a:endParaRPr>
          </a:p>
        </p:txBody>
      </p:sp>
      <p:sp>
        <p:nvSpPr>
          <p:cNvPr id="6" name="computr1"/>
          <p:cNvSpPr>
            <a:spLocks noEditPoints="1" noChangeArrowheads="1"/>
          </p:cNvSpPr>
          <p:nvPr/>
        </p:nvSpPr>
        <p:spPr bwMode="auto">
          <a:xfrm>
            <a:off x="5461992" y="1916832"/>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6" name="Oval 15"/>
          <p:cNvSpPr/>
          <p:nvPr/>
        </p:nvSpPr>
        <p:spPr>
          <a:xfrm>
            <a:off x="2971800" y="2286000"/>
            <a:ext cx="2362200" cy="304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computr1"/>
          <p:cNvSpPr>
            <a:spLocks noEditPoints="1" noChangeArrowheads="1"/>
          </p:cNvSpPr>
          <p:nvPr/>
        </p:nvSpPr>
        <p:spPr bwMode="auto">
          <a:xfrm>
            <a:off x="3276600" y="31242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8" name="computr1"/>
          <p:cNvSpPr>
            <a:spLocks noEditPoints="1" noChangeArrowheads="1"/>
          </p:cNvSpPr>
          <p:nvPr/>
        </p:nvSpPr>
        <p:spPr bwMode="auto">
          <a:xfrm>
            <a:off x="6629400" y="20574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9" name="computr1"/>
          <p:cNvSpPr>
            <a:spLocks noEditPoints="1" noChangeArrowheads="1"/>
          </p:cNvSpPr>
          <p:nvPr/>
        </p:nvSpPr>
        <p:spPr bwMode="auto">
          <a:xfrm>
            <a:off x="4343400" y="33528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0" name="computr1"/>
          <p:cNvSpPr>
            <a:spLocks noEditPoints="1" noChangeArrowheads="1"/>
          </p:cNvSpPr>
          <p:nvPr/>
        </p:nvSpPr>
        <p:spPr bwMode="auto">
          <a:xfrm>
            <a:off x="7620000" y="34290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1" name="computr1"/>
          <p:cNvSpPr>
            <a:spLocks noEditPoints="1" noChangeArrowheads="1"/>
          </p:cNvSpPr>
          <p:nvPr/>
        </p:nvSpPr>
        <p:spPr bwMode="auto">
          <a:xfrm>
            <a:off x="5943600" y="35052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2" name="computr1"/>
          <p:cNvSpPr>
            <a:spLocks noEditPoints="1" noChangeArrowheads="1"/>
          </p:cNvSpPr>
          <p:nvPr/>
        </p:nvSpPr>
        <p:spPr bwMode="auto">
          <a:xfrm>
            <a:off x="7086600" y="48006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3" name="computr1"/>
          <p:cNvSpPr>
            <a:spLocks noEditPoints="1" noChangeArrowheads="1"/>
          </p:cNvSpPr>
          <p:nvPr/>
        </p:nvSpPr>
        <p:spPr bwMode="auto">
          <a:xfrm>
            <a:off x="5943600" y="49530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4" name="computr1"/>
          <p:cNvSpPr>
            <a:spLocks noEditPoints="1" noChangeArrowheads="1"/>
          </p:cNvSpPr>
          <p:nvPr/>
        </p:nvSpPr>
        <p:spPr bwMode="auto">
          <a:xfrm>
            <a:off x="4572000" y="54864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5" name="computr1"/>
          <p:cNvSpPr>
            <a:spLocks noEditPoints="1" noChangeArrowheads="1"/>
          </p:cNvSpPr>
          <p:nvPr/>
        </p:nvSpPr>
        <p:spPr bwMode="auto">
          <a:xfrm>
            <a:off x="3581400" y="4267200"/>
            <a:ext cx="760859" cy="688851"/>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latin typeface="Arial" pitchFamily="34" charset="0"/>
              <a:cs typeface="Arial" pitchFamily="34" charset="0"/>
            </a:endParaRPr>
          </a:p>
        </p:txBody>
      </p:sp>
      <p:sp>
        <p:nvSpPr>
          <p:cNvPr id="17" name="TextBox 16"/>
          <p:cNvSpPr txBox="1"/>
          <p:nvPr/>
        </p:nvSpPr>
        <p:spPr>
          <a:xfrm>
            <a:off x="1524000" y="2209800"/>
            <a:ext cx="2209800"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1200" dirty="0" smtClean="0">
                <a:latin typeface="Arial" pitchFamily="34" charset="0"/>
                <a:cs typeface="Arial" pitchFamily="34" charset="0"/>
              </a:rPr>
              <a:t>Subnet ID: </a:t>
            </a:r>
            <a:r>
              <a:rPr lang="en-US" sz="1200" b="1" dirty="0" smtClean="0">
                <a:solidFill>
                  <a:srgbClr val="F0AD00">
                    <a:satMod val="150000"/>
                  </a:srgbClr>
                </a:solidFill>
                <a:latin typeface="Arial" pitchFamily="34" charset="0"/>
                <a:ea typeface="+mj-ea"/>
                <a:cs typeface="Arial" pitchFamily="34" charset="0"/>
              </a:rPr>
              <a:t>182.250.200.024</a:t>
            </a:r>
            <a:endParaRPr lang="ar-SA" sz="1200" dirty="0">
              <a:latin typeface="Arial" pitchFamily="34" charset="0"/>
              <a:cs typeface="Arial" pitchFamily="34" charset="0"/>
            </a:endParaRPr>
          </a:p>
        </p:txBody>
      </p:sp>
      <p:cxnSp>
        <p:nvCxnSpPr>
          <p:cNvPr id="19" name="Straight Arrow Connector 18"/>
          <p:cNvCxnSpPr>
            <a:stCxn id="17" idx="2"/>
            <a:endCxn id="16" idx="1"/>
          </p:cNvCxnSpPr>
          <p:nvPr/>
        </p:nvCxnSpPr>
        <p:spPr>
          <a:xfrm>
            <a:off x="2628900" y="2486799"/>
            <a:ext cx="688836" cy="245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4800" y="5209401"/>
            <a:ext cx="2362200" cy="276999"/>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bodyPr>
          <a:lstStyle/>
          <a:p>
            <a:r>
              <a:rPr lang="en-US" sz="1200" dirty="0" smtClean="0">
                <a:latin typeface="Arial" pitchFamily="34" charset="0"/>
                <a:cs typeface="Arial" pitchFamily="34" charset="0"/>
              </a:rPr>
              <a:t>Network Address: </a:t>
            </a:r>
            <a:r>
              <a:rPr lang="en-US" sz="1200" b="1" dirty="0" smtClean="0">
                <a:solidFill>
                  <a:schemeClr val="accent4"/>
                </a:solidFill>
                <a:latin typeface="Arial" pitchFamily="34" charset="0"/>
                <a:ea typeface="+mj-ea"/>
                <a:cs typeface="Arial" pitchFamily="34" charset="0"/>
              </a:rPr>
              <a:t>182.250.0.0</a:t>
            </a:r>
            <a:endParaRPr lang="ar-SA" sz="1200" dirty="0">
              <a:solidFill>
                <a:schemeClr val="accent4"/>
              </a:solidFill>
              <a:latin typeface="Arial" pitchFamily="34" charset="0"/>
              <a:cs typeface="Arial" pitchFamily="34" charset="0"/>
            </a:endParaRPr>
          </a:p>
        </p:txBody>
      </p:sp>
      <p:cxnSp>
        <p:nvCxnSpPr>
          <p:cNvPr id="22" name="Straight Arrow Connector 21"/>
          <p:cNvCxnSpPr>
            <a:stCxn id="20" idx="2"/>
            <a:endCxn id="5" idx="3"/>
          </p:cNvCxnSpPr>
          <p:nvPr/>
        </p:nvCxnSpPr>
        <p:spPr>
          <a:xfrm>
            <a:off x="1485900" y="5486400"/>
            <a:ext cx="2194676" cy="345639"/>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24" name="TextBox 23"/>
          <p:cNvSpPr txBox="1"/>
          <p:nvPr/>
        </p:nvSpPr>
        <p:spPr>
          <a:xfrm>
            <a:off x="685800" y="3200400"/>
            <a:ext cx="2209800"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en-US" sz="1200" dirty="0" smtClean="0">
                <a:solidFill>
                  <a:schemeClr val="accent2"/>
                </a:solidFill>
                <a:latin typeface="Arial" pitchFamily="34" charset="0"/>
                <a:cs typeface="Arial" pitchFamily="34" charset="0"/>
              </a:rPr>
              <a:t>First IP: </a:t>
            </a:r>
            <a:r>
              <a:rPr lang="en-US" sz="1200" b="1" dirty="0" smtClean="0">
                <a:solidFill>
                  <a:schemeClr val="accent2"/>
                </a:solidFill>
                <a:latin typeface="Arial" pitchFamily="34" charset="0"/>
                <a:ea typeface="+mj-ea"/>
                <a:cs typeface="Arial" pitchFamily="34" charset="0"/>
              </a:rPr>
              <a:t>182.250.200.025</a:t>
            </a:r>
            <a:endParaRPr lang="ar-SA" sz="1200" dirty="0">
              <a:solidFill>
                <a:schemeClr val="accent2"/>
              </a:solidFill>
              <a:latin typeface="Arial" pitchFamily="34" charset="0"/>
              <a:cs typeface="Arial" pitchFamily="34" charset="0"/>
            </a:endParaRPr>
          </a:p>
        </p:txBody>
      </p:sp>
      <p:sp>
        <p:nvSpPr>
          <p:cNvPr id="25" name="TextBox 24"/>
          <p:cNvSpPr txBox="1"/>
          <p:nvPr/>
        </p:nvSpPr>
        <p:spPr>
          <a:xfrm>
            <a:off x="609600" y="4343400"/>
            <a:ext cx="2209800"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en-US" sz="1200" dirty="0" smtClean="0">
                <a:solidFill>
                  <a:schemeClr val="accent2"/>
                </a:solidFill>
                <a:latin typeface="Arial" pitchFamily="34" charset="0"/>
                <a:cs typeface="Arial" pitchFamily="34" charset="0"/>
              </a:rPr>
              <a:t>Last IP: </a:t>
            </a:r>
            <a:r>
              <a:rPr lang="en-US" sz="1200" b="1" dirty="0" smtClean="0">
                <a:solidFill>
                  <a:schemeClr val="accent2"/>
                </a:solidFill>
                <a:latin typeface="Arial" pitchFamily="34" charset="0"/>
                <a:ea typeface="+mj-ea"/>
                <a:cs typeface="Arial" pitchFamily="34" charset="0"/>
              </a:rPr>
              <a:t>182.250.200.030</a:t>
            </a:r>
            <a:endParaRPr lang="ar-SA" sz="1200" dirty="0">
              <a:solidFill>
                <a:schemeClr val="accent2"/>
              </a:solidFill>
              <a:latin typeface="Arial" pitchFamily="34" charset="0"/>
              <a:cs typeface="Arial" pitchFamily="34" charset="0"/>
            </a:endParaRPr>
          </a:p>
        </p:txBody>
      </p:sp>
      <p:cxnSp>
        <p:nvCxnSpPr>
          <p:cNvPr id="26" name="Straight Arrow Connector 25"/>
          <p:cNvCxnSpPr>
            <a:stCxn id="24" idx="3"/>
            <a:endCxn id="7" idx="10"/>
          </p:cNvCxnSpPr>
          <p:nvPr/>
        </p:nvCxnSpPr>
        <p:spPr>
          <a:xfrm>
            <a:off x="2895600" y="3338900"/>
            <a:ext cx="453740" cy="1395"/>
          </a:xfrm>
          <a:prstGeom prst="straightConnector1">
            <a:avLst/>
          </a:prstGeom>
          <a:ln>
            <a:tailEnd type="arrow"/>
          </a:ln>
        </p:spPr>
        <p:style>
          <a:lnRef idx="2">
            <a:schemeClr val="accent2"/>
          </a:lnRef>
          <a:fillRef idx="1">
            <a:schemeClr val="lt1"/>
          </a:fillRef>
          <a:effectRef idx="0">
            <a:schemeClr val="accent2"/>
          </a:effectRef>
          <a:fontRef idx="minor">
            <a:schemeClr val="dk1"/>
          </a:fontRef>
        </p:style>
      </p:cxnSp>
      <p:cxnSp>
        <p:nvCxnSpPr>
          <p:cNvPr id="29" name="Straight Arrow Connector 28"/>
          <p:cNvCxnSpPr>
            <a:stCxn id="25" idx="3"/>
            <a:endCxn id="15" idx="10"/>
          </p:cNvCxnSpPr>
          <p:nvPr/>
        </p:nvCxnSpPr>
        <p:spPr>
          <a:xfrm>
            <a:off x="2819400" y="4481900"/>
            <a:ext cx="834740" cy="1395"/>
          </a:xfrm>
          <a:prstGeom prst="straightConnector1">
            <a:avLst/>
          </a:prstGeom>
          <a:ln>
            <a:tailEnd type="arrow"/>
          </a:ln>
        </p:spPr>
        <p:style>
          <a:lnRef idx="2">
            <a:schemeClr val="accent2"/>
          </a:lnRef>
          <a:fillRef idx="1">
            <a:schemeClr val="lt1"/>
          </a:fillRef>
          <a:effectRef idx="0">
            <a:schemeClr val="accent2"/>
          </a:effectRef>
          <a:fontRef idx="minor">
            <a:schemeClr val="dk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b="1" dirty="0" smtClean="0"/>
              <a:t>Public and private IP addresses</a:t>
            </a:r>
            <a:endParaRPr lang="en-US" sz="4000" dirty="0"/>
          </a:p>
        </p:txBody>
      </p:sp>
      <p:sp>
        <p:nvSpPr>
          <p:cNvPr id="3" name="عنصر نائب للمحتوى 2"/>
          <p:cNvSpPr>
            <a:spLocks noGrp="1"/>
          </p:cNvSpPr>
          <p:nvPr>
            <p:ph idx="1"/>
          </p:nvPr>
        </p:nvSpPr>
        <p:spPr>
          <a:xfrm>
            <a:off x="914400" y="1447800"/>
            <a:ext cx="7772400" cy="4953000"/>
          </a:xfrm>
        </p:spPr>
        <p:txBody>
          <a:bodyPr>
            <a:normAutofit/>
          </a:bodyPr>
          <a:lstStyle/>
          <a:p>
            <a:pPr algn="just"/>
            <a:r>
              <a:rPr lang="en-US" sz="2400" dirty="0" smtClean="0">
                <a:solidFill>
                  <a:srgbClr val="FF0000"/>
                </a:solidFill>
              </a:rPr>
              <a:t>Public IP addresses </a:t>
            </a:r>
            <a:r>
              <a:rPr lang="en-US" sz="2400" dirty="0" smtClean="0"/>
              <a:t>are unique and it must be obtained from an Internet service provider (ISP)</a:t>
            </a:r>
          </a:p>
          <a:p>
            <a:pPr algn="just">
              <a:buNone/>
            </a:pPr>
            <a:endParaRPr lang="en-US" sz="2400" dirty="0" smtClean="0"/>
          </a:p>
          <a:p>
            <a:pPr algn="just"/>
            <a:r>
              <a:rPr lang="en-US" sz="2400" dirty="0" smtClean="0"/>
              <a:t>RFC 1918 sets aside three blocks of </a:t>
            </a:r>
            <a:r>
              <a:rPr lang="en-US" sz="2400" dirty="0" smtClean="0">
                <a:solidFill>
                  <a:srgbClr val="FF0000"/>
                </a:solidFill>
              </a:rPr>
              <a:t>IP addresses for private</a:t>
            </a:r>
            <a:r>
              <a:rPr lang="en-US" sz="2400" dirty="0" smtClean="0"/>
              <a:t>, internal use. These three blocks consist of one Class A, a range of Class B addresses, and a range of Class C addresses. Addresses that fall within these ranges are not routed on the Internet backbone. Internet routers immediately discard private addresses.</a:t>
            </a:r>
          </a:p>
          <a:p>
            <a:pPr algn="just"/>
            <a:endParaRPr lang="en-US" sz="2400" dirty="0" smtClean="0"/>
          </a:p>
          <a:p>
            <a:pPr algn="just"/>
            <a:endParaRPr lang="en-US" sz="2400"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39</a:t>
            </a:fld>
            <a:endParaRPr kumimoji="0"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914400" y="381000"/>
            <a:ext cx="7772400" cy="715962"/>
          </a:xfrm>
        </p:spPr>
        <p:txBody>
          <a:bodyPr>
            <a:noAutofit/>
          </a:bodyPr>
          <a:lstStyle/>
          <a:p>
            <a:r>
              <a:rPr lang="en-US" sz="3600" dirty="0" smtClean="0"/>
              <a:t>2.1 </a:t>
            </a:r>
            <a:r>
              <a:rPr lang="en-US" sz="3600" b="1" dirty="0" smtClean="0"/>
              <a:t>Ethernet Switching</a:t>
            </a:r>
            <a:br>
              <a:rPr lang="en-US" sz="3600" b="1" dirty="0" smtClean="0"/>
            </a:br>
            <a:r>
              <a:rPr lang="en-US" sz="3600" b="1" dirty="0" smtClean="0"/>
              <a:t> 2.1 Layer 2 bridging</a:t>
            </a:r>
            <a:endParaRPr lang="en-US" sz="3600" dirty="0"/>
          </a:p>
        </p:txBody>
      </p:sp>
      <p:sp>
        <p:nvSpPr>
          <p:cNvPr id="5" name="عنصر نائب لرقم الشريحة 4"/>
          <p:cNvSpPr>
            <a:spLocks noGrp="1"/>
          </p:cNvSpPr>
          <p:nvPr>
            <p:ph type="sldNum" sz="quarter" idx="12"/>
          </p:nvPr>
        </p:nvSpPr>
        <p:spPr/>
        <p:txBody>
          <a:bodyPr/>
          <a:lstStyle/>
          <a:p>
            <a:fld id="{6F42FDE4-A7DD-41A7-A0A6-9B649FB43336}" type="slidenum">
              <a:rPr kumimoji="0" lang="en-US" smtClean="0"/>
              <a:pPr/>
              <a:t>4</a:t>
            </a:fld>
            <a:endParaRPr kumimoji="0" lang="en-US" dirty="0"/>
          </a:p>
        </p:txBody>
      </p:sp>
      <p:pic>
        <p:nvPicPr>
          <p:cNvPr id="1026" name="Picture 2"/>
          <p:cNvPicPr>
            <a:picLocks noChangeAspect="1" noChangeArrowheads="1"/>
          </p:cNvPicPr>
          <p:nvPr/>
        </p:nvPicPr>
        <p:blipFill>
          <a:blip r:embed="rId2" cstate="print"/>
          <a:srcRect/>
          <a:stretch>
            <a:fillRect/>
          </a:stretch>
        </p:blipFill>
        <p:spPr bwMode="auto">
          <a:xfrm>
            <a:off x="404183" y="1447800"/>
            <a:ext cx="8739817" cy="4953000"/>
          </a:xfrm>
          <a:prstGeom prst="rect">
            <a:avLst/>
          </a:prstGeom>
          <a:noFill/>
          <a:ln w="9525">
            <a:noFill/>
            <a:miter lim="800000"/>
            <a:headEnd/>
            <a:tailEnd/>
          </a:ln>
        </p:spPr>
      </p:pic>
      <p:sp>
        <p:nvSpPr>
          <p:cNvPr id="6" name="TextBox 5"/>
          <p:cNvSpPr txBox="1"/>
          <p:nvPr/>
        </p:nvSpPr>
        <p:spPr>
          <a:xfrm>
            <a:off x="7315200" y="1490246"/>
            <a:ext cx="2057400" cy="338554"/>
          </a:xfrm>
          <a:prstGeom prst="rect">
            <a:avLst/>
          </a:prstGeom>
          <a:noFill/>
        </p:spPr>
        <p:txBody>
          <a:bodyPr wrap="square" rtlCol="1">
            <a:spAutoFit/>
          </a:bodyPr>
          <a:lstStyle/>
          <a:p>
            <a:r>
              <a:rPr lang="en-US" sz="1600" b="1" dirty="0" smtClean="0">
                <a:latin typeface="Arial" pitchFamily="34" charset="0"/>
                <a:cs typeface="Arial" pitchFamily="34" charset="0"/>
              </a:rPr>
              <a:t>00000CBBBBBB</a:t>
            </a:r>
            <a:endParaRPr lang="ar-SA"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Public and private IP addresses</a:t>
            </a:r>
            <a:endParaRPr lang="ar-SA" dirty="0"/>
          </a:p>
        </p:txBody>
      </p:sp>
      <p:sp>
        <p:nvSpPr>
          <p:cNvPr id="3" name="Content Placeholder 2"/>
          <p:cNvSpPr>
            <a:spLocks noGrp="1"/>
          </p:cNvSpPr>
          <p:nvPr>
            <p:ph idx="1"/>
          </p:nvPr>
        </p:nvSpPr>
        <p:spPr/>
        <p:txBody>
          <a:bodyPr>
            <a:noAutofit/>
          </a:bodyPr>
          <a:lstStyle/>
          <a:p>
            <a:pPr algn="just"/>
            <a:r>
              <a:rPr lang="en-US" sz="2400" dirty="0" smtClean="0"/>
              <a:t>If addressing a nonpublic intranet, a test lab, or a home network, private addresses can be used instead of globally unique addresses. </a:t>
            </a:r>
          </a:p>
          <a:p>
            <a:pPr algn="just"/>
            <a:endParaRPr lang="en-US" sz="2400" dirty="0" smtClean="0"/>
          </a:p>
          <a:p>
            <a:pPr algn="just"/>
            <a:endParaRPr lang="en-US" sz="2400" dirty="0" smtClean="0"/>
          </a:p>
          <a:p>
            <a:pPr algn="just"/>
            <a:r>
              <a:rPr lang="en-US" sz="2400" dirty="0" smtClean="0"/>
              <a:t>Connecting a network using private addresses to the Internet requires translation of the private addresses to public addresses. This translation process is referred to as Network Address Translation (</a:t>
            </a:r>
            <a:r>
              <a:rPr lang="en-US" sz="2400" dirty="0" smtClean="0">
                <a:solidFill>
                  <a:srgbClr val="FF0000"/>
                </a:solidFill>
              </a:rPr>
              <a:t>NAT</a:t>
            </a:r>
            <a:r>
              <a:rPr lang="en-US" sz="2400" dirty="0" smtClean="0"/>
              <a:t>). </a:t>
            </a:r>
          </a:p>
          <a:p>
            <a:pPr algn="just"/>
            <a:endParaRPr lang="ar-SA" sz="24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40</a:t>
            </a:fld>
            <a:endParaRPr kumimoji="0" lang="en-US" sz="1400" dirty="0">
              <a:solidFill>
                <a:srgbClr val="FFFFFF"/>
              </a:solidFill>
              <a:latin typeface="+mj-lt"/>
              <a:ea typeface="+mj-ea"/>
              <a:cs typeface="+mj-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228600" y="914400"/>
            <a:ext cx="8763000" cy="1787017"/>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685800" y="2743200"/>
            <a:ext cx="8114130" cy="3657600"/>
          </a:xfrm>
          <a:prstGeom prst="rect">
            <a:avLst/>
          </a:prstGeom>
          <a:noFill/>
          <a:ln w="9525">
            <a:noFill/>
            <a:miter lim="800000"/>
            <a:headEnd/>
            <a:tailEnd/>
          </a:ln>
        </p:spPr>
      </p:pic>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41</a:t>
            </a:fld>
            <a:endParaRPr kumimoji="0"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685800" y="152400"/>
            <a:ext cx="8120673" cy="1905000"/>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685800" y="1981200"/>
            <a:ext cx="8123903" cy="1905000"/>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685800" y="3810000"/>
            <a:ext cx="8059615" cy="1905000"/>
          </a:xfrm>
          <a:prstGeom prst="rect">
            <a:avLst/>
          </a:prstGeom>
          <a:noFill/>
          <a:ln w="9525">
            <a:noFill/>
            <a:miter lim="800000"/>
            <a:headEnd/>
            <a:tailEnd/>
          </a:ln>
        </p:spPr>
      </p:pic>
      <p:sp>
        <p:nvSpPr>
          <p:cNvPr id="5" name="مربع نص 4"/>
          <p:cNvSpPr txBox="1"/>
          <p:nvPr/>
        </p:nvSpPr>
        <p:spPr>
          <a:xfrm>
            <a:off x="304800" y="5791200"/>
            <a:ext cx="8534400" cy="707886"/>
          </a:xfrm>
          <a:prstGeom prst="rect">
            <a:avLst/>
          </a:prstGeom>
          <a:noFill/>
        </p:spPr>
        <p:txBody>
          <a:bodyPr wrap="square" rtlCol="0">
            <a:spAutoFit/>
          </a:bodyPr>
          <a:lstStyle/>
          <a:p>
            <a:pPr marL="568325" lvl="1" indent="-111125">
              <a:buFont typeface="Arial" pitchFamily="34" charset="0"/>
              <a:buChar char="•"/>
            </a:pPr>
            <a:r>
              <a:rPr lang="en-US" sz="2000" b="1" dirty="0" smtClean="0">
                <a:solidFill>
                  <a:srgbClr val="FF0000"/>
                </a:solidFill>
              </a:rPr>
              <a:t>For any IP address, if the subnet mask is the default IP address of that class then there is no </a:t>
            </a:r>
            <a:r>
              <a:rPr lang="en-US" sz="2000" b="1" dirty="0" err="1" smtClean="0">
                <a:solidFill>
                  <a:srgbClr val="FF0000"/>
                </a:solidFill>
              </a:rPr>
              <a:t>subnetting</a:t>
            </a:r>
            <a:endParaRPr lang="en-US" sz="2000" b="1" dirty="0">
              <a:solidFill>
                <a:srgbClr val="FF0000"/>
              </a:solidFill>
            </a:endParaRPr>
          </a:p>
        </p:txBody>
      </p:sp>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42</a:t>
            </a:fld>
            <a:endParaRPr kumimoji="0"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152400"/>
            <a:ext cx="7772400" cy="563562"/>
          </a:xfrm>
        </p:spPr>
        <p:txBody>
          <a:bodyPr>
            <a:normAutofit fontScale="90000"/>
          </a:bodyPr>
          <a:lstStyle/>
          <a:p>
            <a:r>
              <a:rPr lang="en-US" sz="3200" b="1" dirty="0" smtClean="0"/>
              <a:t>Establishing the subnet mask address</a:t>
            </a:r>
            <a:endParaRPr lang="en-US" sz="3200" dirty="0"/>
          </a:p>
        </p:txBody>
      </p:sp>
      <p:sp>
        <p:nvSpPr>
          <p:cNvPr id="3" name="عنصر نائب للمحتوى 2"/>
          <p:cNvSpPr>
            <a:spLocks noGrp="1"/>
          </p:cNvSpPr>
          <p:nvPr>
            <p:ph idx="1"/>
          </p:nvPr>
        </p:nvSpPr>
        <p:spPr>
          <a:xfrm>
            <a:off x="228600" y="1524000"/>
            <a:ext cx="8763000" cy="4724400"/>
          </a:xfrm>
        </p:spPr>
        <p:txBody>
          <a:bodyPr>
            <a:noAutofit/>
          </a:bodyPr>
          <a:lstStyle/>
          <a:p>
            <a:r>
              <a:rPr lang="en-US" sz="2400" dirty="0" smtClean="0"/>
              <a:t>Selecting the number of bits to use in the subnet process will depend on the maximum number of hosts required per subnet.</a:t>
            </a:r>
          </a:p>
          <a:p>
            <a:pPr>
              <a:buNone/>
            </a:pPr>
            <a:endParaRPr lang="en-US" sz="2400" dirty="0" smtClean="0"/>
          </a:p>
          <a:p>
            <a:endParaRPr lang="en-US" sz="2400" dirty="0" smtClean="0"/>
          </a:p>
          <a:p>
            <a:endParaRPr lang="en-US" sz="2400" dirty="0" smtClean="0"/>
          </a:p>
          <a:p>
            <a:endParaRPr lang="en-US" sz="2400" dirty="0" smtClean="0"/>
          </a:p>
          <a:p>
            <a:pPr>
              <a:buNone/>
            </a:pPr>
            <a:r>
              <a:rPr lang="en-US" sz="1400" dirty="0" smtClean="0">
                <a:solidFill>
                  <a:srgbClr val="FF0000"/>
                </a:solidFill>
              </a:rPr>
              <a:t>                       Most Significant Bit (MSB)                                                        Least Significant Bit (LSB)</a:t>
            </a:r>
          </a:p>
          <a:p>
            <a:endParaRPr lang="en-US" sz="2400" dirty="0" smtClean="0"/>
          </a:p>
          <a:p>
            <a:pPr algn="just"/>
            <a:r>
              <a:rPr lang="en-US" sz="2400" dirty="0" smtClean="0"/>
              <a:t>The last two bits in the last octet, regardless of the IP address class, may never be assigned to the </a:t>
            </a:r>
            <a:r>
              <a:rPr lang="en-US" sz="2400" dirty="0" err="1" smtClean="0"/>
              <a:t>subnetwork</a:t>
            </a:r>
            <a:r>
              <a:rPr lang="en-US" sz="2400" dirty="0" smtClean="0"/>
              <a:t>.</a:t>
            </a:r>
          </a:p>
          <a:p>
            <a:pPr algn="just"/>
            <a:r>
              <a:rPr lang="en-US" sz="2400" dirty="0" smtClean="0"/>
              <a:t>The subnet mask gives the router the information required to determine in which network and subnet a particular host resides.</a:t>
            </a:r>
          </a:p>
          <a:p>
            <a:endParaRPr lang="en-US" sz="2400" dirty="0"/>
          </a:p>
        </p:txBody>
      </p:sp>
      <p:sp>
        <p:nvSpPr>
          <p:cNvPr id="13" name="عنصر نائب لرقم الشريحة 12"/>
          <p:cNvSpPr>
            <a:spLocks noGrp="1"/>
          </p:cNvSpPr>
          <p:nvPr>
            <p:ph type="sldNum" sz="quarter" idx="12"/>
          </p:nvPr>
        </p:nvSpPr>
        <p:spPr/>
        <p:txBody>
          <a:bodyPr/>
          <a:lstStyle/>
          <a:p>
            <a:fld id="{6F42FDE4-A7DD-41A7-A0A6-9B649FB43336}" type="slidenum">
              <a:rPr kumimoji="0" lang="en-US" smtClean="0"/>
              <a:pPr/>
              <a:t>43</a:t>
            </a:fld>
            <a:endParaRPr kumimoji="0" lang="en-US" dirty="0"/>
          </a:p>
        </p:txBody>
      </p:sp>
      <p:pic>
        <p:nvPicPr>
          <p:cNvPr id="7" name="Picture 3"/>
          <p:cNvPicPr>
            <a:picLocks noChangeAspect="1" noChangeArrowheads="1"/>
          </p:cNvPicPr>
          <p:nvPr/>
        </p:nvPicPr>
        <p:blipFill>
          <a:blip r:embed="rId2" cstate="print"/>
          <a:srcRect/>
          <a:stretch>
            <a:fillRect/>
          </a:stretch>
        </p:blipFill>
        <p:spPr bwMode="auto">
          <a:xfrm>
            <a:off x="1219200" y="2971800"/>
            <a:ext cx="6998110" cy="990600"/>
          </a:xfrm>
          <a:prstGeom prst="rect">
            <a:avLst/>
          </a:prstGeom>
          <a:noFill/>
          <a:ln w="9525">
            <a:noFill/>
            <a:miter lim="800000"/>
            <a:headEnd/>
            <a:tailEnd/>
          </a:ln>
        </p:spPr>
      </p:pic>
      <p:cxnSp>
        <p:nvCxnSpPr>
          <p:cNvPr id="6" name="رابط كسهم مستقيم 5"/>
          <p:cNvCxnSpPr/>
          <p:nvPr/>
        </p:nvCxnSpPr>
        <p:spPr>
          <a:xfrm flipV="1">
            <a:off x="7772400" y="38862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V="1">
            <a:off x="2667000" y="3886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sz="2400" dirty="0" smtClean="0"/>
              <a:t>If three bits were borrowed, the mask for a Class C address would be 255.255.255.224.</a:t>
            </a:r>
          </a:p>
          <a:p>
            <a:pPr algn="just"/>
            <a:endParaRPr lang="en-US" sz="2400" dirty="0" smtClean="0"/>
          </a:p>
          <a:p>
            <a:pPr algn="just"/>
            <a:r>
              <a:rPr lang="en-US" sz="2400" dirty="0" smtClean="0"/>
              <a:t>This mask may also be represented, in the slash format, as /27. The number following the slash is the total number of bits that were used for </a:t>
            </a:r>
            <a:r>
              <a:rPr lang="en-US" sz="2400" u="sng" dirty="0" smtClean="0"/>
              <a:t>the network</a:t>
            </a:r>
            <a:r>
              <a:rPr lang="en-US" sz="2400" dirty="0" smtClean="0"/>
              <a:t> and </a:t>
            </a:r>
            <a:r>
              <a:rPr lang="en-US" sz="2400" u="sng" dirty="0" err="1" smtClean="0"/>
              <a:t>subnetwork</a:t>
            </a:r>
            <a:r>
              <a:rPr lang="en-US" sz="2400" dirty="0" smtClean="0"/>
              <a:t> portion</a:t>
            </a:r>
          </a:p>
          <a:p>
            <a:pPr algn="just">
              <a:buNone/>
            </a:pPr>
            <a:endParaRPr lang="en-US" sz="2400" dirty="0" smtClean="0"/>
          </a:p>
          <a:p>
            <a:pPr algn="just"/>
            <a:r>
              <a:rPr lang="en-US" sz="2400" dirty="0" smtClean="0"/>
              <a:t>To determine the number of bits to be used, the network designer needs to calculate how many hosts the largest </a:t>
            </a:r>
            <a:r>
              <a:rPr lang="en-US" sz="2400" dirty="0" err="1" smtClean="0"/>
              <a:t>subnetwork</a:t>
            </a:r>
            <a:r>
              <a:rPr lang="en-US" sz="2400" dirty="0" smtClean="0"/>
              <a:t> requires and the number of </a:t>
            </a:r>
            <a:r>
              <a:rPr lang="en-US" sz="2400" dirty="0" err="1" smtClean="0"/>
              <a:t>subnetworks</a:t>
            </a:r>
            <a:r>
              <a:rPr lang="en-US" sz="2400" dirty="0" smtClean="0"/>
              <a:t> needed. </a:t>
            </a:r>
          </a:p>
          <a:p>
            <a:endParaRPr lang="ar-SA" sz="24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44</a:t>
            </a:fld>
            <a:endParaRPr kumimoji="0" lang="en-US" sz="1400" dirty="0">
              <a:solidFill>
                <a:srgbClr val="FFFFFF"/>
              </a:solidFill>
              <a:latin typeface="+mj-lt"/>
              <a:ea typeface="+mj-ea"/>
              <a:cs typeface="+mj-cs"/>
            </a:endParaRPr>
          </a:p>
        </p:txBody>
      </p:sp>
      <p:sp>
        <p:nvSpPr>
          <p:cNvPr id="5" name="Title 1"/>
          <p:cNvSpPr>
            <a:spLocks noGrp="1"/>
          </p:cNvSpPr>
          <p:nvPr>
            <p:ph type="title"/>
          </p:nvPr>
        </p:nvSpPr>
        <p:spPr>
          <a:xfrm>
            <a:off x="457200" y="155448"/>
            <a:ext cx="8229600" cy="1252728"/>
          </a:xfrm>
        </p:spPr>
        <p:txBody>
          <a:bodyPr>
            <a:noAutofit/>
          </a:bodyPr>
          <a:lstStyle/>
          <a:p>
            <a:r>
              <a:rPr lang="en-US" sz="3200" dirty="0" smtClean="0"/>
              <a:t>Establishing the subnet mask address</a:t>
            </a:r>
            <a:endParaRPr lang="ar-SA"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228600" y="0"/>
            <a:ext cx="6248400" cy="1352550"/>
          </a:xfrm>
          <a:prstGeom prst="rect">
            <a:avLst/>
          </a:prstGeom>
          <a:noFill/>
          <a:ln w="9525">
            <a:noFill/>
            <a:miter lim="800000"/>
            <a:headEnd/>
            <a:tailEnd/>
          </a:ln>
        </p:spPr>
      </p:pic>
      <p:pic>
        <p:nvPicPr>
          <p:cNvPr id="8194" name="Picture 2"/>
          <p:cNvPicPr>
            <a:picLocks noChangeAspect="1" noChangeArrowheads="1"/>
          </p:cNvPicPr>
          <p:nvPr/>
        </p:nvPicPr>
        <p:blipFill>
          <a:blip r:embed="rId3" cstate="print"/>
          <a:srcRect/>
          <a:stretch>
            <a:fillRect/>
          </a:stretch>
        </p:blipFill>
        <p:spPr bwMode="auto">
          <a:xfrm>
            <a:off x="1905000" y="1343025"/>
            <a:ext cx="6715125" cy="2771775"/>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2362200" y="4067175"/>
            <a:ext cx="6238875" cy="2562225"/>
          </a:xfrm>
          <a:prstGeom prst="rect">
            <a:avLst/>
          </a:prstGeom>
          <a:noFill/>
          <a:ln w="9525">
            <a:noFill/>
            <a:miter lim="800000"/>
            <a:headEnd/>
            <a:tailEnd/>
          </a:ln>
        </p:spPr>
      </p:pic>
      <p:sp>
        <p:nvSpPr>
          <p:cNvPr id="10" name="مستطيل 9"/>
          <p:cNvSpPr/>
          <p:nvPr/>
        </p:nvSpPr>
        <p:spPr>
          <a:xfrm>
            <a:off x="304800" y="5181600"/>
            <a:ext cx="2019527" cy="400110"/>
          </a:xfrm>
          <a:prstGeom prst="rect">
            <a:avLst/>
          </a:prstGeom>
        </p:spPr>
        <p:txBody>
          <a:bodyPr wrap="none">
            <a:spAutoFit/>
          </a:bodyPr>
          <a:lstStyle/>
          <a:p>
            <a:r>
              <a:rPr lang="en-US" sz="2000" b="1" dirty="0" err="1" smtClean="0"/>
              <a:t>Subnetting</a:t>
            </a:r>
            <a:r>
              <a:rPr lang="en-US" sz="2000" b="1" dirty="0" smtClean="0"/>
              <a:t> chart</a:t>
            </a:r>
            <a:endParaRPr lang="en-US" sz="2000" b="1" dirty="0"/>
          </a:p>
        </p:txBody>
      </p:sp>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45</a:t>
            </a:fld>
            <a:endParaRPr kumimoji="0"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 y="274638"/>
            <a:ext cx="8839200" cy="792162"/>
          </a:xfrm>
        </p:spPr>
        <p:txBody>
          <a:bodyPr>
            <a:noAutofit/>
          </a:bodyPr>
          <a:lstStyle/>
          <a:p>
            <a:pPr marL="803275" indent="-803275"/>
            <a:r>
              <a:rPr lang="en-US" sz="2400" b="1" dirty="0" smtClean="0">
                <a:solidFill>
                  <a:schemeClr val="accent1"/>
                </a:solidFill>
              </a:rPr>
              <a:t>Ex1.: A network requires 30 hosts and five </a:t>
            </a:r>
            <a:r>
              <a:rPr lang="en-US" sz="2400" b="1" dirty="0" err="1" smtClean="0">
                <a:solidFill>
                  <a:schemeClr val="accent1"/>
                </a:solidFill>
              </a:rPr>
              <a:t>subnetworks</a:t>
            </a:r>
            <a:r>
              <a:rPr lang="en-US" sz="2400" b="1" dirty="0" smtClean="0">
                <a:solidFill>
                  <a:schemeClr val="accent1"/>
                </a:solidFill>
              </a:rPr>
              <a:t>.</a:t>
            </a:r>
            <a:br>
              <a:rPr lang="en-US" sz="2400" b="1" dirty="0" smtClean="0">
                <a:solidFill>
                  <a:schemeClr val="accent1"/>
                </a:solidFill>
              </a:rPr>
            </a:br>
            <a:r>
              <a:rPr lang="en-US" sz="2400" b="1" dirty="0" smtClean="0">
                <a:solidFill>
                  <a:schemeClr val="accent1"/>
                </a:solidFill>
              </a:rPr>
              <a:t>IP = 192.168.10.0,            Class C</a:t>
            </a:r>
            <a:endParaRPr lang="en-US" sz="2400" b="1" dirty="0">
              <a:solidFill>
                <a:schemeClr val="accent1"/>
              </a:solidFill>
            </a:endParaRPr>
          </a:p>
        </p:txBody>
      </p:sp>
      <p:sp>
        <p:nvSpPr>
          <p:cNvPr id="3" name="عنصر نائب للمحتوى 2"/>
          <p:cNvSpPr>
            <a:spLocks noGrp="1"/>
          </p:cNvSpPr>
          <p:nvPr>
            <p:ph idx="1"/>
          </p:nvPr>
        </p:nvSpPr>
        <p:spPr>
          <a:xfrm>
            <a:off x="228600" y="1676400"/>
            <a:ext cx="8610600" cy="4572000"/>
          </a:xfrm>
        </p:spPr>
        <p:txBody>
          <a:bodyPr>
            <a:normAutofit lnSpcReduction="10000"/>
          </a:bodyPr>
          <a:lstStyle/>
          <a:p>
            <a:pPr algn="just"/>
            <a:r>
              <a:rPr lang="en-US" sz="2000" dirty="0" smtClean="0"/>
              <a:t>Using the </a:t>
            </a:r>
            <a:r>
              <a:rPr lang="en-US" sz="2000" dirty="0" err="1" smtClean="0"/>
              <a:t>subnetting</a:t>
            </a:r>
            <a:r>
              <a:rPr lang="en-US" sz="2000" dirty="0" smtClean="0"/>
              <a:t> chart, by consulting the row titled ”Usable hosts”, the chart indicates that for </a:t>
            </a:r>
            <a:r>
              <a:rPr lang="en-US" sz="2000" dirty="0" smtClean="0">
                <a:solidFill>
                  <a:srgbClr val="FF0000"/>
                </a:solidFill>
              </a:rPr>
              <a:t>30 usable hosts three bits </a:t>
            </a:r>
            <a:r>
              <a:rPr lang="en-US" sz="2000" dirty="0" smtClean="0"/>
              <a:t>are required. This creates,</a:t>
            </a:r>
            <a:r>
              <a:rPr lang="en-US" sz="2000" dirty="0" smtClean="0">
                <a:solidFill>
                  <a:srgbClr val="FF0000"/>
                </a:solidFill>
              </a:rPr>
              <a:t> six usable </a:t>
            </a:r>
            <a:r>
              <a:rPr lang="en-US" sz="2000" dirty="0" err="1" smtClean="0">
                <a:solidFill>
                  <a:srgbClr val="FF0000"/>
                </a:solidFill>
              </a:rPr>
              <a:t>subnetworks</a:t>
            </a:r>
            <a:r>
              <a:rPr lang="en-US" sz="2000" dirty="0" smtClean="0"/>
              <a:t>.</a:t>
            </a:r>
          </a:p>
          <a:p>
            <a:pPr algn="just">
              <a:buNone/>
            </a:pPr>
            <a:endParaRPr lang="en-US" sz="2000" dirty="0" smtClean="0"/>
          </a:p>
          <a:p>
            <a:pPr algn="just"/>
            <a:r>
              <a:rPr lang="en-US" sz="2000" dirty="0" smtClean="0"/>
              <a:t>Number of usable subnets= two to the power of the assigned subnet bits or borrowed bits, minus two (reserved addresses for </a:t>
            </a:r>
            <a:r>
              <a:rPr lang="en-US" sz="2000" dirty="0" err="1" smtClean="0"/>
              <a:t>subnetwork</a:t>
            </a:r>
            <a:r>
              <a:rPr lang="en-US" sz="2000" dirty="0" smtClean="0"/>
              <a:t> id and </a:t>
            </a:r>
            <a:r>
              <a:rPr lang="en-US" sz="2000" dirty="0" err="1" smtClean="0"/>
              <a:t>subnetwork</a:t>
            </a:r>
            <a:r>
              <a:rPr lang="en-US" sz="2000" dirty="0" smtClean="0"/>
              <a:t> broadcast) </a:t>
            </a:r>
          </a:p>
          <a:p>
            <a:pPr algn="just">
              <a:buNone/>
            </a:pPr>
            <a:endParaRPr lang="en-US" sz="2000" dirty="0" smtClean="0"/>
          </a:p>
          <a:p>
            <a:pPr lvl="1" algn="just"/>
            <a:r>
              <a:rPr lang="en-US" sz="1800" b="1" dirty="0" smtClean="0"/>
              <a:t>usable subnets =(</a:t>
            </a:r>
            <a:r>
              <a:rPr lang="en-US" sz="2000" b="1" dirty="0" smtClean="0"/>
              <a:t>2 </a:t>
            </a:r>
            <a:r>
              <a:rPr lang="en-US" sz="2000" b="1" baseline="30000" dirty="0" smtClean="0"/>
              <a:t>borrowed bits</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(2</a:t>
            </a:r>
            <a:r>
              <a:rPr lang="en-US" sz="2000" b="1" baseline="30000" dirty="0" smtClean="0"/>
              <a:t>3</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6</a:t>
            </a:r>
          </a:p>
          <a:p>
            <a:pPr lvl="1" algn="just">
              <a:buNone/>
            </a:pPr>
            <a:endParaRPr lang="en-US" sz="2000" b="1" dirty="0" smtClean="0"/>
          </a:p>
          <a:p>
            <a:pPr algn="just"/>
            <a:r>
              <a:rPr lang="en-US" sz="2000" dirty="0" smtClean="0"/>
              <a:t>Number of usable hosts= two to the power of the bits remaining, minus two (reserved addresses for subnet id and subnet broadcast) </a:t>
            </a:r>
          </a:p>
          <a:p>
            <a:pPr algn="just">
              <a:buNone/>
            </a:pPr>
            <a:endParaRPr lang="en-US" sz="2000" dirty="0" smtClean="0"/>
          </a:p>
          <a:p>
            <a:pPr lvl="1" algn="just"/>
            <a:r>
              <a:rPr lang="en-US" sz="2000" b="1" dirty="0" smtClean="0"/>
              <a:t>usable hosts= (2 </a:t>
            </a:r>
            <a:r>
              <a:rPr lang="en-US" sz="2000" b="1" baseline="30000" dirty="0" smtClean="0"/>
              <a:t>remaining host bits</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(2</a:t>
            </a:r>
            <a:r>
              <a:rPr lang="en-US" sz="2000" b="1" baseline="30000" dirty="0" smtClean="0"/>
              <a:t>5</a:t>
            </a:r>
            <a:r>
              <a:rPr lang="en-US" sz="2000" b="1" dirty="0" smtClean="0"/>
              <a:t>)</a:t>
            </a:r>
            <a:r>
              <a:rPr lang="en-US" sz="2000" dirty="0" smtClean="0"/>
              <a:t> </a:t>
            </a:r>
            <a:r>
              <a:rPr lang="en-US" sz="2000" b="1" dirty="0" smtClean="0"/>
              <a:t>–</a:t>
            </a:r>
            <a:r>
              <a:rPr lang="en-US" sz="2000" dirty="0" smtClean="0"/>
              <a:t> </a:t>
            </a:r>
            <a:r>
              <a:rPr lang="en-US" sz="2000" b="1" dirty="0" smtClean="0"/>
              <a:t>2</a:t>
            </a:r>
            <a:r>
              <a:rPr lang="en-US" sz="2000" dirty="0" smtClean="0"/>
              <a:t> </a:t>
            </a:r>
            <a:r>
              <a:rPr lang="en-US" sz="2000" b="1" dirty="0" smtClean="0"/>
              <a:t>=</a:t>
            </a:r>
            <a:r>
              <a:rPr lang="en-US" sz="2000" dirty="0" smtClean="0"/>
              <a:t> </a:t>
            </a:r>
            <a:r>
              <a:rPr lang="en-US" sz="2000" b="1" dirty="0" smtClean="0"/>
              <a:t>30</a:t>
            </a:r>
            <a:endParaRPr lang="en-US" sz="2000" dirty="0" smtClean="0"/>
          </a:p>
          <a:p>
            <a:pPr algn="just">
              <a:buNone/>
            </a:pPr>
            <a:endParaRPr lang="en-US" sz="2000" dirty="0"/>
          </a:p>
        </p:txBody>
      </p:sp>
      <p:sp>
        <p:nvSpPr>
          <p:cNvPr id="5" name="عنصر نائب لرقم الشريحة 4"/>
          <p:cNvSpPr>
            <a:spLocks noGrp="1"/>
          </p:cNvSpPr>
          <p:nvPr>
            <p:ph type="sldNum" sz="quarter" idx="12"/>
          </p:nvPr>
        </p:nvSpPr>
        <p:spPr/>
        <p:txBody>
          <a:bodyPr/>
          <a:lstStyle/>
          <a:p>
            <a:fld id="{6F42FDE4-A7DD-41A7-A0A6-9B649FB43336}" type="slidenum">
              <a:rPr kumimoji="0" lang="en-US" smtClean="0"/>
              <a:pPr/>
              <a:t>46</a:t>
            </a:fld>
            <a:endParaRPr kumimoji="0"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5448"/>
            <a:ext cx="8915400" cy="1252728"/>
          </a:xfrm>
        </p:spPr>
        <p:txBody>
          <a:bodyPr>
            <a:noAutofit/>
          </a:bodyPr>
          <a:lstStyle/>
          <a:p>
            <a:r>
              <a:rPr lang="en-US" sz="2800" dirty="0" smtClean="0">
                <a:solidFill>
                  <a:schemeClr val="accent1"/>
                </a:solidFill>
              </a:rPr>
              <a:t>Ex1.: A network requires 30 hosts and five </a:t>
            </a:r>
            <a:r>
              <a:rPr lang="en-US" sz="2800" dirty="0" err="1" smtClean="0">
                <a:solidFill>
                  <a:schemeClr val="accent1"/>
                </a:solidFill>
              </a:rPr>
              <a:t>subnetworks</a:t>
            </a:r>
            <a:r>
              <a:rPr lang="en-US" sz="2800" dirty="0" smtClean="0">
                <a:solidFill>
                  <a:schemeClr val="accent1"/>
                </a:solidFill>
              </a:rPr>
              <a:t>.</a:t>
            </a:r>
            <a:br>
              <a:rPr lang="en-US" sz="2800" dirty="0" smtClean="0">
                <a:solidFill>
                  <a:schemeClr val="accent1"/>
                </a:solidFill>
              </a:rPr>
            </a:br>
            <a:r>
              <a:rPr lang="en-US" sz="2800" dirty="0" smtClean="0">
                <a:solidFill>
                  <a:schemeClr val="accent1"/>
                </a:solidFill>
              </a:rPr>
              <a:t>IP = 192.168.10.0,            Class C</a:t>
            </a:r>
            <a:endParaRPr lang="ar-SA" sz="2800" dirty="0">
              <a:solidFill>
                <a:schemeClr val="accent1"/>
              </a:solidFill>
            </a:endParaRP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47</a:t>
            </a:fld>
            <a:endParaRPr kumimoji="0" lang="en-US" sz="1400" dirty="0">
              <a:solidFill>
                <a:srgbClr val="FFFFFF"/>
              </a:solidFill>
              <a:latin typeface="+mj-lt"/>
              <a:ea typeface="+mj-ea"/>
              <a:cs typeface="+mj-cs"/>
            </a:endParaRPr>
          </a:p>
        </p:txBody>
      </p:sp>
      <p:pic>
        <p:nvPicPr>
          <p:cNvPr id="5" name="Picture 2"/>
          <p:cNvPicPr>
            <a:picLocks noChangeAspect="1" noChangeArrowheads="1"/>
          </p:cNvPicPr>
          <p:nvPr/>
        </p:nvPicPr>
        <p:blipFill>
          <a:blip r:embed="rId2" cstate="print"/>
          <a:srcRect/>
          <a:stretch>
            <a:fillRect/>
          </a:stretch>
        </p:blipFill>
        <p:spPr bwMode="auto">
          <a:xfrm>
            <a:off x="722189" y="1752600"/>
            <a:ext cx="7812211" cy="28956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792162"/>
          </a:xfrm>
        </p:spPr>
        <p:txBody>
          <a:bodyPr>
            <a:normAutofit/>
          </a:bodyPr>
          <a:lstStyle/>
          <a:p>
            <a:r>
              <a:rPr lang="en-US" sz="3200" b="1" dirty="0" err="1" smtClean="0"/>
              <a:t>Subnetting</a:t>
            </a:r>
            <a:r>
              <a:rPr lang="en-US" sz="3200" b="1" dirty="0" smtClean="0"/>
              <a:t> Class A and B networks</a:t>
            </a:r>
            <a:endParaRPr lang="en-US" sz="3200" b="1" dirty="0"/>
          </a:p>
        </p:txBody>
      </p:sp>
      <p:sp>
        <p:nvSpPr>
          <p:cNvPr id="3" name="عنصر نائب للمحتوى 2"/>
          <p:cNvSpPr>
            <a:spLocks noGrp="1"/>
          </p:cNvSpPr>
          <p:nvPr>
            <p:ph idx="1"/>
          </p:nvPr>
        </p:nvSpPr>
        <p:spPr>
          <a:xfrm>
            <a:off x="304800" y="1524000"/>
            <a:ext cx="8534400" cy="5410200"/>
          </a:xfrm>
        </p:spPr>
        <p:txBody>
          <a:bodyPr>
            <a:normAutofit lnSpcReduction="10000"/>
          </a:bodyPr>
          <a:lstStyle/>
          <a:p>
            <a:r>
              <a:rPr lang="en-US" sz="2400" dirty="0" smtClean="0"/>
              <a:t>The available bits for assignment to the subnet field in a Class A address is 22 bits while a Class B address has 14 bits.</a:t>
            </a:r>
          </a:p>
          <a:p>
            <a:pPr>
              <a:buNone/>
            </a:pPr>
            <a:endParaRPr lang="en-US" sz="2400" dirty="0" smtClean="0"/>
          </a:p>
          <a:p>
            <a:r>
              <a:rPr lang="en-US" sz="2400" dirty="0" smtClean="0"/>
              <a:t>Assigning 12 bits of a Class B address to the subnet field creates a subnet mask of 255.255.255.240 or /28.</a:t>
            </a:r>
          </a:p>
          <a:p>
            <a:pPr>
              <a:buNone/>
            </a:pPr>
            <a:endParaRPr lang="en-US" sz="2400" dirty="0" smtClean="0"/>
          </a:p>
          <a:p>
            <a:r>
              <a:rPr lang="en-US" sz="2400" dirty="0" smtClean="0"/>
              <a:t>Assigning 20 bits of a Class A address to the subnet field creates a subnet mask of 255.255.255.240 or /28.</a:t>
            </a:r>
          </a:p>
          <a:p>
            <a:pPr>
              <a:buNone/>
            </a:pPr>
            <a:endParaRPr lang="en-US" sz="2400" dirty="0" smtClean="0"/>
          </a:p>
          <a:p>
            <a:r>
              <a:rPr lang="en-US" sz="2400" dirty="0" smtClean="0"/>
              <a:t>class of address needs to be </a:t>
            </a:r>
            <a:r>
              <a:rPr lang="en-US" sz="2400" dirty="0" err="1" smtClean="0"/>
              <a:t>subnetted</a:t>
            </a:r>
            <a:r>
              <a:rPr lang="en-US" sz="2400" dirty="0" smtClean="0"/>
              <a:t>:</a:t>
            </a:r>
          </a:p>
          <a:p>
            <a:pPr lvl="1"/>
            <a:r>
              <a:rPr lang="en-US" sz="2000" b="1" dirty="0" smtClean="0"/>
              <a:t>Total subnets = 2</a:t>
            </a:r>
            <a:r>
              <a:rPr lang="en-US" sz="2000" dirty="0" smtClean="0"/>
              <a:t> </a:t>
            </a:r>
            <a:r>
              <a:rPr lang="en-US" sz="2000" baseline="30000" dirty="0" smtClean="0"/>
              <a:t>the bits borrowed</a:t>
            </a:r>
            <a:r>
              <a:rPr lang="en-US" sz="2000" dirty="0" smtClean="0"/>
              <a:t/>
            </a:r>
            <a:br>
              <a:rPr lang="en-US" sz="2000" dirty="0" smtClean="0"/>
            </a:br>
            <a:r>
              <a:rPr lang="en-US" sz="2000" b="1" dirty="0" smtClean="0"/>
              <a:t>Total hosts= 2</a:t>
            </a:r>
            <a:r>
              <a:rPr lang="en-US" sz="2000" dirty="0" smtClean="0"/>
              <a:t> </a:t>
            </a:r>
            <a:r>
              <a:rPr lang="en-US" sz="2000" baseline="30000" dirty="0" smtClean="0"/>
              <a:t>the bits remaining</a:t>
            </a:r>
            <a:r>
              <a:rPr lang="en-US" sz="2000" dirty="0" smtClean="0"/>
              <a:t> </a:t>
            </a:r>
            <a:br>
              <a:rPr lang="en-US" sz="2000" dirty="0" smtClean="0"/>
            </a:br>
            <a:r>
              <a:rPr lang="en-US" sz="2000" b="1" dirty="0" smtClean="0"/>
              <a:t>Usable subnets = 2</a:t>
            </a:r>
            <a:r>
              <a:rPr lang="en-US" sz="2000" dirty="0" smtClean="0"/>
              <a:t> </a:t>
            </a:r>
            <a:r>
              <a:rPr lang="en-US" sz="2000" baseline="30000" dirty="0" smtClean="0"/>
              <a:t>the bits borrowed</a:t>
            </a:r>
            <a:r>
              <a:rPr lang="en-US" sz="2000" dirty="0" smtClean="0"/>
              <a:t>  </a:t>
            </a:r>
            <a:r>
              <a:rPr lang="en-US" sz="2000" b="1" dirty="0" smtClean="0"/>
              <a:t>- 2 </a:t>
            </a:r>
            <a:r>
              <a:rPr lang="en-US" sz="2000" dirty="0" smtClean="0"/>
              <a:t/>
            </a:r>
            <a:br>
              <a:rPr lang="en-US" sz="2000" dirty="0" smtClean="0"/>
            </a:br>
            <a:r>
              <a:rPr lang="en-US" sz="2000" b="1" dirty="0" smtClean="0"/>
              <a:t>Usable hosts= 2</a:t>
            </a:r>
            <a:r>
              <a:rPr lang="en-US" sz="2000" dirty="0" smtClean="0"/>
              <a:t> </a:t>
            </a:r>
            <a:r>
              <a:rPr lang="en-US" sz="2000" baseline="30000" dirty="0" smtClean="0"/>
              <a:t>the bits remaining</a:t>
            </a:r>
            <a:r>
              <a:rPr lang="en-US" sz="2000" dirty="0" smtClean="0"/>
              <a:t> </a:t>
            </a:r>
            <a:r>
              <a:rPr lang="en-US" sz="2000" b="1" dirty="0" smtClean="0"/>
              <a:t> - 2</a:t>
            </a:r>
            <a:r>
              <a:rPr lang="en-US" sz="2000" dirty="0" smtClean="0"/>
              <a:t> </a:t>
            </a:r>
          </a:p>
          <a:p>
            <a:endParaRPr lang="en-US" sz="2400" dirty="0"/>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48</a:t>
            </a:fld>
            <a:endParaRPr kumimoji="0"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762000" y="304800"/>
            <a:ext cx="7933481" cy="1905000"/>
          </a:xfrm>
          <a:prstGeom prst="rect">
            <a:avLst/>
          </a:prstGeom>
          <a:noFill/>
          <a:ln w="9525">
            <a:noFill/>
            <a:miter lim="800000"/>
            <a:headEnd/>
            <a:tailEnd/>
          </a:ln>
        </p:spPr>
      </p:pic>
      <p:pic>
        <p:nvPicPr>
          <p:cNvPr id="30723" name="Picture 3"/>
          <p:cNvPicPr>
            <a:picLocks noChangeAspect="1" noChangeArrowheads="1"/>
          </p:cNvPicPr>
          <p:nvPr/>
        </p:nvPicPr>
        <p:blipFill>
          <a:blip r:embed="rId3" cstate="print"/>
          <a:srcRect/>
          <a:stretch>
            <a:fillRect/>
          </a:stretch>
        </p:blipFill>
        <p:spPr bwMode="auto">
          <a:xfrm>
            <a:off x="762000" y="2286000"/>
            <a:ext cx="7996146" cy="1905000"/>
          </a:xfrm>
          <a:prstGeom prst="rect">
            <a:avLst/>
          </a:prstGeom>
          <a:noFill/>
          <a:ln w="9525">
            <a:noFill/>
            <a:miter lim="800000"/>
            <a:headEnd/>
            <a:tailEnd/>
          </a:ln>
        </p:spPr>
      </p:pic>
      <p:pic>
        <p:nvPicPr>
          <p:cNvPr id="30724" name="Picture 4"/>
          <p:cNvPicPr>
            <a:picLocks noChangeAspect="1" noChangeArrowheads="1"/>
          </p:cNvPicPr>
          <p:nvPr/>
        </p:nvPicPr>
        <p:blipFill>
          <a:blip r:embed="rId4" cstate="print"/>
          <a:srcRect/>
          <a:stretch>
            <a:fillRect/>
          </a:stretch>
        </p:blipFill>
        <p:spPr bwMode="auto">
          <a:xfrm>
            <a:off x="685800" y="4114800"/>
            <a:ext cx="8094083" cy="2514600"/>
          </a:xfrm>
          <a:prstGeom prst="rect">
            <a:avLst/>
          </a:prstGeom>
          <a:noFill/>
          <a:ln w="9525">
            <a:noFill/>
            <a:miter lim="800000"/>
            <a:headEnd/>
            <a:tailEnd/>
          </a:ln>
        </p:spPr>
      </p:pic>
      <p:pic>
        <p:nvPicPr>
          <p:cNvPr id="30725" name="Picture 5"/>
          <p:cNvPicPr>
            <a:picLocks noChangeAspect="1" noChangeArrowheads="1"/>
          </p:cNvPicPr>
          <p:nvPr/>
        </p:nvPicPr>
        <p:blipFill>
          <a:blip r:embed="rId5" cstate="print"/>
          <a:srcRect/>
          <a:stretch>
            <a:fillRect/>
          </a:stretch>
        </p:blipFill>
        <p:spPr bwMode="auto">
          <a:xfrm>
            <a:off x="762000" y="4191000"/>
            <a:ext cx="7232904" cy="533400"/>
          </a:xfrm>
          <a:prstGeom prst="rect">
            <a:avLst/>
          </a:prstGeom>
          <a:noFill/>
          <a:ln w="9525">
            <a:noFill/>
            <a:miter lim="800000"/>
            <a:headEnd/>
            <a:tailEnd/>
          </a:ln>
        </p:spPr>
      </p:pic>
      <p:sp>
        <p:nvSpPr>
          <p:cNvPr id="6" name="عنصر نائب لرقم الشريحة 5"/>
          <p:cNvSpPr>
            <a:spLocks noGrp="1"/>
          </p:cNvSpPr>
          <p:nvPr>
            <p:ph type="sldNum" sz="quarter" idx="12"/>
          </p:nvPr>
        </p:nvSpPr>
        <p:spPr/>
        <p:txBody>
          <a:bodyPr/>
          <a:lstStyle/>
          <a:p>
            <a:fld id="{6F42FDE4-A7DD-41A7-A0A6-9B649FB43336}" type="slidenum">
              <a:rPr kumimoji="0" lang="en-US" smtClean="0"/>
              <a:pPr/>
              <a:t>49</a:t>
            </a:fld>
            <a:endParaRPr kumimoji="0"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914400" y="274638"/>
            <a:ext cx="7772400" cy="792162"/>
          </a:xfrm>
        </p:spPr>
        <p:txBody>
          <a:bodyPr>
            <a:normAutofit/>
          </a:bodyPr>
          <a:lstStyle/>
          <a:p>
            <a:r>
              <a:rPr lang="en-US" b="1" dirty="0" smtClean="0"/>
              <a:t>2.1 Layer 2 bridging (A -&gt; B)</a:t>
            </a:r>
            <a:endParaRPr lang="en-US" dirty="0"/>
          </a:p>
        </p:txBody>
      </p:sp>
      <p:sp>
        <p:nvSpPr>
          <p:cNvPr id="4" name="عنصر نائب للمحتوى 3"/>
          <p:cNvSpPr>
            <a:spLocks noGrp="1"/>
          </p:cNvSpPr>
          <p:nvPr>
            <p:ph idx="1"/>
          </p:nvPr>
        </p:nvSpPr>
        <p:spPr>
          <a:xfrm>
            <a:off x="457200" y="1676400"/>
            <a:ext cx="8229600" cy="4800600"/>
          </a:xfrm>
        </p:spPr>
        <p:txBody>
          <a:bodyPr>
            <a:normAutofit lnSpcReduction="10000"/>
          </a:bodyPr>
          <a:lstStyle/>
          <a:p>
            <a:pPr marL="514350" indent="-514350" algn="just">
              <a:spcAft>
                <a:spcPts val="600"/>
              </a:spcAft>
            </a:pPr>
            <a:r>
              <a:rPr lang="en-US" sz="2400" dirty="0" smtClean="0"/>
              <a:t>The bridge has just been started so the </a:t>
            </a:r>
            <a:r>
              <a:rPr lang="en-US" sz="2400" b="1" dirty="0" smtClean="0"/>
              <a:t>bridge table </a:t>
            </a:r>
            <a:r>
              <a:rPr lang="en-US" sz="2400" dirty="0" smtClean="0"/>
              <a:t>is empty. </a:t>
            </a:r>
          </a:p>
          <a:p>
            <a:pPr marL="514350" indent="-514350" algn="just">
              <a:spcAft>
                <a:spcPts val="600"/>
              </a:spcAft>
            </a:pPr>
            <a:endParaRPr lang="en-US" sz="2400" dirty="0" smtClean="0"/>
          </a:p>
          <a:p>
            <a:pPr marL="514350" indent="-514350" algn="just">
              <a:spcAft>
                <a:spcPts val="600"/>
              </a:spcAft>
            </a:pPr>
            <a:r>
              <a:rPr lang="en-US" sz="2400" dirty="0" smtClean="0"/>
              <a:t>The bridge just waits for traffic on the segment. When traffic is detected, it is processed by the bridge.</a:t>
            </a:r>
          </a:p>
          <a:p>
            <a:pPr marL="514350" indent="-514350" algn="just">
              <a:spcAft>
                <a:spcPts val="600"/>
              </a:spcAft>
            </a:pPr>
            <a:endParaRPr lang="en-US" sz="2400" dirty="0" smtClean="0"/>
          </a:p>
          <a:p>
            <a:pPr marL="514350" indent="-514350" algn="just">
              <a:spcAft>
                <a:spcPts val="600"/>
              </a:spcAft>
            </a:pPr>
            <a:endParaRPr lang="en-US" sz="2400" dirty="0" smtClean="0"/>
          </a:p>
          <a:p>
            <a:pPr marL="514350" indent="-514350" algn="just">
              <a:spcAft>
                <a:spcPts val="600"/>
              </a:spcAft>
              <a:buNone/>
            </a:pPr>
            <a:r>
              <a:rPr lang="en-US" sz="2400" dirty="0" smtClean="0"/>
              <a:t> </a:t>
            </a:r>
          </a:p>
          <a:p>
            <a:pPr marL="514350" indent="-514350" algn="just">
              <a:spcAft>
                <a:spcPts val="600"/>
              </a:spcAft>
              <a:buFont typeface="+mj-lt"/>
              <a:buAutoNum type="arabicPeriod"/>
            </a:pPr>
            <a:endParaRPr lang="en-US" sz="2400" dirty="0" smtClean="0"/>
          </a:p>
          <a:p>
            <a:pPr marL="514350" indent="-514350" algn="just">
              <a:spcAft>
                <a:spcPts val="600"/>
              </a:spcAft>
              <a:buFont typeface="+mj-lt"/>
              <a:buAutoNum type="arabicPeriod"/>
            </a:pPr>
            <a:r>
              <a:rPr lang="en-US" sz="2400" b="1" u="sng" dirty="0" smtClean="0"/>
              <a:t>Host A is pinging Host B.</a:t>
            </a:r>
            <a:r>
              <a:rPr lang="en-US" sz="2400" dirty="0" smtClean="0"/>
              <a:t> Data is transmitted on the entire collision domain (segment1), both the </a:t>
            </a:r>
            <a:r>
              <a:rPr lang="en-US" sz="2400" u="sng" dirty="0" smtClean="0"/>
              <a:t>bridge</a:t>
            </a:r>
            <a:r>
              <a:rPr lang="en-US" sz="2400" dirty="0" smtClean="0"/>
              <a:t> and </a:t>
            </a:r>
            <a:r>
              <a:rPr lang="en-US" sz="2400" u="sng" dirty="0" smtClean="0"/>
              <a:t>Host B</a:t>
            </a:r>
            <a:r>
              <a:rPr lang="en-US" sz="2400" dirty="0" smtClean="0"/>
              <a:t> process the packet. </a:t>
            </a:r>
          </a:p>
        </p:txBody>
      </p:sp>
      <p:sp>
        <p:nvSpPr>
          <p:cNvPr id="5" name="عنصر نائب لرقم الشريحة 4"/>
          <p:cNvSpPr>
            <a:spLocks noGrp="1"/>
          </p:cNvSpPr>
          <p:nvPr>
            <p:ph type="sldNum" sz="quarter" idx="12"/>
          </p:nvPr>
        </p:nvSpPr>
        <p:spPr/>
        <p:txBody>
          <a:bodyPr/>
          <a:lstStyle/>
          <a:p>
            <a:fld id="{6F42FDE4-A7DD-41A7-A0A6-9B649FB43336}" type="slidenum">
              <a:rPr kumimoji="0" lang="en-US" smtClean="0"/>
              <a:pPr/>
              <a:t>5</a:t>
            </a:fld>
            <a:endParaRPr kumimoji="0" lang="en-US" dirty="0"/>
          </a:p>
        </p:txBody>
      </p:sp>
      <p:graphicFrame>
        <p:nvGraphicFramePr>
          <p:cNvPr id="6" name="Table 5"/>
          <p:cNvGraphicFramePr>
            <a:graphicFrameLocks noGrp="1"/>
          </p:cNvGraphicFramePr>
          <p:nvPr/>
        </p:nvGraphicFramePr>
        <p:xfrm>
          <a:off x="1905000" y="3810000"/>
          <a:ext cx="5410200" cy="1097280"/>
        </p:xfrm>
        <a:graphic>
          <a:graphicData uri="http://schemas.openxmlformats.org/drawingml/2006/table">
            <a:tbl>
              <a:tblPr rtl="1" firstRow="1" bandRow="1">
                <a:tableStyleId>{5C22544A-7EE6-4342-B048-85BDC9FD1C3A}</a:tableStyleId>
              </a:tblPr>
              <a:tblGrid>
                <a:gridCol w="2705100"/>
                <a:gridCol w="2705100"/>
              </a:tblGrid>
              <a:tr h="340360">
                <a:tc gridSpan="2">
                  <a:txBody>
                    <a:bodyPr/>
                    <a:lstStyle/>
                    <a:p>
                      <a:pPr algn="ctr" rtl="1"/>
                      <a:r>
                        <a:rPr lang="en-US" dirty="0" smtClean="0"/>
                        <a:t>Bridge Table</a:t>
                      </a:r>
                      <a:endParaRPr lang="ar-SA" dirty="0"/>
                    </a:p>
                  </a:txBody>
                  <a:tcPr/>
                </a:tc>
                <a:tc hMerge="1">
                  <a:txBody>
                    <a:bodyPr/>
                    <a:lstStyle/>
                    <a:p>
                      <a:pPr rtl="1"/>
                      <a:endParaRPr lang="ar-SA" dirty="0"/>
                    </a:p>
                  </a:txBody>
                  <a:tcPr/>
                </a:tc>
              </a:tr>
              <a:tr h="340360">
                <a:tc>
                  <a:txBody>
                    <a:bodyPr/>
                    <a:lstStyle/>
                    <a:p>
                      <a:pPr algn="ctr" rtl="1"/>
                      <a:r>
                        <a:rPr lang="en-US" b="1" dirty="0" smtClean="0"/>
                        <a:t>Port</a:t>
                      </a:r>
                      <a:endParaRPr lang="ar-SA" b="1" dirty="0"/>
                    </a:p>
                  </a:txBody>
                  <a:tcPr/>
                </a:tc>
                <a:tc>
                  <a:txBody>
                    <a:bodyPr/>
                    <a:lstStyle/>
                    <a:p>
                      <a:pPr algn="ctr" rtl="1"/>
                      <a:r>
                        <a:rPr lang="en-US" b="1" dirty="0" smtClean="0"/>
                        <a:t>MAC Address</a:t>
                      </a:r>
                      <a:endParaRPr lang="ar-SA" b="1" dirty="0"/>
                    </a:p>
                  </a:txBody>
                  <a:tcPr/>
                </a:tc>
              </a:tr>
              <a:tr h="340360">
                <a:tc>
                  <a:txBody>
                    <a:bodyPr/>
                    <a:lstStyle/>
                    <a:p>
                      <a:pPr algn="ctr" rtl="1"/>
                      <a:endParaRPr lang="ar-SA" dirty="0"/>
                    </a:p>
                  </a:txBody>
                  <a:tcPr/>
                </a:tc>
                <a:tc>
                  <a:txBody>
                    <a:bodyPr/>
                    <a:lstStyle/>
                    <a:p>
                      <a:pPr algn="ctr" rtl="1"/>
                      <a:endParaRPr lang="ar-SA"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Layer 2 bridging (A -&gt; B)</a:t>
            </a:r>
            <a:endParaRPr lang="ar-SA" dirty="0"/>
          </a:p>
        </p:txBody>
      </p:sp>
      <p:sp>
        <p:nvSpPr>
          <p:cNvPr id="3" name="Content Placeholder 2"/>
          <p:cNvSpPr>
            <a:spLocks noGrp="1"/>
          </p:cNvSpPr>
          <p:nvPr>
            <p:ph idx="1"/>
          </p:nvPr>
        </p:nvSpPr>
        <p:spPr/>
        <p:txBody>
          <a:bodyPr>
            <a:normAutofit fontScale="92500" lnSpcReduction="10000"/>
          </a:bodyPr>
          <a:lstStyle/>
          <a:p>
            <a:pPr marL="633222" indent="-514350" algn="just">
              <a:spcAft>
                <a:spcPts val="600"/>
              </a:spcAft>
              <a:buFont typeface="+mj-lt"/>
              <a:buAutoNum type="arabicPeriod" startAt="2"/>
            </a:pPr>
            <a:r>
              <a:rPr lang="en-US" sz="2600" b="1" dirty="0" smtClean="0"/>
              <a:t>The bridge </a:t>
            </a:r>
            <a:r>
              <a:rPr lang="en-US" sz="2600" dirty="0" smtClean="0"/>
              <a:t>adds the source address of the frame (Host A) to its bridge table. Since the frame was received on port 1, the frame must be associated with port 1 in the table. </a:t>
            </a:r>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endParaRPr lang="en-US" sz="2600" dirty="0" smtClean="0"/>
          </a:p>
          <a:p>
            <a:pPr marL="633222" indent="-514350" algn="just">
              <a:spcAft>
                <a:spcPts val="600"/>
              </a:spcAft>
              <a:buFont typeface="+mj-lt"/>
              <a:buAutoNum type="arabicPeriod" startAt="2"/>
            </a:pPr>
            <a:r>
              <a:rPr lang="en-US" sz="2600" dirty="0" smtClean="0"/>
              <a:t>The destination address of the frame is checked against the bridge table. Since the address is not in the table, the frame is forwarded to the other segment (Segment2). </a:t>
            </a:r>
          </a:p>
          <a:p>
            <a:endParaRPr lang="ar-SA"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6</a:t>
            </a:fld>
            <a:endParaRPr kumimoji="0" lang="en-US" sz="1400" dirty="0">
              <a:solidFill>
                <a:srgbClr val="FFFFFF"/>
              </a:solidFill>
              <a:latin typeface="+mj-lt"/>
              <a:ea typeface="+mj-ea"/>
              <a:cs typeface="+mj-cs"/>
            </a:endParaRPr>
          </a:p>
        </p:txBody>
      </p:sp>
      <p:graphicFrame>
        <p:nvGraphicFramePr>
          <p:cNvPr id="6" name="Table 5"/>
          <p:cNvGraphicFramePr>
            <a:graphicFrameLocks noGrp="1"/>
          </p:cNvGraphicFramePr>
          <p:nvPr/>
        </p:nvGraphicFramePr>
        <p:xfrm>
          <a:off x="1905000" y="3505200"/>
          <a:ext cx="5410200" cy="1097280"/>
        </p:xfrm>
        <a:graphic>
          <a:graphicData uri="http://schemas.openxmlformats.org/drawingml/2006/table">
            <a:tbl>
              <a:tblPr rtl="1" firstRow="1" bandRow="1">
                <a:tableStyleId>{5C22544A-7EE6-4342-B048-85BDC9FD1C3A}</a:tableStyleId>
              </a:tblPr>
              <a:tblGrid>
                <a:gridCol w="2705100"/>
                <a:gridCol w="2705100"/>
              </a:tblGrid>
              <a:tr h="340360">
                <a:tc gridSpan="2">
                  <a:txBody>
                    <a:bodyPr/>
                    <a:lstStyle/>
                    <a:p>
                      <a:pPr algn="ctr" rtl="1"/>
                      <a:r>
                        <a:rPr lang="en-US" dirty="0" smtClean="0"/>
                        <a:t>Bridge Table</a:t>
                      </a:r>
                      <a:endParaRPr lang="ar-SA" dirty="0"/>
                    </a:p>
                  </a:txBody>
                  <a:tcPr/>
                </a:tc>
                <a:tc hMerge="1">
                  <a:txBody>
                    <a:bodyPr/>
                    <a:lstStyle/>
                    <a:p>
                      <a:pPr rtl="1"/>
                      <a:endParaRPr lang="ar-SA" dirty="0"/>
                    </a:p>
                  </a:txBody>
                  <a:tcPr/>
                </a:tc>
              </a:tr>
              <a:tr h="340360">
                <a:tc>
                  <a:txBody>
                    <a:bodyPr/>
                    <a:lstStyle/>
                    <a:p>
                      <a:pPr algn="ctr" rtl="1"/>
                      <a:r>
                        <a:rPr lang="en-US" b="1" dirty="0" smtClean="0"/>
                        <a:t>Port</a:t>
                      </a:r>
                      <a:endParaRPr lang="ar-SA" b="1" dirty="0"/>
                    </a:p>
                  </a:txBody>
                  <a:tcPr/>
                </a:tc>
                <a:tc>
                  <a:txBody>
                    <a:bodyPr/>
                    <a:lstStyle/>
                    <a:p>
                      <a:pPr algn="ctr" rtl="1"/>
                      <a:r>
                        <a:rPr lang="en-US" b="1" dirty="0" smtClean="0"/>
                        <a:t>MAC Address</a:t>
                      </a:r>
                      <a:endParaRPr lang="ar-SA" b="1" dirty="0"/>
                    </a:p>
                  </a:txBody>
                  <a:tcPr/>
                </a:tc>
              </a:tr>
              <a:tr h="340360">
                <a:tc>
                  <a:txBody>
                    <a:bodyPr/>
                    <a:lstStyle/>
                    <a:p>
                      <a:pPr algn="ctr" rtl="1"/>
                      <a:r>
                        <a:rPr lang="en-US" dirty="0" smtClean="0"/>
                        <a:t>Port 1</a:t>
                      </a:r>
                      <a:endParaRPr lang="ar-SA" dirty="0"/>
                    </a:p>
                  </a:txBody>
                  <a:tcPr/>
                </a:tc>
                <a:tc>
                  <a:txBody>
                    <a:bodyPr/>
                    <a:lstStyle/>
                    <a:p>
                      <a:pPr algn="ctr" rtl="1"/>
                      <a:r>
                        <a:rPr lang="en-US" dirty="0" smtClean="0"/>
                        <a:t>00000CAAAAAA</a:t>
                      </a:r>
                      <a:endParaRPr lang="ar-SA"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Layer 2 bridging (A -&gt; B)</a:t>
            </a:r>
            <a:endParaRPr lang="ar-SA" dirty="0"/>
          </a:p>
        </p:txBody>
      </p:sp>
      <p:sp>
        <p:nvSpPr>
          <p:cNvPr id="3" name="Content Placeholder 2"/>
          <p:cNvSpPr>
            <a:spLocks noGrp="1"/>
          </p:cNvSpPr>
          <p:nvPr>
            <p:ph idx="1"/>
          </p:nvPr>
        </p:nvSpPr>
        <p:spPr>
          <a:xfrm>
            <a:off x="457200" y="1524000"/>
            <a:ext cx="8229600" cy="5029200"/>
          </a:xfrm>
        </p:spPr>
        <p:txBody>
          <a:bodyPr>
            <a:normAutofit fontScale="92500"/>
          </a:bodyPr>
          <a:lstStyle/>
          <a:p>
            <a:pPr marL="633222" indent="-514350" algn="just">
              <a:spcAft>
                <a:spcPts val="600"/>
              </a:spcAft>
              <a:buFont typeface="+mj-lt"/>
              <a:buAutoNum type="arabicPeriod" startAt="4"/>
            </a:pPr>
            <a:r>
              <a:rPr lang="en-US" sz="2000" dirty="0" smtClean="0"/>
              <a:t>Host C &amp; D discards the received frame as they were not the intended destination. </a:t>
            </a:r>
          </a:p>
          <a:p>
            <a:pPr marL="633222" indent="-514350" algn="just">
              <a:spcAft>
                <a:spcPts val="600"/>
              </a:spcAft>
              <a:buFont typeface="+mj-lt"/>
              <a:buAutoNum type="arabicPeriod" startAt="4"/>
            </a:pPr>
            <a:r>
              <a:rPr lang="en-US" sz="2000" dirty="0" smtClean="0"/>
              <a:t>Host B processes the ping request and transmits a ping reply back to Host A. The data is transmitted over the whole collision domain. Both Host A and the bridge receive the frame and process it.</a:t>
            </a:r>
          </a:p>
          <a:p>
            <a:pPr marL="633222" indent="-514350" algn="just">
              <a:spcAft>
                <a:spcPts val="600"/>
              </a:spcAft>
              <a:buFont typeface="+mj-lt"/>
              <a:buAutoNum type="arabicPeriod" startAt="4"/>
            </a:pPr>
            <a:r>
              <a:rPr lang="en-US" sz="2000" b="1" dirty="0" smtClean="0"/>
              <a:t>The bridge </a:t>
            </a:r>
          </a:p>
          <a:p>
            <a:pPr marL="925830" lvl="1" indent="-514350" algn="just">
              <a:spcAft>
                <a:spcPts val="600"/>
              </a:spcAft>
            </a:pPr>
            <a:r>
              <a:rPr lang="en-US" sz="2000" dirty="0" smtClean="0"/>
              <a:t>Adds the source address of the replay frame to its bridge table (Host B).</a:t>
            </a:r>
          </a:p>
          <a:p>
            <a:pPr marL="925830" lvl="1" indent="-514350" algn="just">
              <a:spcAft>
                <a:spcPts val="600"/>
              </a:spcAft>
              <a:buNone/>
            </a:pPr>
            <a:endParaRPr lang="en-US" sz="2000" dirty="0" smtClean="0"/>
          </a:p>
          <a:p>
            <a:pPr marL="925830" lvl="1" indent="-514350" algn="just">
              <a:spcAft>
                <a:spcPts val="600"/>
              </a:spcAft>
              <a:buNone/>
            </a:pPr>
            <a:endParaRPr lang="en-US" sz="2000" dirty="0" smtClean="0"/>
          </a:p>
          <a:p>
            <a:pPr marL="925830" lvl="1" indent="-514350" algn="just">
              <a:spcAft>
                <a:spcPts val="600"/>
              </a:spcAft>
            </a:pPr>
            <a:endParaRPr lang="en-US" sz="2000" dirty="0" smtClean="0"/>
          </a:p>
          <a:p>
            <a:pPr marL="925830" lvl="1" indent="-514350" algn="just">
              <a:spcAft>
                <a:spcPts val="600"/>
              </a:spcAft>
            </a:pPr>
            <a:r>
              <a:rPr lang="en-US" sz="2000" dirty="0" smtClean="0"/>
              <a:t>Check the destination address of the frame against the bridge table. Since the address is found in the table at port 1 the frame is not forwarded. </a:t>
            </a:r>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7</a:t>
            </a:fld>
            <a:endParaRPr kumimoji="0" lang="en-US" sz="1400" dirty="0">
              <a:solidFill>
                <a:srgbClr val="FFFFFF"/>
              </a:solidFill>
              <a:latin typeface="+mj-lt"/>
              <a:ea typeface="+mj-ea"/>
              <a:cs typeface="+mj-cs"/>
            </a:endParaRPr>
          </a:p>
        </p:txBody>
      </p:sp>
      <p:graphicFrame>
        <p:nvGraphicFramePr>
          <p:cNvPr id="5" name="Table 4"/>
          <p:cNvGraphicFramePr>
            <a:graphicFrameLocks noGrp="1"/>
          </p:cNvGraphicFramePr>
          <p:nvPr/>
        </p:nvGraphicFramePr>
        <p:xfrm>
          <a:off x="2971800" y="3992880"/>
          <a:ext cx="4267200" cy="1341120"/>
        </p:xfrm>
        <a:graphic>
          <a:graphicData uri="http://schemas.openxmlformats.org/drawingml/2006/table">
            <a:tbl>
              <a:tblPr rtl="1" firstRow="1" bandRow="1">
                <a:tableStyleId>{5C22544A-7EE6-4342-B048-85BDC9FD1C3A}</a:tableStyleId>
              </a:tblPr>
              <a:tblGrid>
                <a:gridCol w="2133600"/>
                <a:gridCol w="2133600"/>
              </a:tblGrid>
              <a:tr h="254000">
                <a:tc gridSpan="2">
                  <a:txBody>
                    <a:bodyPr/>
                    <a:lstStyle/>
                    <a:p>
                      <a:pPr algn="ctr" rtl="1"/>
                      <a:r>
                        <a:rPr lang="en-US" sz="1600" dirty="0" smtClean="0"/>
                        <a:t>Bridge Table</a:t>
                      </a:r>
                      <a:endParaRPr lang="ar-SA" sz="1600" dirty="0"/>
                    </a:p>
                  </a:txBody>
                  <a:tcPr/>
                </a:tc>
                <a:tc hMerge="1">
                  <a:txBody>
                    <a:bodyPr/>
                    <a:lstStyle/>
                    <a:p>
                      <a:pPr rtl="1"/>
                      <a:endParaRPr lang="ar-SA" dirty="0"/>
                    </a:p>
                  </a:txBody>
                  <a:tcPr/>
                </a:tc>
              </a:tr>
              <a:tr h="254000">
                <a:tc>
                  <a:txBody>
                    <a:bodyPr/>
                    <a:lstStyle/>
                    <a:p>
                      <a:pPr algn="ctr" rtl="1"/>
                      <a:r>
                        <a:rPr lang="en-US" sz="1600" b="1" dirty="0" smtClean="0"/>
                        <a:t>Port</a:t>
                      </a:r>
                      <a:endParaRPr lang="ar-SA" sz="1600" b="1" dirty="0"/>
                    </a:p>
                  </a:txBody>
                  <a:tcPr/>
                </a:tc>
                <a:tc>
                  <a:txBody>
                    <a:bodyPr/>
                    <a:lstStyle/>
                    <a:p>
                      <a:pPr algn="ctr" rtl="1"/>
                      <a:r>
                        <a:rPr lang="en-US" sz="1600" b="1" dirty="0" smtClean="0"/>
                        <a:t>MAC Address</a:t>
                      </a:r>
                      <a:endParaRPr lang="ar-SA" sz="1600" b="1" dirty="0"/>
                    </a:p>
                  </a:txBody>
                  <a:tcPr/>
                </a:tc>
              </a:tr>
              <a:tr h="254000">
                <a:tc>
                  <a:txBody>
                    <a:bodyPr/>
                    <a:lstStyle/>
                    <a:p>
                      <a:pPr algn="ctr" rtl="1"/>
                      <a:r>
                        <a:rPr lang="en-US" sz="1600" dirty="0" smtClean="0"/>
                        <a:t>Port 1</a:t>
                      </a:r>
                      <a:endParaRPr lang="ar-SA" sz="1600" dirty="0"/>
                    </a:p>
                  </a:txBody>
                  <a:tcPr/>
                </a:tc>
                <a:tc>
                  <a:txBody>
                    <a:bodyPr/>
                    <a:lstStyle/>
                    <a:p>
                      <a:pPr algn="ctr" rtl="1"/>
                      <a:r>
                        <a:rPr lang="en-US" sz="1600" dirty="0" smtClean="0"/>
                        <a:t>00000CAAAAAA</a:t>
                      </a:r>
                      <a:endParaRPr lang="ar-SA" sz="1600" dirty="0"/>
                    </a:p>
                  </a:txBody>
                  <a:tcPr/>
                </a:tc>
              </a:tr>
              <a:tr h="254000">
                <a:tc>
                  <a:txBody>
                    <a:bodyPr/>
                    <a:lstStyle/>
                    <a:p>
                      <a:pPr algn="ctr" rtl="0"/>
                      <a:r>
                        <a:rPr lang="en-US" sz="1600" dirty="0" smtClean="0"/>
                        <a:t>Port 1</a:t>
                      </a:r>
                      <a:endParaRPr lang="ar-SA" sz="1600" dirty="0"/>
                    </a:p>
                  </a:txBody>
                  <a:tcPr/>
                </a:tc>
                <a:tc>
                  <a:txBody>
                    <a:bodyPr/>
                    <a:lstStyle/>
                    <a:p>
                      <a:pPr algn="ctr" rtl="1"/>
                      <a:r>
                        <a:rPr lang="en-US" sz="1600" dirty="0" smtClean="0"/>
                        <a:t>00000CBBBBBB</a:t>
                      </a:r>
                      <a:endParaRPr lang="ar-SA" sz="1600"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763000" cy="944562"/>
          </a:xfrm>
        </p:spPr>
        <p:txBody>
          <a:bodyPr>
            <a:normAutofit/>
          </a:bodyPr>
          <a:lstStyle/>
          <a:p>
            <a:pPr marL="3602038" indent="-3602038"/>
            <a:r>
              <a:rPr lang="en-US" sz="3200" b="1" dirty="0" smtClean="0"/>
              <a:t>2.1 Layer 2 bridging</a:t>
            </a:r>
            <a:r>
              <a:rPr lang="en-US" sz="3200" dirty="0" smtClean="0"/>
              <a:t> </a:t>
            </a:r>
            <a:r>
              <a:rPr lang="en-US" sz="2800" dirty="0" smtClean="0"/>
              <a:t>(A -&gt; C)</a:t>
            </a:r>
            <a:endParaRPr lang="en-US" sz="3200" dirty="0"/>
          </a:p>
        </p:txBody>
      </p:sp>
      <p:sp>
        <p:nvSpPr>
          <p:cNvPr id="3" name="عنصر نائب للمحتوى 2"/>
          <p:cNvSpPr>
            <a:spLocks noGrp="1"/>
          </p:cNvSpPr>
          <p:nvPr>
            <p:ph idx="1"/>
          </p:nvPr>
        </p:nvSpPr>
        <p:spPr>
          <a:xfrm>
            <a:off x="381000" y="1600200"/>
            <a:ext cx="8534400" cy="4876800"/>
          </a:xfrm>
        </p:spPr>
        <p:txBody>
          <a:bodyPr>
            <a:noAutofit/>
          </a:bodyPr>
          <a:lstStyle/>
          <a:p>
            <a:pPr marL="633222" indent="-514350" algn="just">
              <a:buFont typeface="+mj-lt"/>
              <a:buAutoNum type="arabicPeriod"/>
            </a:pPr>
            <a:r>
              <a:rPr lang="en-US" sz="2400" dirty="0" smtClean="0"/>
              <a:t>Host A ping Host C. </a:t>
            </a:r>
          </a:p>
          <a:p>
            <a:pPr marL="925830" lvl="1" indent="-514350" algn="just"/>
            <a:r>
              <a:rPr lang="en-US" sz="2000" dirty="0" smtClean="0"/>
              <a:t>the frame is transmitted on the entire collision domain (segment1)  </a:t>
            </a:r>
          </a:p>
          <a:p>
            <a:pPr marL="925830" lvl="1" indent="-514350" algn="just"/>
            <a:r>
              <a:rPr lang="en-US" sz="2000" dirty="0" smtClean="0"/>
              <a:t>Both the bridge and Host B process the frame. </a:t>
            </a:r>
          </a:p>
          <a:p>
            <a:pPr marL="925830" lvl="1" indent="-514350" algn="just"/>
            <a:r>
              <a:rPr lang="en-US" sz="2000" dirty="0" smtClean="0"/>
              <a:t>Host B discards the frame as it was not the intended destination.</a:t>
            </a:r>
          </a:p>
          <a:p>
            <a:pPr marL="925830" lvl="1" indent="-514350" algn="just"/>
            <a:endParaRPr lang="en-US" sz="2000" dirty="0" smtClean="0"/>
          </a:p>
          <a:p>
            <a:pPr marL="633222" indent="-514350" algn="just">
              <a:buFont typeface="+mj-lt"/>
              <a:buAutoNum type="arabicPeriod"/>
            </a:pPr>
            <a:r>
              <a:rPr lang="en-US" sz="2400" dirty="0" smtClean="0"/>
              <a:t>The Bridge renew the source address of the frame (Host A) in the bridge table because it is already entered.</a:t>
            </a:r>
          </a:p>
          <a:p>
            <a:pPr marL="633222" indent="-514350" algn="just">
              <a:buFont typeface="+mj-lt"/>
              <a:buAutoNum type="arabicPeriod"/>
            </a:pPr>
            <a:endParaRPr lang="en-US" sz="2400" dirty="0" smtClean="0"/>
          </a:p>
          <a:p>
            <a:pPr marL="633222" indent="-514350" algn="just">
              <a:buFont typeface="+mj-lt"/>
              <a:buAutoNum type="arabicPeriod"/>
            </a:pPr>
            <a:r>
              <a:rPr lang="en-US" sz="2400" dirty="0" smtClean="0"/>
              <a:t>The destination address of the frame (Host C) is checked against the bridge. Since the address is not in the table, the frame is forwarded to the other segment (Segment2)</a:t>
            </a:r>
          </a:p>
        </p:txBody>
      </p:sp>
      <p:sp>
        <p:nvSpPr>
          <p:cNvPr id="4" name="عنصر نائب لرقم الشريحة 3"/>
          <p:cNvSpPr>
            <a:spLocks noGrp="1"/>
          </p:cNvSpPr>
          <p:nvPr>
            <p:ph type="sldNum" sz="quarter" idx="12"/>
          </p:nvPr>
        </p:nvSpPr>
        <p:spPr/>
        <p:txBody>
          <a:bodyPr/>
          <a:lstStyle/>
          <a:p>
            <a:fld id="{6F42FDE4-A7DD-41A7-A0A6-9B649FB43336}" type="slidenum">
              <a:rPr kumimoji="0" lang="en-US" smtClean="0"/>
              <a:pPr/>
              <a:t>8</a:t>
            </a:fld>
            <a:endParaRPr kumimoji="0"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2.1 Layer 2 bridging </a:t>
            </a:r>
            <a:r>
              <a:rPr lang="en-US" sz="2800" dirty="0" smtClean="0"/>
              <a:t>(A -&gt; C)</a:t>
            </a:r>
            <a:endParaRPr lang="ar-SA" sz="3200" dirty="0"/>
          </a:p>
        </p:txBody>
      </p:sp>
      <p:sp>
        <p:nvSpPr>
          <p:cNvPr id="3" name="Content Placeholder 2"/>
          <p:cNvSpPr>
            <a:spLocks noGrp="1"/>
          </p:cNvSpPr>
          <p:nvPr>
            <p:ph idx="1"/>
          </p:nvPr>
        </p:nvSpPr>
        <p:spPr/>
        <p:txBody>
          <a:bodyPr>
            <a:normAutofit/>
          </a:bodyPr>
          <a:lstStyle/>
          <a:p>
            <a:pPr marL="633222" indent="-514350" algn="just">
              <a:buNone/>
            </a:pPr>
            <a:endParaRPr lang="en-US" sz="2800" dirty="0" smtClean="0"/>
          </a:p>
          <a:p>
            <a:pPr marL="633222" indent="-514350" algn="just">
              <a:buFont typeface="+mj-lt"/>
              <a:buAutoNum type="arabicPeriod" startAt="3"/>
            </a:pPr>
            <a:r>
              <a:rPr lang="en-US" sz="2800" dirty="0" smtClean="0"/>
              <a:t>Host C processes the ping request and transmits a ping reply back to Host A. The data is transmitted over the whole collision domain (Segment 2).</a:t>
            </a:r>
          </a:p>
          <a:p>
            <a:pPr marL="633222" indent="-514350" algn="just">
              <a:buFont typeface="+mj-lt"/>
              <a:buAutoNum type="arabicPeriod" startAt="3"/>
            </a:pPr>
            <a:endParaRPr lang="en-US" sz="2800" dirty="0" smtClean="0"/>
          </a:p>
          <a:p>
            <a:pPr marL="633222" indent="-514350" algn="just">
              <a:buFont typeface="+mj-lt"/>
              <a:buAutoNum type="arabicPeriod" startAt="3"/>
            </a:pPr>
            <a:r>
              <a:rPr lang="en-US" sz="2800" dirty="0" smtClean="0"/>
              <a:t>Host D discards the frame, as it was not the intended destination. </a:t>
            </a:r>
          </a:p>
          <a:p>
            <a:endParaRPr lang="ar-SA" sz="2800" dirty="0"/>
          </a:p>
        </p:txBody>
      </p:sp>
      <p:sp>
        <p:nvSpPr>
          <p:cNvPr id="4" name="Slide Number Placeholder 3"/>
          <p:cNvSpPr>
            <a:spLocks noGrp="1"/>
          </p:cNvSpPr>
          <p:nvPr>
            <p:ph type="sldNum" sz="quarter" idx="12"/>
          </p:nvPr>
        </p:nvSpPr>
        <p:spPr/>
        <p:txBody>
          <a:bodyPr/>
          <a:lstStyle/>
          <a:p>
            <a:pPr algn="ctr" eaLnBrk="1" latinLnBrk="0" hangingPunct="1"/>
            <a:fld id="{6F42FDE4-A7DD-41A7-A0A6-9B649FB43336}" type="slidenum">
              <a:rPr kumimoji="0" lang="en-US" smtClean="0"/>
              <a:pPr algn="ctr" eaLnBrk="1" latinLnBrk="0" hangingPunct="1"/>
              <a:t>9</a:t>
            </a:fld>
            <a:endParaRPr kumimoji="0" lang="en-US" sz="1400" dirty="0">
              <a:solidFill>
                <a:srgbClr val="FFFFFF"/>
              </a:solidFill>
              <a:latin typeface="+mj-lt"/>
              <a:ea typeface="+mj-ea"/>
              <a:cs typeface="+mj-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E0815E0B5366E4982A95604A3C06EB7" ma:contentTypeVersion="0" ma:contentTypeDescription="Create a new document." ma:contentTypeScope="" ma:versionID="c8d8dcbdfe61c3ff16296be6bf24699e">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AF53A9-503F-47F2-BA69-C6C7BD668521}">
  <ds:schemaRefs>
    <ds:schemaRef ds:uri="http://schemas.microsoft.com/sharepoint/v3/contenttype/forms"/>
  </ds:schemaRefs>
</ds:datastoreItem>
</file>

<file path=customXml/itemProps2.xml><?xml version="1.0" encoding="utf-8"?>
<ds:datastoreItem xmlns:ds="http://schemas.openxmlformats.org/officeDocument/2006/customXml" ds:itemID="{2A20C481-5F4C-49B3-A059-92AC284BB5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B6300D4-119B-454F-8E97-6AD4F999F2E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Module</Template>
  <TotalTime>9636</TotalTime>
  <Words>3297</Words>
  <Application>Microsoft Office PowerPoint</Application>
  <PresentationFormat>On-screen Show (4:3)</PresentationFormat>
  <Paragraphs>551</Paragraphs>
  <Slides>49</Slides>
  <Notes>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Module</vt:lpstr>
      <vt:lpstr>Lec1: Experiment</vt:lpstr>
      <vt:lpstr>Network Devices Comparison</vt:lpstr>
      <vt:lpstr>IP address VS. MAC address</vt:lpstr>
      <vt:lpstr>2.1 Ethernet Switching  2.1 Layer 2 bridging</vt:lpstr>
      <vt:lpstr>2.1 Layer 2 bridging (A -&gt; B)</vt:lpstr>
      <vt:lpstr>2.1 Layer 2 bridging (A -&gt; B)</vt:lpstr>
      <vt:lpstr>2.1 Layer 2 bridging (A -&gt; B)</vt:lpstr>
      <vt:lpstr>2.1 Layer 2 bridging (A -&gt; C)</vt:lpstr>
      <vt:lpstr>2.1 Layer 2 bridging (A -&gt; C)</vt:lpstr>
      <vt:lpstr>2.1 Layer 2 bridging (A -&gt; C)</vt:lpstr>
      <vt:lpstr>A bridge has only two ports and divides a collision domain into two parts, but it do not affect the logical or Layer 3 addressing. Thus, a bridge will divide a collision domain but has no effect on a logical or broadcast domain.   </vt:lpstr>
      <vt:lpstr>2.2 Switch operation</vt:lpstr>
      <vt:lpstr>Revision: Converting Decimal To Binary</vt:lpstr>
      <vt:lpstr>Revision: Converting Binary To Decimal</vt:lpstr>
      <vt:lpstr>IP Address</vt:lpstr>
      <vt:lpstr>Slide 16</vt:lpstr>
      <vt:lpstr>IP Classes </vt:lpstr>
      <vt:lpstr>2.4 Reserved IP addresses:</vt:lpstr>
      <vt:lpstr>Host &amp; Network Portions for the different classes</vt:lpstr>
      <vt:lpstr>Slide 20</vt:lpstr>
      <vt:lpstr>Example1</vt:lpstr>
      <vt:lpstr>What is subnetting?</vt:lpstr>
      <vt:lpstr>Why Do We Use Subnetting?</vt:lpstr>
      <vt:lpstr>How it works?</vt:lpstr>
      <vt:lpstr>Subnet Mask </vt:lpstr>
      <vt:lpstr>Steps to Solve Subnetting Questions</vt:lpstr>
      <vt:lpstr>Slide 27</vt:lpstr>
      <vt:lpstr>Example (1)</vt:lpstr>
      <vt:lpstr>Example (1)</vt:lpstr>
      <vt:lpstr>Example (1)</vt:lpstr>
      <vt:lpstr>Example (1)</vt:lpstr>
      <vt:lpstr>Example (1)</vt:lpstr>
      <vt:lpstr>Example (1)</vt:lpstr>
      <vt:lpstr>Example (1)</vt:lpstr>
      <vt:lpstr>Example (1)</vt:lpstr>
      <vt:lpstr>Example (2): IP=182.250.200.028,                SM= 255.255.255.248</vt:lpstr>
      <vt:lpstr> In Decimal Example (2): IP=182.250.200.28,                SM= 255.255.255.248</vt:lpstr>
      <vt:lpstr>Demonstrating the different type of IPs in Example (2) </vt:lpstr>
      <vt:lpstr>Public and private IP addresses</vt:lpstr>
      <vt:lpstr>Public and private IP addresses</vt:lpstr>
      <vt:lpstr>Slide 41</vt:lpstr>
      <vt:lpstr>Slide 42</vt:lpstr>
      <vt:lpstr>Establishing the subnet mask address</vt:lpstr>
      <vt:lpstr>Establishing the subnet mask address</vt:lpstr>
      <vt:lpstr>Slide 45</vt:lpstr>
      <vt:lpstr>Ex1.: A network requires 30 hosts and five subnetworks. IP = 192.168.10.0,            Class C</vt:lpstr>
      <vt:lpstr>Ex1.: A network requires 30 hosts and five subnetworks. IP = 192.168.10.0,            Class C</vt:lpstr>
      <vt:lpstr>Subnetting Class A and B networks</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 1</dc:title>
  <dc:creator>Mohamed</dc:creator>
  <cp:lastModifiedBy>Asma</cp:lastModifiedBy>
  <cp:revision>235</cp:revision>
  <dcterms:created xsi:type="dcterms:W3CDTF">2011-09-24T11:59:20Z</dcterms:created>
  <dcterms:modified xsi:type="dcterms:W3CDTF">2017-02-14T09:42:42Z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0x0101001E0815E0B5366E4982A95604A3C06EB7</vt:lpwstr>
  </property>
</Properties>
</file>