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4"/>
  </p:sldMasterIdLst>
  <p:notesMasterIdLst>
    <p:notesMasterId r:id="rId2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43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017C900-B866-44B0-AB5D-825D20C66C05}" type="datetimeFigureOut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C880D7A-5BE7-4940-9DF9-92CCA457F1D0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26617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011E851-EF5A-4D8C-ACAA-48CFDA7D7E18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5926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F3B45-FEBB-4FB2-BBDD-0A00D3089D64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914698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00D-D912-47B4-B7CE-4CB18636A0E1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5844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F8DAA-1421-4AAA-AD3D-1BF0B21310F3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19576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85EEE-4EFE-4A6E-B5BB-CAE4A2F3C54B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860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24BC3-1D70-4D8B-AAC5-1439938202C5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62858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C68DF-00E1-4C68-9E88-CFCD33E94CA9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792188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B27A7-4578-4029-A47A-FEEE54D481D4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98016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92DF4-FB2B-4967-A399-6E67CE787145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83348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1A04D-531F-4A4F-8F97-5F96A3896A51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010843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5FD3B-2787-4867-AFB1-B34D77163239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511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E1A61E6F-68B5-4F8D-9A5B-C517C80B72AB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1FF0665B-7072-4949-8111-734BC6A7D108}" type="slidenum">
              <a:rPr lang="x-none" smtClean="0"/>
              <a:pPr/>
              <a:t>‹#›</a:t>
            </a:fld>
            <a:endParaRPr lang="x-none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3358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Lec</a:t>
            </a:r>
            <a:r>
              <a:rPr lang="en-GB" dirty="0" smtClean="0"/>
              <a:t> 2: Protocols</a:t>
            </a: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1</a:t>
            </a:fld>
            <a:endParaRPr lang="x-non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914400" indent="-914400">
              <a:buFont typeface="+mj-lt"/>
              <a:buAutoNum type="alphaUcPeriod" startAt="3"/>
            </a:pPr>
            <a:r>
              <a:rPr lang="en-US" dirty="0" smtClean="0"/>
              <a:t>By Layer Level Tasks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33222" indent="-514350">
              <a:buFont typeface="+mj-lt"/>
              <a:buAutoNum type="arabicPeriod" startAt="3"/>
            </a:pPr>
            <a:r>
              <a:rPr lang="en-GB" sz="2900" b="1" dirty="0" smtClean="0"/>
              <a:t>Tasks on the network level (Data link layer – Network layer):</a:t>
            </a:r>
          </a:p>
          <a:p>
            <a:pPr marL="925830" lvl="1" indent="-514350"/>
            <a:r>
              <a:rPr lang="en-GB" sz="2000" dirty="0" smtClean="0"/>
              <a:t>Include tasks performed by data link layer &amp; network layer.</a:t>
            </a:r>
          </a:p>
          <a:p>
            <a:pPr marL="925830" lvl="1" indent="-514350"/>
            <a:r>
              <a:rPr lang="en-GB" sz="2000" dirty="0" smtClean="0"/>
              <a:t>It routes messages </a:t>
            </a:r>
          </a:p>
          <a:p>
            <a:pPr marL="925830" lvl="1" indent="-514350"/>
            <a:r>
              <a:rPr lang="en-GB" sz="2000" dirty="0" smtClean="0"/>
              <a:t>Assign address to messages</a:t>
            </a:r>
          </a:p>
          <a:p>
            <a:pPr marL="925830" lvl="1" indent="-514350"/>
            <a:r>
              <a:rPr lang="en-GB" sz="2000" dirty="0" smtClean="0"/>
              <a:t>Establish path between the sender &amp; the receiver.</a:t>
            </a:r>
          </a:p>
          <a:p>
            <a:pPr marL="925830" lvl="1" indent="-514350"/>
            <a:r>
              <a:rPr lang="en-GB" sz="2000" b="1" dirty="0" smtClean="0"/>
              <a:t>Example:</a:t>
            </a:r>
          </a:p>
          <a:p>
            <a:pPr marL="1191006" lvl="2" indent="-514350"/>
            <a:r>
              <a:rPr lang="en-GB" sz="1600" dirty="0" smtClean="0"/>
              <a:t>IPX Protocol: It is a connectionless unreliable routable network protocol </a:t>
            </a:r>
          </a:p>
          <a:p>
            <a:pPr marL="1191006" lvl="2" indent="-514350"/>
            <a:r>
              <a:rPr lang="en-GB" sz="1600" dirty="0" smtClean="0"/>
              <a:t>IPX corresponds to IP protocol from the TCP/IP suite which is responsible for addressing &amp; routing data.</a:t>
            </a:r>
            <a:endParaRPr lang="x-none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10</a:t>
            </a:fld>
            <a:endParaRPr lang="x-non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Protocols used in Network Management</a:t>
            </a:r>
            <a:endParaRPr lang="x-non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33222" indent="-514350">
              <a:buFont typeface="+mj-lt"/>
              <a:buAutoNum type="arabicPeriod"/>
            </a:pPr>
            <a:r>
              <a:rPr lang="en-GB" b="1" dirty="0" smtClean="0">
                <a:solidFill>
                  <a:schemeClr val="accent1"/>
                </a:solidFill>
              </a:rPr>
              <a:t>Simple Network Management Protocol (SNMP)</a:t>
            </a:r>
          </a:p>
          <a:p>
            <a:pPr marL="925830" lvl="1" indent="-514350"/>
            <a:r>
              <a:rPr lang="en-GB" sz="2400" dirty="0" smtClean="0"/>
              <a:t>It is a protocol for managing networks &amp; controlling them to get the best network performance &amp; generating statistical reports about network hardware &amp; maintaining the network security.</a:t>
            </a:r>
          </a:p>
          <a:p>
            <a:pPr marL="925830" lvl="1" indent="-514350"/>
            <a:r>
              <a:rPr lang="en-GB" sz="2400" dirty="0" smtClean="0"/>
              <a:t>Functions:</a:t>
            </a:r>
          </a:p>
          <a:p>
            <a:pPr marL="1191006" lvl="2" indent="-514350"/>
            <a:r>
              <a:rPr lang="en-GB" sz="1800" dirty="0" smtClean="0"/>
              <a:t>Performance management</a:t>
            </a:r>
          </a:p>
          <a:p>
            <a:pPr marL="1191006" lvl="2" indent="-514350"/>
            <a:r>
              <a:rPr lang="en-GB" sz="1800" dirty="0" smtClean="0"/>
              <a:t>Network setup management</a:t>
            </a:r>
          </a:p>
          <a:p>
            <a:pPr marL="1191006" lvl="2" indent="-514350"/>
            <a:r>
              <a:rPr lang="en-GB" sz="1800" dirty="0" smtClean="0"/>
              <a:t>Error detection management</a:t>
            </a:r>
          </a:p>
          <a:p>
            <a:pPr marL="1191006" lvl="2" indent="-514350"/>
            <a:r>
              <a:rPr lang="en-GB" sz="1800" dirty="0" smtClean="0"/>
              <a:t>Network security management</a:t>
            </a:r>
          </a:p>
          <a:p>
            <a:pPr marL="1191006" lvl="2" indent="-514350"/>
            <a:r>
              <a:rPr lang="en-GB" sz="1800" dirty="0" smtClean="0"/>
              <a:t>Account management on the network</a:t>
            </a:r>
          </a:p>
          <a:p>
            <a:pPr marL="925830" lvl="1" indent="-514350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11</a:t>
            </a:fld>
            <a:endParaRPr lang="x-non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Protocols used in Network Management</a:t>
            </a:r>
            <a:endParaRPr lang="x-non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33222" indent="-514350">
              <a:buFont typeface="+mj-lt"/>
              <a:buAutoNum type="arabicPeriod" startAt="2"/>
            </a:pPr>
            <a:r>
              <a:rPr lang="en-GB" sz="3100" b="1" dirty="0" smtClean="0">
                <a:solidFill>
                  <a:schemeClr val="accent1"/>
                </a:solidFill>
              </a:rPr>
              <a:t>Common Management Information Protocol (CMIP)</a:t>
            </a:r>
          </a:p>
          <a:p>
            <a:pPr marL="925830" lvl="1" indent="-514350"/>
            <a:r>
              <a:rPr lang="en-GB" sz="1800" dirty="0" smtClean="0"/>
              <a:t>Monitoring &amp; controlling (ISO) standards on the network, referred to as (C_MIP</a:t>
            </a:r>
            <a:r>
              <a:rPr lang="en-GB" dirty="0" smtClean="0"/>
              <a:t>)</a:t>
            </a:r>
          </a:p>
          <a:p>
            <a:pPr marL="879792" lvl="2" indent="-285750"/>
            <a:r>
              <a:rPr lang="en-US" sz="1800" b="1" dirty="0" smtClean="0">
                <a:solidFill>
                  <a:schemeClr val="accent2"/>
                </a:solidFill>
              </a:rPr>
              <a:t>(</a:t>
            </a:r>
            <a:r>
              <a:rPr lang="en-US" sz="1800" b="1" dirty="0" smtClean="0">
                <a:solidFill>
                  <a:schemeClr val="accent2"/>
                </a:solidFill>
              </a:rPr>
              <a:t>C.MOT) </a:t>
            </a:r>
            <a:r>
              <a:rPr lang="en-US" sz="1800" b="1" dirty="0" err="1" smtClean="0">
                <a:solidFill>
                  <a:schemeClr val="accent2"/>
                </a:solidFill>
              </a:rPr>
              <a:t>Cmip</a:t>
            </a:r>
            <a:r>
              <a:rPr lang="en-US" sz="1800" b="1" dirty="0" smtClean="0">
                <a:solidFill>
                  <a:schemeClr val="accent2"/>
                </a:solidFill>
              </a:rPr>
              <a:t> Over TCP/IP</a:t>
            </a:r>
          </a:p>
          <a:p>
            <a:pPr marL="594042" lvl="2" indent="0">
              <a:buNone/>
            </a:pPr>
            <a:r>
              <a:rPr lang="en-US" sz="1800" dirty="0" smtClean="0"/>
              <a:t>A copy from (C.MIP) that works on the TCP/IP  networks</a:t>
            </a:r>
          </a:p>
          <a:p>
            <a:pPr marL="878205" lvl="2" indent="-285750"/>
            <a:r>
              <a:rPr lang="en-US" sz="1800" b="1" dirty="0" smtClean="0">
                <a:solidFill>
                  <a:schemeClr val="accent2"/>
                </a:solidFill>
              </a:rPr>
              <a:t>(</a:t>
            </a:r>
            <a:r>
              <a:rPr lang="en-US" sz="1800" b="1" dirty="0" smtClean="0">
                <a:solidFill>
                  <a:schemeClr val="accent2"/>
                </a:solidFill>
              </a:rPr>
              <a:t>C.MOL) </a:t>
            </a:r>
            <a:r>
              <a:rPr lang="en-US" sz="1800" b="1" dirty="0" err="1" smtClean="0">
                <a:solidFill>
                  <a:schemeClr val="accent2"/>
                </a:solidFill>
              </a:rPr>
              <a:t>Cmip</a:t>
            </a:r>
            <a:r>
              <a:rPr lang="en-US" sz="1800" b="1" dirty="0" smtClean="0">
                <a:solidFill>
                  <a:schemeClr val="accent2"/>
                </a:solidFill>
              </a:rPr>
              <a:t> Over IEEE 802 (Ethernet, Token ring)</a:t>
            </a:r>
          </a:p>
          <a:p>
            <a:pPr marL="592455" lvl="2" indent="0">
              <a:buNone/>
            </a:pPr>
            <a:r>
              <a:rPr lang="en-US" sz="1800" dirty="0" smtClean="0"/>
              <a:t>A</a:t>
            </a:r>
            <a:r>
              <a:rPr lang="en-US" sz="1800" b="1" dirty="0" smtClean="0">
                <a:solidFill>
                  <a:schemeClr val="accent2"/>
                </a:solidFill>
              </a:rPr>
              <a:t> </a:t>
            </a:r>
            <a:r>
              <a:rPr lang="en-US" sz="1800" dirty="0" smtClean="0"/>
              <a:t>copy from (C_MIP) works on network with the same bandwidth.(ex: </a:t>
            </a:r>
            <a:r>
              <a:rPr lang="en-US" sz="1800" dirty="0" err="1" smtClean="0"/>
              <a:t>Eithrnet</a:t>
            </a:r>
            <a:r>
              <a:rPr lang="en-US" sz="1800" dirty="0" smtClean="0"/>
              <a:t>, Token Ring)</a:t>
            </a:r>
            <a:endParaRPr lang="en-GB" sz="1800" dirty="0" smtClean="0"/>
          </a:p>
          <a:p>
            <a:pPr marL="925830" lvl="1" indent="-514350"/>
            <a:endParaRPr lang="x-none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12</a:t>
            </a:fld>
            <a:endParaRPr lang="x-non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Protocols used in Network Management</a:t>
            </a:r>
            <a:endParaRPr lang="x-non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33222" indent="-514350">
              <a:buFont typeface="+mj-lt"/>
              <a:buAutoNum type="arabicPeriod" startAt="3"/>
            </a:pPr>
            <a:r>
              <a:rPr lang="en-GB" sz="2400" dirty="0" smtClean="0">
                <a:solidFill>
                  <a:schemeClr val="accent1"/>
                </a:solidFill>
              </a:rPr>
              <a:t>Distributed Management Environment (DME)</a:t>
            </a:r>
          </a:p>
          <a:p>
            <a:pPr marL="925830" lvl="1" indent="-514350"/>
            <a:r>
              <a:rPr lang="en-GB" sz="1800" dirty="0" smtClean="0"/>
              <a:t>A protocol for managing &amp; controlling networks defined by open source systems &amp; it is not widely used.</a:t>
            </a:r>
          </a:p>
          <a:p>
            <a:pPr marL="633222" indent="-514350">
              <a:buFont typeface="+mj-lt"/>
              <a:buAutoNum type="arabicPeriod" startAt="4"/>
            </a:pPr>
            <a:r>
              <a:rPr lang="en-GB" sz="2400" dirty="0" smtClean="0">
                <a:solidFill>
                  <a:schemeClr val="accent1"/>
                </a:solidFill>
              </a:rPr>
              <a:t>Transmission Control Protocol/ Internet Protocol (TCP/IP)</a:t>
            </a:r>
          </a:p>
          <a:p>
            <a:pPr marL="925830" lvl="1" indent="-514350"/>
            <a:r>
              <a:rPr lang="en-GB" sz="1800" dirty="0" smtClean="0"/>
              <a:t>Suite of protocols that allow networks &amp; deferent kind of network devices to be connected to each other.</a:t>
            </a:r>
          </a:p>
          <a:p>
            <a:pPr marL="925830" lvl="1" indent="-514350"/>
            <a:r>
              <a:rPr lang="en-GB" sz="1800" dirty="0" smtClean="0"/>
              <a:t>It has becomes the standard protocol that is used to guarantee the compatibility between different kind of devices.</a:t>
            </a:r>
          </a:p>
          <a:p>
            <a:pPr marL="925830" lvl="1" indent="-514350"/>
            <a:r>
              <a:rPr lang="en-GB" sz="1800" dirty="0" smtClean="0"/>
              <a:t>Supported by LAN &amp; WAN networks.</a:t>
            </a:r>
          </a:p>
          <a:p>
            <a:pPr marL="925830" lvl="1" indent="-514350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13</a:t>
            </a:fld>
            <a:endParaRPr lang="x-non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Protocols used in Network Management</a:t>
            </a:r>
            <a:endParaRPr lang="x-non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6125" lvl="1" indent="-334963">
              <a:buFont typeface="+mj-lt"/>
              <a:buAutoNum type="arabicPeriod" startAt="4"/>
            </a:pPr>
            <a:r>
              <a:rPr lang="en-GB" sz="1800" dirty="0" smtClean="0">
                <a:solidFill>
                  <a:schemeClr val="accent2"/>
                </a:solidFill>
              </a:rPr>
              <a:t>A    </a:t>
            </a:r>
            <a:r>
              <a:rPr lang="en-GB" sz="1800" dirty="0" smtClean="0">
                <a:solidFill>
                  <a:schemeClr val="accent2"/>
                </a:solidFill>
              </a:rPr>
              <a:t>Transmission Control Protocol (TCP)</a:t>
            </a:r>
          </a:p>
          <a:p>
            <a:pPr marL="1011301" lvl="2" indent="-334963"/>
            <a:r>
              <a:rPr lang="en-GB" sz="2400" dirty="0" smtClean="0"/>
              <a:t>It is a connection oriented transport protocol used with the group of (TCP/IP) protocols.</a:t>
            </a:r>
          </a:p>
          <a:p>
            <a:pPr marL="1011301" lvl="2" indent="-334963"/>
            <a:r>
              <a:rPr lang="en-GB" sz="2400" dirty="0" smtClean="0"/>
              <a:t>Monitors the size of the information sent over the network.</a:t>
            </a:r>
          </a:p>
          <a:p>
            <a:pPr marL="1011301" lvl="2" indent="-334963"/>
            <a:r>
              <a:rPr lang="en-GB" sz="2400" dirty="0" smtClean="0"/>
              <a:t>(Reliable) Ensure data arrival in the correct format to the intended recipient.</a:t>
            </a:r>
          </a:p>
          <a:p>
            <a:pPr marL="925512" lvl="1" indent="-514350">
              <a:buNone/>
            </a:pPr>
            <a:r>
              <a:rPr lang="en-GB" sz="1800" dirty="0" smtClean="0">
                <a:solidFill>
                  <a:schemeClr val="accent2"/>
                </a:solidFill>
              </a:rPr>
              <a:t>4. </a:t>
            </a:r>
            <a:r>
              <a:rPr lang="en-GB" sz="1800" dirty="0" smtClean="0">
                <a:solidFill>
                  <a:schemeClr val="accent2"/>
                </a:solidFill>
              </a:rPr>
              <a:t>B     </a:t>
            </a:r>
            <a:r>
              <a:rPr lang="en-GB" sz="1800" dirty="0" smtClean="0">
                <a:solidFill>
                  <a:schemeClr val="accent2"/>
                </a:solidFill>
              </a:rPr>
              <a:t>Internet Protocol (IP)</a:t>
            </a:r>
          </a:p>
          <a:p>
            <a:pPr marL="925512" lvl="1" indent="-514350">
              <a:buNone/>
            </a:pPr>
            <a:r>
              <a:rPr lang="en-GB" sz="1800" dirty="0" smtClean="0">
                <a:solidFill>
                  <a:schemeClr val="accent2"/>
                </a:solidFill>
              </a:rPr>
              <a:t>	</a:t>
            </a:r>
            <a:r>
              <a:rPr lang="en-GB" sz="2400" dirty="0" smtClean="0"/>
              <a:t>A protocol that receives data packets from UDP or TCP protocol &amp; adds to the header an IP address</a:t>
            </a:r>
            <a:endParaRPr lang="en-GB" sz="1800" dirty="0" smtClean="0"/>
          </a:p>
          <a:p>
            <a:pPr marL="1011301" lvl="2" indent="-334963"/>
            <a:endParaRPr lang="x-none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14</a:t>
            </a:fld>
            <a:endParaRPr lang="x-non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Protocols used in Network Management</a:t>
            </a:r>
            <a:endParaRPr lang="x-non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6125" lvl="1" indent="-334963">
              <a:buFont typeface="+mj-lt"/>
              <a:buAutoNum type="arabicPeriod" startAt="4"/>
            </a:pPr>
            <a:r>
              <a:rPr lang="en-GB" sz="2800" dirty="0" smtClean="0">
                <a:solidFill>
                  <a:schemeClr val="accent2"/>
                </a:solidFill>
              </a:rPr>
              <a:t>C </a:t>
            </a:r>
            <a:r>
              <a:rPr lang="en-GB" sz="2800" dirty="0" smtClean="0">
                <a:solidFill>
                  <a:schemeClr val="accent2"/>
                </a:solidFill>
              </a:rPr>
              <a:t>   User </a:t>
            </a:r>
            <a:r>
              <a:rPr lang="en-GB" sz="2800" dirty="0" smtClean="0">
                <a:solidFill>
                  <a:schemeClr val="accent2"/>
                </a:solidFill>
              </a:rPr>
              <a:t>Datagram Protocol (UDP)</a:t>
            </a:r>
          </a:p>
          <a:p>
            <a:pPr marL="746125" lvl="1" indent="-334963"/>
            <a:r>
              <a:rPr lang="en-US" sz="2800" dirty="0" smtClean="0"/>
              <a:t>A connection-less transport protocol that is one of the core protocols of the Internet protocol suite &amp; alternative to the TCP.</a:t>
            </a:r>
          </a:p>
          <a:p>
            <a:pPr marL="746125" lvl="1" indent="-334963"/>
            <a:r>
              <a:rPr lang="en-US" sz="2800" dirty="0" smtClean="0"/>
              <a:t>Usable to send large amount of data in short time.</a:t>
            </a:r>
          </a:p>
          <a:p>
            <a:pPr marL="746125" lvl="1" indent="-334963"/>
            <a:r>
              <a:rPr lang="en-US" sz="2800" dirty="0" smtClean="0"/>
              <a:t>Example: Live broadcasting of video conferencing</a:t>
            </a:r>
          </a:p>
          <a:p>
            <a:pPr marL="746125" lvl="1" indent="-334963"/>
            <a:endParaRPr lang="x-none" dirty="0">
              <a:solidFill>
                <a:schemeClr val="accent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15</a:t>
            </a:fld>
            <a:endParaRPr lang="x-none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Protocols used in Network Management</a:t>
            </a:r>
            <a:endParaRPr lang="x-non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905000"/>
            <a:ext cx="8229600" cy="5334000"/>
          </a:xfrm>
        </p:spPr>
        <p:txBody>
          <a:bodyPr>
            <a:normAutofit/>
          </a:bodyPr>
          <a:lstStyle/>
          <a:p>
            <a:pPr marL="685800" lvl="1" indent="-274638">
              <a:buFont typeface="+mj-lt"/>
              <a:buAutoNum type="arabicPeriod" startAt="4"/>
              <a:tabLst>
                <a:tab pos="579438" algn="l"/>
              </a:tabLst>
            </a:pPr>
            <a:r>
              <a:rPr lang="en-GB" sz="2000" dirty="0" smtClean="0">
                <a:solidFill>
                  <a:schemeClr val="accent2"/>
                </a:solidFill>
              </a:rPr>
              <a:t>D Internet Control Management Protocol (ICMP)</a:t>
            </a:r>
          </a:p>
          <a:p>
            <a:pPr marL="685800" lvl="1" indent="-274638">
              <a:tabLst>
                <a:tab pos="579438" algn="l"/>
              </a:tabLst>
            </a:pPr>
            <a:r>
              <a:rPr lang="en-GB" sz="2000" dirty="0" smtClean="0"/>
              <a:t>One of the TCP/IP protocols for sending &amp; controlling error messages.</a:t>
            </a:r>
          </a:p>
          <a:p>
            <a:pPr marL="685800" lvl="1" indent="-274638">
              <a:tabLst>
                <a:tab pos="579438" algn="l"/>
              </a:tabLst>
            </a:pPr>
            <a:r>
              <a:rPr lang="en-GB" sz="2000" dirty="0" smtClean="0"/>
              <a:t>Example: Router uses this protocol to inform the sender that the receiver is not available.</a:t>
            </a:r>
          </a:p>
          <a:p>
            <a:pPr marL="685800" lvl="1" indent="-274638">
              <a:buNone/>
              <a:tabLst>
                <a:tab pos="579438" algn="l"/>
              </a:tabLst>
            </a:pPr>
            <a:endParaRPr lang="en-GB" sz="2000" dirty="0" smtClean="0"/>
          </a:p>
          <a:p>
            <a:pPr marL="746125" lvl="1" indent="-336550">
              <a:buFont typeface="+mj-lt"/>
              <a:buAutoNum type="arabicPeriod" startAt="4"/>
              <a:tabLst>
                <a:tab pos="579438" algn="l"/>
              </a:tabLst>
            </a:pPr>
            <a:r>
              <a:rPr lang="en-GB" sz="2000" dirty="0" smtClean="0">
                <a:solidFill>
                  <a:schemeClr val="accent2"/>
                </a:solidFill>
              </a:rPr>
              <a:t>E  Address Resolution Protocol (ARP)</a:t>
            </a:r>
          </a:p>
          <a:p>
            <a:pPr marL="746125" lvl="1" indent="-336550">
              <a:tabLst>
                <a:tab pos="579438" algn="l"/>
              </a:tabLst>
            </a:pPr>
            <a:r>
              <a:rPr lang="en-GB" sz="2000" dirty="0" smtClean="0"/>
              <a:t>One of the TCP/IP protocols used to get the MAC address (physical address) from the IP address (logical address).</a:t>
            </a:r>
          </a:p>
          <a:p>
            <a:pPr marL="746125" lvl="1" indent="-336550">
              <a:tabLst>
                <a:tab pos="579438" algn="l"/>
              </a:tabLst>
            </a:pPr>
            <a:r>
              <a:rPr lang="en-GB" sz="2000" dirty="0" smtClean="0"/>
              <a:t>This protocol works by sending the IP address in the network &amp; the work station that has that IP address responds by sending its physical </a:t>
            </a:r>
            <a:r>
              <a:rPr lang="en-GB" dirty="0" smtClean="0"/>
              <a:t>address. 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16</a:t>
            </a:fld>
            <a:endParaRPr lang="x-non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Protocols used in Network Management</a:t>
            </a:r>
            <a:endParaRPr lang="x-non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6125" lvl="1" indent="-288925">
              <a:buFont typeface="+mj-lt"/>
              <a:buAutoNum type="arabicPeriod" startAt="4"/>
            </a:pPr>
            <a:r>
              <a:rPr lang="en-GB" sz="2400" dirty="0" smtClean="0">
                <a:solidFill>
                  <a:schemeClr val="accent2"/>
                </a:solidFill>
              </a:rPr>
              <a:t>F Reverse Address Resolution Protocol</a:t>
            </a:r>
          </a:p>
          <a:p>
            <a:pPr marL="808038" lvl="1" indent="-350838"/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sz="2400" dirty="0" smtClean="0"/>
              <a:t>It is one of the TCP/IP suite protocols used to get the IP address (logical address) from the MAC address (physical address)</a:t>
            </a:r>
            <a:endParaRPr lang="en-GB" dirty="0" smtClean="0"/>
          </a:p>
          <a:p>
            <a:pPr marL="746125" lvl="1" indent="-288925">
              <a:buFont typeface="+mj-lt"/>
              <a:buAutoNum type="arabicPeriod" startAt="4"/>
            </a:pPr>
            <a:r>
              <a:rPr lang="en-GB" sz="2400" dirty="0" smtClean="0">
                <a:solidFill>
                  <a:schemeClr val="accent2"/>
                </a:solidFill>
              </a:rPr>
              <a:t>G Dynamic Host Configuration Protocol (DHCP)</a:t>
            </a:r>
          </a:p>
          <a:p>
            <a:pPr marL="746125" lvl="1" indent="-288925"/>
            <a:r>
              <a:rPr lang="en-GB" sz="2400" dirty="0" smtClean="0"/>
              <a:t>It is one of the TCP/IP protocols automatically assign IP addresses users who join the TCP/IP network so that no need to manually assign IP addresses.</a:t>
            </a:r>
          </a:p>
          <a:p>
            <a:pPr marL="746125" lvl="1" indent="-288925"/>
            <a:r>
              <a:rPr lang="en-GB" sz="2400" dirty="0" smtClean="0"/>
              <a:t>Used in ISDN routers &amp; in MODEM router that allow users to connect to the Internet.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17</a:t>
            </a:fld>
            <a:endParaRPr lang="x-none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Protocols used in Network Management</a:t>
            </a:r>
            <a:endParaRPr lang="x-non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33222" indent="-514350">
              <a:buFont typeface="+mj-lt"/>
              <a:buAutoNum type="arabicPeriod" startAt="5"/>
            </a:pPr>
            <a:r>
              <a:rPr lang="en-GB" sz="2400" dirty="0" smtClean="0">
                <a:solidFill>
                  <a:schemeClr val="accent1"/>
                </a:solidFill>
              </a:rPr>
              <a:t>Internet Packet </a:t>
            </a:r>
            <a:r>
              <a:rPr lang="en-GB" sz="2400" dirty="0" err="1" smtClean="0">
                <a:solidFill>
                  <a:schemeClr val="accent1"/>
                </a:solidFill>
              </a:rPr>
              <a:t>eXchange</a:t>
            </a:r>
            <a:r>
              <a:rPr lang="en-GB" sz="2400" dirty="0" smtClean="0">
                <a:solidFill>
                  <a:schemeClr val="accent1"/>
                </a:solidFill>
              </a:rPr>
              <a:t> (IPX)</a:t>
            </a:r>
          </a:p>
          <a:p>
            <a:pPr marL="633222" indent="-514350"/>
            <a:r>
              <a:rPr lang="en-GB" sz="2400" dirty="0" smtClean="0"/>
              <a:t>It is one of the Netware operating system protocol works exactly as IP address in the TCP/IP.</a:t>
            </a:r>
          </a:p>
          <a:p>
            <a:pPr marL="633222" indent="-514350"/>
            <a:r>
              <a:rPr lang="en-GB" sz="2400" dirty="0" smtClean="0"/>
              <a:t>It contain the network address and allow messages to be routed into specified network but it does not guarantee the completeness in the message arrival.</a:t>
            </a:r>
          </a:p>
          <a:p>
            <a:pPr marL="633222" indent="-514350">
              <a:buNone/>
            </a:pPr>
            <a:endParaRPr lang="en-GB" sz="2400" dirty="0" smtClean="0"/>
          </a:p>
          <a:p>
            <a:pPr marL="925830" lvl="1" indent="-514350"/>
            <a:r>
              <a:rPr lang="en-GB" sz="1800" dirty="0" smtClean="0"/>
              <a:t>Netware: Group of operating systems from (NOVELL) that help other operating systems such as: Windows, Macintosh, DOS, OS12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18</a:t>
            </a:fld>
            <a:endParaRPr lang="x-none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19</a:t>
            </a:fld>
            <a:endParaRPr lang="x-non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4217" y="2286000"/>
            <a:ext cx="7191583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protocol?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sz="2800" dirty="0" smtClean="0"/>
              <a:t>A protocol is a set of rules that governs the communications between computers on a network. </a:t>
            </a:r>
          </a:p>
          <a:p>
            <a:pPr algn="just"/>
            <a:endParaRPr lang="en-US" sz="2800" dirty="0" smtClean="0"/>
          </a:p>
          <a:p>
            <a:pPr algn="just"/>
            <a:r>
              <a:rPr lang="en-US" sz="2800" dirty="0" smtClean="0"/>
              <a:t>Functions of protocols:</a:t>
            </a:r>
          </a:p>
          <a:p>
            <a:pPr lvl="1" algn="just"/>
            <a:r>
              <a:rPr lang="en-US" sz="2400" dirty="0" smtClean="0"/>
              <a:t>Addressing</a:t>
            </a:r>
          </a:p>
          <a:p>
            <a:pPr lvl="1" algn="just"/>
            <a:r>
              <a:rPr lang="en-US" sz="2400" dirty="0" smtClean="0"/>
              <a:t>Data Packet Format</a:t>
            </a:r>
          </a:p>
          <a:p>
            <a:pPr lvl="1" algn="just"/>
            <a:r>
              <a:rPr lang="en-US" sz="2400" dirty="0" smtClean="0"/>
              <a:t>Segmentation (Splitting long messages into small pieces)</a:t>
            </a:r>
          </a:p>
          <a:p>
            <a:pPr lvl="1" algn="just"/>
            <a:r>
              <a:rPr lang="en-US" sz="2400" dirty="0" smtClean="0"/>
              <a:t>Embedding control information</a:t>
            </a:r>
          </a:p>
          <a:p>
            <a:pPr lvl="1" algn="just"/>
            <a:r>
              <a:rPr lang="en-US" sz="2400" dirty="0" smtClean="0"/>
              <a:t>Detecting Errors</a:t>
            </a:r>
          </a:p>
          <a:p>
            <a:pPr lvl="1" algn="just"/>
            <a:r>
              <a:rPr lang="en-US" sz="2400" dirty="0" smtClean="0"/>
              <a:t>Controlling data flow</a:t>
            </a:r>
          </a:p>
          <a:p>
            <a:pPr lvl="1" algn="just"/>
            <a:r>
              <a:rPr lang="en-US" sz="2400" dirty="0" smtClean="0"/>
              <a:t>Controlling connection</a:t>
            </a:r>
          </a:p>
          <a:p>
            <a:pPr algn="just"/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2</a:t>
            </a:fld>
            <a:endParaRPr lang="x-non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What is protocol stack?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sz="2600" dirty="0" smtClean="0"/>
              <a:t>A protocol stack is a complete set of network protocol layers that work together smoothly to provide networking capabilities such as accessing network resources &amp; exchanging information. </a:t>
            </a:r>
          </a:p>
          <a:p>
            <a:pPr algn="just">
              <a:lnSpc>
                <a:spcPct val="160000"/>
              </a:lnSpc>
              <a:buFont typeface="Wingdings" panose="05000000000000000000" pitchFamily="2" charset="2"/>
              <a:buChar char="Ø"/>
            </a:pPr>
            <a:r>
              <a:rPr lang="en-US" sz="2600" dirty="0" smtClean="0"/>
              <a:t>It is called a stack because it is typically designed as a hierarchy of layers, each supporting the one above it and using those below it.</a:t>
            </a:r>
          </a:p>
          <a:p>
            <a:pPr algn="just">
              <a:lnSpc>
                <a:spcPct val="160000"/>
              </a:lnSpc>
            </a:pPr>
            <a:r>
              <a:rPr lang="en-US" sz="2600" dirty="0" smtClean="0"/>
              <a:t>Example of protocol stack: TCP/IP</a:t>
            </a:r>
            <a:endParaRPr lang="x-none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3</a:t>
            </a:fld>
            <a:endParaRPr lang="x-non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What is TCP/IP?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is the suite of </a:t>
            </a:r>
            <a:r>
              <a:rPr lang="en-US" i="1" dirty="0" smtClean="0"/>
              <a:t>communications protocols</a:t>
            </a:r>
            <a:r>
              <a:rPr lang="en-US" dirty="0" smtClean="0"/>
              <a:t> that is used to connect hosts on the Internet and on most other computer networks as well.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It is also referred to as the </a:t>
            </a:r>
            <a:r>
              <a:rPr lang="en-US" i="1" dirty="0" smtClean="0"/>
              <a:t>TCP/IP protocol suite</a:t>
            </a:r>
            <a:r>
              <a:rPr lang="en-US" dirty="0" smtClean="0"/>
              <a:t> and the </a:t>
            </a:r>
            <a:r>
              <a:rPr lang="en-US" i="1" dirty="0" smtClean="0"/>
              <a:t>Internet protocol suite</a:t>
            </a:r>
            <a:r>
              <a:rPr lang="en-US" dirty="0" smtClean="0"/>
              <a:t>.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4</a:t>
            </a:fld>
            <a:endParaRPr lang="x-non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 Classification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8800"/>
            <a:ext cx="8229600" cy="4343399"/>
          </a:xfrm>
        </p:spPr>
        <p:txBody>
          <a:bodyPr>
            <a:normAutofit fontScale="92500" lnSpcReduction="20000"/>
          </a:bodyPr>
          <a:lstStyle/>
          <a:p>
            <a:pPr marL="633222" indent="-514350">
              <a:lnSpc>
                <a:spcPct val="120000"/>
              </a:lnSpc>
              <a:buFont typeface="+mj-lt"/>
              <a:buAutoNum type="alphaUcPeriod"/>
            </a:pPr>
            <a:r>
              <a:rPr lang="en-US" dirty="0" smtClean="0"/>
              <a:t>By Routing Capabilities:</a:t>
            </a:r>
          </a:p>
          <a:p>
            <a:pPr marL="925830" lvl="1" indent="-514350">
              <a:lnSpc>
                <a:spcPct val="120000"/>
              </a:lnSpc>
            </a:pPr>
            <a:r>
              <a:rPr lang="en-US" dirty="0" smtClean="0"/>
              <a:t>Routable Protocols</a:t>
            </a:r>
          </a:p>
          <a:p>
            <a:pPr marL="925830" lvl="1" indent="-514350">
              <a:lnSpc>
                <a:spcPct val="120000"/>
              </a:lnSpc>
            </a:pPr>
            <a:r>
              <a:rPr lang="en-US" dirty="0" smtClean="0"/>
              <a:t>Non-routable Protocols</a:t>
            </a:r>
          </a:p>
          <a:p>
            <a:pPr marL="925830" lvl="1" indent="-514350">
              <a:lnSpc>
                <a:spcPct val="120000"/>
              </a:lnSpc>
            </a:pPr>
            <a:endParaRPr lang="en-US" dirty="0" smtClean="0"/>
          </a:p>
          <a:p>
            <a:pPr marL="633222" indent="-514350">
              <a:lnSpc>
                <a:spcPct val="120000"/>
              </a:lnSpc>
              <a:buFont typeface="+mj-lt"/>
              <a:buAutoNum type="alphaUcPeriod"/>
            </a:pPr>
            <a:r>
              <a:rPr lang="en-US" dirty="0" smtClean="0"/>
              <a:t>By Method Orientation:</a:t>
            </a:r>
          </a:p>
          <a:p>
            <a:pPr marL="925830" lvl="1" indent="-514350">
              <a:lnSpc>
                <a:spcPct val="120000"/>
              </a:lnSpc>
            </a:pPr>
            <a:r>
              <a:rPr lang="en-US" dirty="0" smtClean="0"/>
              <a:t>Connection oriented</a:t>
            </a:r>
          </a:p>
          <a:p>
            <a:pPr marL="925830" lvl="1" indent="-514350">
              <a:lnSpc>
                <a:spcPct val="120000"/>
              </a:lnSpc>
            </a:pPr>
            <a:r>
              <a:rPr lang="en-US" dirty="0" smtClean="0"/>
              <a:t>Connectionless</a:t>
            </a:r>
          </a:p>
          <a:p>
            <a:pPr marL="633222" indent="-514350">
              <a:lnSpc>
                <a:spcPct val="120000"/>
              </a:lnSpc>
              <a:buFont typeface="+mj-lt"/>
              <a:buAutoNum type="alphaUcPeriod"/>
            </a:pPr>
            <a:endParaRPr lang="en-US" dirty="0" smtClean="0"/>
          </a:p>
          <a:p>
            <a:pPr marL="633222" indent="-514350">
              <a:lnSpc>
                <a:spcPct val="120000"/>
              </a:lnSpc>
              <a:buFont typeface="+mj-lt"/>
              <a:buAutoNum type="alphaUcPeriod"/>
            </a:pPr>
            <a:r>
              <a:rPr lang="en-US" dirty="0" smtClean="0"/>
              <a:t>By Layer Level Tasks:</a:t>
            </a:r>
          </a:p>
          <a:p>
            <a:pPr marL="925830" lvl="1" indent="-514350">
              <a:lnSpc>
                <a:spcPct val="120000"/>
              </a:lnSpc>
            </a:pPr>
            <a:r>
              <a:rPr lang="en-US" dirty="0" smtClean="0"/>
              <a:t>Tasks on the Application Level</a:t>
            </a:r>
          </a:p>
          <a:p>
            <a:pPr marL="925830" lvl="1" indent="-514350">
              <a:lnSpc>
                <a:spcPct val="120000"/>
              </a:lnSpc>
            </a:pPr>
            <a:r>
              <a:rPr lang="en-US" dirty="0" smtClean="0"/>
              <a:t>Tasks on the Transport Level</a:t>
            </a:r>
          </a:p>
          <a:p>
            <a:pPr marL="925830" lvl="1" indent="-514350">
              <a:lnSpc>
                <a:spcPct val="120000"/>
              </a:lnSpc>
            </a:pPr>
            <a:r>
              <a:rPr lang="en-US" dirty="0" smtClean="0"/>
              <a:t>Tasks on the Network Level</a:t>
            </a:r>
          </a:p>
          <a:p>
            <a:pPr>
              <a:lnSpc>
                <a:spcPct val="120000"/>
              </a:lnSpc>
            </a:pP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5</a:t>
            </a:fld>
            <a:endParaRPr lang="x-non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914400" indent="-914400" rtl="0">
              <a:buFont typeface="+mj-lt"/>
              <a:buAutoNum type="alphaUcPeriod"/>
            </a:pPr>
            <a:r>
              <a:rPr lang="en-US" dirty="0" smtClean="0"/>
              <a:t>By Routing Capabilities: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82000" cy="5410200"/>
          </a:xfrm>
        </p:spPr>
        <p:txBody>
          <a:bodyPr>
            <a:normAutofit/>
          </a:bodyPr>
          <a:lstStyle/>
          <a:p>
            <a:pPr marL="633222" indent="-514350">
              <a:lnSpc>
                <a:spcPct val="120000"/>
              </a:lnSpc>
            </a:pPr>
            <a:r>
              <a:rPr lang="en-US" b="1" dirty="0" smtClean="0"/>
              <a:t>Routable Protocols</a:t>
            </a:r>
          </a:p>
          <a:p>
            <a:pPr marL="925830" lvl="1" indent="-514350">
              <a:lnSpc>
                <a:spcPct val="120000"/>
              </a:lnSpc>
            </a:pPr>
            <a:r>
              <a:rPr lang="en-US" dirty="0" smtClean="0"/>
              <a:t>A communications protocol that contains a network address (IP Address) as well as a device address (MAC Address). </a:t>
            </a:r>
          </a:p>
          <a:p>
            <a:pPr marL="925830" lvl="1" indent="-514350">
              <a:lnSpc>
                <a:spcPct val="120000"/>
              </a:lnSpc>
            </a:pPr>
            <a:r>
              <a:rPr lang="en-US" dirty="0" smtClean="0"/>
              <a:t>Allows packets to be forwarded from one network to another. </a:t>
            </a:r>
          </a:p>
          <a:p>
            <a:pPr marL="925830" lvl="1" indent="-514350">
              <a:lnSpc>
                <a:spcPct val="120000"/>
              </a:lnSpc>
            </a:pPr>
            <a:r>
              <a:rPr lang="en-US" dirty="0" smtClean="0"/>
              <a:t>Used in both LAN or WAN</a:t>
            </a:r>
          </a:p>
          <a:p>
            <a:pPr marL="925830" lvl="1" indent="-514350">
              <a:lnSpc>
                <a:spcPct val="120000"/>
              </a:lnSpc>
            </a:pPr>
            <a:r>
              <a:rPr lang="en-US" dirty="0" smtClean="0"/>
              <a:t>Example: IP, IPX.</a:t>
            </a:r>
          </a:p>
          <a:p>
            <a:pPr marL="925830" lvl="1" indent="-514350">
              <a:lnSpc>
                <a:spcPct val="120000"/>
              </a:lnSpc>
              <a:buNone/>
            </a:pPr>
            <a:r>
              <a:rPr lang="en-US" dirty="0" smtClean="0"/>
              <a:t> </a:t>
            </a:r>
          </a:p>
          <a:p>
            <a:pPr marL="633222" indent="-514350">
              <a:lnSpc>
                <a:spcPct val="120000"/>
              </a:lnSpc>
            </a:pPr>
            <a:r>
              <a:rPr lang="en-US" b="1" dirty="0" smtClean="0"/>
              <a:t>Non-routable Protocols</a:t>
            </a:r>
          </a:p>
          <a:p>
            <a:pPr marL="925830" lvl="1" indent="-514350">
              <a:lnSpc>
                <a:spcPct val="120000"/>
              </a:lnSpc>
            </a:pPr>
            <a:r>
              <a:rPr lang="en-US" dirty="0" smtClean="0"/>
              <a:t>A communications protocol that contains only a device address (MAC address) and not a network address (IP address).</a:t>
            </a:r>
          </a:p>
          <a:p>
            <a:pPr marL="925830" lvl="1" indent="-514350">
              <a:lnSpc>
                <a:spcPct val="120000"/>
              </a:lnSpc>
            </a:pPr>
            <a:r>
              <a:rPr lang="en-US" dirty="0" smtClean="0"/>
              <a:t>Does not incorporate an addressing scheme for sending data from one network to another</a:t>
            </a:r>
          </a:p>
          <a:p>
            <a:pPr marL="925830" lvl="1" indent="-514350">
              <a:lnSpc>
                <a:spcPct val="120000"/>
              </a:lnSpc>
            </a:pPr>
            <a:r>
              <a:rPr lang="en-US" dirty="0" smtClean="0"/>
              <a:t>Used only in LAN</a:t>
            </a:r>
          </a:p>
          <a:p>
            <a:pPr marL="925830" lvl="1" indent="-514350">
              <a:lnSpc>
                <a:spcPct val="120000"/>
              </a:lnSpc>
            </a:pPr>
            <a:r>
              <a:rPr lang="en-US" dirty="0" smtClean="0"/>
              <a:t>Example: NetBIOS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6</a:t>
            </a:fld>
            <a:endParaRPr lang="x-non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914400" indent="-914400">
              <a:buFont typeface="+mj-lt"/>
              <a:buAutoNum type="alphaUcPeriod" startAt="2"/>
            </a:pPr>
            <a:r>
              <a:rPr lang="en-US" dirty="0" smtClean="0"/>
              <a:t>By Method Orientation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84832"/>
            <a:ext cx="8305800" cy="4544567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Connection-oriented</a:t>
            </a:r>
          </a:p>
          <a:p>
            <a:pPr lvl="1"/>
            <a:r>
              <a:rPr lang="en-US" sz="1600" dirty="0" smtClean="0"/>
              <a:t>Establishes a secure connection between the sender and the receiver before exchanging data then close the connection after exchanging data.</a:t>
            </a:r>
          </a:p>
          <a:p>
            <a:pPr lvl="1"/>
            <a:r>
              <a:rPr lang="en-US" sz="1600" b="1" dirty="0" smtClean="0"/>
              <a:t>Advantage:</a:t>
            </a:r>
            <a:r>
              <a:rPr lang="en-US" sz="1600" dirty="0" smtClean="0"/>
              <a:t> Reliable (Because it guarantee the data arrival)</a:t>
            </a:r>
          </a:p>
          <a:p>
            <a:pPr lvl="1"/>
            <a:r>
              <a:rPr lang="en-US" sz="1600" b="1" dirty="0" smtClean="0"/>
              <a:t>Disadvantage:</a:t>
            </a:r>
            <a:r>
              <a:rPr lang="en-US" sz="1600" dirty="0" smtClean="0"/>
              <a:t> Slow data arrival</a:t>
            </a:r>
          </a:p>
          <a:p>
            <a:pPr lvl="1"/>
            <a:r>
              <a:rPr lang="en-US" sz="1600" b="1" dirty="0" smtClean="0"/>
              <a:t>Example:</a:t>
            </a:r>
            <a:r>
              <a:rPr lang="en-US" sz="1600" dirty="0" smtClean="0"/>
              <a:t> TCP (Transmission Control Protocol</a:t>
            </a:r>
            <a:r>
              <a:rPr lang="en-US" sz="1600" dirty="0" smtClean="0"/>
              <a:t>)</a:t>
            </a:r>
          </a:p>
          <a:p>
            <a:pPr marL="128016" lvl="1" indent="0">
              <a:buNone/>
            </a:pPr>
            <a:endParaRPr lang="en-US" sz="1600" dirty="0" smtClean="0"/>
          </a:p>
          <a:p>
            <a:r>
              <a:rPr lang="en-US" sz="2000" b="1" dirty="0" smtClean="0"/>
              <a:t>Connectionless </a:t>
            </a:r>
          </a:p>
          <a:p>
            <a:pPr lvl="1"/>
            <a:r>
              <a:rPr lang="en-US" sz="1600" dirty="0" smtClean="0"/>
              <a:t>Data is exchanged without prior arrangement or connection establishment.</a:t>
            </a:r>
          </a:p>
          <a:p>
            <a:pPr lvl="1"/>
            <a:r>
              <a:rPr lang="en-US" sz="1600" dirty="0" smtClean="0"/>
              <a:t>The sender transmits data to the receiver without ensuring that the recipient is available and ready to receive the data.</a:t>
            </a:r>
          </a:p>
          <a:p>
            <a:pPr lvl="1"/>
            <a:r>
              <a:rPr lang="en-US" sz="1600" b="1" dirty="0" smtClean="0"/>
              <a:t>Advantage: </a:t>
            </a:r>
            <a:r>
              <a:rPr lang="en-US" sz="1600" dirty="0" smtClean="0"/>
              <a:t>Fast data arrival</a:t>
            </a:r>
          </a:p>
          <a:p>
            <a:pPr lvl="1"/>
            <a:r>
              <a:rPr lang="en-US" sz="1600" b="1" dirty="0" smtClean="0"/>
              <a:t>Disadvantage: </a:t>
            </a:r>
            <a:r>
              <a:rPr lang="en-US" sz="1600" dirty="0" smtClean="0"/>
              <a:t>Not-reliable (Does not guarantee data arrival) </a:t>
            </a:r>
          </a:p>
          <a:p>
            <a:pPr lvl="1"/>
            <a:r>
              <a:rPr lang="en-US" sz="1600" b="1" dirty="0" smtClean="0"/>
              <a:t>Example:</a:t>
            </a:r>
            <a:r>
              <a:rPr lang="en-US" sz="1600" dirty="0" smtClean="0"/>
              <a:t> IP (Internet Protocol) - UDP (User Datagram Protocol)</a:t>
            </a:r>
            <a:endParaRPr lang="x-none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7</a:t>
            </a:fld>
            <a:endParaRPr lang="x-non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914400" indent="-914400">
              <a:buFont typeface="+mj-lt"/>
              <a:buAutoNum type="alphaUcPeriod" startAt="3"/>
            </a:pPr>
            <a:r>
              <a:rPr lang="en-US" dirty="0" smtClean="0"/>
              <a:t>By Layer Level Tasks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305800" cy="4648200"/>
          </a:xfrm>
        </p:spPr>
        <p:txBody>
          <a:bodyPr>
            <a:normAutofit/>
          </a:bodyPr>
          <a:lstStyle/>
          <a:p>
            <a:pPr marL="576072" indent="-457200">
              <a:buFont typeface="+mj-lt"/>
              <a:buAutoNum type="arabicPeriod"/>
            </a:pPr>
            <a:r>
              <a:rPr lang="en-US" sz="2400" b="1" dirty="0" smtClean="0"/>
              <a:t>Tasks on the application level (Application layer, Presentation layer, Session layer) </a:t>
            </a:r>
          </a:p>
          <a:p>
            <a:pPr marL="868680" lvl="1" indent="-457200"/>
            <a:r>
              <a:rPr lang="en-US" sz="2000" dirty="0" smtClean="0"/>
              <a:t>Insure connection between user applications &amp; the network server &amp; exchange data between them.</a:t>
            </a:r>
          </a:p>
          <a:p>
            <a:pPr marL="868680" lvl="1" indent="-457200"/>
            <a:r>
              <a:rPr lang="en-US" sz="2400" b="1" dirty="0" smtClean="0"/>
              <a:t>Example: </a:t>
            </a:r>
          </a:p>
          <a:p>
            <a:pPr marL="1133856" lvl="2" indent="-457200"/>
            <a:r>
              <a:rPr lang="en-US" sz="1800" dirty="0" smtClean="0"/>
              <a:t>File Transfer Protocol (FTP) allow transferring data between the sender &amp; the receiver.</a:t>
            </a:r>
          </a:p>
          <a:p>
            <a:pPr marL="1133856" lvl="2" indent="-457200"/>
            <a:r>
              <a:rPr lang="en-US" sz="1800" dirty="0" smtClean="0"/>
              <a:t>Server Message Block (SMB)</a:t>
            </a:r>
          </a:p>
          <a:p>
            <a:pPr marL="1133856" lvl="2" indent="-457200"/>
            <a:r>
              <a:rPr lang="en-US" sz="1800" dirty="0" smtClean="0"/>
              <a:t>Simple Network Management Protocol (SNMP)</a:t>
            </a:r>
          </a:p>
          <a:p>
            <a:pPr marL="576072" indent="-457200">
              <a:buNone/>
            </a:pPr>
            <a:endParaRPr lang="x-none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8</a:t>
            </a:fld>
            <a:endParaRPr lang="x-non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914400" indent="-914400">
              <a:buFont typeface="+mj-lt"/>
              <a:buAutoNum type="alphaUcPeriod" startAt="3"/>
            </a:pPr>
            <a:r>
              <a:rPr lang="en-US" dirty="0" smtClean="0"/>
              <a:t>By Layer Level Tasks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33222" indent="-514350">
              <a:buFont typeface="+mj-lt"/>
              <a:buAutoNum type="arabicPeriod" startAt="2"/>
            </a:pPr>
            <a:r>
              <a:rPr lang="en-US" sz="2800" b="1" dirty="0" smtClean="0"/>
              <a:t>Tasks on the transport level (Transport Layer)</a:t>
            </a:r>
          </a:p>
          <a:p>
            <a:pPr marL="925830" lvl="1" indent="-514350"/>
            <a:r>
              <a:rPr lang="en-US" sz="2000" dirty="0" smtClean="0"/>
              <a:t>Insure the security &amp; the continuity of data transfer without any mistakes &amp; is responsible for maintaining the quality &amp; the accuracy of the exchanged information between devices.</a:t>
            </a:r>
          </a:p>
          <a:p>
            <a:pPr marL="925830" lvl="1" indent="-514350"/>
            <a:r>
              <a:rPr lang="en-US" sz="2000" dirty="0" smtClean="0"/>
              <a:t>Examples:</a:t>
            </a:r>
          </a:p>
          <a:p>
            <a:pPr lvl="2"/>
            <a:r>
              <a:rPr lang="en-US" sz="1600" dirty="0" smtClean="0"/>
              <a:t>Transmission Control Protocol (TCP)</a:t>
            </a:r>
          </a:p>
          <a:p>
            <a:pPr lvl="2"/>
            <a:r>
              <a:rPr lang="pt-BR" sz="1600" dirty="0" smtClean="0"/>
              <a:t>User Data Protocol (UDP)</a:t>
            </a:r>
            <a:endParaRPr lang="en-US" sz="1600" dirty="0" smtClean="0"/>
          </a:p>
          <a:p>
            <a:pPr marL="633222" indent="-514350"/>
            <a:endParaRPr lang="en-US" dirty="0" smtClean="0"/>
          </a:p>
          <a:p>
            <a:pPr marL="633222" indent="-514350">
              <a:buFont typeface="+mj-lt"/>
              <a:buAutoNum type="arabicPeriod" startAt="2"/>
            </a:pPr>
            <a:endParaRPr lang="en-US" dirty="0" smtClean="0"/>
          </a:p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F0665B-7072-4949-8111-734BC6A7D108}" type="slidenum">
              <a:rPr lang="x-none" smtClean="0"/>
              <a:pPr/>
              <a:t>9</a:t>
            </a:fld>
            <a:endParaRPr lang="x-none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5BEF62FB50E9479EACBA5451E22AD9" ma:contentTypeVersion="0" ma:contentTypeDescription="Create a new document." ma:contentTypeScope="" ma:versionID="8871ccb317dcf0786ae7a6cca07915c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3A2E67-724E-4475-8F86-A38B580E6A63}">
  <ds:schemaRefs>
    <ds:schemaRef ds:uri="http://purl.org/dc/dcmitype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28DF33AC-5104-4F3E-BAED-88186ACC50B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F6BAD56-A996-4EE0-A81A-B6B684ACD80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638</TotalTime>
  <Words>1230</Words>
  <Application>Microsoft Office PowerPoint</Application>
  <PresentationFormat>On-screen Show (4:3)</PresentationFormat>
  <Paragraphs>156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Calibri</vt:lpstr>
      <vt:lpstr>Tw Cen MT</vt:lpstr>
      <vt:lpstr>Tw Cen MT Condensed</vt:lpstr>
      <vt:lpstr>Wingdings</vt:lpstr>
      <vt:lpstr>Wingdings 3</vt:lpstr>
      <vt:lpstr>Integral</vt:lpstr>
      <vt:lpstr>Lec 2: Protocols</vt:lpstr>
      <vt:lpstr>What is protocol?</vt:lpstr>
      <vt:lpstr>What is protocol stack?</vt:lpstr>
      <vt:lpstr>What is TCP/IP?</vt:lpstr>
      <vt:lpstr>Protocol Classification</vt:lpstr>
      <vt:lpstr>By Routing Capabilities:</vt:lpstr>
      <vt:lpstr>By Method Orientation</vt:lpstr>
      <vt:lpstr>By Layer Level Tasks</vt:lpstr>
      <vt:lpstr>By Layer Level Tasks</vt:lpstr>
      <vt:lpstr>By Layer Level Tasks</vt:lpstr>
      <vt:lpstr>Protocols used in Network Management</vt:lpstr>
      <vt:lpstr>Protocols used in Network Management</vt:lpstr>
      <vt:lpstr>Protocols used in Network Management</vt:lpstr>
      <vt:lpstr>Protocols used in Network Management</vt:lpstr>
      <vt:lpstr>Protocols used in Network Management</vt:lpstr>
      <vt:lpstr>Protocols used in Network Management</vt:lpstr>
      <vt:lpstr>Protocols used in Network Management</vt:lpstr>
      <vt:lpstr>Protocols used in Network Management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 4: Protocols</dc:title>
  <dc:creator>Maysoon</dc:creator>
  <cp:lastModifiedBy>Nada Alhirabi</cp:lastModifiedBy>
  <cp:revision>35</cp:revision>
  <dcterms:created xsi:type="dcterms:W3CDTF">2013-09-25T08:41:57Z</dcterms:created>
  <dcterms:modified xsi:type="dcterms:W3CDTF">2016-09-29T06:13:44Z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0x010100575BEF62FB50E9479EACBA5451E22AD9</vt:lpwstr>
  </property>
</Properties>
</file>