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8" r:id="rId12"/>
    <p:sldId id="269" r:id="rId13"/>
    <p:sldId id="264" r:id="rId14"/>
    <p:sldId id="270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1A25C7-F255-4877-9BFD-2014878DD1C4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69119F-460F-4DCE-AF4E-57777E64D7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Lec2 Variable  </a:t>
            </a:r>
            <a:r>
              <a:rPr lang="en-US" dirty="0" smtClean="0"/>
              <a:t>Length Subnet Mask</a:t>
            </a:r>
            <a:br>
              <a:rPr lang="en-US" dirty="0" smtClean="0"/>
            </a:br>
            <a:r>
              <a:rPr lang="en-US" dirty="0" smtClean="0"/>
              <a:t>(VLSM)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Designing the network, IP addressing and Subnets, designing using Variable Length Subnet Mask</a:t>
            </a:r>
          </a:p>
          <a:p>
            <a:r>
              <a:rPr lang="en-US" b="1" dirty="0" smtClean="0"/>
              <a:t>Dr. Mohamed </a:t>
            </a:r>
            <a:r>
              <a:rPr lang="en-US" b="1" dirty="0" err="1" smtClean="0"/>
              <a:t>Abd-Eldayem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27038"/>
            <a:ext cx="8686800" cy="563562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b="1" dirty="0" smtClean="0"/>
              <a:t>4) Pick the third largest network to work with.</a:t>
            </a:r>
            <a:endParaRPr lang="en-US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76200" y="1524000"/>
            <a:ext cx="8839200" cy="5257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2</a:t>
            </a:r>
            <a:r>
              <a:rPr lang="en-US" sz="2000" baseline="30000" dirty="0" smtClean="0"/>
              <a:t>H</a:t>
            </a:r>
            <a:r>
              <a:rPr lang="en-US" sz="2000" dirty="0" smtClean="0"/>
              <a:t> – 2 ≥ 12, H = 4,  Networks C and Network D = 12 hosts each.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You can chose .192/26 network, or .160/27 network. (select 160/27): 101</a:t>
            </a:r>
            <a:r>
              <a:rPr lang="en-US" sz="2000" b="1" dirty="0" smtClean="0"/>
              <a:t>00000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But you only need 4 H bits, not 5. Therefore, you are left with 101</a:t>
            </a:r>
            <a:r>
              <a:rPr lang="en-US" sz="2000" b="1" dirty="0" smtClean="0"/>
              <a:t>N0000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Because you have this extra bit, you can create two smaller subnets from the original subnet: 101</a:t>
            </a:r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r>
              <a:rPr lang="en-US" sz="2000" b="1" dirty="0" smtClean="0"/>
              <a:t>0000 = .160   and </a:t>
            </a:r>
            <a:r>
              <a:rPr lang="en-US" sz="2000" dirty="0" smtClean="0"/>
              <a:t>101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r>
              <a:rPr lang="en-US" sz="2000" b="1" dirty="0" smtClean="0"/>
              <a:t>0000 = .176, </a:t>
            </a:r>
            <a:r>
              <a:rPr lang="en-US" sz="2000" dirty="0" smtClean="0"/>
              <a:t>Masks will be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11111111.11111111.11111111.111</a:t>
            </a:r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/>
              <a:t>0000 or 255.255.255.240 or /28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Pick one of these new sub-subnets for Network C and one for Network D.</a:t>
            </a:r>
          </a:p>
          <a:p>
            <a:pPr algn="just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2743200"/>
            <a:ext cx="7239000" cy="343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28600" y="503238"/>
            <a:ext cx="8686800" cy="563562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b="1" dirty="0" smtClean="0"/>
              <a:t>4) Pick the third largest network to work with.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33234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All serial links between routers have the same property in that they only need two addresses in a network—one for each router interface.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Determine the number of H bits needed for these networks: 2</a:t>
            </a:r>
            <a:r>
              <a:rPr lang="en-US" sz="2400" baseline="30000" dirty="0"/>
              <a:t>H</a:t>
            </a:r>
            <a:r>
              <a:rPr lang="en-US" sz="2400" dirty="0"/>
              <a:t> – 2 ≥ 2, H = 2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You need 2 H bits to satisfy the requirements of Networks E, F, G, and H.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You have two of the original subnets left to work with. 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Select the .0/26 network: 00</a:t>
            </a:r>
            <a:r>
              <a:rPr lang="en-US" sz="2000" b="1" dirty="0"/>
              <a:t>000000</a:t>
            </a:r>
          </a:p>
          <a:p>
            <a:pPr>
              <a:lnSpc>
                <a:spcPct val="150000"/>
              </a:lnSpc>
            </a:pPr>
            <a:endParaRPr lang="ar-SA" sz="36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33400" y="503238"/>
            <a:ext cx="7772400" cy="4111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5) Determine network numbers for serial links.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816556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4111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5) Determine network numbers for serial links.</a:t>
            </a:r>
            <a:endParaRPr lang="en-US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791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But you need only 2 H bits, not 6. Therefore, you are left with 00</a:t>
            </a:r>
            <a:r>
              <a:rPr lang="en-US" sz="2000" b="1" dirty="0" smtClean="0"/>
              <a:t>NNNN00 </a:t>
            </a:r>
            <a:r>
              <a:rPr lang="en-US" sz="2000" dirty="0" smtClean="0"/>
              <a:t>where</a:t>
            </a:r>
          </a:p>
          <a:p>
            <a:pPr lvl="1"/>
            <a:r>
              <a:rPr lang="en-US" sz="1800" dirty="0" smtClean="0"/>
              <a:t>00 represents the original pattern of </a:t>
            </a:r>
            <a:r>
              <a:rPr lang="en-US" sz="1800" dirty="0" err="1" smtClean="0"/>
              <a:t>subnetting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b="1" dirty="0" smtClean="0"/>
              <a:t>NNNN represents the extra bits you have.</a:t>
            </a:r>
          </a:p>
          <a:p>
            <a:pPr lvl="1"/>
            <a:r>
              <a:rPr lang="en-US" sz="1800" b="1" dirty="0" smtClean="0"/>
              <a:t>00 represents the 2 H bits you need for the serial links.</a:t>
            </a:r>
          </a:p>
          <a:p>
            <a:r>
              <a:rPr lang="en-US" sz="2000" dirty="0" smtClean="0"/>
              <a:t>Because you have 4 </a:t>
            </a:r>
            <a:r>
              <a:rPr lang="en-US" sz="2000" b="1" dirty="0" smtClean="0"/>
              <a:t>N bits, you can create 16 sub-subnets from the original subnet: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>
                <a:solidFill>
                  <a:srgbClr val="FF0000"/>
                </a:solidFill>
              </a:rPr>
              <a:t>0000</a:t>
            </a:r>
            <a:r>
              <a:rPr lang="en-US" sz="1900" b="1" dirty="0" smtClean="0"/>
              <a:t>00 = .0/30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>
                <a:solidFill>
                  <a:srgbClr val="FF0000"/>
                </a:solidFill>
              </a:rPr>
              <a:t>0001</a:t>
            </a:r>
            <a:r>
              <a:rPr lang="en-US" sz="1900" b="1" dirty="0" smtClean="0"/>
              <a:t>00 = .4/30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>
                <a:solidFill>
                  <a:srgbClr val="FF0000"/>
                </a:solidFill>
              </a:rPr>
              <a:t>0010</a:t>
            </a:r>
            <a:r>
              <a:rPr lang="en-US" sz="1900" b="1" dirty="0" smtClean="0"/>
              <a:t>00 = .8/30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/>
              <a:t>001100 = .12/30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/>
              <a:t>010000 = .16/30</a:t>
            </a:r>
          </a:p>
          <a:p>
            <a:pPr lvl="1">
              <a:buNone/>
            </a:pPr>
            <a:r>
              <a:rPr lang="en-US" sz="1900" b="1" dirty="0" smtClean="0"/>
              <a:t>...........................</a:t>
            </a:r>
          </a:p>
          <a:p>
            <a:pPr lvl="1">
              <a:buNone/>
            </a:pPr>
            <a:r>
              <a:rPr lang="en-US" sz="1900" b="1" dirty="0" smtClean="0"/>
              <a:t>...........................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>
                <a:solidFill>
                  <a:srgbClr val="FF0000"/>
                </a:solidFill>
              </a:rPr>
              <a:t>1110</a:t>
            </a:r>
            <a:r>
              <a:rPr lang="en-US" sz="1900" b="1" dirty="0" smtClean="0"/>
              <a:t>00 = .56/30</a:t>
            </a:r>
          </a:p>
          <a:p>
            <a:pPr lvl="1">
              <a:buNone/>
            </a:pPr>
            <a:r>
              <a:rPr lang="en-US" sz="1900" dirty="0" smtClean="0"/>
              <a:t>00</a:t>
            </a:r>
            <a:r>
              <a:rPr lang="en-US" sz="1900" b="1" dirty="0" smtClean="0">
                <a:solidFill>
                  <a:srgbClr val="FF0000"/>
                </a:solidFill>
              </a:rPr>
              <a:t>1111</a:t>
            </a:r>
            <a:r>
              <a:rPr lang="en-US" sz="1900" b="1" dirty="0" smtClean="0"/>
              <a:t>00 = .60/30</a:t>
            </a:r>
            <a:endParaRPr lang="en-US" sz="19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13</a:t>
            </a:fld>
            <a:endParaRPr kumimoji="0"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886200" y="42672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You need only four of them. You can hold the rest for future expansion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Going back to the original table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Notice</a:t>
            </a:r>
            <a:endParaRPr lang="ar-SA" dirty="0"/>
          </a:p>
        </p:txBody>
      </p:sp>
      <p:sp>
        <p:nvSpPr>
          <p:cNvPr id="4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457200" y="1775191"/>
            <a:ext cx="82296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No subnet number is used twice. 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You have now created an IP plan for the network and have made the plan as efficient as possible, 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wasting no addresses in the serial links and leaving room for future growth. 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 This is the power of VLSM!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829563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15</a:t>
            </a:fld>
            <a:endParaRPr kumimoji="0"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6272998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Variable Length Subnet Mask (VLSM)</a:t>
            </a:r>
            <a:endParaRPr lang="en-US" sz="36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524000"/>
            <a:ext cx="8051996" cy="5181600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lnSpc>
                <a:spcPct val="170000"/>
              </a:lnSpc>
            </a:pPr>
            <a:r>
              <a:rPr lang="en-US" dirty="0" smtClean="0"/>
              <a:t>Variable-Length Subnet Masking (VLSM) is the more realistic way of </a:t>
            </a:r>
            <a:r>
              <a:rPr lang="en-US" dirty="0" err="1" smtClean="0"/>
              <a:t>subnetting</a:t>
            </a:r>
            <a:r>
              <a:rPr lang="en-US" dirty="0" smtClean="0"/>
              <a:t> a network to make for the most efficient use of all of the bits.</a:t>
            </a:r>
          </a:p>
          <a:p>
            <a:pPr algn="just">
              <a:lnSpc>
                <a:spcPct val="170000"/>
              </a:lnSpc>
            </a:pPr>
            <a:r>
              <a:rPr lang="en-US" dirty="0" err="1" smtClean="0"/>
              <a:t>Classful</a:t>
            </a:r>
            <a:r>
              <a:rPr lang="en-US" dirty="0" smtClean="0"/>
              <a:t> (classical) </a:t>
            </a:r>
            <a:r>
              <a:rPr lang="en-US" dirty="0" err="1" smtClean="0"/>
              <a:t>subnetting</a:t>
            </a:r>
            <a:r>
              <a:rPr lang="en-US" dirty="0" smtClean="0"/>
              <a:t> are inefficient because all subnets have the same number of hosts because they all use the same subnet mask. </a:t>
            </a:r>
          </a:p>
          <a:p>
            <a:pPr algn="just">
              <a:lnSpc>
                <a:spcPct val="170000"/>
              </a:lnSpc>
            </a:pPr>
            <a:r>
              <a:rPr lang="en-US" dirty="0" smtClean="0"/>
              <a:t>For example, if you borrow 4 bits on a Class C network, you end up with 14 valid subnets of 14 valid hosts.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70000"/>
              </a:lnSpc>
            </a:pPr>
            <a:r>
              <a:rPr lang="en-US" dirty="0"/>
              <a:t>A serial link to another router only needs 2 hosts, but with classical </a:t>
            </a:r>
            <a:r>
              <a:rPr lang="en-US" dirty="0" err="1"/>
              <a:t>subnetting</a:t>
            </a:r>
            <a:r>
              <a:rPr lang="en-US" dirty="0"/>
              <a:t>, you end up wasting 12 of those hosts.</a:t>
            </a:r>
          </a:p>
          <a:p>
            <a:pPr algn="just">
              <a:lnSpc>
                <a:spcPct val="170000"/>
              </a:lnSpc>
            </a:pPr>
            <a:r>
              <a:rPr lang="en-US" dirty="0"/>
              <a:t>VLSM is the process of “</a:t>
            </a:r>
            <a:r>
              <a:rPr lang="en-US" dirty="0" err="1"/>
              <a:t>subnetting</a:t>
            </a:r>
            <a:r>
              <a:rPr lang="en-US" dirty="0"/>
              <a:t> a subnet” and using different subnet masks for different networks in your IP plan.</a:t>
            </a:r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Variable Length Subnet Mask (VLSM)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272941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IP Subnet Zero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2560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With classical </a:t>
            </a:r>
            <a:r>
              <a:rPr lang="en-US" sz="2000" dirty="0" err="1" smtClean="0"/>
              <a:t>subnetting</a:t>
            </a:r>
            <a:r>
              <a:rPr lang="en-US" sz="2000" dirty="0" smtClean="0"/>
              <a:t>, you always have to eliminate the subnets that contain either all zeros or all ones in the subnet portion.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Number of valid subnets =2</a:t>
            </a:r>
            <a:r>
              <a:rPr lang="en-US" sz="2000" baseline="30000" dirty="0" smtClean="0"/>
              <a:t>N</a:t>
            </a:r>
            <a:r>
              <a:rPr lang="en-US" sz="2000" dirty="0" smtClean="0"/>
              <a:t>– 2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Cisco devices can use those subnets, as long as the command 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ip</a:t>
            </a:r>
            <a:r>
              <a:rPr lang="en-US" sz="2000" dirty="0" smtClean="0"/>
              <a:t> subnet-zero) is in the configuration</a:t>
            </a:r>
            <a:r>
              <a:rPr lang="en-US" sz="2000" b="1" dirty="0" smtClean="0"/>
              <a:t>. (Router(</a:t>
            </a:r>
            <a:r>
              <a:rPr lang="en-US" sz="2000" b="1" dirty="0" err="1" smtClean="0"/>
              <a:t>config</a:t>
            </a:r>
            <a:r>
              <a:rPr lang="en-US" sz="2000" b="1" dirty="0" smtClean="0"/>
              <a:t>)#</a:t>
            </a:r>
            <a:r>
              <a:rPr lang="en-US" sz="2000" b="1" dirty="0" err="1" smtClean="0"/>
              <a:t>ip</a:t>
            </a:r>
            <a:r>
              <a:rPr lang="en-US" sz="2000" b="1" dirty="0" smtClean="0"/>
              <a:t> subnet-zero).</a:t>
            </a:r>
          </a:p>
          <a:p>
            <a:pPr lvl="1" algn="just">
              <a:lnSpc>
                <a:spcPct val="150000"/>
              </a:lnSpc>
            </a:pPr>
            <a:r>
              <a:rPr lang="en-US" sz="1800" dirty="0" smtClean="0"/>
              <a:t>Hence, number of valid subnets =2</a:t>
            </a:r>
            <a:r>
              <a:rPr lang="en-US" sz="1800" baseline="30000" dirty="0" smtClean="0"/>
              <a:t>N</a:t>
            </a:r>
            <a:endParaRPr lang="en-US" sz="1800" dirty="0" smtClean="0"/>
          </a:p>
          <a:p>
            <a:pPr algn="just">
              <a:lnSpc>
                <a:spcPct val="150000"/>
              </a:lnSpc>
            </a:pPr>
            <a:endParaRPr lang="en-US" sz="2000" b="1" dirty="0" smtClean="0"/>
          </a:p>
          <a:p>
            <a:pPr algn="just">
              <a:lnSpc>
                <a:spcPct val="150000"/>
              </a:lnSpc>
            </a:pPr>
            <a:endParaRPr lang="en-US" sz="2000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976" y="4343400"/>
            <a:ext cx="741962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792162"/>
          </a:xfrm>
        </p:spPr>
        <p:txBody>
          <a:bodyPr>
            <a:noAutofit/>
          </a:bodyPr>
          <a:lstStyle/>
          <a:p>
            <a:pPr marL="1538288" indent="-1538288" algn="just"/>
            <a:r>
              <a:rPr lang="en-US" sz="2800" dirty="0" smtClean="0"/>
              <a:t>Example: Create an IP plan using VLSM for </a:t>
            </a:r>
            <a:br>
              <a:rPr lang="en-US" sz="2800" dirty="0" smtClean="0"/>
            </a:br>
            <a:r>
              <a:rPr lang="en-US" sz="2800" dirty="0" smtClean="0"/>
              <a:t>a Class C network—192.168.100.0/24</a:t>
            </a:r>
            <a:endParaRPr lang="en-US" sz="2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28600" y="1447800"/>
            <a:ext cx="4495800" cy="51816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400" b="1" dirty="0" smtClean="0"/>
              <a:t>Determine how many H bits will be needed to satisfy the </a:t>
            </a:r>
            <a:r>
              <a:rPr lang="en-US" sz="2400" b="1" i="1" dirty="0" smtClean="0"/>
              <a:t>largest network.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400" b="1" dirty="0" smtClean="0"/>
              <a:t>Pick a subnet for the largest network to use.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400" b="1" dirty="0" smtClean="0"/>
              <a:t>Pick the next largest network to work with.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400" b="1" dirty="0" smtClean="0"/>
              <a:t>Pick the third largest network to work with.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400" b="1" dirty="0" smtClean="0"/>
              <a:t>Determine network numbers for serial links.</a:t>
            </a:r>
            <a:endParaRPr lang="en-US" sz="24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4419600" cy="34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>
            <a:noAutofit/>
          </a:bodyPr>
          <a:lstStyle/>
          <a:p>
            <a:pPr marL="346075" indent="-346075"/>
            <a:r>
              <a:rPr lang="en-US" sz="2000" b="1" dirty="0" smtClean="0"/>
              <a:t>1) Determine how many H bits will be needed to satisfy the </a:t>
            </a:r>
            <a:r>
              <a:rPr lang="en-US" sz="2000" b="1" i="1" dirty="0" smtClean="0"/>
              <a:t>largest network.</a:t>
            </a:r>
            <a:br>
              <a:rPr lang="en-US" sz="2000" b="1" i="1" dirty="0" smtClean="0"/>
            </a:br>
            <a:endParaRPr lang="en-US" sz="20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28600" y="1524000"/>
            <a:ext cx="8382000" cy="16002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2</a:t>
            </a:r>
            <a:r>
              <a:rPr lang="en-US" sz="1600" b="1" baseline="30000" dirty="0" smtClean="0"/>
              <a:t>H</a:t>
            </a:r>
            <a:r>
              <a:rPr lang="en-US" sz="1600" b="1" dirty="0" smtClean="0"/>
              <a:t> – 2 ≥ 50,  Therefore H = 6 for Network A</a:t>
            </a:r>
          </a:p>
          <a:p>
            <a:r>
              <a:rPr lang="en-US" sz="1600" dirty="0" smtClean="0"/>
              <a:t>You need 6 H bits,  2 N bits  (8 – 6 ) to create subnets</a:t>
            </a:r>
          </a:p>
          <a:p>
            <a:pPr lvl="1"/>
            <a:r>
              <a:rPr lang="en-US" sz="1600" dirty="0" smtClean="0"/>
              <a:t>Now have: NNHHHHHH    (The 8 bits in the fourth octet)</a:t>
            </a:r>
          </a:p>
          <a:p>
            <a:r>
              <a:rPr lang="en-US" sz="1600" dirty="0" smtClean="0"/>
              <a:t>All </a:t>
            </a:r>
            <a:r>
              <a:rPr lang="en-US" sz="1600" dirty="0" err="1" smtClean="0"/>
              <a:t>subnetting</a:t>
            </a:r>
            <a:r>
              <a:rPr lang="en-US" sz="1600" dirty="0" smtClean="0"/>
              <a:t> will now have to start at this reference point.</a:t>
            </a:r>
            <a:endParaRPr lang="en-US" sz="16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z="1050" smtClean="0">
                <a:latin typeface="Arial" pitchFamily="34" charset="0"/>
                <a:cs typeface="Arial" pitchFamily="34" charset="0"/>
              </a:rPr>
              <a:pPr/>
              <a:t>6</a:t>
            </a:fld>
            <a:endParaRPr kumimoji="0"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52400" y="2743200"/>
            <a:ext cx="8305800" cy="4572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marL="346075" indent="-346075">
              <a:spcBef>
                <a:spcPct val="0"/>
              </a:spcBef>
              <a:buNone/>
              <a:defRPr kumimoji="0" sz="2000" b="1">
                <a:solidFill>
                  <a:schemeClr val="accent1">
                    <a:satMod val="150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extLst/>
          </a:lstStyle>
          <a:p>
            <a:r>
              <a:rPr lang="en-US" dirty="0"/>
              <a:t>2) Pick a subnet for the largest network to use.</a:t>
            </a:r>
          </a:p>
        </p:txBody>
      </p:sp>
      <p:sp>
        <p:nvSpPr>
          <p:cNvPr id="6" name="عنصر نائب للمحتوى 3"/>
          <p:cNvSpPr txBox="1">
            <a:spLocks/>
          </p:cNvSpPr>
          <p:nvPr/>
        </p:nvSpPr>
        <p:spPr>
          <a:xfrm>
            <a:off x="381000" y="3124200"/>
            <a:ext cx="3352800" cy="1828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We have 2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or 2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or 4 subnets: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NN = 00HHHHHH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 01HHHHHH</a:t>
            </a:r>
          </a:p>
          <a:p>
            <a:pPr lvl="1"/>
            <a:r>
              <a:rPr lang="en-US" sz="1600" dirty="0" smtClean="0">
                <a:latin typeface="Arial" pitchFamily="34" charset="0"/>
                <a:cs typeface="Arial" pitchFamily="34" charset="0"/>
              </a:rPr>
              <a:t> 10HHHHHH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11HHHHHH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عنصر نائب للمحتوى 3"/>
          <p:cNvSpPr txBox="1">
            <a:spLocks/>
          </p:cNvSpPr>
          <p:nvPr/>
        </p:nvSpPr>
        <p:spPr>
          <a:xfrm>
            <a:off x="3581400" y="3124200"/>
            <a:ext cx="5257800" cy="1600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If you add all zeros to the H bits, you are left with the network numbers for the four subnets: 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00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000000 = .0</a:t>
            </a:r>
          </a:p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01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000000 = .64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000000 = .128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000000 = .192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57200" y="4724400"/>
            <a:ext cx="81534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All of these subnets will have the same subnet mask: 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   11111111.11111111.11111111.11000000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Or 255.255.255.192    or   /26 , The /x notation represents how to show different subnet masks when using VLSM.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/26 means that the first 26 bits of the address are network; the remaining 6 bits are H bits.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867400" y="4111823"/>
            <a:ext cx="10668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Network 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9" idx="1"/>
          </p:cNvCxnSpPr>
          <p:nvPr/>
        </p:nvCxnSpPr>
        <p:spPr>
          <a:xfrm flipH="1" flipV="1">
            <a:off x="5105400" y="4111824"/>
            <a:ext cx="762000" cy="13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5715000" y="3674477"/>
            <a:ext cx="29718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Network Address for all subnets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flipH="1" flipV="1">
            <a:off x="5029200" y="3810000"/>
            <a:ext cx="685800" cy="2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655638"/>
            <a:ext cx="8153400" cy="6397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3) Pick the next largest network to work with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2</a:t>
            </a:r>
            <a:r>
              <a:rPr lang="en-US" sz="2400" baseline="30000" dirty="0"/>
              <a:t>H</a:t>
            </a:r>
            <a:r>
              <a:rPr lang="en-US" sz="2400" dirty="0"/>
              <a:t> – 2 ≥ 27, H = 5, You need 5 H bits for Network B.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Pick one of the remaining /26 networks to work with Network B.  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Select 128/26 network: 10</a:t>
            </a:r>
            <a:r>
              <a:rPr lang="en-US" sz="2000" b="1" dirty="0" smtClean="0">
                <a:solidFill>
                  <a:srgbClr val="FF0000"/>
                </a:solidFill>
              </a:rPr>
              <a:t>000000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But you need only 5 H bits, not 6. Therefore, you are left with 10</a:t>
            </a:r>
            <a:r>
              <a:rPr lang="en-US" sz="2000" b="1" dirty="0" smtClean="0">
                <a:solidFill>
                  <a:schemeClr val="accent1"/>
                </a:solidFill>
              </a:rPr>
              <a:t>N</a:t>
            </a:r>
            <a:r>
              <a:rPr lang="en-US" sz="2000" b="1" dirty="0" smtClean="0">
                <a:solidFill>
                  <a:srgbClr val="FF0000"/>
                </a:solidFill>
              </a:rPr>
              <a:t>00000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Where 10 represents the original pattern of </a:t>
            </a:r>
            <a:r>
              <a:rPr lang="en-US" sz="2000" dirty="0" err="1" smtClean="0"/>
              <a:t>subnetting</a:t>
            </a:r>
            <a:r>
              <a:rPr lang="en-US" sz="2000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1"/>
                </a:solidFill>
              </a:rPr>
              <a:t>N</a:t>
            </a:r>
            <a:r>
              <a:rPr lang="en-US" sz="2000" b="1" dirty="0" smtClean="0"/>
              <a:t> represents the extra bit.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FF0000"/>
                </a:solidFill>
              </a:rPr>
              <a:t>00000</a:t>
            </a:r>
            <a:r>
              <a:rPr lang="en-US" sz="2000" b="1" dirty="0" smtClean="0"/>
              <a:t> represents the 5 H bits you need for Network B.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Because you have extra bit, you can create two smaller subnets from the original subnet: 10</a:t>
            </a:r>
            <a:r>
              <a:rPr lang="en-US" sz="2000" b="1" dirty="0" smtClean="0"/>
              <a:t>000000 =.128   and </a:t>
            </a:r>
            <a:r>
              <a:rPr lang="en-US" sz="2000" dirty="0" smtClean="0"/>
              <a:t>10</a:t>
            </a:r>
            <a:r>
              <a:rPr lang="en-US" sz="2000" b="1" dirty="0" smtClean="0"/>
              <a:t>100000 =.160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You have now </a:t>
            </a:r>
            <a:r>
              <a:rPr lang="en-US" sz="2000" b="1" dirty="0" err="1">
                <a:solidFill>
                  <a:srgbClr val="FF0000"/>
                </a:solidFill>
              </a:rPr>
              <a:t>subnetted</a:t>
            </a:r>
            <a:r>
              <a:rPr lang="en-US" sz="2000" b="1" dirty="0">
                <a:solidFill>
                  <a:srgbClr val="FF0000"/>
                </a:solidFill>
              </a:rPr>
              <a:t> a subnet! This is the basis of  VLSM.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 mask now equals:  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11111111.11111111.11111111.11100000  or 255.255.255.224 or /27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Pick one of these new sub-subnets for Network B: 10</a:t>
            </a:r>
            <a:r>
              <a:rPr lang="en-US" sz="2000" b="1" dirty="0"/>
              <a:t>000000 /27 = Network B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Use the remaining sub-subnet for future growth,  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You want to make sure the addresses are not overlapping with each other. So go back to the original table.</a:t>
            </a:r>
            <a:endParaRPr lang="en-US" sz="2000" b="1" dirty="0"/>
          </a:p>
          <a:p>
            <a:pPr>
              <a:lnSpc>
                <a:spcPct val="150000"/>
              </a:lnSpc>
            </a:pPr>
            <a:endParaRPr lang="ar-SA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33400" y="655638"/>
            <a:ext cx="8153400" cy="6397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3) Pick the next largest network to work with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2</a:t>
            </a:r>
            <a:r>
              <a:rPr lang="en-US" sz="2400" baseline="30000" dirty="0"/>
              <a:t>H</a:t>
            </a:r>
            <a:r>
              <a:rPr lang="en-US" sz="2400" dirty="0"/>
              <a:t> – 2 ≥ 27, H = 5, You need 5 H bits for Network B.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49561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3) Pick the next largest network to work with.         (Continue)</a:t>
            </a:r>
            <a:endParaRPr lang="en-US" sz="24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2"/>
            <a:ext cx="7128000" cy="534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1073</Words>
  <Application>Microsoft Office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Lec2 Variable  Length Subnet Mask (VLSM) </vt:lpstr>
      <vt:lpstr>Variable Length Subnet Mask (VLSM)</vt:lpstr>
      <vt:lpstr>Variable Length Subnet Mask (VLSM)</vt:lpstr>
      <vt:lpstr>IP Subnet Zero</vt:lpstr>
      <vt:lpstr>Example: Create an IP plan using VLSM for  a Class C network—192.168.100.0/24</vt:lpstr>
      <vt:lpstr>1) Determine how many H bits will be needed to satisfy the largest network. </vt:lpstr>
      <vt:lpstr>3) Pick the next largest network to work with. 2H – 2 ≥ 27, H = 5, You need 5 H bits for Network B. </vt:lpstr>
      <vt:lpstr>3) Pick the next largest network to work with. 2H – 2 ≥ 27, H = 5, You need 5 H bits for Network B. </vt:lpstr>
      <vt:lpstr>3) Pick the next largest network to work with.         (Continue)</vt:lpstr>
      <vt:lpstr>4) Pick the third largest network to work with.</vt:lpstr>
      <vt:lpstr>4) Pick the third largest network to work with.</vt:lpstr>
      <vt:lpstr>5) Determine network numbers for serial links.</vt:lpstr>
      <vt:lpstr>5) Determine network numbers for serial links.</vt:lpstr>
      <vt:lpstr>Important Notice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  Length Subnet Mask (VLSM) </dc:title>
  <dc:creator>Asma</dc:creator>
  <cp:lastModifiedBy>Asma</cp:lastModifiedBy>
  <cp:revision>11</cp:revision>
  <dcterms:created xsi:type="dcterms:W3CDTF">2016-10-06T10:27:33Z</dcterms:created>
  <dcterms:modified xsi:type="dcterms:W3CDTF">2017-02-14T09:43:09Z</dcterms:modified>
</cp:coreProperties>
</file>