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3"/>
  </p:notesMasterIdLst>
  <p:sldIdLst>
    <p:sldId id="256" r:id="rId5"/>
    <p:sldId id="382" r:id="rId6"/>
    <p:sldId id="258" r:id="rId7"/>
    <p:sldId id="421" r:id="rId8"/>
    <p:sldId id="422" r:id="rId9"/>
    <p:sldId id="445" r:id="rId10"/>
    <p:sldId id="424" r:id="rId11"/>
    <p:sldId id="425" r:id="rId12"/>
    <p:sldId id="426" r:id="rId13"/>
    <p:sldId id="427" r:id="rId14"/>
    <p:sldId id="423" r:id="rId15"/>
    <p:sldId id="428" r:id="rId16"/>
    <p:sldId id="429" r:id="rId17"/>
    <p:sldId id="430" r:id="rId18"/>
    <p:sldId id="431" r:id="rId19"/>
    <p:sldId id="432" r:id="rId20"/>
    <p:sldId id="437" r:id="rId21"/>
    <p:sldId id="439" r:id="rId22"/>
    <p:sldId id="440" r:id="rId23"/>
    <p:sldId id="443" r:id="rId24"/>
    <p:sldId id="444" r:id="rId25"/>
    <p:sldId id="446" r:id="rId26"/>
    <p:sldId id="275" r:id="rId27"/>
    <p:sldId id="276" r:id="rId28"/>
    <p:sldId id="278" r:id="rId29"/>
    <p:sldId id="282" r:id="rId30"/>
    <p:sldId id="283" r:id="rId31"/>
    <p:sldId id="447" r:id="rId32"/>
    <p:sldId id="285" r:id="rId33"/>
    <p:sldId id="387" r:id="rId34"/>
    <p:sldId id="388" r:id="rId35"/>
    <p:sldId id="288" r:id="rId36"/>
    <p:sldId id="389" r:id="rId37"/>
    <p:sldId id="302" r:id="rId38"/>
    <p:sldId id="393" r:id="rId39"/>
    <p:sldId id="304" r:id="rId40"/>
    <p:sldId id="394" r:id="rId41"/>
    <p:sldId id="395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2C8945-B291-4F4C-9951-6A13DD5BF850}" type="datetimeFigureOut">
              <a:rPr lang="en-US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8E5FD9-DF23-4F97-9DF6-1EFD9EE8C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FE91E8-5EDB-4337-BB95-E11ED2D331E1}" type="datetime1">
              <a:rPr lang="en-US" smtClean="0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85AD0E-AFA4-4741-9059-97A4E34DD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7A04-F683-4302-A69C-9266EAF78C0D}" type="datetime1">
              <a:rPr lang="en-US" smtClean="0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956E-8DF6-4733-B7FB-37C2A7C37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485D-7337-4D62-B235-F6B09BBD67CD}" type="datetime1">
              <a:rPr lang="en-US" smtClean="0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23A9-0DFD-4DFC-B24A-EA5C62AF7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9BA5-73EC-4E29-8AD1-F3828FD7BC1A}" type="datetime1">
              <a:rPr lang="en-US" smtClean="0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AE28-74AE-4538-B38C-C590345A4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75237-CE70-4167-9483-D3D492C83D7F}" type="datetime1">
              <a:rPr lang="en-US" smtClean="0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3562A3-E173-4B16-9F81-469EFF83F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C96B78-4EB2-4C86-AFD2-14B1971A16F0}" type="datetime1">
              <a:rPr lang="en-US" smtClean="0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EF3F10-A05F-4522-84D5-E946D3122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C1E8A4-82F1-4A9B-8F01-24FE26837478}" type="datetime1">
              <a:rPr lang="en-US" smtClean="0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6E3CF-E99C-4C20-A5D1-1AB83B7DD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7F240F-746E-4832-BFC3-8FDB31CD148C}" type="datetime1">
              <a:rPr lang="en-US" smtClean="0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A0C38B-FA36-41F2-94E9-2CC7CC98D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2460F8-9A1D-42FA-ABDA-CA62E6001E53}" type="datetime1">
              <a:rPr lang="en-US" smtClean="0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7EE0F5-696C-49D7-BC44-4C2EF7666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6BA6-2C2D-4E30-BC85-85889A1F0AF4}" type="datetime1">
              <a:rPr lang="en-US" smtClean="0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2514-0429-486E-9557-FF9D01171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AA115F-D508-4FFB-B49F-0048692F529E}" type="datetime1">
              <a:rPr lang="en-US" smtClean="0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AF806A-665A-4775-8ED8-32147E5D9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0F07604-D734-4DE6-8351-0FEF5DEB2DDB}" type="datetime1">
              <a:rPr lang="en-US" smtClean="0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122CA3-C877-47CE-8ECF-B895CDCA2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A5552D2-7DD3-44B3-91E5-17F0E6743FC7}" type="datetime1">
              <a:rPr lang="en-US" smtClean="0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273B473-36BE-4B8E-86D5-497C4D50B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82" r:id="rId7"/>
    <p:sldLayoutId id="2147483692" r:id="rId8"/>
    <p:sldLayoutId id="2147483693" r:id="rId9"/>
    <p:sldLayoutId id="2147483683" r:id="rId10"/>
    <p:sldLayoutId id="2147483684" r:id="rId11"/>
    <p:sldLayoutId id="2147483685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Chapter 3: Introduction to Problem Solving and Control Statements 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/>
            <a:r>
              <a:rPr lang="en-US" dirty="0" smtClean="0"/>
              <a:t>Visual Basic 2010 How to Program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85AD0E-AFA4-4741-9059-97A4E34DDC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" descr="vbhtp5_03imagesagain_Page_5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 1: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Output)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If...Then...End If 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155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2"/>
          </a:xfrm>
        </p:spPr>
        <p:txBody>
          <a:bodyPr/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Comparing Integers with the Equality and Relational Operators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Comparison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program uses six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statements to compare two numbers entered into a program by the user.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the condition in any of these statements is true, the body associated with that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executes.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user enters these values, which are stored in variables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Then the comparisons are performed and the results are displayed in a multiline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1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6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Getting the Values Entered By the User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Lines 9–10 declare the variables that are used in the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compareButton_Click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event handler.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Lines 12–13 get the numbers that the user entered and assign the values to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variables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respectively.</a:t>
            </a:r>
          </a:p>
        </p:txBody>
      </p:sp>
      <p:sp>
        <p:nvSpPr>
          <p:cNvPr id="15667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962400" y="6408738"/>
            <a:ext cx="4191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76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 in lines 15–17 compares the values of the variables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for equality.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the values are equal, the statement in line 16 outputs a string indicating that the two numbers are equal.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keyword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End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(line 17) end the body of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Assignment and the equality operator both use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symbol.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Example: Using (=) symbol for different purposes:</a:t>
            </a:r>
          </a:p>
          <a:p>
            <a:pPr lvl="2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a. Assignment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			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b. Equality</a:t>
            </a:r>
          </a:p>
          <a:p>
            <a:pPr lvl="2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7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4953000"/>
            <a:ext cx="28194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Dim</a:t>
            </a:r>
            <a:r>
              <a:rPr lang="en-US" dirty="0" smtClean="0"/>
              <a:t> </a:t>
            </a:r>
            <a:r>
              <a:rPr lang="en-US" b="1" dirty="0" smtClean="0"/>
              <a:t>number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As Integer</a:t>
            </a:r>
          </a:p>
          <a:p>
            <a:r>
              <a:rPr lang="en-US" b="1" dirty="0" smtClean="0"/>
              <a:t>number 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b="1" dirty="0" smtClean="0"/>
              <a:t> 10</a:t>
            </a:r>
            <a:endParaRPr lang="ar-S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876800"/>
            <a:ext cx="289560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If </a:t>
            </a:r>
            <a:r>
              <a:rPr lang="en-US" b="1" dirty="0" smtClean="0"/>
              <a:t>x 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b="1" dirty="0" smtClean="0"/>
              <a:t> z</a:t>
            </a:r>
            <a:r>
              <a:rPr lang="en-US" b="1" dirty="0" smtClean="0">
                <a:solidFill>
                  <a:srgbClr val="0000FF"/>
                </a:solidFill>
              </a:rPr>
              <a:t> Then</a:t>
            </a:r>
          </a:p>
          <a:p>
            <a:r>
              <a:rPr lang="en-US" b="1" dirty="0" smtClean="0"/>
              <a:t>TextBox1.Clear()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End if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8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Displaying Text in a Multiline </a:t>
            </a:r>
            <a:r>
              <a:rPr lang="en-US" sz="2400" b="1" i="1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endParaRPr lang="en-US" sz="2400" b="1" i="1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 this program, we display several lines of text in a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enable this functionality, we set the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MultiLine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property to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in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Properties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window.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We also use the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AppendText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method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which enables us to add more text to what is already displayed in a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87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974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81138"/>
            <a:ext cx="8458200" cy="4525962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Sometimes you give a method values —known as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arguments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—that the method uses while performing its task.</a:t>
            </a: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line 16 of Fig. 3.27, the expression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&amp;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" = "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&amp;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parentheses is the argument to method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AppendText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line 16, if number1 = 333 and number2 =333, the argument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AppendText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method evaluates as follows: 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number1 &amp; number2 is converted to a string and concatenated with the string " = ”.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 the resulting string "333 = 333" is appended 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TextBox’s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Text property by method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AppendText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60771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89038"/>
            <a:ext cx="8458200" cy="4525962"/>
          </a:xfrm>
        </p:spPr>
        <p:txBody>
          <a:bodyPr/>
          <a:lstStyle/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(lines 19–39), additional strings, including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vbCrLf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are appended by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resultTextBox.AppendText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statements.</a:t>
            </a:r>
          </a:p>
          <a:p>
            <a:pPr algn="just"/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vbCrLf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is a predefined value, known as a constant, makes a new line. In other words, it has the same effect of the key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Enter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in the keyboard.</a:t>
            </a:r>
          </a:p>
          <a:p>
            <a:pPr algn="just"/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52400" y="914400"/>
            <a:ext cx="94488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TextChanged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event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is a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default event that happens when you double click on the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textBox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Lines 43–47 and 50–54 show the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TextChanged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event handlers for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number1TextBox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number2TextBox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These methods are called when the user types in the corresponding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es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are two ways 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o clear the content of a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Text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49313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Clear method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which removes the text that is currently displayed in the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follows: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resultTextBox.Clear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().</a:t>
            </a:r>
          </a:p>
          <a:p>
            <a:pPr marL="849313" lvl="1" indent="-457200">
              <a:lnSpc>
                <a:spcPct val="90000"/>
              </a:lnSpc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 marL="849313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You can also clear a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’s or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Text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property by assigning it the value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String.Empty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follows: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resultTextBox.Text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=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String.Empty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8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1" descr="vbhtp5_03imagesagain_Page_6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6896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686800" cy="4525962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000000"/>
                </a:solidFill>
                <a:latin typeface="AGaramond" pitchFamily="50" charset="0"/>
              </a:rPr>
              <a:t>Entering the Code; Introducing the Parameter Info Window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Enter the code from Fig. 3.27 into the three event handlers to complete the application.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you’re typing line 16, the IDE displays the </a:t>
            </a:r>
            <a:r>
              <a:rPr lang="en-US" b="1" i="1" dirty="0" smtClean="0">
                <a:solidFill>
                  <a:srgbClr val="3380E6"/>
                </a:solidFill>
                <a:latin typeface="Times New Roman" pitchFamily="18" charset="0"/>
              </a:rPr>
              <a:t>Parameter Info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window  as you type the opening left parenthesis character,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after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resultTextBox.AppendText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89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1" descr="vbhtp5_03imagesagain_Page_62.png"/>
          <p:cNvPicPr>
            <a:picLocks noGrp="1" noChangeAspect="1"/>
          </p:cNvPicPr>
          <p:nvPr isPhoto="1"/>
        </p:nvPicPr>
        <p:blipFill>
          <a:blip r:embed="rId2" cstate="print"/>
          <a:srcRect l="5000" t="8836" r="29167" b="43123"/>
          <a:stretch>
            <a:fillRect/>
          </a:stretch>
        </p:blipFill>
        <p:spPr bwMode="auto">
          <a:xfrm>
            <a:off x="1752600" y="3657600"/>
            <a:ext cx="601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vbhtp5_04images_Page_03.png"/>
          <p:cNvPicPr>
            <a:picLocks noGrp="1" noChangeAspect="1"/>
          </p:cNvPicPr>
          <p:nvPr isPhoto="1"/>
        </p:nvPicPr>
        <p:blipFill>
          <a:blip r:embed="rId2" cstate="print"/>
          <a:srcRect l="20833" t="21190" r="14167" b="4690"/>
          <a:stretch>
            <a:fillRect/>
          </a:stretch>
        </p:blipFill>
        <p:spPr bwMode="auto">
          <a:xfrm>
            <a:off x="1524000" y="1143000"/>
            <a:ext cx="5943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3.7  Decision Making: Equality and Relational Operators</a:t>
            </a:r>
          </a:p>
        </p:txBody>
      </p:sp>
      <p:sp>
        <p:nvSpPr>
          <p:cNvPr id="1720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smtClean="0">
                <a:solidFill>
                  <a:srgbClr val="000000"/>
                </a:solidFill>
                <a:latin typeface="AGaramond" pitchFamily="50" charset="0"/>
              </a:rPr>
              <a:t>Operator Precedence</a:t>
            </a:r>
          </a:p>
          <a:p>
            <a:pPr lvl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Figure 3.30 shows the precedence of the operators introduced in this chapter.</a:t>
            </a:r>
          </a:p>
          <a:p>
            <a:pPr lvl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The operators are displayed from top to bottom in decreasing order of precedence.</a:t>
            </a:r>
          </a:p>
        </p:txBody>
      </p:sp>
      <p:sp>
        <p:nvSpPr>
          <p:cNvPr id="1720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" descr="vbhtp5_03imagesagain_Page_6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If </a:t>
            </a:r>
            <a:r>
              <a:rPr lang="en-US" sz="2000" dirty="0" smtClean="0"/>
              <a:t>(x+y^2)-u &lt;&gt; z\4*3 </a:t>
            </a:r>
            <a:r>
              <a:rPr lang="en-US" sz="2000" dirty="0" smtClean="0">
                <a:solidFill>
                  <a:srgbClr val="0000FF"/>
                </a:solidFill>
              </a:rPr>
              <a:t>Then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What will be executed first?</a:t>
            </a:r>
            <a:endParaRPr lang="ar-S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485900" y="1409700"/>
            <a:ext cx="228600" cy="30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Left Brace 6"/>
          <p:cNvSpPr/>
          <p:nvPr/>
        </p:nvSpPr>
        <p:spPr>
          <a:xfrm rot="16200000">
            <a:off x="1219200" y="1905000"/>
            <a:ext cx="2286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1447800" y="1676401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endCxn id="7" idx="0"/>
          </p:cNvCxnSpPr>
          <p:nvPr/>
        </p:nvCxnSpPr>
        <p:spPr>
          <a:xfrm>
            <a:off x="1066800" y="13716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9200" y="22860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3200400" y="1295400"/>
            <a:ext cx="152400" cy="30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3124200" y="15240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2895600" y="1828800"/>
            <a:ext cx="3048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TextBox 14"/>
          <p:cNvSpPr txBox="1"/>
          <p:nvPr/>
        </p:nvSpPr>
        <p:spPr>
          <a:xfrm>
            <a:off x="2895600" y="22098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>
            <a:endCxn id="14" idx="0"/>
          </p:cNvCxnSpPr>
          <p:nvPr/>
        </p:nvCxnSpPr>
        <p:spPr>
          <a:xfrm>
            <a:off x="2819400" y="1371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16200000">
            <a:off x="1600200" y="2438400"/>
            <a:ext cx="3048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1600200" y="29718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5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>
            <a:endCxn id="19" idx="2"/>
          </p:cNvCxnSpPr>
          <p:nvPr/>
        </p:nvCxnSpPr>
        <p:spPr>
          <a:xfrm>
            <a:off x="2133600" y="13716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 rot="16200000">
            <a:off x="2252156" y="2929443"/>
            <a:ext cx="296287" cy="1295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TextBox 25"/>
          <p:cNvSpPr txBox="1"/>
          <p:nvPr/>
        </p:nvSpPr>
        <p:spPr>
          <a:xfrm>
            <a:off x="2209800" y="3725287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6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>
            <a:stCxn id="15" idx="4"/>
            <a:endCxn id="25" idx="2"/>
          </p:cNvCxnSpPr>
          <p:nvPr/>
        </p:nvCxnSpPr>
        <p:spPr>
          <a:xfrm>
            <a:off x="3048000" y="2599313"/>
            <a:ext cx="0" cy="829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0" y="4572000"/>
            <a:ext cx="6172200" cy="92333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  <a:prstDash val="dash"/>
          </a:ln>
        </p:spPr>
        <p:txBody>
          <a:bodyPr wrap="square" rtlCol="1">
            <a:spAutoFit/>
          </a:bodyPr>
          <a:lstStyle/>
          <a:p>
            <a:pPr algn="just"/>
            <a:r>
              <a:rPr lang="en-US" b="1" i="1" dirty="0" smtClean="0"/>
              <a:t>Note: </a:t>
            </a:r>
            <a:r>
              <a:rPr lang="en-US" i="1" dirty="0" smtClean="0"/>
              <a:t>Don’t forget that parenthesis () has the highest priority  amongst all the operators &amp; anything inside them should be executed first.</a:t>
            </a:r>
            <a:endParaRPr lang="ar-SA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 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610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 selection statement chooses among alternative courses of action.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Suppose that the passing grade on an examination is 60.Then the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statement</a:t>
            </a:r>
          </a:p>
          <a:p>
            <a:pPr lvl="3">
              <a:lnSpc>
                <a:spcPct val="80000"/>
              </a:lnSpc>
            </a:pPr>
            <a:r>
              <a:rPr lang="en-US" sz="1800" i="1" dirty="0" smtClean="0">
                <a:solidFill>
                  <a:srgbClr val="0026CC"/>
                </a:solidFill>
                <a:latin typeface="Times New Roman" pitchFamily="18" charset="0"/>
              </a:rPr>
              <a:t>If student’s grade is greater than or equal to 60 then</a:t>
            </a:r>
            <a:br>
              <a:rPr lang="en-US" sz="1800" i="1" dirty="0" smtClean="0">
                <a:solidFill>
                  <a:srgbClr val="0026CC"/>
                </a:solidFill>
                <a:latin typeface="Times New Roman" pitchFamily="18" charset="0"/>
              </a:rPr>
            </a:br>
            <a:r>
              <a:rPr lang="en-US" sz="1800" i="1" dirty="0" smtClean="0">
                <a:solidFill>
                  <a:srgbClr val="0026CC"/>
                </a:solidFill>
                <a:latin typeface="Times New Roman" pitchFamily="18" charset="0"/>
              </a:rPr>
              <a:t>Display “Passed”</a:t>
            </a:r>
          </a:p>
          <a:p>
            <a:pPr lvl="3">
              <a:lnSpc>
                <a:spcPct val="80000"/>
              </a:lnSpc>
            </a:pPr>
            <a:endParaRPr lang="en-US" sz="1800" i="1" dirty="0" smtClean="0">
              <a:solidFill>
                <a:srgbClr val="0026CC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is an informal language that helps you develop algorithms and it is not executed in the program.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Determines whether the condition “student’s grade is greater than or equal to 60” is true or false.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the condition is true, then “Passed” is displayed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the condition is false, the display statement is ignored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4.5  Control Structures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preceding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If statement may be written in Visual Basic as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studentGrade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60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b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"Passed" </a:t>
            </a:r>
            <a:r>
              <a:rPr lang="en-US" dirty="0" smtClean="0">
                <a:solidFill>
                  <a:srgbClr val="00BF00"/>
                </a:solidFill>
                <a:latin typeface="Lucida Console" pitchFamily="49" charset="0"/>
              </a:rPr>
              <a:t>' display "Passed"</a:t>
            </a:r>
            <a:br>
              <a:rPr lang="en-US" dirty="0" smtClean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statement in the body of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 displays the string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"Passed"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on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resultLabel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4.5  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Single Line 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…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 statement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selection statement also could be written on a single line as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ucida Console" pitchFamily="49" charset="0"/>
              </a:rPr>
              <a:t>studentGrade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1800" dirty="0" smtClean="0">
                <a:solidFill>
                  <a:srgbClr val="128AFF"/>
                </a:solidFill>
                <a:latin typeface="Lucida Console" pitchFamily="49" charset="0"/>
              </a:rPr>
              <a:t>60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800" dirty="0" smtClean="0">
                <a:solidFill>
                  <a:srgbClr val="128AFF"/>
                </a:solidFill>
                <a:latin typeface="Lucida Console" pitchFamily="49" charset="0"/>
              </a:rPr>
              <a:t>"Passed“</a:t>
            </a:r>
          </a:p>
          <a:p>
            <a:pPr>
              <a:lnSpc>
                <a:spcPct val="90000"/>
              </a:lnSpc>
              <a:buNone/>
            </a:pPr>
            <a:endParaRPr lang="en-US" sz="1800" dirty="0" smtClean="0">
              <a:solidFill>
                <a:srgbClr val="128AFF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 the </a:t>
            </a: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multiple-line format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all statements (there can be many) in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body execute if the condition is true.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 the </a:t>
            </a: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single-line format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only the statement immediately after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keyword executes if the condition is true.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4.6  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Else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selection statement allows you to specify that a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different action (or sequence of actions) is to be performed when the condition is true than when the condition is false.</a:t>
            </a:r>
          </a:p>
          <a:p>
            <a:pPr>
              <a:lnSpc>
                <a:spcPct val="80000"/>
              </a:lnSpc>
              <a:buNone/>
            </a:pPr>
            <a:endParaRPr lang="en-US" sz="28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For example, the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statement</a:t>
            </a:r>
          </a:p>
          <a:p>
            <a:pPr lvl="3">
              <a:lnSpc>
                <a:spcPct val="80000"/>
              </a:lnSpc>
            </a:pPr>
            <a:r>
              <a:rPr lang="en-US" sz="2000" i="1" dirty="0" smtClean="0">
                <a:solidFill>
                  <a:srgbClr val="0026CC"/>
                </a:solidFill>
                <a:latin typeface="Times New Roman" pitchFamily="18" charset="0"/>
              </a:rPr>
              <a:t>If student’s grade is greater than or equal to 60 then</a:t>
            </a:r>
            <a:br>
              <a:rPr lang="en-US" sz="2000" i="1" dirty="0" smtClean="0">
                <a:solidFill>
                  <a:srgbClr val="0026CC"/>
                </a:solidFill>
                <a:latin typeface="Times New Roman" pitchFamily="18" charset="0"/>
              </a:rPr>
            </a:br>
            <a:r>
              <a:rPr lang="en-US" sz="2000" i="1" dirty="0" smtClean="0">
                <a:solidFill>
                  <a:srgbClr val="0026CC"/>
                </a:solidFill>
                <a:latin typeface="Times New Roman" pitchFamily="18" charset="0"/>
              </a:rPr>
              <a:t>Display “Passed”</a:t>
            </a:r>
            <a:br>
              <a:rPr lang="en-US" sz="2000" i="1" dirty="0" smtClean="0">
                <a:solidFill>
                  <a:srgbClr val="0026CC"/>
                </a:solidFill>
                <a:latin typeface="Times New Roman" pitchFamily="18" charset="0"/>
              </a:rPr>
            </a:br>
            <a:r>
              <a:rPr lang="en-US" sz="2000" i="1" dirty="0" smtClean="0">
                <a:solidFill>
                  <a:srgbClr val="0026CC"/>
                </a:solidFill>
                <a:latin typeface="Times New Roman" pitchFamily="18" charset="0"/>
              </a:rPr>
              <a:t>Else</a:t>
            </a:r>
            <a:br>
              <a:rPr lang="en-US" sz="2000" i="1" dirty="0" smtClean="0">
                <a:solidFill>
                  <a:srgbClr val="0026CC"/>
                </a:solidFill>
                <a:latin typeface="Times New Roman" pitchFamily="18" charset="0"/>
              </a:rPr>
            </a:br>
            <a:r>
              <a:rPr lang="en-US" sz="2000" i="1" dirty="0" smtClean="0">
                <a:solidFill>
                  <a:srgbClr val="0026CC"/>
                </a:solidFill>
                <a:latin typeface="Times New Roman" pitchFamily="18" charset="0"/>
              </a:rPr>
              <a:t>Display “Failed”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Displays “Passed” if the student’s grade is greater than or equal to 60,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Displays “Failed” if the student’s grade is less than 60.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4.6  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Else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preceding </a:t>
            </a: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If…Else statement may be written in Visual Basic as</a:t>
            </a:r>
          </a:p>
          <a:p>
            <a:pPr>
              <a:lnSpc>
                <a:spcPct val="90000"/>
              </a:lnSpc>
            </a:pPr>
            <a:endParaRPr lang="en-US" sz="25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Lucida Console" pitchFamily="49" charset="0"/>
              </a:rPr>
              <a:t>studentGrade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1900" dirty="0" smtClean="0">
                <a:solidFill>
                  <a:srgbClr val="128AFF"/>
                </a:solidFill>
                <a:latin typeface="Lucida Console" pitchFamily="49" charset="0"/>
              </a:rPr>
              <a:t>60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b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900" dirty="0" err="1" smtClean="0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900" dirty="0" smtClean="0">
                <a:solidFill>
                  <a:srgbClr val="128AFF"/>
                </a:solidFill>
                <a:latin typeface="Lucida Console" pitchFamily="49" charset="0"/>
              </a:rPr>
              <a:t>"Passed"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900" dirty="0" smtClean="0">
                <a:solidFill>
                  <a:srgbClr val="00BF00"/>
                </a:solidFill>
                <a:latin typeface="Lucida Console" pitchFamily="49" charset="0"/>
              </a:rPr>
              <a:t>’ display "Passed"</a:t>
            </a:r>
            <a:br>
              <a:rPr lang="en-US" sz="1900" dirty="0" smtClean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Else</a:t>
            </a:r>
            <a:b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900" dirty="0" err="1" smtClean="0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900" dirty="0" smtClean="0">
                <a:solidFill>
                  <a:srgbClr val="128AFF"/>
                </a:solidFill>
                <a:latin typeface="Lucida Console" pitchFamily="49" charset="0"/>
              </a:rPr>
              <a:t>"Failed" </a:t>
            </a:r>
            <a:r>
              <a:rPr lang="en-US" sz="1900" dirty="0" smtClean="0">
                <a:solidFill>
                  <a:srgbClr val="00BF00"/>
                </a:solidFill>
                <a:latin typeface="Lucida Console" pitchFamily="49" charset="0"/>
              </a:rPr>
              <a:t>’ display "Failed"</a:t>
            </a:r>
            <a:br>
              <a:rPr lang="en-US" sz="1900" dirty="0" smtClean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pPr>
              <a:lnSpc>
                <a:spcPct val="9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body of the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Else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clause is indented so that it lines up with the body of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clause.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>
                <a:solidFill>
                  <a:srgbClr val="0000FF"/>
                </a:solidFill>
              </a:rPr>
              <a:t>If</a:t>
            </a:r>
            <a:r>
              <a:rPr lang="en-US" dirty="0" smtClean="0"/>
              <a:t> …</a:t>
            </a:r>
            <a:r>
              <a:rPr lang="en-US" dirty="0" smtClean="0">
                <a:solidFill>
                  <a:srgbClr val="0000FF"/>
                </a:solidFill>
              </a:rPr>
              <a:t>Then</a:t>
            </a:r>
            <a:r>
              <a:rPr lang="en-US" dirty="0" smtClean="0"/>
              <a:t> …</a:t>
            </a:r>
            <a:r>
              <a:rPr lang="en-US" dirty="0" smtClean="0">
                <a:solidFill>
                  <a:srgbClr val="0000FF"/>
                </a:solidFill>
              </a:rPr>
              <a:t>Else</a:t>
            </a:r>
            <a:r>
              <a:rPr lang="en-US" dirty="0" smtClean="0"/>
              <a:t> is executed?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0" y="1524000"/>
            <a:ext cx="3429000" cy="4525962"/>
          </a:xfrm>
        </p:spPr>
        <p:txBody>
          <a:bodyPr/>
          <a:lstStyle/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Condition</a:t>
            </a:r>
            <a:r>
              <a:rPr lang="en-US" sz="1900" dirty="0" smtClean="0">
                <a:solidFill>
                  <a:srgbClr val="128AFF"/>
                </a:solidFill>
                <a:latin typeface="Lucida Console" pitchFamily="49" charset="0"/>
              </a:rPr>
              <a:t>(s)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19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Body_1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1900" dirty="0" smtClean="0">
              <a:solidFill>
                <a:srgbClr val="00BF00"/>
              </a:solidFill>
              <a:latin typeface="Lucida Console" pitchFamily="49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Else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1900" dirty="0" smtClean="0">
              <a:solidFill>
                <a:srgbClr val="0000FF"/>
              </a:solidFill>
              <a:latin typeface="Lucida Console" pitchFamily="49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Body_2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19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457200" y="1524000"/>
            <a:ext cx="35052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dirty="0" smtClean="0"/>
              <a:t>Any thing between </a:t>
            </a:r>
            <a:r>
              <a:rPr lang="en-US" sz="2000" i="1" dirty="0" smtClean="0">
                <a:solidFill>
                  <a:srgbClr val="0070C0"/>
                </a:solidFill>
              </a:rPr>
              <a:t>Then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rgbClr val="0070C0"/>
                </a:solidFill>
              </a:rPr>
              <a:t>Else </a:t>
            </a:r>
            <a:r>
              <a:rPr lang="en-US" sz="2000" dirty="0" smtClean="0"/>
              <a:t>(</a:t>
            </a:r>
            <a:r>
              <a:rPr lang="en-US" sz="2000" i="1" dirty="0" smtClean="0"/>
              <a:t>Body_1</a:t>
            </a:r>
            <a:r>
              <a:rPr lang="en-US" sz="2000" dirty="0" smtClean="0"/>
              <a:t>)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/>
              <a:t>will be executed</a:t>
            </a:r>
            <a:r>
              <a:rPr lang="en-US" sz="2000" dirty="0" smtClean="0"/>
              <a:t> only when the </a:t>
            </a:r>
            <a:r>
              <a:rPr lang="en-US" sz="2000" i="1" dirty="0" smtClean="0"/>
              <a:t>Condition(s)</a:t>
            </a:r>
            <a:r>
              <a:rPr lang="en-US" sz="2000" dirty="0" smtClean="0"/>
              <a:t> is/are </a:t>
            </a:r>
            <a:r>
              <a:rPr lang="en-US" sz="2000" b="1" u="sng" dirty="0" smtClean="0"/>
              <a:t>met</a:t>
            </a:r>
            <a:r>
              <a:rPr lang="en-US" sz="2000" dirty="0" smtClean="0"/>
              <a:t> (</a:t>
            </a:r>
            <a:r>
              <a:rPr lang="en-US" sz="2000" b="1" u="sng" dirty="0" smtClean="0"/>
              <a:t>true)</a:t>
            </a:r>
            <a:endParaRPr lang="ar-SA" sz="2000" dirty="0"/>
          </a:p>
        </p:txBody>
      </p:sp>
      <p:sp>
        <p:nvSpPr>
          <p:cNvPr id="9" name="Left Brace 8"/>
          <p:cNvSpPr/>
          <p:nvPr/>
        </p:nvSpPr>
        <p:spPr>
          <a:xfrm rot="10800000" flipH="1">
            <a:off x="4724400" y="1752600"/>
            <a:ext cx="685800" cy="1295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Straight Connector 10"/>
          <p:cNvCxnSpPr>
            <a:endCxn id="9" idx="1"/>
          </p:cNvCxnSpPr>
          <p:nvPr/>
        </p:nvCxnSpPr>
        <p:spPr>
          <a:xfrm flipV="1">
            <a:off x="3962400" y="24003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228600" y="3324761"/>
            <a:ext cx="373380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dirty="0" smtClean="0"/>
              <a:t>Any thing between </a:t>
            </a:r>
            <a:r>
              <a:rPr lang="en-US" sz="2000" i="1" dirty="0" smtClean="0">
                <a:solidFill>
                  <a:srgbClr val="0070C0"/>
                </a:solidFill>
              </a:rPr>
              <a:t>Else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rgbClr val="0070C0"/>
                </a:solidFill>
              </a:rPr>
              <a:t>End If </a:t>
            </a:r>
            <a:r>
              <a:rPr lang="en-US" sz="2000" dirty="0" smtClean="0"/>
              <a:t>(</a:t>
            </a:r>
            <a:r>
              <a:rPr lang="en-US" sz="2000" i="1" dirty="0" smtClean="0"/>
              <a:t>Body_2</a:t>
            </a:r>
            <a:r>
              <a:rPr lang="en-US" sz="2000" dirty="0" smtClean="0"/>
              <a:t>)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/>
              <a:t>will be executed</a:t>
            </a:r>
            <a:r>
              <a:rPr lang="en-US" sz="2000" dirty="0" smtClean="0"/>
              <a:t> only when the </a:t>
            </a:r>
            <a:r>
              <a:rPr lang="en-US" sz="2000" i="1" dirty="0" smtClean="0"/>
              <a:t>Condition(s)</a:t>
            </a:r>
            <a:r>
              <a:rPr lang="en-US" sz="2000" dirty="0" smtClean="0"/>
              <a:t> is/are </a:t>
            </a:r>
            <a:r>
              <a:rPr lang="en-US" sz="2000" b="1" u="sng" dirty="0" smtClean="0"/>
              <a:t>not met (false)</a:t>
            </a:r>
            <a:endParaRPr lang="ar-SA" sz="2000" dirty="0"/>
          </a:p>
        </p:txBody>
      </p:sp>
      <p:sp>
        <p:nvSpPr>
          <p:cNvPr id="18" name="Left Brace 17"/>
          <p:cNvSpPr/>
          <p:nvPr/>
        </p:nvSpPr>
        <p:spPr>
          <a:xfrm rot="10800000" flipH="1">
            <a:off x="4724400" y="3124200"/>
            <a:ext cx="685800" cy="1295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>
          <a:xfrm flipV="1">
            <a:off x="3962400" y="37719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4.7  Nested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Else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Statements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Nested If…Then…Else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statements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test for multiple conditions by placing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statements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inside other </a:t>
            </a:r>
            <a:r>
              <a:rPr lang="en-US" i="1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i="1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i="1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statements.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For example, the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 in Fig. 4.4 displays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“A” for exam grades greater than or equal to 90,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“B” for grades in the range 80–89,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“C” for grades in the range 70–79,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“D” for grades in the range 60–69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and “F” for all other grades.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may be written in Visual Basic as shown in Fig. 4.5.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We introduce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Do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While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Loop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While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End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While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Do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Until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Loop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statements—five of the building blocks that allow you to specify the logic required for methods to perform their tasks.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vbhtp5_04images_Page_0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vbhtp5_04images_Page_0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4.7  Nested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Else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Statements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i="1" dirty="0" err="1" smtClean="0">
                <a:solidFill>
                  <a:srgbClr val="000000"/>
                </a:solidFill>
                <a:latin typeface="Lucida Console" pitchFamily="49" charset="0"/>
              </a:rPr>
              <a:t>ElseIf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Most programmers prefer to write the nested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statements from Fig. 4.5 using the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ElseIf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keyword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as shown in Fig. 4.6.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Both forms are equivalent.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 nested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statements, if you type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on one line, the Visual Basic editor will automatically convert it to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ElseIf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as in Fig. 4.6.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vbhtp5_04images_Page_1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4.9  Compound Assignment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compound assignment operators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enable you to abbreviate assignment statements.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For example, the statement</a:t>
            </a:r>
          </a:p>
          <a:p>
            <a:pPr lvl="3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value = value + </a:t>
            </a:r>
            <a: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  <a:t>3</a:t>
            </a:r>
          </a:p>
          <a:p>
            <a:pPr lvl="1">
              <a:lnSpc>
                <a:spcPct val="90000"/>
              </a:lnSpc>
            </a:pP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Can be abbreviated with the </a:t>
            </a:r>
            <a:r>
              <a:rPr lang="en-US" sz="2100" i="1" dirty="0" smtClean="0">
                <a:solidFill>
                  <a:srgbClr val="0000FF"/>
                </a:solidFill>
                <a:latin typeface="Times New Roman" pitchFamily="18" charset="0"/>
              </a:rPr>
              <a:t>addition assignment operator,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i="1" dirty="0" smtClean="0">
                <a:solidFill>
                  <a:srgbClr val="0000FF"/>
                </a:solidFill>
                <a:latin typeface="Times New Roman" pitchFamily="18" charset="0"/>
              </a:rPr>
              <a:t>+=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 as</a:t>
            </a:r>
          </a:p>
          <a:p>
            <a:pPr lvl="3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value += </a:t>
            </a:r>
            <a: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  <a:t>3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+=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operator adds the value of the right operand to the value of the left operand and stores the result in the left operand’s variable.</a:t>
            </a:r>
          </a:p>
          <a:p>
            <a:pPr>
              <a:lnSpc>
                <a:spcPct val="90000"/>
              </a:lnSpc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Figure 4.8 summarizes the compound assignment operators.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vbhtp5_04images_Page_1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4.9  Compound Assignment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The variable on the left side of an assignment operator must be an 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</a:rPr>
              <a:t>a modifiable variable or property </a:t>
            </a:r>
          </a:p>
          <a:p>
            <a:pPr>
              <a:lnSpc>
                <a:spcPct val="80000"/>
              </a:lnSpc>
            </a:pPr>
            <a:endParaRPr lang="en-US" sz="2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+=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-=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*=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/=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\=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^=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&amp;=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operators are always applied 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</a:rPr>
              <a:t>last in an expression.</a:t>
            </a:r>
          </a:p>
          <a:p>
            <a:pPr>
              <a:lnSpc>
                <a:spcPct val="80000"/>
              </a:lnSpc>
            </a:pPr>
            <a:endParaRPr lang="en-US" sz="2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When an assignment (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) is evaluated, the expression to the right of the operator is always evaluated first, then the value is assigned to the 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</a:rPr>
              <a:t>left side variable.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 descr="vbhtp5_04images_Page_1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3380E6"/>
                </a:solidFill>
                <a:latin typeface="Arial"/>
              </a:rPr>
              <a:t>4.9  Example: Compound Assignment Operators</a:t>
            </a:r>
            <a:endParaRPr lang="ar-SA" sz="2800" dirty="0"/>
          </a:p>
        </p:txBody>
      </p:sp>
      <p:sp>
        <p:nvSpPr>
          <p:cNvPr id="6553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vbhtp5_04images_Page_1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228600"/>
            <a:ext cx="8382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80E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4.9  Example: Compound Assignment Operators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763000" cy="48434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If…Then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statement allows a program to make a decision based on the truth or falsity of some expression.</a:t>
            </a:r>
          </a:p>
          <a:p>
            <a:pPr>
              <a:lnSpc>
                <a:spcPct val="90000"/>
              </a:lnSpc>
              <a:buNone/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expression in an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statement is called a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condition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endParaRPr lang="en-US" sz="19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Conditions in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statements can be formed by using the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equality operators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relational operators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summarized in Fig. 3.26.</a:t>
            </a:r>
          </a:p>
          <a:p>
            <a:pPr>
              <a:lnSpc>
                <a:spcPct val="90000"/>
              </a:lnSpc>
              <a:buNone/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relational and equality operators </a:t>
            </a:r>
            <a:r>
              <a:rPr lang="en-US" sz="2300" b="1" i="1" u="sng" dirty="0" smtClean="0">
                <a:solidFill>
                  <a:srgbClr val="000000"/>
                </a:solidFill>
                <a:latin typeface="Times New Roman" pitchFamily="18" charset="0"/>
              </a:rPr>
              <a:t>all have the same level of precedence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and associate from </a:t>
            </a:r>
            <a:r>
              <a:rPr lang="en-US" sz="2300" b="1" i="1" u="sng" dirty="0" smtClean="0">
                <a:solidFill>
                  <a:srgbClr val="000000"/>
                </a:solidFill>
                <a:latin typeface="Times New Roman" pitchFamily="18" charset="0"/>
              </a:rPr>
              <a:t>left to right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95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1" descr="vbhtp5_03imagesagain_Page_5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…Then Statement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If</a:t>
            </a:r>
            <a:r>
              <a:rPr lang="en-US" dirty="0" smtClean="0"/>
              <a:t>  </a:t>
            </a:r>
            <a:r>
              <a:rPr lang="en-US" i="1" dirty="0" smtClean="0"/>
              <a:t>Condition(s)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Then</a:t>
            </a:r>
          </a:p>
          <a:p>
            <a:pPr algn="ctr">
              <a:buNone/>
            </a:pPr>
            <a:r>
              <a:rPr lang="en-US" i="1" dirty="0" smtClean="0"/>
              <a:t>Body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End If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5334000" y="3934361"/>
            <a:ext cx="35052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dirty="0" smtClean="0"/>
              <a:t>Any thing between  </a:t>
            </a:r>
            <a:r>
              <a:rPr lang="en-US" sz="2000" i="1" dirty="0" smtClean="0">
                <a:solidFill>
                  <a:srgbClr val="0070C0"/>
                </a:solidFill>
              </a:rPr>
              <a:t>Then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rgbClr val="0070C0"/>
                </a:solidFill>
              </a:rPr>
              <a:t>End If  </a:t>
            </a:r>
            <a:r>
              <a:rPr lang="en-US" sz="2000" dirty="0" smtClean="0"/>
              <a:t>(</a:t>
            </a:r>
            <a:r>
              <a:rPr lang="en-US" sz="2000" i="1" dirty="0" smtClean="0"/>
              <a:t>the Body</a:t>
            </a:r>
            <a:r>
              <a:rPr lang="en-US" sz="2000" dirty="0" smtClean="0"/>
              <a:t>)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/>
              <a:t>will be executed</a:t>
            </a:r>
            <a:r>
              <a:rPr lang="en-US" sz="2000" dirty="0" smtClean="0"/>
              <a:t> only when the </a:t>
            </a:r>
            <a:r>
              <a:rPr lang="en-US" sz="2000" i="1" dirty="0" smtClean="0"/>
              <a:t>Condition(s)</a:t>
            </a:r>
            <a:r>
              <a:rPr lang="en-US" sz="2000" dirty="0" smtClean="0"/>
              <a:t> is/are </a:t>
            </a:r>
            <a:r>
              <a:rPr lang="en-US" sz="2000" b="1" u="sng" dirty="0" smtClean="0"/>
              <a:t>met (true)</a:t>
            </a:r>
            <a:r>
              <a:rPr lang="en-US" sz="2000" dirty="0" smtClean="0"/>
              <a:t> </a:t>
            </a:r>
            <a:endParaRPr lang="ar-SA" sz="20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flipH="1">
            <a:off x="914400" y="3962400"/>
            <a:ext cx="3276600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dirty="0" smtClean="0"/>
              <a:t>If the </a:t>
            </a:r>
            <a:r>
              <a:rPr lang="en-US" sz="2000" i="1" dirty="0" smtClean="0"/>
              <a:t>condition(s)</a:t>
            </a:r>
            <a:r>
              <a:rPr lang="en-US" sz="2000" dirty="0" smtClean="0"/>
              <a:t> is/are </a:t>
            </a:r>
            <a:r>
              <a:rPr lang="en-US" sz="2000" b="1" u="sng" dirty="0" smtClean="0"/>
              <a:t>not met</a:t>
            </a:r>
            <a:r>
              <a:rPr lang="en-US" sz="2000" dirty="0" smtClean="0"/>
              <a:t> </a:t>
            </a:r>
            <a:r>
              <a:rPr lang="en-US" sz="2000" b="1" u="sng" dirty="0" smtClean="0"/>
              <a:t>(false) </a:t>
            </a:r>
            <a:r>
              <a:rPr lang="en-US" sz="2000" i="1" dirty="0" smtClean="0"/>
              <a:t>the Body </a:t>
            </a:r>
            <a:r>
              <a:rPr lang="en-US" sz="2000" dirty="0" smtClean="0"/>
              <a:t>of the if Statement </a:t>
            </a:r>
            <a:r>
              <a:rPr lang="en-US" sz="2000" b="1" dirty="0" smtClean="0"/>
              <a:t>will not be executed</a:t>
            </a:r>
            <a:endParaRPr lang="ar-SA" sz="2000" b="1" dirty="0"/>
          </a:p>
        </p:txBody>
      </p:sp>
      <p:sp>
        <p:nvSpPr>
          <p:cNvPr id="27" name="Left Brace 26"/>
          <p:cNvSpPr/>
          <p:nvPr/>
        </p:nvSpPr>
        <p:spPr>
          <a:xfrm rot="10800000">
            <a:off x="6400800" y="2133600"/>
            <a:ext cx="762000" cy="10668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9" name="Straight Connector 28"/>
          <p:cNvCxnSpPr>
            <a:stCxn id="27" idx="0"/>
          </p:cNvCxnSpPr>
          <p:nvPr/>
        </p:nvCxnSpPr>
        <p:spPr>
          <a:xfrm flipH="1">
            <a:off x="5334000" y="3200400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7" idx="1"/>
          </p:cNvCxnSpPr>
          <p:nvPr/>
        </p:nvCxnSpPr>
        <p:spPr>
          <a:xfrm flipH="1" flipV="1">
            <a:off x="7162800" y="2667000"/>
            <a:ext cx="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1" descr="vbhtp5_03imagesagain_Page_5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1: (Code) If...Then...End If (1of3)</a:t>
            </a:r>
            <a:endParaRPr lang="ar-SA" sz="2800" dirty="0"/>
          </a:p>
        </p:txBody>
      </p:sp>
      <p:sp>
        <p:nvSpPr>
          <p:cNvPr id="1525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1" descr="vbhtp5_03imagesagain_Page_5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 1: </a:t>
            </a:r>
            <a:r>
              <a:rPr lang="en-US" sz="3200" dirty="0" smtClean="0"/>
              <a:t>(Code)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If...Then...End If (2of3)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1" descr="vbhtp5_03imagesagain_Page_5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 1: </a:t>
            </a:r>
            <a:r>
              <a:rPr lang="en-US" sz="3200" dirty="0" smtClean="0"/>
              <a:t>(Code)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If...Then...End If (3of3)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0AFAA5D399E489E1819B440698DE2" ma:contentTypeVersion="0" ma:contentTypeDescription="Create a new document." ma:contentTypeScope="" ma:versionID="d2e5e4ccdb149d2076a9830fd3e749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EFB05C-523D-49BC-8A33-9B763298B6BE}"/>
</file>

<file path=customXml/itemProps2.xml><?xml version="1.0" encoding="utf-8"?>
<ds:datastoreItem xmlns:ds="http://schemas.openxmlformats.org/officeDocument/2006/customXml" ds:itemID="{45901D97-B32C-4ED3-B298-40E61C9D39BA}"/>
</file>

<file path=customXml/itemProps3.xml><?xml version="1.0" encoding="utf-8"?>
<ds:datastoreItem xmlns:ds="http://schemas.openxmlformats.org/officeDocument/2006/customXml" ds:itemID="{4B6623F3-7EF1-49D8-B097-793BF605C9E7}"/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1110</TotalTime>
  <Words>1718</Words>
  <Application>Microsoft Office PowerPoint</Application>
  <PresentationFormat>On-screen Show (4:3)</PresentationFormat>
  <Paragraphs>256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Chapter 3: Introduction to Problem Solving and Control Statements </vt:lpstr>
      <vt:lpstr>Slide 2</vt:lpstr>
      <vt:lpstr>Introduction</vt:lpstr>
      <vt:lpstr>Decision Making: Equality and Relational Operators</vt:lpstr>
      <vt:lpstr>Slide 5</vt:lpstr>
      <vt:lpstr>If …Then Statement</vt:lpstr>
      <vt:lpstr>Example 1: (Code) If...Then...End If (1of3)</vt:lpstr>
      <vt:lpstr>Slide 8</vt:lpstr>
      <vt:lpstr>Slide 9</vt:lpstr>
      <vt:lpstr>Slide 10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Slide 18</vt:lpstr>
      <vt:lpstr>Decision Making: Equality and Relational Operators</vt:lpstr>
      <vt:lpstr>3.7  Decision Making: Equality and Relational Operators</vt:lpstr>
      <vt:lpstr>Slide 21</vt:lpstr>
      <vt:lpstr>What will be executed first?</vt:lpstr>
      <vt:lpstr>If…Then Selection Statement</vt:lpstr>
      <vt:lpstr>4.5  Control Structures</vt:lpstr>
      <vt:lpstr>4.5  If…Then Selection Statement</vt:lpstr>
      <vt:lpstr>4.6  If…Then…Else Selection Statement</vt:lpstr>
      <vt:lpstr>4.6  If…Then…Else Selection Statement</vt:lpstr>
      <vt:lpstr>How If …Then …Else is executed?</vt:lpstr>
      <vt:lpstr>4.7  Nested If…Then…Else Statements</vt:lpstr>
      <vt:lpstr>Slide 30</vt:lpstr>
      <vt:lpstr>Slide 31</vt:lpstr>
      <vt:lpstr>4.7  Nested If…Then…Else Statements</vt:lpstr>
      <vt:lpstr>Slide 33</vt:lpstr>
      <vt:lpstr>4.9  Compound Assignment Operators</vt:lpstr>
      <vt:lpstr>Slide 35</vt:lpstr>
      <vt:lpstr>4.9  Compound Assignment Operators</vt:lpstr>
      <vt:lpstr>4.9  Example: Compound Assignment Operators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Problem Solving and Control Statements</dc:title>
  <dc:creator>Windows User</dc:creator>
  <cp:lastModifiedBy>Maysoon</cp:lastModifiedBy>
  <cp:revision>38</cp:revision>
  <dcterms:created xsi:type="dcterms:W3CDTF">2010-03-03T18:04:32Z</dcterms:created>
  <dcterms:modified xsi:type="dcterms:W3CDTF">2013-02-15T12:50:02Z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0x0101005130AFAA5D399E489E1819B440698DE2</vt:lpwstr>
  </property>
  <property fmtid="{D5CDD505-2E9C-101B-9397-08002B2CF9AE}" pid="3" name="vti_description">
    <vt:lpwstr/>
  </property>
</Properties>
</file>