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3"/>
  </p:notesMasterIdLst>
  <p:sldIdLst>
    <p:sldId id="257" r:id="rId5"/>
    <p:sldId id="271" r:id="rId6"/>
    <p:sldId id="286" r:id="rId7"/>
    <p:sldId id="266" r:id="rId8"/>
    <p:sldId id="261" r:id="rId9"/>
    <p:sldId id="262" r:id="rId10"/>
    <p:sldId id="263" r:id="rId11"/>
    <p:sldId id="288" r:id="rId12"/>
    <p:sldId id="276" r:id="rId13"/>
    <p:sldId id="264" r:id="rId14"/>
    <p:sldId id="289" r:id="rId15"/>
    <p:sldId id="290" r:id="rId16"/>
    <p:sldId id="280" r:id="rId17"/>
    <p:sldId id="281" r:id="rId18"/>
    <p:sldId id="283" r:id="rId19"/>
    <p:sldId id="284" r:id="rId20"/>
    <p:sldId id="273" r:id="rId21"/>
    <p:sldId id="285"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6FA549D-87F9-4012-8236-2C2C3872F299}" type="datetimeFigureOut">
              <a:rPr lang="en-US"/>
              <a:pPr>
                <a:defRPr/>
              </a:pPr>
              <a:t>9/29/2016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9D7E075A-9780-4FB5-BBD7-24DF634473E8}" type="slidenum">
              <a:rPr lang="en-US"/>
              <a:pPr>
                <a:defRPr/>
              </a:pPr>
              <a:t>‹#›</a:t>
            </a:fld>
            <a:endParaRPr lang="en-US"/>
          </a:p>
        </p:txBody>
      </p:sp>
    </p:spTree>
    <p:extLst>
      <p:ext uri="{BB962C8B-B14F-4D97-AF65-F5344CB8AC3E}">
        <p14:creationId xmlns:p14="http://schemas.microsoft.com/office/powerpoint/2010/main" val="39482638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D7E075A-9780-4FB5-BBD7-24DF634473E8}" type="slidenum">
              <a:rPr lang="en-US" smtClean="0"/>
              <a:pPr>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B83B768B-1918-4D8B-AB82-1A7E1C62EF0F}" type="datetime1">
              <a:rPr lang="en-US" smtClean="0"/>
              <a:pPr>
                <a:defRPr/>
              </a:pPr>
              <a:t>9/29/2016</a:t>
            </a:fld>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r>
              <a:rPr lang="en-US"/>
              <a:t>Asma AlOsaimi</a:t>
            </a:r>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2AE512C5-13D4-4152-B49D-B253C2E26AC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6C5BD0D5-EEB9-41CC-850B-088800E20925}" type="datetime1">
              <a:rPr lang="en-US" smtClean="0"/>
              <a:pPr>
                <a:defRPr/>
              </a:pPr>
              <a:t>9/29/2016</a:t>
            </a:fld>
            <a:endParaRPr lang="en-US"/>
          </a:p>
        </p:txBody>
      </p:sp>
      <p:sp>
        <p:nvSpPr>
          <p:cNvPr id="5" name="Footer Placeholder 2"/>
          <p:cNvSpPr>
            <a:spLocks noGrp="1"/>
          </p:cNvSpPr>
          <p:nvPr>
            <p:ph type="ftr" sz="quarter" idx="11"/>
          </p:nvPr>
        </p:nvSpPr>
        <p:spPr/>
        <p:txBody>
          <a:bodyPr/>
          <a:lstStyle>
            <a:lvl1pPr>
              <a:defRPr/>
            </a:lvl1pPr>
          </a:lstStyle>
          <a:p>
            <a:pPr>
              <a:defRPr/>
            </a:pPr>
            <a:r>
              <a:rPr lang="en-US"/>
              <a:t>Asma AlOsaimi</a:t>
            </a:r>
          </a:p>
        </p:txBody>
      </p:sp>
      <p:sp>
        <p:nvSpPr>
          <p:cNvPr id="6" name="Slide Number Placeholder 22"/>
          <p:cNvSpPr>
            <a:spLocks noGrp="1"/>
          </p:cNvSpPr>
          <p:nvPr>
            <p:ph type="sldNum" sz="quarter" idx="12"/>
          </p:nvPr>
        </p:nvSpPr>
        <p:spPr/>
        <p:txBody>
          <a:bodyPr/>
          <a:lstStyle>
            <a:lvl1pPr>
              <a:defRPr/>
            </a:lvl1pPr>
          </a:lstStyle>
          <a:p>
            <a:pPr>
              <a:defRPr/>
            </a:pPr>
            <a:fld id="{97EB98DA-4A95-4439-B332-3961F28DFE7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82E7093A-C7F1-4AEC-9972-D31E053DA6C5}" type="datetime1">
              <a:rPr lang="en-US" smtClean="0"/>
              <a:pPr>
                <a:defRPr/>
              </a:pPr>
              <a:t>9/29/2016</a:t>
            </a:fld>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r>
              <a:rPr lang="en-US"/>
              <a:t>Asma AlOsaimi</a:t>
            </a:r>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0B67B65E-CF0C-482F-ACE5-EC295D042E92}"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13546D00-E361-4EE3-B983-9903836FD3F6}" type="datetime1">
              <a:rPr lang="en-US" smtClean="0"/>
              <a:pPr>
                <a:defRPr/>
              </a:pPr>
              <a:t>9/29/2016</a:t>
            </a:fld>
            <a:endParaRPr lang="en-US"/>
          </a:p>
        </p:txBody>
      </p:sp>
      <p:sp>
        <p:nvSpPr>
          <p:cNvPr id="5" name="Footer Placeholder 2"/>
          <p:cNvSpPr>
            <a:spLocks noGrp="1"/>
          </p:cNvSpPr>
          <p:nvPr>
            <p:ph type="ftr" sz="quarter" idx="11"/>
          </p:nvPr>
        </p:nvSpPr>
        <p:spPr/>
        <p:txBody>
          <a:bodyPr/>
          <a:lstStyle>
            <a:lvl1pPr>
              <a:defRPr/>
            </a:lvl1pPr>
          </a:lstStyle>
          <a:p>
            <a:pPr>
              <a:defRPr/>
            </a:pPr>
            <a:r>
              <a:rPr lang="en-US"/>
              <a:t>Asma AlOsaimi</a:t>
            </a:r>
          </a:p>
        </p:txBody>
      </p:sp>
      <p:sp>
        <p:nvSpPr>
          <p:cNvPr id="6" name="Slide Number Placeholder 22"/>
          <p:cNvSpPr>
            <a:spLocks noGrp="1"/>
          </p:cNvSpPr>
          <p:nvPr>
            <p:ph type="sldNum" sz="quarter" idx="12"/>
          </p:nvPr>
        </p:nvSpPr>
        <p:spPr/>
        <p:txBody>
          <a:bodyPr/>
          <a:lstStyle>
            <a:lvl1pPr>
              <a:defRPr/>
            </a:lvl1pPr>
          </a:lstStyle>
          <a:p>
            <a:pPr>
              <a:defRPr/>
            </a:pPr>
            <a:fld id="{442F7C70-94B5-4DC4-AF69-22D5F311DF0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C5A41362-9F06-4621-A084-7F3B61662DBD}" type="datetime1">
              <a:rPr lang="en-US" smtClean="0"/>
              <a:pPr>
                <a:defRPr/>
              </a:pPr>
              <a:t>9/29/2016</a:t>
            </a:fld>
            <a:endParaRPr lang="en-US"/>
          </a:p>
        </p:txBody>
      </p:sp>
      <p:sp>
        <p:nvSpPr>
          <p:cNvPr id="5" name="Footer Placeholder 2"/>
          <p:cNvSpPr>
            <a:spLocks noGrp="1"/>
          </p:cNvSpPr>
          <p:nvPr>
            <p:ph type="ftr" sz="quarter" idx="11"/>
          </p:nvPr>
        </p:nvSpPr>
        <p:spPr/>
        <p:txBody>
          <a:bodyPr/>
          <a:lstStyle>
            <a:lvl1pPr>
              <a:defRPr/>
            </a:lvl1pPr>
          </a:lstStyle>
          <a:p>
            <a:pPr>
              <a:defRPr/>
            </a:pPr>
            <a:r>
              <a:rPr lang="en-US"/>
              <a:t>Asma AlOsaimi</a:t>
            </a:r>
          </a:p>
        </p:txBody>
      </p:sp>
      <p:sp>
        <p:nvSpPr>
          <p:cNvPr id="6" name="Slide Number Placeholder 22"/>
          <p:cNvSpPr>
            <a:spLocks noGrp="1"/>
          </p:cNvSpPr>
          <p:nvPr>
            <p:ph type="sldNum" sz="quarter" idx="12"/>
          </p:nvPr>
        </p:nvSpPr>
        <p:spPr/>
        <p:txBody>
          <a:bodyPr/>
          <a:lstStyle>
            <a:lvl1pPr>
              <a:defRPr/>
            </a:lvl1pPr>
          </a:lstStyle>
          <a:p>
            <a:pPr>
              <a:defRPr/>
            </a:pPr>
            <a:fld id="{7EDCD9E5-3509-41F7-9396-BE2C3585ECA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fld id="{DC761F3A-2B9A-41B0-9684-CC4ED5B8622B}" type="datetime1">
              <a:rPr lang="en-US" smtClean="0"/>
              <a:pPr>
                <a:defRPr/>
              </a:pPr>
              <a:t>9/29/2016</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C00E5A17-C495-4504-A4BA-147975FB9FCF}" type="slidenum">
              <a:rPr lang="en-US"/>
              <a:pPr>
                <a:defRPr/>
              </a:pPr>
              <a:t>‹#›</a:t>
            </a:fld>
            <a:endParaRPr lang="en-US"/>
          </a:p>
        </p:txBody>
      </p:sp>
      <p:sp>
        <p:nvSpPr>
          <p:cNvPr id="9" name="Footer Placeholder 13"/>
          <p:cNvSpPr>
            <a:spLocks noGrp="1"/>
          </p:cNvSpPr>
          <p:nvPr>
            <p:ph type="ftr" sz="quarter" idx="12"/>
          </p:nvPr>
        </p:nvSpPr>
        <p:spPr/>
        <p:txBody>
          <a:bodyPr/>
          <a:lstStyle>
            <a:lvl1pPr>
              <a:defRPr/>
            </a:lvl1pPr>
          </a:lstStyle>
          <a:p>
            <a:pPr>
              <a:defRPr/>
            </a:pPr>
            <a:r>
              <a:rPr lang="en-US"/>
              <a:t>Asma AlOsaimi</a:t>
            </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fld id="{7559716A-1C2B-4C92-A7EE-D5492A63BFAF}" type="datetime1">
              <a:rPr lang="en-US" smtClean="0"/>
              <a:pPr>
                <a:defRPr/>
              </a:pPr>
              <a:t>9/29/2016</a:t>
            </a:fld>
            <a:endParaRPr lang="en-US"/>
          </a:p>
        </p:txBody>
      </p:sp>
      <p:sp>
        <p:nvSpPr>
          <p:cNvPr id="6" name="Slide Number Placeholder 9"/>
          <p:cNvSpPr>
            <a:spLocks noGrp="1"/>
          </p:cNvSpPr>
          <p:nvPr>
            <p:ph type="sldNum" sz="quarter" idx="11"/>
          </p:nvPr>
        </p:nvSpPr>
        <p:spPr/>
        <p:txBody>
          <a:bodyPr rtlCol="0"/>
          <a:lstStyle>
            <a:lvl1pPr>
              <a:defRPr/>
            </a:lvl1pPr>
          </a:lstStyle>
          <a:p>
            <a:pPr>
              <a:defRPr/>
            </a:pPr>
            <a:fld id="{51A37614-9475-4F2F-A95B-FBAB347194CA}"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r>
              <a:rPr lang="en-US"/>
              <a:t>Asma AlOsaimi</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CB55A7C8-4BF0-431B-B0D1-55C38C70BEF6}" type="datetime1">
              <a:rPr lang="en-US" smtClean="0"/>
              <a:pPr>
                <a:defRPr/>
              </a:pPr>
              <a:t>9/29/2016</a:t>
            </a:fld>
            <a:endParaRPr lang="en-US"/>
          </a:p>
        </p:txBody>
      </p:sp>
      <p:sp>
        <p:nvSpPr>
          <p:cNvPr id="8" name="Slide Number Placeholder 11"/>
          <p:cNvSpPr>
            <a:spLocks noGrp="1"/>
          </p:cNvSpPr>
          <p:nvPr>
            <p:ph type="sldNum" sz="quarter" idx="11"/>
          </p:nvPr>
        </p:nvSpPr>
        <p:spPr/>
        <p:txBody>
          <a:bodyPr rtlCol="0"/>
          <a:lstStyle>
            <a:lvl1pPr>
              <a:defRPr/>
            </a:lvl1pPr>
          </a:lstStyle>
          <a:p>
            <a:pPr>
              <a:defRPr/>
            </a:pPr>
            <a:fld id="{216E573E-DA21-461A-B93B-CEE751222FD8}"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r>
              <a:rPr lang="en-US"/>
              <a:t>Asma AlOsaimi</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4464C8A4-4F04-44A5-A54B-7EC0332D207D}" type="datetime1">
              <a:rPr lang="en-US" smtClean="0"/>
              <a:pPr>
                <a:defRPr/>
              </a:pPr>
              <a:t>9/29/2016</a:t>
            </a:fld>
            <a:endParaRPr lang="en-US"/>
          </a:p>
        </p:txBody>
      </p:sp>
      <p:sp>
        <p:nvSpPr>
          <p:cNvPr id="4" name="Footer Placeholder 2"/>
          <p:cNvSpPr>
            <a:spLocks noGrp="1"/>
          </p:cNvSpPr>
          <p:nvPr>
            <p:ph type="ftr" sz="quarter" idx="11"/>
          </p:nvPr>
        </p:nvSpPr>
        <p:spPr/>
        <p:txBody>
          <a:bodyPr/>
          <a:lstStyle>
            <a:lvl1pPr>
              <a:defRPr/>
            </a:lvl1pPr>
          </a:lstStyle>
          <a:p>
            <a:pPr>
              <a:defRPr/>
            </a:pPr>
            <a:r>
              <a:rPr lang="en-US"/>
              <a:t>Asma AlOsaimi</a:t>
            </a:r>
          </a:p>
        </p:txBody>
      </p:sp>
      <p:sp>
        <p:nvSpPr>
          <p:cNvPr id="5" name="Slide Number Placeholder 22"/>
          <p:cNvSpPr>
            <a:spLocks noGrp="1"/>
          </p:cNvSpPr>
          <p:nvPr>
            <p:ph type="sldNum" sz="quarter" idx="12"/>
          </p:nvPr>
        </p:nvSpPr>
        <p:spPr/>
        <p:txBody>
          <a:bodyPr/>
          <a:lstStyle>
            <a:lvl1pPr>
              <a:defRPr/>
            </a:lvl1pPr>
          </a:lstStyle>
          <a:p>
            <a:pPr>
              <a:defRPr/>
            </a:pPr>
            <a:fld id="{4A268F49-05DD-4272-B2F4-F4F4BB7C53F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5E68E767-4D61-4A7D-8997-0C84B0E78538}" type="datetime1">
              <a:rPr lang="en-US" smtClean="0"/>
              <a:pPr>
                <a:defRPr/>
              </a:pPr>
              <a:t>9/29/2016</a:t>
            </a:fld>
            <a:endParaRPr lang="en-US"/>
          </a:p>
        </p:txBody>
      </p:sp>
      <p:sp>
        <p:nvSpPr>
          <p:cNvPr id="3" name="Footer Placeholder 2"/>
          <p:cNvSpPr>
            <a:spLocks noGrp="1"/>
          </p:cNvSpPr>
          <p:nvPr>
            <p:ph type="ftr" sz="quarter" idx="11"/>
          </p:nvPr>
        </p:nvSpPr>
        <p:spPr/>
        <p:txBody>
          <a:bodyPr/>
          <a:lstStyle>
            <a:lvl1pPr>
              <a:defRPr/>
            </a:lvl1pPr>
          </a:lstStyle>
          <a:p>
            <a:pPr>
              <a:defRPr/>
            </a:pPr>
            <a:r>
              <a:rPr lang="en-US"/>
              <a:t>Asma AlOsaimi</a:t>
            </a: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FEC4412D-8357-43AA-8444-F1C6D43AE79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DBC862D5-C6B6-486A-92C4-A4445CBFE15B}" type="datetime1">
              <a:rPr lang="en-US" smtClean="0"/>
              <a:pPr>
                <a:defRPr/>
              </a:pPr>
              <a:t>9/29/2016</a:t>
            </a:fld>
            <a:endParaRPr lang="en-US"/>
          </a:p>
        </p:txBody>
      </p:sp>
      <p:sp>
        <p:nvSpPr>
          <p:cNvPr id="6" name="Footer Placeholder 2"/>
          <p:cNvSpPr>
            <a:spLocks noGrp="1"/>
          </p:cNvSpPr>
          <p:nvPr>
            <p:ph type="ftr" sz="quarter" idx="11"/>
          </p:nvPr>
        </p:nvSpPr>
        <p:spPr/>
        <p:txBody>
          <a:bodyPr/>
          <a:lstStyle>
            <a:lvl1pPr>
              <a:defRPr/>
            </a:lvl1pPr>
          </a:lstStyle>
          <a:p>
            <a:pPr>
              <a:defRPr/>
            </a:pPr>
            <a:r>
              <a:rPr lang="en-US"/>
              <a:t>Asma AlOsaimi</a:t>
            </a:r>
          </a:p>
        </p:txBody>
      </p:sp>
      <p:sp>
        <p:nvSpPr>
          <p:cNvPr id="7" name="Slide Number Placeholder 22"/>
          <p:cNvSpPr>
            <a:spLocks noGrp="1"/>
          </p:cNvSpPr>
          <p:nvPr>
            <p:ph type="sldNum" sz="quarter" idx="12"/>
          </p:nvPr>
        </p:nvSpPr>
        <p:spPr/>
        <p:txBody>
          <a:bodyPr/>
          <a:lstStyle>
            <a:lvl1pPr>
              <a:defRPr/>
            </a:lvl1pPr>
          </a:lstStyle>
          <a:p>
            <a:pPr>
              <a:defRPr/>
            </a:pPr>
            <a:fld id="{2F2E3E3A-3DB4-431B-8E4E-9BEC93ABC76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75295BA6-B733-43A7-B28F-69D5158D4F57}" type="datetime1">
              <a:rPr lang="en-US" smtClean="0"/>
              <a:pPr>
                <a:defRPr/>
              </a:pPr>
              <a:t>9/29/2016</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vl1pPr>
          </a:lstStyle>
          <a:p>
            <a:pPr>
              <a:defRPr/>
            </a:pPr>
            <a:fld id="{564F38D1-EE57-49A8-A68C-EF0E0951D1CD}" type="slidenum">
              <a:rPr lang="en-US"/>
              <a:pPr>
                <a:defRPr/>
              </a:pPr>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r>
              <a:rPr lang="en-US"/>
              <a:t>Asma AlOsaimi</a:t>
            </a: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74"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fontAlgn="auto" latinLnBrk="0" hangingPunct="1">
              <a:spcBef>
                <a:spcPts val="0"/>
              </a:spcBef>
              <a:spcAft>
                <a:spcPts val="0"/>
              </a:spcAft>
              <a:defRPr kumimoji="0" sz="1400">
                <a:solidFill>
                  <a:schemeClr val="tx2"/>
                </a:solidFill>
                <a:latin typeface="+mn-lt"/>
                <a:cs typeface="+mn-cs"/>
              </a:defRPr>
            </a:lvl1pPr>
          </a:lstStyle>
          <a:p>
            <a:pPr>
              <a:defRPr/>
            </a:pPr>
            <a:fld id="{DA186206-EC9C-4AE6-BDD2-B661E107B049}" type="datetime1">
              <a:rPr lang="en-US" smtClean="0"/>
              <a:pPr>
                <a:defRPr/>
              </a:pPr>
              <a:t>9/29/2016</a:t>
            </a:fld>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a:solidFill>
                  <a:schemeClr val="tx2"/>
                </a:solidFill>
                <a:latin typeface="+mn-lt"/>
                <a:cs typeface="+mn-cs"/>
              </a:defRPr>
            </a:lvl1pPr>
          </a:lstStyle>
          <a:p>
            <a:pPr>
              <a:defRPr/>
            </a:pPr>
            <a:r>
              <a:rPr lang="en-US"/>
              <a:t>Asma AlOsaimi</a:t>
            </a:r>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fontAlgn="auto" latinLnBrk="0" hangingPunct="1">
              <a:spcBef>
                <a:spcPts val="0"/>
              </a:spcBef>
              <a:spcAft>
                <a:spcPts val="0"/>
              </a:spcAft>
              <a:defRPr kumimoji="0" sz="1400" b="1">
                <a:solidFill>
                  <a:srgbClr val="FFFFFF"/>
                </a:solidFill>
                <a:latin typeface="+mn-lt"/>
                <a:cs typeface="+mn-cs"/>
              </a:defRPr>
            </a:lvl1pPr>
          </a:lstStyle>
          <a:p>
            <a:pPr>
              <a:defRPr/>
            </a:pPr>
            <a:fld id="{2576837B-7E2C-43A0-B56A-204401D9DED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4" r:id="rId1"/>
    <p:sldLayoutId id="2147483719" r:id="rId2"/>
    <p:sldLayoutId id="2147483725" r:id="rId3"/>
    <p:sldLayoutId id="2147483726" r:id="rId4"/>
    <p:sldLayoutId id="2147483727" r:id="rId5"/>
    <p:sldLayoutId id="2147483720" r:id="rId6"/>
    <p:sldLayoutId id="2147483728" r:id="rId7"/>
    <p:sldLayoutId id="2147483721" r:id="rId8"/>
    <p:sldLayoutId id="2147483729" r:id="rId9"/>
    <p:sldLayoutId id="2147483722" r:id="rId10"/>
    <p:sldLayoutId id="2147483730" r:id="rId11"/>
    <p:sldLayoutId id="2147483723" r:id="rId12"/>
  </p:sldLayoutIdLst>
  <p:hf hdr="0" ftr="0" dt="0"/>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8B25C"/>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eaLnBrk="1" fontAlgn="auto" hangingPunct="1">
              <a:spcAft>
                <a:spcPts val="0"/>
              </a:spcAft>
              <a:defRPr/>
            </a:pPr>
            <a:r>
              <a:rPr lang="en-US" altLang="ar-SA" sz="3100" b="1" dirty="0" smtClean="0"/>
              <a:t/>
            </a:r>
            <a:br>
              <a:rPr lang="en-US" altLang="ar-SA" sz="3100" b="1" dirty="0" smtClean="0"/>
            </a:br>
            <a:r>
              <a:rPr lang="en-US" altLang="ar-SA" sz="3100" b="1" dirty="0" smtClean="0"/>
              <a:t> </a:t>
            </a:r>
            <a:r>
              <a:rPr lang="en-US" altLang="ar-SA" b="1" dirty="0" smtClean="0"/>
              <a:t>C</a:t>
            </a:r>
            <a:r>
              <a:rPr lang="en-US" dirty="0" smtClean="0"/>
              <a:t>hapter 2</a:t>
            </a:r>
            <a:br>
              <a:rPr lang="en-US" dirty="0" smtClean="0"/>
            </a:br>
            <a:r>
              <a:rPr lang="en-US" dirty="0" smtClean="0"/>
              <a:t>part #1</a:t>
            </a:r>
            <a:br>
              <a:rPr lang="en-US" dirty="0" smtClean="0"/>
            </a:br>
            <a:r>
              <a:rPr lang="en-US" dirty="0" smtClean="0"/>
              <a:t>C++ Program Structure </a:t>
            </a:r>
            <a:endParaRPr lang="en-US" dirty="0"/>
          </a:p>
        </p:txBody>
      </p:sp>
      <p:sp>
        <p:nvSpPr>
          <p:cNvPr id="11267" name="Subtitle 2"/>
          <p:cNvSpPr>
            <a:spLocks noGrp="1"/>
          </p:cNvSpPr>
          <p:nvPr>
            <p:ph type="subTitle" idx="1"/>
          </p:nvPr>
        </p:nvSpPr>
        <p:spPr>
          <a:xfrm>
            <a:off x="2362200" y="6049963"/>
            <a:ext cx="6705600" cy="685800"/>
          </a:xfrm>
        </p:spPr>
        <p:txBody>
          <a:bodyPr/>
          <a:lstStyle/>
          <a:p>
            <a:pPr eaLnBrk="1" hangingPunct="1"/>
            <a:r>
              <a:rPr lang="en-US" dirty="0" smtClean="0"/>
              <a:t>1</a:t>
            </a:r>
            <a:r>
              <a:rPr lang="en-US" baseline="30000" dirty="0" smtClean="0"/>
              <a:t>st</a:t>
            </a:r>
            <a:r>
              <a:rPr lang="en-US" dirty="0" smtClean="0"/>
              <a:t>   Semester 2014/2015</a:t>
            </a:r>
          </a:p>
        </p:txBody>
      </p:sp>
      <p:sp>
        <p:nvSpPr>
          <p:cNvPr id="12293" name="Slide Number Placeholder 4"/>
          <p:cNvSpPr>
            <a:spLocks noGrp="1"/>
          </p:cNvSpPr>
          <p:nvPr>
            <p:ph type="sldNum" sz="quarter" idx="12"/>
          </p:nvPr>
        </p:nvSpPr>
        <p:spPr bwMode="auto">
          <a:ln>
            <a:miter lim="800000"/>
            <a:headEnd/>
            <a:tailEnd/>
          </a:ln>
        </p:spPr>
        <p:txBody>
          <a:bodyPr wrap="square" lIns="91440" tIns="45720" rIns="91440" bIns="45720" numCol="1" compatLnSpc="1">
            <a:prstTxWarp prst="textNoShape">
              <a:avLst/>
            </a:prstTxWarp>
          </a:bodyPr>
          <a:lstStyle/>
          <a:p>
            <a:pPr fontAlgn="base">
              <a:spcBef>
                <a:spcPct val="0"/>
              </a:spcBef>
              <a:spcAft>
                <a:spcPct val="0"/>
              </a:spcAft>
              <a:defRPr/>
            </a:pPr>
            <a:fld id="{E4BD218A-4BE2-45BF-BAB5-26CCA7C52BEE}" type="slidenum">
              <a:rPr lang="en-US" smtClean="0"/>
              <a:pPr fontAlgn="base">
                <a:spcBef>
                  <a:spcPct val="0"/>
                </a:spcBef>
                <a:spcAft>
                  <a:spcPct val="0"/>
                </a:spcAft>
                <a:defRPr/>
              </a:pPr>
              <a:t>1</a:t>
            </a:fld>
            <a:endParaRPr lang="en-US" smtClean="0"/>
          </a:p>
        </p:txBody>
      </p:sp>
      <p:sp>
        <p:nvSpPr>
          <p:cNvPr id="6" name="Rectangle 5"/>
          <p:cNvSpPr/>
          <p:nvPr/>
        </p:nvSpPr>
        <p:spPr>
          <a:xfrm>
            <a:off x="251520" y="188640"/>
            <a:ext cx="8280920" cy="1477328"/>
          </a:xfrm>
          <a:prstGeom prst="rect">
            <a:avLst/>
          </a:prstGeom>
        </p:spPr>
        <p:txBody>
          <a:bodyPr wrap="square">
            <a:spAutoFit/>
          </a:bodyPr>
          <a:lstStyle/>
          <a:p>
            <a:pPr>
              <a:defRPr/>
            </a:pPr>
            <a:r>
              <a:rPr lang="en-US" altLang="ar-SA" dirty="0" smtClean="0"/>
              <a:t>King Saud University </a:t>
            </a:r>
          </a:p>
          <a:p>
            <a:pPr>
              <a:defRPr/>
            </a:pPr>
            <a:r>
              <a:rPr lang="en-US" dirty="0" smtClean="0"/>
              <a:t>College of Applied studies and Community Service</a:t>
            </a:r>
          </a:p>
          <a:p>
            <a:pPr>
              <a:defRPr/>
            </a:pPr>
            <a:r>
              <a:rPr lang="en-US" dirty="0" err="1" smtClean="0"/>
              <a:t>Csc</a:t>
            </a:r>
            <a:r>
              <a:rPr lang="en-US" dirty="0" smtClean="0"/>
              <a:t> 1101</a:t>
            </a:r>
          </a:p>
          <a:p>
            <a:pPr>
              <a:defRPr/>
            </a:pPr>
            <a:r>
              <a:rPr lang="en-US" dirty="0" smtClean="0"/>
              <a:t>By: </a:t>
            </a:r>
            <a:r>
              <a:rPr lang="en-US" dirty="0" err="1" smtClean="0"/>
              <a:t>Asma</a:t>
            </a:r>
            <a:r>
              <a:rPr lang="en-US" dirty="0" smtClean="0"/>
              <a:t> </a:t>
            </a:r>
            <a:r>
              <a:rPr lang="en-US" dirty="0" err="1" smtClean="0"/>
              <a:t>Alosaimi</a:t>
            </a:r>
            <a:endParaRPr lang="en-US" dirty="0" smtClean="0"/>
          </a:p>
          <a:p>
            <a:pPr>
              <a:defRPr/>
            </a:pPr>
            <a:r>
              <a:rPr lang="en-US" dirty="0" smtClean="0"/>
              <a:t>Edited By: </a:t>
            </a:r>
            <a:r>
              <a:rPr lang="en-US" dirty="0" err="1" smtClean="0"/>
              <a:t>Rabab</a:t>
            </a:r>
            <a:r>
              <a:rPr lang="en-US" dirty="0" smtClean="0"/>
              <a:t> </a:t>
            </a:r>
            <a:r>
              <a:rPr lang="en-US" dirty="0" err="1" smtClean="0"/>
              <a:t>Almobty</a:t>
            </a:r>
            <a:r>
              <a:rPr lang="en-US" dirty="0" smtClean="0"/>
              <a:t>, Fatimah </a:t>
            </a:r>
            <a:r>
              <a:rPr lang="en-US" dirty="0" err="1" smtClean="0"/>
              <a:t>Alakeel</a:t>
            </a:r>
            <a:r>
              <a:rPr lang="en-US" dirty="0" smtClean="0"/>
              <a:t>, </a:t>
            </a:r>
            <a:r>
              <a:rPr lang="en-US" dirty="0" err="1" smtClean="0"/>
              <a:t>Noor</a:t>
            </a:r>
            <a:r>
              <a:rPr lang="en-US" dirty="0" smtClean="0"/>
              <a:t> </a:t>
            </a:r>
            <a:r>
              <a:rPr lang="en-US" dirty="0" err="1" smtClean="0"/>
              <a:t>Alhareqi,Nouf</a:t>
            </a:r>
            <a:r>
              <a:rPr lang="en-US" dirty="0" smtClean="0"/>
              <a:t> Almunyif</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mages (1).jpg"/>
          <p:cNvPicPr>
            <a:picLocks noChangeAspect="1"/>
          </p:cNvPicPr>
          <p:nvPr/>
        </p:nvPicPr>
        <p:blipFill>
          <a:blip r:embed="rId3" cstate="print"/>
          <a:stretch>
            <a:fillRect/>
          </a:stretch>
        </p:blipFill>
        <p:spPr>
          <a:xfrm>
            <a:off x="7308304" y="4653136"/>
            <a:ext cx="1013842" cy="982715"/>
          </a:xfrm>
          <a:prstGeom prst="rect">
            <a:avLst/>
          </a:prstGeom>
        </p:spPr>
      </p:pic>
      <p:sp>
        <p:nvSpPr>
          <p:cNvPr id="2" name="Title 1"/>
          <p:cNvSpPr>
            <a:spLocks noGrp="1"/>
          </p:cNvSpPr>
          <p:nvPr>
            <p:ph type="title"/>
          </p:nvPr>
        </p:nvSpPr>
        <p:spPr/>
        <p:txBody>
          <a:bodyPr>
            <a:normAutofit/>
          </a:bodyPr>
          <a:lstStyle/>
          <a:p>
            <a:pPr eaLnBrk="1" fontAlgn="auto" hangingPunct="1">
              <a:spcAft>
                <a:spcPts val="0"/>
              </a:spcAft>
              <a:defRPr/>
            </a:pPr>
            <a:r>
              <a:rPr lang="en-US" b="1" dirty="0" smtClean="0"/>
              <a:t>Output Statement</a:t>
            </a:r>
            <a:endParaRPr lang="en-US" b="1" dirty="0">
              <a:solidFill>
                <a:srgbClr val="0070C0"/>
              </a:solidFill>
            </a:endParaRPr>
          </a:p>
        </p:txBody>
      </p:sp>
      <p:sp>
        <p:nvSpPr>
          <p:cNvPr id="16387" name="Text Placeholder 2"/>
          <p:cNvSpPr>
            <a:spLocks noGrp="1"/>
          </p:cNvSpPr>
          <p:nvPr>
            <p:ph type="body" idx="1"/>
          </p:nvPr>
        </p:nvSpPr>
        <p:spPr>
          <a:xfrm>
            <a:off x="612774" y="1600200"/>
            <a:ext cx="8351713" cy="4525963"/>
          </a:xfrm>
        </p:spPr>
        <p:txBody>
          <a:bodyPr/>
          <a:lstStyle/>
          <a:p>
            <a:pPr eaLnBrk="1" hangingPunct="1">
              <a:spcBef>
                <a:spcPts val="1200"/>
              </a:spcBef>
              <a:spcAft>
                <a:spcPts val="1200"/>
              </a:spcAft>
              <a:buNone/>
            </a:pPr>
            <a:r>
              <a:rPr lang="en-US" sz="2400" dirty="0" smtClean="0">
                <a:latin typeface="Courier New" pitchFamily="49" charset="0"/>
                <a:cs typeface="Courier New" pitchFamily="49" charset="0"/>
              </a:rPr>
              <a:t>		std::</a:t>
            </a:r>
            <a:r>
              <a:rPr lang="en-US" sz="2400" dirty="0" err="1" smtClean="0">
                <a:latin typeface="Courier New" pitchFamily="49" charset="0"/>
                <a:cs typeface="Courier New" pitchFamily="49" charset="0"/>
              </a:rPr>
              <a:t>cout</a:t>
            </a:r>
            <a:r>
              <a:rPr lang="en-US" sz="2400" dirty="0" smtClean="0">
                <a:latin typeface="Courier New" pitchFamily="49" charset="0"/>
                <a:cs typeface="Courier New" pitchFamily="49" charset="0"/>
              </a:rPr>
              <a:t> &lt;&lt; “</a:t>
            </a:r>
            <a:r>
              <a:rPr kumimoji="1" lang="en-US" sz="2400" dirty="0" smtClean="0">
                <a:solidFill>
                  <a:srgbClr val="C00000"/>
                </a:solidFill>
                <a:latin typeface="Courier New" pitchFamily="49" charset="0"/>
                <a:cs typeface="Courier New" pitchFamily="49" charset="0"/>
              </a:rPr>
              <a:t>Hello World</a:t>
            </a:r>
            <a:r>
              <a:rPr lang="en-US" sz="2400" dirty="0" smtClean="0">
                <a:solidFill>
                  <a:srgbClr val="C00000"/>
                </a:solidFill>
                <a:latin typeface="Courier New" pitchFamily="49" charset="0"/>
                <a:cs typeface="Courier New" pitchFamily="49" charset="0"/>
              </a:rPr>
              <a:t> \n</a:t>
            </a:r>
            <a:r>
              <a:rPr lang="en-US" sz="2400" dirty="0" smtClean="0">
                <a:latin typeface="Courier New" pitchFamily="49" charset="0"/>
                <a:cs typeface="Courier New" pitchFamily="49" charset="0"/>
              </a:rPr>
              <a:t>”</a:t>
            </a:r>
            <a:r>
              <a:rPr lang="en-US" sz="2400" dirty="0" smtClean="0">
                <a:solidFill>
                  <a:srgbClr val="FF0000"/>
                </a:solidFill>
                <a:latin typeface="Courier New" pitchFamily="49" charset="0"/>
                <a:cs typeface="Courier New" pitchFamily="49" charset="0"/>
              </a:rPr>
              <a:t>;</a:t>
            </a:r>
            <a:endParaRPr lang="en-US" sz="2400" dirty="0" smtClean="0">
              <a:solidFill>
                <a:srgbClr val="FF0000"/>
              </a:solidFill>
            </a:endParaRPr>
          </a:p>
          <a:p>
            <a:pPr eaLnBrk="1" hangingPunct="1">
              <a:spcBef>
                <a:spcPts val="1200"/>
              </a:spcBef>
              <a:spcAft>
                <a:spcPts val="1200"/>
              </a:spcAft>
            </a:pPr>
            <a:r>
              <a:rPr lang="en-US" sz="2400" dirty="0" smtClean="0">
                <a:solidFill>
                  <a:srgbClr val="000000"/>
                </a:solidFill>
              </a:rPr>
              <a:t>The entire line is called a </a:t>
            </a:r>
            <a:r>
              <a:rPr lang="en-US" sz="2400" b="1" i="1" dirty="0" smtClean="0">
                <a:solidFill>
                  <a:srgbClr val="000000"/>
                </a:solidFill>
              </a:rPr>
              <a:t>statement</a:t>
            </a:r>
            <a:r>
              <a:rPr lang="en-US" sz="2400" dirty="0" smtClean="0">
                <a:solidFill>
                  <a:srgbClr val="000000"/>
                </a:solidFill>
              </a:rPr>
              <a:t>.</a:t>
            </a:r>
            <a:r>
              <a:rPr lang="en-US" sz="2400" dirty="0" smtClean="0"/>
              <a:t> </a:t>
            </a:r>
          </a:p>
          <a:p>
            <a:pPr eaLnBrk="1" hangingPunct="1">
              <a:spcBef>
                <a:spcPts val="1200"/>
              </a:spcBef>
              <a:spcAft>
                <a:spcPts val="1200"/>
              </a:spcAft>
            </a:pPr>
            <a:r>
              <a:rPr lang="en-US" sz="2400" dirty="0" smtClean="0"/>
              <a:t>Each statement in C++ </a:t>
            </a:r>
            <a:r>
              <a:rPr lang="en-US" sz="2400" u="sng" dirty="0" smtClean="0">
                <a:solidFill>
                  <a:srgbClr val="FF0000"/>
                </a:solidFill>
              </a:rPr>
              <a:t>needs to be terminated with semicolon (;) </a:t>
            </a:r>
          </a:p>
          <a:p>
            <a:pPr eaLnBrk="1" hangingPunct="1">
              <a:spcBef>
                <a:spcPts val="1200"/>
              </a:spcBef>
              <a:spcAft>
                <a:spcPts val="1200"/>
              </a:spcAft>
            </a:pPr>
            <a:r>
              <a:rPr lang="en-US" sz="2400" dirty="0" smtClean="0">
                <a:solidFill>
                  <a:srgbClr val="000000"/>
                </a:solidFill>
              </a:rPr>
              <a:t>This instructs the computer to perform an </a:t>
            </a:r>
            <a:r>
              <a:rPr lang="en-US" sz="2400" dirty="0" smtClean="0">
                <a:solidFill>
                  <a:srgbClr val="0000FF"/>
                </a:solidFill>
              </a:rPr>
              <a:t>action</a:t>
            </a:r>
            <a:r>
              <a:rPr lang="en-US" sz="2400" dirty="0" smtClean="0">
                <a:solidFill>
                  <a:srgbClr val="000000"/>
                </a:solidFill>
              </a:rPr>
              <a:t>, namely to print on the screen the </a:t>
            </a:r>
            <a:r>
              <a:rPr lang="en-US" sz="2400" dirty="0" smtClean="0">
                <a:solidFill>
                  <a:srgbClr val="0000FF"/>
                </a:solidFill>
              </a:rPr>
              <a:t>string</a:t>
            </a:r>
            <a:r>
              <a:rPr lang="en-US" sz="2400" dirty="0" smtClean="0">
                <a:solidFill>
                  <a:srgbClr val="000000"/>
                </a:solidFill>
              </a:rPr>
              <a:t> of characters marked by the quotation marks.</a:t>
            </a:r>
          </a:p>
          <a:p>
            <a:pPr eaLnBrk="1" hangingPunct="1"/>
            <a:endParaRPr lang="en-US" sz="3200" dirty="0" smtClean="0">
              <a:solidFill>
                <a:srgbClr val="000000"/>
              </a:solidFill>
              <a:latin typeface="Times New Roman" pitchFamily="18" charset="0"/>
            </a:endParaRPr>
          </a:p>
          <a:p>
            <a:pPr eaLnBrk="1" hangingPunct="1"/>
            <a:endParaRPr lang="en-US" dirty="0" smtClean="0"/>
          </a:p>
        </p:txBody>
      </p:sp>
      <p:sp>
        <p:nvSpPr>
          <p:cNvPr id="4" name="Slide Number Placeholder 3"/>
          <p:cNvSpPr>
            <a:spLocks noGrp="1"/>
          </p:cNvSpPr>
          <p:nvPr>
            <p:ph type="sldNum" sz="quarter" idx="12"/>
          </p:nvPr>
        </p:nvSpPr>
        <p:spPr/>
        <p:txBody>
          <a:bodyPr>
            <a:normAutofit fontScale="85000" lnSpcReduction="20000"/>
          </a:bodyPr>
          <a:lstStyle/>
          <a:p>
            <a:pPr>
              <a:defRPr/>
            </a:pPr>
            <a:fld id="{3FA05150-7BE4-473B-81E9-E697C7A17644}" type="slidenum">
              <a:rPr lang="en-US" smtClean="0"/>
              <a:pPr>
                <a:defRPr/>
              </a:pPr>
              <a:t>10</a:t>
            </a:fld>
            <a:endParaRPr lang="en-US"/>
          </a:p>
        </p:txBody>
      </p:sp>
      <p:sp>
        <p:nvSpPr>
          <p:cNvPr id="6" name="Cloud Callout 5"/>
          <p:cNvSpPr/>
          <p:nvPr/>
        </p:nvSpPr>
        <p:spPr>
          <a:xfrm>
            <a:off x="2051720" y="4365104"/>
            <a:ext cx="6840760" cy="2232248"/>
          </a:xfrm>
          <a:prstGeom prst="cloudCallout">
            <a:avLst/>
          </a:prstGeom>
          <a:noFill/>
          <a:ln w="28575">
            <a:solidFill>
              <a:schemeClr val="accent1">
                <a:shade val="50000"/>
              </a:schemeClr>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1200"/>
              </a:spcBef>
              <a:spcAft>
                <a:spcPts val="1200"/>
              </a:spcAft>
            </a:pPr>
            <a:r>
              <a:rPr lang="en-US" sz="2800" dirty="0" smtClean="0">
                <a:solidFill>
                  <a:schemeClr val="accent1">
                    <a:lumMod val="75000"/>
                  </a:schemeClr>
                </a:solidFill>
                <a:latin typeface="Comic Sans MS" pitchFamily="66" charset="0"/>
              </a:rPr>
              <a:t>Preprocessor directives (like </a:t>
            </a:r>
            <a:r>
              <a:rPr lang="en-US" sz="2800" dirty="0" smtClean="0">
                <a:solidFill>
                  <a:schemeClr val="accent1">
                    <a:lumMod val="75000"/>
                  </a:schemeClr>
                </a:solidFill>
                <a:latin typeface="Comic Sans MS" pitchFamily="66" charset="0"/>
                <a:cs typeface="Courier New" pitchFamily="49" charset="0"/>
              </a:rPr>
              <a:t>#include</a:t>
            </a:r>
            <a:r>
              <a:rPr lang="en-US" sz="2800" dirty="0" smtClean="0">
                <a:solidFill>
                  <a:schemeClr val="accent1">
                    <a:lumMod val="75000"/>
                  </a:schemeClr>
                </a:solidFill>
                <a:latin typeface="Comic Sans MS" pitchFamily="66" charset="0"/>
              </a:rPr>
              <a:t>) </a:t>
            </a:r>
            <a:r>
              <a:rPr lang="en-US" sz="2800" dirty="0" smtClean="0">
                <a:solidFill>
                  <a:srgbClr val="FF0000"/>
                </a:solidFill>
                <a:latin typeface="Comic Sans MS" pitchFamily="66" charset="0"/>
              </a:rPr>
              <a:t>do not </a:t>
            </a:r>
            <a:r>
              <a:rPr lang="en-US" sz="2800" dirty="0" smtClean="0">
                <a:solidFill>
                  <a:schemeClr val="accent1">
                    <a:lumMod val="75000"/>
                  </a:schemeClr>
                </a:solidFill>
                <a:latin typeface="Comic Sans MS" pitchFamily="66" charset="0"/>
              </a:rPr>
              <a:t>end with a semicolon.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Output Statement</a:t>
            </a:r>
            <a:endParaRPr lang="ar-SA" b="1" dirty="0"/>
          </a:p>
        </p:txBody>
      </p:sp>
      <p:sp>
        <p:nvSpPr>
          <p:cNvPr id="3" name="Text Placeholder 2"/>
          <p:cNvSpPr>
            <a:spLocks noGrp="1"/>
          </p:cNvSpPr>
          <p:nvPr>
            <p:ph type="body" idx="1"/>
          </p:nvPr>
        </p:nvSpPr>
        <p:spPr/>
        <p:txBody>
          <a:bodyPr/>
          <a:lstStyle/>
          <a:p>
            <a:pPr>
              <a:spcBef>
                <a:spcPts val="1200"/>
              </a:spcBef>
              <a:spcAft>
                <a:spcPts val="1200"/>
              </a:spcAft>
            </a:pPr>
            <a:r>
              <a:rPr lang="en-US" sz="2400" dirty="0" smtClean="0"/>
              <a:t>The </a:t>
            </a:r>
            <a:r>
              <a:rPr lang="en-US" sz="2400" dirty="0" smtClean="0">
                <a:latin typeface="Courier New" pitchFamily="49" charset="0"/>
                <a:cs typeface="Courier New" pitchFamily="49" charset="0"/>
              </a:rPr>
              <a:t>std:: </a:t>
            </a:r>
            <a:r>
              <a:rPr lang="en-US" sz="2400" dirty="0" smtClean="0"/>
              <a:t>before </a:t>
            </a:r>
            <a:r>
              <a:rPr lang="en-US" sz="2400" dirty="0" err="1" smtClean="0">
                <a:latin typeface="Courier New" pitchFamily="49" charset="0"/>
                <a:cs typeface="Courier New" pitchFamily="49" charset="0"/>
              </a:rPr>
              <a:t>cout</a:t>
            </a:r>
            <a:r>
              <a:rPr lang="en-US" sz="2400" dirty="0" smtClean="0"/>
              <a:t> is required when we use names that we’ve brought into the program by the preprocessor directive </a:t>
            </a:r>
            <a:r>
              <a:rPr lang="en-US" sz="2400" dirty="0" smtClean="0">
                <a:latin typeface="Courier New" pitchFamily="49" charset="0"/>
                <a:cs typeface="Courier New" pitchFamily="49" charset="0"/>
              </a:rPr>
              <a:t>#include&lt;</a:t>
            </a:r>
            <a:r>
              <a:rPr lang="en-US" sz="2400" dirty="0" err="1" smtClean="0">
                <a:latin typeface="Courier New" pitchFamily="49" charset="0"/>
                <a:cs typeface="Courier New" pitchFamily="49" charset="0"/>
              </a:rPr>
              <a:t>iostream</a:t>
            </a:r>
            <a:r>
              <a:rPr lang="en-US" sz="2400" dirty="0" smtClean="0">
                <a:latin typeface="Courier New" pitchFamily="49" charset="0"/>
                <a:cs typeface="Courier New" pitchFamily="49" charset="0"/>
              </a:rPr>
              <a:t>&gt;.</a:t>
            </a:r>
          </a:p>
          <a:p>
            <a:pPr>
              <a:spcBef>
                <a:spcPts val="1200"/>
              </a:spcBef>
              <a:spcAft>
                <a:spcPts val="1200"/>
              </a:spcAft>
            </a:pPr>
            <a:r>
              <a:rPr lang="en-US" sz="2400" dirty="0" smtClean="0"/>
              <a:t>The notation </a:t>
            </a:r>
            <a:r>
              <a:rPr lang="en-US" sz="2400" dirty="0" smtClean="0">
                <a:latin typeface="Courier New" pitchFamily="49" charset="0"/>
                <a:cs typeface="Courier New" pitchFamily="49" charset="0"/>
              </a:rPr>
              <a:t>std::</a:t>
            </a:r>
            <a:r>
              <a:rPr lang="en-US" sz="2400" dirty="0" err="1" smtClean="0">
                <a:latin typeface="Courier New" pitchFamily="49" charset="0"/>
                <a:cs typeface="Courier New" pitchFamily="49" charset="0"/>
              </a:rPr>
              <a:t>cout</a:t>
            </a:r>
            <a:r>
              <a:rPr lang="en-US" sz="2400" dirty="0" smtClean="0"/>
              <a:t> specifies that we are using a name, in this case </a:t>
            </a:r>
            <a:r>
              <a:rPr lang="en-US" sz="2400" dirty="0" err="1" smtClean="0">
                <a:latin typeface="Courier New" pitchFamily="49" charset="0"/>
                <a:cs typeface="Courier New" pitchFamily="49" charset="0"/>
              </a:rPr>
              <a:t>cout</a:t>
            </a:r>
            <a:r>
              <a:rPr lang="en-US" sz="2400" dirty="0" smtClean="0"/>
              <a:t>, that belongs to “namespace” </a:t>
            </a:r>
            <a:r>
              <a:rPr lang="en-US" sz="2400" dirty="0" smtClean="0">
                <a:latin typeface="Courier New" pitchFamily="49" charset="0"/>
                <a:cs typeface="Courier New" pitchFamily="49" charset="0"/>
              </a:rPr>
              <a:t>std</a:t>
            </a:r>
            <a:r>
              <a:rPr lang="en-US" sz="2400" dirty="0" smtClean="0"/>
              <a:t>.</a:t>
            </a:r>
          </a:p>
          <a:p>
            <a:pPr>
              <a:spcBef>
                <a:spcPts val="1200"/>
              </a:spcBef>
              <a:spcAft>
                <a:spcPts val="1200"/>
              </a:spcAft>
            </a:pPr>
            <a:r>
              <a:rPr lang="en-US" sz="2400" dirty="0" smtClean="0"/>
              <a:t>We can avoid writing the </a:t>
            </a:r>
            <a:r>
              <a:rPr lang="en-US" sz="2400" dirty="0" smtClean="0">
                <a:latin typeface="Courier New" pitchFamily="49" charset="0"/>
                <a:cs typeface="Courier New" pitchFamily="49" charset="0"/>
              </a:rPr>
              <a:t>std:: </a:t>
            </a:r>
            <a:r>
              <a:rPr lang="en-US" sz="2400" dirty="0" smtClean="0"/>
              <a:t>by writing                </a:t>
            </a:r>
            <a:r>
              <a:rPr lang="en-US" sz="2400" dirty="0" smtClean="0">
                <a:latin typeface="Courier New" pitchFamily="49" charset="0"/>
                <a:cs typeface="Courier New" pitchFamily="49" charset="0"/>
              </a:rPr>
              <a:t>using namespace std;                     </a:t>
            </a:r>
            <a:r>
              <a:rPr lang="en-US" sz="2400" dirty="0" smtClean="0"/>
              <a:t>as shown in following.</a:t>
            </a:r>
            <a:endParaRPr lang="ar-SA" sz="2400" dirty="0" smtClean="0"/>
          </a:p>
        </p:txBody>
      </p:sp>
      <p:sp>
        <p:nvSpPr>
          <p:cNvPr id="5" name="Slide Number Placeholder 4"/>
          <p:cNvSpPr>
            <a:spLocks noGrp="1"/>
          </p:cNvSpPr>
          <p:nvPr>
            <p:ph type="sldNum" sz="quarter" idx="12"/>
          </p:nvPr>
        </p:nvSpPr>
        <p:spPr/>
        <p:txBody>
          <a:bodyPr>
            <a:normAutofit fontScale="85000" lnSpcReduction="20000"/>
          </a:bodyPr>
          <a:lstStyle/>
          <a:p>
            <a:pPr>
              <a:defRPr/>
            </a:pPr>
            <a:fld id="{442F7C70-94B5-4DC4-AF69-22D5F311DF02}"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lcd_screen_clip_art_10122.jpg"/>
          <p:cNvPicPr>
            <a:picLocks noChangeAspect="1"/>
          </p:cNvPicPr>
          <p:nvPr/>
        </p:nvPicPr>
        <p:blipFill>
          <a:blip r:embed="rId3" cstate="print"/>
          <a:stretch>
            <a:fillRect/>
          </a:stretch>
        </p:blipFill>
        <p:spPr>
          <a:xfrm>
            <a:off x="4716016" y="4221088"/>
            <a:ext cx="4060448" cy="2636912"/>
          </a:xfrm>
          <a:prstGeom prst="rect">
            <a:avLst/>
          </a:prstGeom>
        </p:spPr>
      </p:pic>
      <p:sp>
        <p:nvSpPr>
          <p:cNvPr id="2" name="Title 1"/>
          <p:cNvSpPr>
            <a:spLocks noGrp="1"/>
          </p:cNvSpPr>
          <p:nvPr>
            <p:ph type="title"/>
          </p:nvPr>
        </p:nvSpPr>
        <p:spPr>
          <a:xfrm>
            <a:off x="539552" y="188640"/>
            <a:ext cx="8153400" cy="990600"/>
          </a:xfrm>
        </p:spPr>
        <p:txBody>
          <a:bodyPr/>
          <a:lstStyle/>
          <a:p>
            <a:r>
              <a:rPr lang="en-US" sz="3200" dirty="0" smtClean="0"/>
              <a:t>First Program in C++:</a:t>
            </a:r>
            <a:br>
              <a:rPr lang="en-US" sz="3200" dirty="0" smtClean="0"/>
            </a:br>
            <a:r>
              <a:rPr lang="en-US" sz="3200" dirty="0" smtClean="0"/>
              <a:t> </a:t>
            </a:r>
            <a:r>
              <a:rPr lang="en-US" sz="3200" dirty="0" smtClean="0">
                <a:solidFill>
                  <a:srgbClr val="FF0000"/>
                </a:solidFill>
              </a:rPr>
              <a:t>Printing a Line of Text</a:t>
            </a:r>
            <a:endParaRPr lang="ar-SA" sz="3200" dirty="0">
              <a:solidFill>
                <a:srgbClr val="FF0000"/>
              </a:solidFill>
            </a:endParaRPr>
          </a:p>
        </p:txBody>
      </p:sp>
      <p:sp>
        <p:nvSpPr>
          <p:cNvPr id="5" name="Slide Number Placeholder 4"/>
          <p:cNvSpPr>
            <a:spLocks noGrp="1"/>
          </p:cNvSpPr>
          <p:nvPr>
            <p:ph type="sldNum" sz="quarter" idx="12"/>
          </p:nvPr>
        </p:nvSpPr>
        <p:spPr/>
        <p:txBody>
          <a:bodyPr>
            <a:normAutofit fontScale="85000" lnSpcReduction="20000"/>
          </a:bodyPr>
          <a:lstStyle/>
          <a:p>
            <a:pPr>
              <a:defRPr/>
            </a:pPr>
            <a:fld id="{7EDCD9E5-3509-41F7-9396-BE2C3585ECA1}" type="slidenum">
              <a:rPr lang="en-US" smtClean="0"/>
              <a:pPr>
                <a:defRPr/>
              </a:pPr>
              <a:t>12</a:t>
            </a:fld>
            <a:endParaRPr lang="en-US"/>
          </a:p>
        </p:txBody>
      </p:sp>
      <p:sp>
        <p:nvSpPr>
          <p:cNvPr id="6" name="Content Placeholder 7"/>
          <p:cNvSpPr>
            <a:spLocks noGrp="1"/>
          </p:cNvSpPr>
          <p:nvPr>
            <p:ph sz="quarter" idx="1"/>
          </p:nvPr>
        </p:nvSpPr>
        <p:spPr>
          <a:xfrm>
            <a:off x="323528" y="1628800"/>
            <a:ext cx="8568952" cy="4495800"/>
          </a:xfrm>
        </p:spPr>
        <p:txBody>
          <a:bodyPr/>
          <a:lstStyle/>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008000"/>
                </a:solidFill>
                <a:latin typeface="Courier New" pitchFamily="49" charset="0"/>
                <a:cs typeface="Courier New" pitchFamily="49" charset="0"/>
              </a:rPr>
              <a:t>// hello world </a:t>
            </a:r>
            <a:r>
              <a:rPr kumimoji="1" lang="en-US" dirty="0" err="1" smtClean="0">
                <a:solidFill>
                  <a:srgbClr val="008000"/>
                </a:solidFill>
                <a:latin typeface="Courier New" pitchFamily="49" charset="0"/>
                <a:cs typeface="Courier New" pitchFamily="49" charset="0"/>
              </a:rPr>
              <a:t>programe</a:t>
            </a:r>
            <a:endParaRPr kumimoji="1" lang="en-US" dirty="0" smtClean="0">
              <a:solidFill>
                <a:srgbClr val="008000"/>
              </a:solidFill>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solidFill>
                  <a:srgbClr val="0070C0"/>
                </a:solidFill>
                <a:latin typeface="Courier New" pitchFamily="49" charset="0"/>
                <a:cs typeface="Courier New" pitchFamily="49" charset="0"/>
              </a:rPr>
              <a:t>#include </a:t>
            </a:r>
            <a:r>
              <a:rPr lang="en-US" dirty="0" smtClean="0">
                <a:latin typeface="Courier New" pitchFamily="49" charset="0"/>
                <a:cs typeface="Courier New" pitchFamily="49" charset="0"/>
              </a:rPr>
              <a:t>&lt;</a:t>
            </a:r>
            <a:r>
              <a:rPr lang="en-US" dirty="0" err="1" smtClean="0">
                <a:latin typeface="Courier New" pitchFamily="49" charset="0"/>
                <a:cs typeface="Courier New" pitchFamily="49" charset="0"/>
              </a:rPr>
              <a:t>iostream</a:t>
            </a:r>
            <a:r>
              <a:rPr lang="en-US" dirty="0" smtClean="0">
                <a:latin typeface="Courier New" pitchFamily="49" charset="0"/>
                <a:cs typeface="Courier New" pitchFamily="49" charset="0"/>
              </a:rPr>
              <a:t>&gt;</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solidFill>
                  <a:srgbClr val="0070C0"/>
                </a:solidFill>
                <a:latin typeface="Courier New" pitchFamily="49" charset="0"/>
                <a:cs typeface="Courier New" pitchFamily="49" charset="0"/>
              </a:rPr>
              <a:t>using</a:t>
            </a:r>
            <a:r>
              <a:rPr lang="en-US" dirty="0" smtClean="0">
                <a:latin typeface="Courier New" pitchFamily="49" charset="0"/>
                <a:cs typeface="Courier New" pitchFamily="49" charset="0"/>
              </a:rPr>
              <a:t> </a:t>
            </a:r>
            <a:r>
              <a:rPr lang="en-US" dirty="0" smtClean="0">
                <a:solidFill>
                  <a:srgbClr val="0070C0"/>
                </a:solidFill>
                <a:latin typeface="Courier New" pitchFamily="49" charset="0"/>
                <a:cs typeface="Courier New" pitchFamily="49" charset="0"/>
              </a:rPr>
              <a:t>namespace</a:t>
            </a:r>
            <a:r>
              <a:rPr lang="en-US" dirty="0" smtClean="0">
                <a:latin typeface="Courier New" pitchFamily="49" charset="0"/>
                <a:cs typeface="Courier New" pitchFamily="49" charset="0"/>
              </a:rPr>
              <a:t> std;</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err="1" smtClean="0">
                <a:solidFill>
                  <a:srgbClr val="0070C0"/>
                </a:solidFill>
                <a:latin typeface="Courier New" pitchFamily="49" charset="0"/>
                <a:cs typeface="Courier New" pitchFamily="49" charset="0"/>
              </a:rPr>
              <a:t>int</a:t>
            </a:r>
            <a:r>
              <a:rPr lang="en-US" dirty="0" smtClean="0">
                <a:latin typeface="Courier New" pitchFamily="49" charset="0"/>
                <a:cs typeface="Courier New" pitchFamily="49" charset="0"/>
              </a:rPr>
              <a:t> main( ) { </a:t>
            </a:r>
            <a:r>
              <a:rPr kumimoji="1" lang="en-US" dirty="0" smtClean="0">
                <a:solidFill>
                  <a:srgbClr val="008000"/>
                </a:solidFill>
                <a:latin typeface="Courier New" pitchFamily="49" charset="0"/>
                <a:cs typeface="Courier New" pitchFamily="49" charset="0"/>
              </a:rPr>
              <a:t>// main function</a:t>
            </a:r>
            <a:endParaRPr lang="en-US" dirty="0" smtClean="0">
              <a:latin typeface="Courier New" pitchFamily="49" charset="0"/>
              <a:cs typeface="Courier New" pitchFamily="49" charset="0"/>
            </a:endParaRPr>
          </a:p>
          <a:p>
            <a:pPr marL="457200" indent="-457200" defTabSz="863600" eaLnBrk="1" hangingPunct="1">
              <a:buNone/>
              <a:tabLst>
                <a:tab pos="342900" algn="l"/>
                <a:tab pos="685800" algn="l"/>
                <a:tab pos="1143000" algn="l"/>
              </a:tabLst>
            </a:pPr>
            <a:r>
              <a:rPr lang="en-US" sz="1800" dirty="0" smtClean="0">
                <a:solidFill>
                  <a:srgbClr val="00B050"/>
                </a:solidFill>
                <a:latin typeface="Courier New" pitchFamily="49" charset="0"/>
                <a:cs typeface="Courier New" pitchFamily="49" charset="0"/>
              </a:rPr>
              <a:t>//No </a:t>
            </a:r>
            <a:r>
              <a:rPr kumimoji="1" lang="en-US" sz="1800" dirty="0" smtClean="0">
                <a:solidFill>
                  <a:srgbClr val="00B050"/>
                </a:solidFill>
                <a:latin typeface="Courier New" pitchFamily="49" charset="0"/>
                <a:cs typeface="Courier New" pitchFamily="49" charset="0"/>
              </a:rPr>
              <a:t>Declaration, Input ,Processing sections</a:t>
            </a:r>
            <a:endParaRPr lang="en-US" sz="1800" dirty="0" smtClean="0">
              <a:solidFill>
                <a:srgbClr val="00B050"/>
              </a:solidFill>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sz="1800" dirty="0" smtClean="0">
                <a:solidFill>
                  <a:srgbClr val="008000"/>
                </a:solidFill>
                <a:latin typeface="Courier New" pitchFamily="49" charset="0"/>
                <a:cs typeface="Courier New" pitchFamily="49" charset="0"/>
              </a:rPr>
              <a:t>// Output section</a:t>
            </a:r>
            <a:r>
              <a:rPr lang="en-US" sz="1800" dirty="0" smtClean="0">
                <a:latin typeface="Courier New" pitchFamily="49" charset="0"/>
                <a:cs typeface="Courier New" pitchFamily="49" charset="0"/>
              </a:rPr>
              <a:t> </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err="1" smtClean="0">
                <a:latin typeface="Courier New" pitchFamily="49" charset="0"/>
                <a:cs typeface="Courier New" pitchFamily="49" charset="0"/>
              </a:rPr>
              <a:t>cout</a:t>
            </a:r>
            <a:r>
              <a:rPr lang="en-US" dirty="0" smtClean="0">
                <a:latin typeface="Courier New" pitchFamily="49" charset="0"/>
                <a:cs typeface="Courier New" pitchFamily="49" charset="0"/>
              </a:rPr>
              <a:t> &lt;&lt; “</a:t>
            </a:r>
            <a:r>
              <a:rPr kumimoji="1" lang="en-US" dirty="0" smtClean="0">
                <a:solidFill>
                  <a:srgbClr val="C00000"/>
                </a:solidFill>
                <a:latin typeface="Courier New" pitchFamily="49" charset="0"/>
                <a:cs typeface="Courier New" pitchFamily="49" charset="0"/>
              </a:rPr>
              <a:t>Hello World</a:t>
            </a:r>
            <a:r>
              <a:rPr lang="en-US" dirty="0" smtClean="0">
                <a:solidFill>
                  <a:srgbClr val="C00000"/>
                </a:solidFill>
                <a:latin typeface="Courier New" pitchFamily="49" charset="0"/>
                <a:cs typeface="Courier New" pitchFamily="49" charset="0"/>
              </a:rPr>
              <a:t> \n</a:t>
            </a:r>
            <a:r>
              <a:rPr lang="en-US" dirty="0" smtClean="0">
                <a:latin typeface="Courier New" pitchFamily="49" charset="0"/>
                <a:cs typeface="Courier New" pitchFamily="49" charset="0"/>
              </a:rPr>
              <a:t>"; </a:t>
            </a:r>
            <a:endParaRPr kumimoji="1" lang="en-US" dirty="0" smtClean="0">
              <a:solidFill>
                <a:srgbClr val="008000"/>
              </a:solidFill>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5F5F5F"/>
                </a:solidFill>
                <a:latin typeface="Courier New" pitchFamily="49" charset="0"/>
                <a:cs typeface="Courier New" pitchFamily="49" charset="0"/>
              </a:rPr>
              <a:t> </a:t>
            </a:r>
            <a:endParaRPr kumimoji="1" lang="en-US" dirty="0" smtClean="0">
              <a:solidFill>
                <a:srgbClr val="00000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endParaRPr lang="en-US" sz="2000" dirty="0" smtClean="0">
              <a:solidFill>
                <a:srgbClr val="0070C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endParaRPr lang="en-US" sz="2000" dirty="0" smtClean="0">
              <a:solidFill>
                <a:srgbClr val="0070C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r>
              <a:rPr lang="en-US" sz="2000" dirty="0" smtClean="0">
                <a:solidFill>
                  <a:srgbClr val="0070C0"/>
                </a:solidFill>
                <a:latin typeface="Courier New" pitchFamily="49" charset="0"/>
                <a:cs typeface="Courier New" pitchFamily="49" charset="0"/>
              </a:rPr>
              <a:t>return</a:t>
            </a:r>
            <a:r>
              <a:rPr lang="en-US" sz="2000" dirty="0" smtClean="0">
                <a:latin typeface="Courier New" pitchFamily="49" charset="0"/>
                <a:cs typeface="Courier New" pitchFamily="49" charset="0"/>
              </a:rPr>
              <a:t> 0; </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a:t>
            </a:r>
            <a:r>
              <a:rPr kumimoji="1" lang="en-US" dirty="0" smtClean="0">
                <a:solidFill>
                  <a:srgbClr val="008000"/>
                </a:solidFill>
                <a:latin typeface="Courier New" pitchFamily="49" charset="0"/>
                <a:cs typeface="Courier New" pitchFamily="49" charset="0"/>
              </a:rPr>
              <a:t>// end main</a:t>
            </a:r>
            <a:endParaRPr kumimoji="1" lang="en-US" dirty="0" smtClean="0">
              <a:solidFill>
                <a:srgbClr val="00000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endParaRPr kumimoji="1" lang="en-US" sz="2000" dirty="0" smtClean="0">
              <a:solidFill>
                <a:srgbClr val="000000"/>
              </a:solidFill>
              <a:latin typeface="Courier New" pitchFamily="49" charset="0"/>
              <a:cs typeface="Courier New" pitchFamily="49" charset="0"/>
            </a:endParaRPr>
          </a:p>
        </p:txBody>
      </p:sp>
      <p:sp>
        <p:nvSpPr>
          <p:cNvPr id="7" name="Rectangle 6"/>
          <p:cNvSpPr/>
          <p:nvPr/>
        </p:nvSpPr>
        <p:spPr>
          <a:xfrm>
            <a:off x="5868144" y="4725144"/>
            <a:ext cx="1728192" cy="69269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r>
              <a:rPr kumimoji="1"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urier New" pitchFamily="49" charset="0"/>
                <a:cs typeface="Courier New" pitchFamily="49" charset="0"/>
              </a:rPr>
              <a:t>Hello World</a:t>
            </a:r>
            <a:endParaRPr lang="ar-SA"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8" name="Pentagon 7"/>
          <p:cNvSpPr/>
          <p:nvPr/>
        </p:nvSpPr>
        <p:spPr>
          <a:xfrm>
            <a:off x="3203848" y="5013176"/>
            <a:ext cx="2232248" cy="50405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latin typeface="Times New Roman" pitchFamily="18" charset="0"/>
                <a:cs typeface="Times New Roman" pitchFamily="18" charset="0"/>
              </a:rPr>
              <a:t>The output </a:t>
            </a:r>
            <a:endParaRPr lang="ar-SA" sz="2000" b="1" dirty="0">
              <a:latin typeface="Times New Roman" pitchFamily="18" charset="0"/>
              <a:cs typeface="Times New Roman" pitchFamily="18" charset="0"/>
            </a:endParaRPr>
          </a:p>
        </p:txBody>
      </p:sp>
      <p:sp>
        <p:nvSpPr>
          <p:cNvPr id="24" name="Cloud Callout 23"/>
          <p:cNvSpPr/>
          <p:nvPr/>
        </p:nvSpPr>
        <p:spPr>
          <a:xfrm>
            <a:off x="4788024" y="0"/>
            <a:ext cx="4139952" cy="1296144"/>
          </a:xfrm>
          <a:prstGeom prst="cloudCallout">
            <a:avLst/>
          </a:prstGeom>
          <a:noFill/>
          <a:ln w="28575">
            <a:solidFill>
              <a:schemeClr val="accent1">
                <a:shade val="50000"/>
              </a:schemeClr>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20040" indent="-320040" eaLnBrk="1" fontAlgn="auto" hangingPunct="1">
              <a:lnSpc>
                <a:spcPct val="90000"/>
              </a:lnSpc>
              <a:spcBef>
                <a:spcPts val="1200"/>
              </a:spcBef>
              <a:spcAft>
                <a:spcPts val="1200"/>
              </a:spcAft>
              <a:defRPr/>
            </a:pPr>
            <a:r>
              <a:rPr lang="en-US" sz="2800" dirty="0" smtClean="0">
                <a:solidFill>
                  <a:srgbClr val="0070C0"/>
                </a:solidFill>
              </a:rPr>
              <a:t>HELLO WORLD !</a:t>
            </a:r>
          </a:p>
        </p:txBody>
      </p:sp>
      <p:sp>
        <p:nvSpPr>
          <p:cNvPr id="9" name="Right Arrow 8"/>
          <p:cNvSpPr/>
          <p:nvPr/>
        </p:nvSpPr>
        <p:spPr>
          <a:xfrm flipH="1" flipV="1">
            <a:off x="3707904" y="2492896"/>
            <a:ext cx="2304256" cy="2880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Up Arrow 9"/>
          <p:cNvSpPr/>
          <p:nvPr/>
        </p:nvSpPr>
        <p:spPr>
          <a:xfrm>
            <a:off x="467544" y="4365104"/>
            <a:ext cx="360040" cy="864096"/>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Output Statement</a:t>
            </a:r>
            <a:endParaRPr lang="ar-SA" b="1" dirty="0"/>
          </a:p>
        </p:txBody>
      </p:sp>
      <p:sp>
        <p:nvSpPr>
          <p:cNvPr id="3" name="Text Placeholder 2"/>
          <p:cNvSpPr>
            <a:spLocks noGrp="1"/>
          </p:cNvSpPr>
          <p:nvPr>
            <p:ph type="body" idx="1"/>
          </p:nvPr>
        </p:nvSpPr>
        <p:spPr/>
        <p:txBody>
          <a:bodyPr/>
          <a:lstStyle/>
          <a:p>
            <a:pPr>
              <a:spcBef>
                <a:spcPts val="1200"/>
              </a:spcBef>
              <a:spcAft>
                <a:spcPts val="1200"/>
              </a:spcAft>
            </a:pPr>
            <a:r>
              <a:rPr lang="en-US" sz="2400" dirty="0" smtClean="0"/>
              <a:t>The &lt;&lt; operator is referred to as the stream insertion operator. When this program executes, the value to the operator’s right, the right operand, is inserted in the output stream.</a:t>
            </a:r>
          </a:p>
          <a:p>
            <a:pPr>
              <a:spcBef>
                <a:spcPts val="1200"/>
              </a:spcBef>
              <a:spcAft>
                <a:spcPts val="1200"/>
              </a:spcAft>
            </a:pPr>
            <a:r>
              <a:rPr lang="en-US" sz="2400" dirty="0" smtClean="0"/>
              <a:t>The right operand’s characters normally print </a:t>
            </a:r>
            <a:r>
              <a:rPr lang="en-US" sz="2400" dirty="0" smtClean="0">
                <a:solidFill>
                  <a:srgbClr val="FF0000"/>
                </a:solidFill>
              </a:rPr>
              <a:t>exactly</a:t>
            </a:r>
            <a:r>
              <a:rPr lang="en-US" sz="2400" dirty="0" smtClean="0"/>
              <a:t> as they appear between the double quotes. However, the characters </a:t>
            </a:r>
            <a:r>
              <a:rPr lang="en-US" sz="2400" dirty="0" smtClean="0">
                <a:solidFill>
                  <a:srgbClr val="FF0000"/>
                </a:solidFill>
              </a:rPr>
              <a:t>\n </a:t>
            </a:r>
            <a:r>
              <a:rPr lang="en-US" sz="2400" dirty="0" smtClean="0"/>
              <a:t>are not printed on the screen. The </a:t>
            </a:r>
            <a:r>
              <a:rPr lang="en-US" sz="2400" dirty="0" smtClean="0">
                <a:solidFill>
                  <a:srgbClr val="FF0000"/>
                </a:solidFill>
              </a:rPr>
              <a:t>backslash</a:t>
            </a:r>
            <a:r>
              <a:rPr lang="en-US" sz="2400" dirty="0" smtClean="0"/>
              <a:t> (</a:t>
            </a:r>
            <a:r>
              <a:rPr lang="en-US" sz="2400" dirty="0" smtClean="0">
                <a:solidFill>
                  <a:srgbClr val="FF0000"/>
                </a:solidFill>
              </a:rPr>
              <a:t>\</a:t>
            </a:r>
            <a:r>
              <a:rPr lang="en-US" sz="2400" dirty="0" smtClean="0"/>
              <a:t>) is called an </a:t>
            </a:r>
            <a:r>
              <a:rPr lang="en-US" sz="2400" i="1" dirty="0" smtClean="0">
                <a:solidFill>
                  <a:schemeClr val="accent1">
                    <a:lumMod val="75000"/>
                  </a:schemeClr>
                </a:solidFill>
                <a:latin typeface="Comic Sans MS" pitchFamily="66" charset="0"/>
              </a:rPr>
              <a:t>escape</a:t>
            </a:r>
            <a:r>
              <a:rPr lang="en-US" sz="2400" i="1" dirty="0" smtClean="0">
                <a:solidFill>
                  <a:schemeClr val="accent1">
                    <a:lumMod val="75000"/>
                  </a:schemeClr>
                </a:solidFill>
                <a:effectLst>
                  <a:outerShdw blurRad="38100" dist="38100" dir="2700000" algn="tl">
                    <a:srgbClr val="000000">
                      <a:alpha val="43137"/>
                    </a:srgbClr>
                  </a:outerShdw>
                </a:effectLst>
                <a:latin typeface="Comic Sans MS" pitchFamily="66" charset="0"/>
              </a:rPr>
              <a:t> </a:t>
            </a:r>
            <a:r>
              <a:rPr lang="en-US" sz="2400" i="1" dirty="0" smtClean="0">
                <a:solidFill>
                  <a:schemeClr val="accent1">
                    <a:lumMod val="75000"/>
                  </a:schemeClr>
                </a:solidFill>
                <a:latin typeface="Comic Sans MS" pitchFamily="66" charset="0"/>
              </a:rPr>
              <a:t>character</a:t>
            </a:r>
            <a:r>
              <a:rPr lang="en-US" sz="2400" dirty="0" smtClean="0"/>
              <a:t>. It indicates that a “special” character is to be output. </a:t>
            </a:r>
          </a:p>
          <a:p>
            <a:pPr>
              <a:spcBef>
                <a:spcPts val="1200"/>
              </a:spcBef>
              <a:spcAft>
                <a:spcPts val="1200"/>
              </a:spcAft>
              <a:buNone/>
            </a:pPr>
            <a:endParaRPr lang="ar-SA" sz="2400" dirty="0"/>
          </a:p>
        </p:txBody>
      </p:sp>
      <p:sp>
        <p:nvSpPr>
          <p:cNvPr id="4" name="Slide Number Placeholder 3"/>
          <p:cNvSpPr>
            <a:spLocks noGrp="1"/>
          </p:cNvSpPr>
          <p:nvPr>
            <p:ph type="sldNum" sz="quarter" idx="12"/>
          </p:nvPr>
        </p:nvSpPr>
        <p:spPr/>
        <p:txBody>
          <a:bodyPr>
            <a:normAutofit fontScale="85000" lnSpcReduction="20000"/>
          </a:bodyPr>
          <a:lstStyle/>
          <a:p>
            <a:pPr>
              <a:defRPr/>
            </a:pPr>
            <a:fld id="{442F7C70-94B5-4DC4-AF69-22D5F311DF02}" type="slidenum">
              <a:rPr lang="en-US" smtClean="0"/>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Output Statement</a:t>
            </a:r>
            <a:endParaRPr lang="ar-SA" b="1" dirty="0"/>
          </a:p>
        </p:txBody>
      </p:sp>
      <p:sp>
        <p:nvSpPr>
          <p:cNvPr id="3" name="Text Placeholder 2"/>
          <p:cNvSpPr>
            <a:spLocks noGrp="1"/>
          </p:cNvSpPr>
          <p:nvPr>
            <p:ph type="body" idx="1"/>
          </p:nvPr>
        </p:nvSpPr>
        <p:spPr>
          <a:xfrm>
            <a:off x="611560" y="1340768"/>
            <a:ext cx="8153400" cy="4525963"/>
          </a:xfrm>
        </p:spPr>
        <p:txBody>
          <a:bodyPr/>
          <a:lstStyle/>
          <a:p>
            <a:r>
              <a:rPr lang="en-US" sz="2400" dirty="0" smtClean="0"/>
              <a:t>When a backslash is encountered in a string of characters, the next character is combined with the backslash to form an escape sequence. The escape sequence \n means new line. It causes the cursor (i.e., the current screen position indicator) to move to the beginning of the next line on the screen.</a:t>
            </a:r>
            <a:endParaRPr lang="ar-SA" sz="2400" dirty="0"/>
          </a:p>
        </p:txBody>
      </p:sp>
      <p:sp>
        <p:nvSpPr>
          <p:cNvPr id="4" name="Slide Number Placeholder 3"/>
          <p:cNvSpPr>
            <a:spLocks noGrp="1"/>
          </p:cNvSpPr>
          <p:nvPr>
            <p:ph type="sldNum" sz="quarter" idx="12"/>
          </p:nvPr>
        </p:nvSpPr>
        <p:spPr/>
        <p:txBody>
          <a:bodyPr>
            <a:normAutofit fontScale="85000" lnSpcReduction="20000"/>
          </a:bodyPr>
          <a:lstStyle/>
          <a:p>
            <a:pPr>
              <a:defRPr/>
            </a:pPr>
            <a:fld id="{442F7C70-94B5-4DC4-AF69-22D5F311DF02}" type="slidenum">
              <a:rPr lang="en-US" smtClean="0"/>
              <a:pPr>
                <a:defRPr/>
              </a:pPr>
              <a:t>14</a:t>
            </a:fld>
            <a:endParaRPr lang="en-US"/>
          </a:p>
        </p:txBody>
      </p:sp>
      <p:pic>
        <p:nvPicPr>
          <p:cNvPr id="19458" name="Picture 2"/>
          <p:cNvPicPr>
            <a:picLocks noChangeAspect="1" noChangeArrowheads="1"/>
          </p:cNvPicPr>
          <p:nvPr/>
        </p:nvPicPr>
        <p:blipFill>
          <a:blip r:embed="rId3" cstate="print"/>
          <a:srcRect/>
          <a:stretch>
            <a:fillRect/>
          </a:stretch>
        </p:blipFill>
        <p:spPr bwMode="auto">
          <a:xfrm>
            <a:off x="179512" y="3284984"/>
            <a:ext cx="8813727" cy="339013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Printing a Single Line of Text with Multiple Statements</a:t>
            </a:r>
            <a:endParaRPr lang="ar-SA" sz="3200" b="1" dirty="0"/>
          </a:p>
        </p:txBody>
      </p:sp>
      <p:sp>
        <p:nvSpPr>
          <p:cNvPr id="5" name="Slide Number Placeholder 4"/>
          <p:cNvSpPr>
            <a:spLocks noGrp="1"/>
          </p:cNvSpPr>
          <p:nvPr>
            <p:ph type="sldNum" sz="quarter" idx="12"/>
          </p:nvPr>
        </p:nvSpPr>
        <p:spPr/>
        <p:txBody>
          <a:bodyPr>
            <a:normAutofit fontScale="85000" lnSpcReduction="20000"/>
          </a:bodyPr>
          <a:lstStyle/>
          <a:p>
            <a:pPr>
              <a:defRPr/>
            </a:pPr>
            <a:fld id="{7EDCD9E5-3509-41F7-9396-BE2C3585ECA1}" type="slidenum">
              <a:rPr lang="en-US" smtClean="0"/>
              <a:pPr>
                <a:defRPr/>
              </a:pPr>
              <a:t>15</a:t>
            </a:fld>
            <a:endParaRPr lang="en-US"/>
          </a:p>
        </p:txBody>
      </p:sp>
      <p:sp>
        <p:nvSpPr>
          <p:cNvPr id="6" name="Content Placeholder 7"/>
          <p:cNvSpPr>
            <a:spLocks noGrp="1"/>
          </p:cNvSpPr>
          <p:nvPr>
            <p:ph sz="quarter" idx="1"/>
          </p:nvPr>
        </p:nvSpPr>
        <p:spPr>
          <a:xfrm>
            <a:off x="323528" y="1600200"/>
            <a:ext cx="8568952" cy="4495800"/>
          </a:xfrm>
        </p:spPr>
        <p:txBody>
          <a:bodyPr/>
          <a:lstStyle/>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008000"/>
                </a:solidFill>
                <a:latin typeface="Courier New" pitchFamily="49" charset="0"/>
                <a:cs typeface="Courier New" pitchFamily="49" charset="0"/>
              </a:rPr>
              <a:t>// Preprocessor Commands</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#include &lt;</a:t>
            </a:r>
            <a:r>
              <a:rPr lang="en-US" dirty="0" err="1" smtClean="0">
                <a:latin typeface="Courier New" pitchFamily="49" charset="0"/>
                <a:cs typeface="Courier New" pitchFamily="49" charset="0"/>
              </a:rPr>
              <a:t>iostream</a:t>
            </a:r>
            <a:r>
              <a:rPr lang="en-US" dirty="0" smtClean="0">
                <a:latin typeface="Courier New" pitchFamily="49" charset="0"/>
                <a:cs typeface="Courier New" pitchFamily="49" charset="0"/>
              </a:rPr>
              <a:t>&gt;</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using namespace std;</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err="1" smtClean="0">
                <a:latin typeface="Courier New" pitchFamily="49" charset="0"/>
                <a:cs typeface="Courier New" pitchFamily="49" charset="0"/>
              </a:rPr>
              <a:t>int</a:t>
            </a:r>
            <a:r>
              <a:rPr lang="en-US" dirty="0" smtClean="0">
                <a:latin typeface="Courier New" pitchFamily="49" charset="0"/>
                <a:cs typeface="Courier New" pitchFamily="49" charset="0"/>
              </a:rPr>
              <a:t> main( ) </a:t>
            </a:r>
            <a:r>
              <a:rPr kumimoji="1" lang="en-US" dirty="0" smtClean="0">
                <a:solidFill>
                  <a:srgbClr val="008000"/>
                </a:solidFill>
                <a:latin typeface="Courier New" pitchFamily="49" charset="0"/>
                <a:cs typeface="Courier New" pitchFamily="49" charset="0"/>
              </a:rPr>
              <a:t>// main function</a:t>
            </a:r>
            <a:endParaRPr lang="en-US" dirty="0" smtClean="0">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a:t>
            </a:r>
          </a:p>
          <a:p>
            <a:pPr marL="457200" lvl="3" indent="-457200" defTabSz="863600" eaLnBrk="1" hangingPunct="1">
              <a:spcBef>
                <a:spcPts val="700"/>
              </a:spcBef>
              <a:buClr>
                <a:schemeClr val="accent2"/>
              </a:buClr>
              <a:buSzPct val="60000"/>
              <a:buNone/>
              <a:tabLst>
                <a:tab pos="342900" algn="l"/>
                <a:tab pos="685800" algn="l"/>
                <a:tab pos="1143000" algn="l"/>
              </a:tabLst>
            </a:pPr>
            <a:endParaRPr kumimoji="1" lang="en-US" dirty="0" smtClean="0">
              <a:solidFill>
                <a:srgbClr val="008000"/>
              </a:solidFill>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008000"/>
                </a:solidFill>
                <a:latin typeface="Courier New" pitchFamily="49" charset="0"/>
                <a:cs typeface="Courier New" pitchFamily="49" charset="0"/>
              </a:rPr>
              <a:t>// Output section</a:t>
            </a:r>
            <a:r>
              <a:rPr lang="en-US" dirty="0" smtClean="0">
                <a:latin typeface="Courier New" pitchFamily="49" charset="0"/>
                <a:cs typeface="Courier New" pitchFamily="49" charset="0"/>
              </a:rPr>
              <a:t> </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err="1" smtClean="0">
                <a:latin typeface="Courier New" pitchFamily="49" charset="0"/>
                <a:cs typeface="Courier New" pitchFamily="49" charset="0"/>
              </a:rPr>
              <a:t>cout</a:t>
            </a:r>
            <a:r>
              <a:rPr lang="en-US" dirty="0" smtClean="0">
                <a:latin typeface="Courier New" pitchFamily="49" charset="0"/>
                <a:cs typeface="Courier New" pitchFamily="49" charset="0"/>
              </a:rPr>
              <a:t> &lt;&lt; “</a:t>
            </a:r>
            <a:r>
              <a:rPr kumimoji="1" lang="en-US" dirty="0" smtClean="0">
                <a:solidFill>
                  <a:srgbClr val="C00000"/>
                </a:solidFill>
                <a:latin typeface="Courier New" pitchFamily="49" charset="0"/>
                <a:cs typeface="Courier New" pitchFamily="49" charset="0"/>
              </a:rPr>
              <a:t>Hello“</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err="1" smtClean="0">
                <a:latin typeface="Courier New" pitchFamily="49" charset="0"/>
                <a:cs typeface="Courier New" pitchFamily="49" charset="0"/>
              </a:rPr>
              <a:t>cout</a:t>
            </a:r>
            <a:r>
              <a:rPr lang="en-US" dirty="0" smtClean="0">
                <a:latin typeface="Courier New" pitchFamily="49" charset="0"/>
                <a:cs typeface="Courier New" pitchFamily="49" charset="0"/>
              </a:rPr>
              <a:t> &lt;&lt; “</a:t>
            </a:r>
            <a:r>
              <a:rPr kumimoji="1" lang="en-US" dirty="0" smtClean="0">
                <a:solidFill>
                  <a:srgbClr val="C00000"/>
                </a:solidFill>
                <a:latin typeface="Courier New" pitchFamily="49" charset="0"/>
                <a:cs typeface="Courier New" pitchFamily="49" charset="0"/>
              </a:rPr>
              <a:t>World</a:t>
            </a:r>
            <a:r>
              <a:rPr lang="en-US" dirty="0" smtClean="0">
                <a:solidFill>
                  <a:srgbClr val="C00000"/>
                </a:solidFill>
                <a:latin typeface="Courier New" pitchFamily="49" charset="0"/>
                <a:cs typeface="Courier New" pitchFamily="49" charset="0"/>
              </a:rPr>
              <a:t>\n</a:t>
            </a:r>
            <a:r>
              <a:rPr lang="en-US" dirty="0" smtClean="0">
                <a:latin typeface="Courier New" pitchFamily="49" charset="0"/>
                <a:cs typeface="Courier New" pitchFamily="49" charset="0"/>
              </a:rPr>
              <a:t>"; </a:t>
            </a:r>
          </a:p>
          <a:p>
            <a:pPr marL="457200" lvl="3" indent="-457200" defTabSz="863600" eaLnBrk="1" hangingPunct="1">
              <a:spcBef>
                <a:spcPts val="700"/>
              </a:spcBef>
              <a:buClr>
                <a:schemeClr val="accent2"/>
              </a:buClr>
              <a:buSzPct val="60000"/>
              <a:buNone/>
              <a:tabLst>
                <a:tab pos="342900" algn="l"/>
                <a:tab pos="685800" algn="l"/>
                <a:tab pos="1143000" algn="l"/>
              </a:tabLst>
            </a:pPr>
            <a:r>
              <a:rPr lang="en-US" sz="2000" dirty="0" smtClean="0">
                <a:latin typeface="Courier New" pitchFamily="49" charset="0"/>
                <a:cs typeface="Courier New" pitchFamily="49" charset="0"/>
              </a:rPr>
              <a:t>return 0; </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a:t>
            </a:r>
            <a:r>
              <a:rPr kumimoji="1" lang="en-US" dirty="0" smtClean="0">
                <a:solidFill>
                  <a:srgbClr val="008000"/>
                </a:solidFill>
                <a:latin typeface="Courier New" pitchFamily="49" charset="0"/>
                <a:cs typeface="Courier New" pitchFamily="49" charset="0"/>
              </a:rPr>
              <a:t>// end main</a:t>
            </a:r>
            <a:endParaRPr kumimoji="1" lang="en-US" dirty="0" smtClean="0">
              <a:solidFill>
                <a:srgbClr val="00000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endParaRPr kumimoji="1" lang="en-US" sz="2000" dirty="0" smtClean="0">
              <a:solidFill>
                <a:srgbClr val="000000"/>
              </a:solidFill>
              <a:latin typeface="Courier New" pitchFamily="49" charset="0"/>
              <a:cs typeface="Courier New" pitchFamily="49" charset="0"/>
            </a:endParaRPr>
          </a:p>
        </p:txBody>
      </p:sp>
      <p:pic>
        <p:nvPicPr>
          <p:cNvPr id="12" name="Picture 11" descr="lcd_screen_clip_art_10122.jpg"/>
          <p:cNvPicPr>
            <a:picLocks noChangeAspect="1"/>
          </p:cNvPicPr>
          <p:nvPr/>
        </p:nvPicPr>
        <p:blipFill>
          <a:blip r:embed="rId3" cstate="print"/>
          <a:stretch>
            <a:fillRect/>
          </a:stretch>
        </p:blipFill>
        <p:spPr>
          <a:xfrm>
            <a:off x="4716016" y="3573016"/>
            <a:ext cx="4060448" cy="2636912"/>
          </a:xfrm>
          <a:prstGeom prst="rect">
            <a:avLst/>
          </a:prstGeom>
        </p:spPr>
      </p:pic>
      <p:sp>
        <p:nvSpPr>
          <p:cNvPr id="13" name="Pentagon 12"/>
          <p:cNvSpPr/>
          <p:nvPr/>
        </p:nvSpPr>
        <p:spPr>
          <a:xfrm>
            <a:off x="3203848" y="4365104"/>
            <a:ext cx="2232248" cy="50405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latin typeface="Times New Roman" pitchFamily="18" charset="0"/>
                <a:cs typeface="Times New Roman" pitchFamily="18" charset="0"/>
              </a:rPr>
              <a:t>The output </a:t>
            </a:r>
            <a:endParaRPr lang="ar-SA" sz="2000" b="1" dirty="0">
              <a:latin typeface="Times New Roman" pitchFamily="18" charset="0"/>
              <a:cs typeface="Times New Roman" pitchFamily="18" charset="0"/>
            </a:endParaRPr>
          </a:p>
        </p:txBody>
      </p:sp>
      <p:sp>
        <p:nvSpPr>
          <p:cNvPr id="14" name="Rectangle 13"/>
          <p:cNvSpPr/>
          <p:nvPr/>
        </p:nvSpPr>
        <p:spPr>
          <a:xfrm>
            <a:off x="5868144" y="4293096"/>
            <a:ext cx="1728192" cy="69269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r>
              <a:rPr kumimoji="1"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urier New" pitchFamily="49" charset="0"/>
                <a:cs typeface="Courier New" pitchFamily="49" charset="0"/>
              </a:rPr>
              <a:t>Hello World</a:t>
            </a:r>
            <a:endParaRPr lang="ar-SA"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Printing Multiple Lines of Text with a Single Statement</a:t>
            </a:r>
            <a:endParaRPr lang="ar-SA" sz="3200" b="1" dirty="0"/>
          </a:p>
        </p:txBody>
      </p:sp>
      <p:sp>
        <p:nvSpPr>
          <p:cNvPr id="5" name="Slide Number Placeholder 4"/>
          <p:cNvSpPr>
            <a:spLocks noGrp="1"/>
          </p:cNvSpPr>
          <p:nvPr>
            <p:ph type="sldNum" sz="quarter" idx="12"/>
          </p:nvPr>
        </p:nvSpPr>
        <p:spPr/>
        <p:txBody>
          <a:bodyPr>
            <a:normAutofit fontScale="85000" lnSpcReduction="20000"/>
          </a:bodyPr>
          <a:lstStyle/>
          <a:p>
            <a:pPr>
              <a:defRPr/>
            </a:pPr>
            <a:fld id="{7EDCD9E5-3509-41F7-9396-BE2C3585ECA1}" type="slidenum">
              <a:rPr lang="en-US" smtClean="0"/>
              <a:pPr>
                <a:defRPr/>
              </a:pPr>
              <a:t>16</a:t>
            </a:fld>
            <a:endParaRPr lang="en-US"/>
          </a:p>
        </p:txBody>
      </p:sp>
      <p:sp>
        <p:nvSpPr>
          <p:cNvPr id="6" name="Content Placeholder 7"/>
          <p:cNvSpPr>
            <a:spLocks noGrp="1"/>
          </p:cNvSpPr>
          <p:nvPr>
            <p:ph sz="quarter" idx="1"/>
          </p:nvPr>
        </p:nvSpPr>
        <p:spPr>
          <a:xfrm>
            <a:off x="323528" y="1600200"/>
            <a:ext cx="8568952" cy="4495800"/>
          </a:xfrm>
        </p:spPr>
        <p:txBody>
          <a:bodyPr/>
          <a:lstStyle/>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008000"/>
                </a:solidFill>
                <a:latin typeface="Courier New" pitchFamily="49" charset="0"/>
                <a:cs typeface="Courier New" pitchFamily="49" charset="0"/>
              </a:rPr>
              <a:t>// Preprocessor Commands</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#include &lt;</a:t>
            </a:r>
            <a:r>
              <a:rPr lang="en-US" dirty="0" err="1" smtClean="0">
                <a:latin typeface="Courier New" pitchFamily="49" charset="0"/>
                <a:cs typeface="Courier New" pitchFamily="49" charset="0"/>
              </a:rPr>
              <a:t>iostream</a:t>
            </a:r>
            <a:r>
              <a:rPr lang="en-US" dirty="0" smtClean="0">
                <a:latin typeface="Courier New" pitchFamily="49" charset="0"/>
                <a:cs typeface="Courier New" pitchFamily="49" charset="0"/>
              </a:rPr>
              <a:t>&gt;</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using namespace std;</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err="1" smtClean="0">
                <a:latin typeface="Courier New" pitchFamily="49" charset="0"/>
                <a:cs typeface="Courier New" pitchFamily="49" charset="0"/>
              </a:rPr>
              <a:t>int</a:t>
            </a:r>
            <a:r>
              <a:rPr lang="en-US" dirty="0" smtClean="0">
                <a:latin typeface="Courier New" pitchFamily="49" charset="0"/>
                <a:cs typeface="Courier New" pitchFamily="49" charset="0"/>
              </a:rPr>
              <a:t> main( ) </a:t>
            </a:r>
            <a:r>
              <a:rPr kumimoji="1" lang="en-US" dirty="0" smtClean="0">
                <a:solidFill>
                  <a:srgbClr val="008000"/>
                </a:solidFill>
                <a:latin typeface="Courier New" pitchFamily="49" charset="0"/>
                <a:cs typeface="Courier New" pitchFamily="49" charset="0"/>
              </a:rPr>
              <a:t>// main function</a:t>
            </a:r>
            <a:endParaRPr lang="en-US" dirty="0" smtClean="0">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a:t>
            </a:r>
            <a:endParaRPr kumimoji="1" lang="en-US" dirty="0" smtClean="0">
              <a:solidFill>
                <a:srgbClr val="008000"/>
              </a:solidFill>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008000"/>
                </a:solidFill>
                <a:latin typeface="Courier New" pitchFamily="49" charset="0"/>
                <a:cs typeface="Courier New" pitchFamily="49" charset="0"/>
              </a:rPr>
              <a:t>// Output section</a:t>
            </a:r>
            <a:r>
              <a:rPr lang="en-US" dirty="0" smtClean="0">
                <a:latin typeface="Courier New" pitchFamily="49" charset="0"/>
                <a:cs typeface="Courier New" pitchFamily="49" charset="0"/>
              </a:rPr>
              <a:t> </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err="1" smtClean="0">
                <a:latin typeface="Courier New" pitchFamily="49" charset="0"/>
                <a:cs typeface="Courier New" pitchFamily="49" charset="0"/>
              </a:rPr>
              <a:t>cout</a:t>
            </a:r>
            <a:r>
              <a:rPr lang="en-US" dirty="0" smtClean="0">
                <a:latin typeface="Courier New" pitchFamily="49" charset="0"/>
                <a:cs typeface="Courier New" pitchFamily="49" charset="0"/>
              </a:rPr>
              <a:t> &lt;&lt; “</a:t>
            </a:r>
            <a:r>
              <a:rPr kumimoji="1" lang="en-US" dirty="0" smtClean="0">
                <a:solidFill>
                  <a:srgbClr val="C00000"/>
                </a:solidFill>
                <a:latin typeface="Courier New" pitchFamily="49" charset="0"/>
                <a:cs typeface="Courier New" pitchFamily="49" charset="0"/>
              </a:rPr>
              <a:t>Hello </a:t>
            </a:r>
            <a:r>
              <a:rPr lang="en-US" dirty="0" smtClean="0">
                <a:solidFill>
                  <a:srgbClr val="C00000"/>
                </a:solidFill>
                <a:latin typeface="Courier New" pitchFamily="49" charset="0"/>
                <a:cs typeface="Courier New" pitchFamily="49" charset="0"/>
              </a:rPr>
              <a:t>\n World \n</a:t>
            </a:r>
            <a:r>
              <a:rPr lang="en-US" dirty="0" smtClean="0">
                <a:latin typeface="Courier New" pitchFamily="49" charset="0"/>
                <a:cs typeface="Courier New" pitchFamily="49" charset="0"/>
              </a:rPr>
              <a:t>"; </a:t>
            </a:r>
            <a:endParaRPr kumimoji="1" lang="en-US" dirty="0" smtClean="0">
              <a:solidFill>
                <a:srgbClr val="008000"/>
              </a:solidFill>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5F5F5F"/>
                </a:solidFill>
                <a:latin typeface="Courier New" pitchFamily="49" charset="0"/>
                <a:cs typeface="Courier New" pitchFamily="49" charset="0"/>
              </a:rPr>
              <a:t> </a:t>
            </a:r>
            <a:endParaRPr kumimoji="1" lang="en-US" dirty="0" smtClean="0">
              <a:solidFill>
                <a:srgbClr val="00000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r>
              <a:rPr lang="en-US" sz="2000" dirty="0" smtClean="0">
                <a:latin typeface="Courier New" pitchFamily="49" charset="0"/>
                <a:cs typeface="Courier New" pitchFamily="49" charset="0"/>
              </a:rPr>
              <a:t>return 0; </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a:t>
            </a:r>
            <a:r>
              <a:rPr kumimoji="1" lang="en-US" dirty="0" smtClean="0">
                <a:solidFill>
                  <a:srgbClr val="008000"/>
                </a:solidFill>
                <a:latin typeface="Courier New" pitchFamily="49" charset="0"/>
                <a:cs typeface="Courier New" pitchFamily="49" charset="0"/>
              </a:rPr>
              <a:t>// end main</a:t>
            </a:r>
            <a:endParaRPr kumimoji="1" lang="en-US" dirty="0" smtClean="0">
              <a:solidFill>
                <a:srgbClr val="00000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endParaRPr kumimoji="1" lang="en-US" sz="2000" dirty="0" smtClean="0">
              <a:solidFill>
                <a:srgbClr val="000000"/>
              </a:solidFill>
              <a:latin typeface="Courier New" pitchFamily="49" charset="0"/>
              <a:cs typeface="Courier New" pitchFamily="49" charset="0"/>
            </a:endParaRPr>
          </a:p>
        </p:txBody>
      </p:sp>
      <p:pic>
        <p:nvPicPr>
          <p:cNvPr id="9" name="Picture 8" descr="lcd_screen_clip_art_10122.jpg"/>
          <p:cNvPicPr>
            <a:picLocks noChangeAspect="1"/>
          </p:cNvPicPr>
          <p:nvPr/>
        </p:nvPicPr>
        <p:blipFill>
          <a:blip r:embed="rId3" cstate="print"/>
          <a:stretch>
            <a:fillRect/>
          </a:stretch>
        </p:blipFill>
        <p:spPr>
          <a:xfrm>
            <a:off x="5364088" y="4403272"/>
            <a:ext cx="3779912" cy="2454728"/>
          </a:xfrm>
          <a:prstGeom prst="rect">
            <a:avLst/>
          </a:prstGeom>
        </p:spPr>
      </p:pic>
      <p:sp>
        <p:nvSpPr>
          <p:cNvPr id="10" name="Pentagon 9"/>
          <p:cNvSpPr/>
          <p:nvPr/>
        </p:nvSpPr>
        <p:spPr>
          <a:xfrm>
            <a:off x="2987824" y="5445224"/>
            <a:ext cx="2232248" cy="50405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latin typeface="Times New Roman" pitchFamily="18" charset="0"/>
                <a:cs typeface="Times New Roman" pitchFamily="18" charset="0"/>
              </a:rPr>
              <a:t>The output </a:t>
            </a:r>
            <a:endParaRPr lang="ar-SA" sz="2000" b="1" dirty="0">
              <a:latin typeface="Times New Roman" pitchFamily="18" charset="0"/>
              <a:cs typeface="Times New Roman" pitchFamily="18" charset="0"/>
            </a:endParaRPr>
          </a:p>
        </p:txBody>
      </p:sp>
      <p:sp>
        <p:nvSpPr>
          <p:cNvPr id="11" name="Rectangle 10"/>
          <p:cNvSpPr/>
          <p:nvPr/>
        </p:nvSpPr>
        <p:spPr>
          <a:xfrm>
            <a:off x="6444208" y="5013176"/>
            <a:ext cx="1728192" cy="69269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r>
              <a:rPr kumimoji="1"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urier New" pitchFamily="49" charset="0"/>
                <a:cs typeface="Courier New" pitchFamily="49" charset="0"/>
              </a:rPr>
              <a:t>Hello </a:t>
            </a:r>
          </a:p>
          <a:p>
            <a:r>
              <a:rPr kumimoji="1"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urier New" pitchFamily="49" charset="0"/>
                <a:cs typeface="Courier New" pitchFamily="49" charset="0"/>
              </a:rPr>
              <a:t>World</a:t>
            </a:r>
            <a:endParaRPr lang="ar-SA"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12775" y="404813"/>
            <a:ext cx="8153400" cy="814387"/>
          </a:xfrm>
        </p:spPr>
        <p:txBody>
          <a:bodyPr/>
          <a:lstStyle/>
          <a:p>
            <a:r>
              <a:rPr lang="en-US" altLang="ar-SA" sz="3200" dirty="0" smtClean="0"/>
              <a:t>Steps to Write, Compile, and Run a Program</a:t>
            </a:r>
            <a:r>
              <a:rPr lang="en-US" altLang="en-US" sz="3200" dirty="0" smtClean="0"/>
              <a:t/>
            </a:r>
            <a:br>
              <a:rPr lang="en-US" altLang="en-US" sz="3200" dirty="0" smtClean="0"/>
            </a:br>
            <a:endParaRPr lang="en-US" sz="3200" dirty="0" smtClean="0"/>
          </a:p>
        </p:txBody>
      </p:sp>
      <p:sp>
        <p:nvSpPr>
          <p:cNvPr id="21507" name="Content Placeholder 2"/>
          <p:cNvSpPr>
            <a:spLocks noGrp="1"/>
          </p:cNvSpPr>
          <p:nvPr>
            <p:ph sz="quarter" idx="1"/>
          </p:nvPr>
        </p:nvSpPr>
        <p:spPr>
          <a:xfrm>
            <a:off x="612775" y="1600200"/>
            <a:ext cx="8153400" cy="4495800"/>
          </a:xfrm>
        </p:spPr>
        <p:txBody>
          <a:bodyPr/>
          <a:lstStyle/>
          <a:p>
            <a:r>
              <a:rPr lang="en-US" smtClean="0"/>
              <a:t>Editor              </a:t>
            </a:r>
            <a:r>
              <a:rPr lang="en-US" altLang="ar-SA" smtClean="0"/>
              <a:t>Source code or file (.cpp)</a:t>
            </a:r>
          </a:p>
          <a:p>
            <a:pPr>
              <a:buFont typeface="Wingdings" pitchFamily="2" charset="2"/>
              <a:buNone/>
            </a:pPr>
            <a:endParaRPr lang="en-US" smtClean="0"/>
          </a:p>
          <a:p>
            <a:r>
              <a:rPr lang="en-US" smtClean="0"/>
              <a:t>Compile file            </a:t>
            </a:r>
            <a:r>
              <a:rPr lang="en-US" altLang="ar-SA" smtClean="0"/>
              <a:t>Object code or file (.obj)</a:t>
            </a:r>
          </a:p>
          <a:p>
            <a:pPr>
              <a:buFont typeface="Wingdings" pitchFamily="2" charset="2"/>
              <a:buNone/>
            </a:pPr>
            <a:endParaRPr lang="en-US" smtClean="0"/>
          </a:p>
          <a:p>
            <a:r>
              <a:rPr lang="en-US" altLang="ar-SA" smtClean="0"/>
              <a:t>Linker             Executable code or file (.exe)</a:t>
            </a:r>
          </a:p>
          <a:p>
            <a:pPr>
              <a:buFont typeface="Wingdings" pitchFamily="2" charset="2"/>
              <a:buNone/>
            </a:pPr>
            <a:endParaRPr lang="en-US" smtClean="0"/>
          </a:p>
          <a:p>
            <a:r>
              <a:rPr lang="en-US" smtClean="0"/>
              <a:t> </a:t>
            </a:r>
            <a:r>
              <a:rPr lang="en-US" altLang="ar-SA" smtClean="0"/>
              <a:t>Loader            Executable code is loaded into memory ready for execution</a:t>
            </a:r>
          </a:p>
          <a:p>
            <a:endParaRPr lang="en-US" altLang="ar-SA" smtClean="0"/>
          </a:p>
          <a:p>
            <a:pPr>
              <a:buFont typeface="Wingdings" pitchFamily="2" charset="2"/>
              <a:buNone/>
            </a:pPr>
            <a:r>
              <a:rPr lang="en-US" smtClean="0"/>
              <a:t>  </a:t>
            </a:r>
          </a:p>
        </p:txBody>
      </p:sp>
      <p:sp>
        <p:nvSpPr>
          <p:cNvPr id="5" name="Slide Number Placeholder 4"/>
          <p:cNvSpPr>
            <a:spLocks noGrp="1"/>
          </p:cNvSpPr>
          <p:nvPr>
            <p:ph type="sldNum" sz="quarter" idx="12"/>
          </p:nvPr>
        </p:nvSpPr>
        <p:spPr/>
        <p:txBody>
          <a:bodyPr>
            <a:normAutofit fontScale="85000" lnSpcReduction="20000"/>
          </a:bodyPr>
          <a:lstStyle/>
          <a:p>
            <a:pPr>
              <a:defRPr/>
            </a:pPr>
            <a:fld id="{8760D0D0-5F62-403B-A06F-2237C9B5188F}" type="slidenum">
              <a:rPr lang="en-US" smtClean="0"/>
              <a:pPr>
                <a:defRPr/>
              </a:pPr>
              <a:t>17</a:t>
            </a:fld>
            <a:endParaRPr lang="en-US"/>
          </a:p>
        </p:txBody>
      </p:sp>
      <p:sp>
        <p:nvSpPr>
          <p:cNvPr id="8" name="Right Arrow 7"/>
          <p:cNvSpPr/>
          <p:nvPr/>
        </p:nvSpPr>
        <p:spPr>
          <a:xfrm>
            <a:off x="2916238" y="2636838"/>
            <a:ext cx="977900" cy="484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ight Arrow 10"/>
          <p:cNvSpPr/>
          <p:nvPr/>
        </p:nvSpPr>
        <p:spPr>
          <a:xfrm>
            <a:off x="2051050" y="1628775"/>
            <a:ext cx="979488" cy="484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Right Arrow 11"/>
          <p:cNvSpPr/>
          <p:nvPr/>
        </p:nvSpPr>
        <p:spPr>
          <a:xfrm>
            <a:off x="1979613" y="3716338"/>
            <a:ext cx="97790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Right Arrow 12"/>
          <p:cNvSpPr/>
          <p:nvPr/>
        </p:nvSpPr>
        <p:spPr>
          <a:xfrm>
            <a:off x="2195513" y="4868863"/>
            <a:ext cx="977900" cy="484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a:defRPr/>
            </a:pPr>
            <a:fld id="{7EDCD9E5-3509-41F7-9396-BE2C3585ECA1}" type="slidenum">
              <a:rPr lang="en-US" smtClean="0"/>
              <a:pPr>
                <a:defRPr/>
              </a:pPr>
              <a:t>18</a:t>
            </a:fld>
            <a:endParaRPr lang="en-US"/>
          </a:p>
        </p:txBody>
      </p:sp>
      <p:pic>
        <p:nvPicPr>
          <p:cNvPr id="20482" name="Picture 2"/>
          <p:cNvPicPr>
            <a:picLocks noChangeAspect="1" noChangeArrowheads="1"/>
          </p:cNvPicPr>
          <p:nvPr/>
        </p:nvPicPr>
        <p:blipFill>
          <a:blip r:embed="rId3" cstate="print"/>
          <a:srcRect/>
          <a:stretch>
            <a:fillRect/>
          </a:stretch>
        </p:blipFill>
        <p:spPr bwMode="auto">
          <a:xfrm>
            <a:off x="1514475" y="1262063"/>
            <a:ext cx="6115050" cy="4333875"/>
          </a:xfrm>
          <a:prstGeom prst="rect">
            <a:avLst/>
          </a:prstGeom>
          <a:noFill/>
          <a:ln w="9525">
            <a:noFill/>
            <a:miter lim="800000"/>
            <a:headEnd/>
            <a:tailEnd/>
          </a:ln>
        </p:spPr>
      </p:pic>
      <p:sp>
        <p:nvSpPr>
          <p:cNvPr id="6" name="TextBox 5"/>
          <p:cNvSpPr txBox="1"/>
          <p:nvPr/>
        </p:nvSpPr>
        <p:spPr>
          <a:xfrm>
            <a:off x="755576" y="6021288"/>
            <a:ext cx="6912768" cy="369332"/>
          </a:xfrm>
          <a:prstGeom prst="rect">
            <a:avLst/>
          </a:prstGeom>
          <a:noFill/>
        </p:spPr>
        <p:txBody>
          <a:bodyPr wrap="square" rtlCol="1">
            <a:spAutoFit/>
          </a:bodyPr>
          <a:lstStyle/>
          <a:p>
            <a:r>
              <a:rPr lang="en-US" dirty="0" smtClean="0"/>
              <a:t>Reference : C++ How to Program (8th Edition) ,  By: </a:t>
            </a:r>
            <a:r>
              <a:rPr lang="en-US" dirty="0" err="1" smtClean="0"/>
              <a:t>Deitel</a:t>
            </a:r>
            <a:r>
              <a:rPr lang="en-US" dirty="0" smtClean="0"/>
              <a:t>&amp; </a:t>
            </a:r>
            <a:r>
              <a:rPr lang="en-US" dirty="0" err="1" smtClean="0"/>
              <a:t>Deitel</a:t>
            </a:r>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12775" y="228600"/>
            <a:ext cx="8153400" cy="990600"/>
          </a:xfrm>
        </p:spPr>
        <p:txBody>
          <a:bodyPr/>
          <a:lstStyle/>
          <a:p>
            <a:r>
              <a:rPr lang="en-GB" dirty="0" smtClean="0">
                <a:latin typeface="Arial Narrow" pitchFamily="34" charset="0"/>
              </a:rPr>
              <a:t>What’s a C++ program ?</a:t>
            </a:r>
            <a:endParaRPr lang="en-US" dirty="0" smtClean="0">
              <a:solidFill>
                <a:schemeClr val="tx1"/>
              </a:solidFill>
              <a:latin typeface="Arial Narrow" pitchFamily="34" charset="0"/>
            </a:endParaRPr>
          </a:p>
        </p:txBody>
      </p:sp>
      <p:sp>
        <p:nvSpPr>
          <p:cNvPr id="3" name="Content Placeholder 2"/>
          <p:cNvSpPr>
            <a:spLocks noGrp="1"/>
          </p:cNvSpPr>
          <p:nvPr>
            <p:ph sz="quarter" idx="1"/>
          </p:nvPr>
        </p:nvSpPr>
        <p:spPr>
          <a:xfrm>
            <a:off x="612775" y="1600200"/>
            <a:ext cx="8153400" cy="4495800"/>
          </a:xfrm>
        </p:spPr>
        <p:txBody>
          <a:bodyPr>
            <a:normAutofit/>
          </a:bodyPr>
          <a:lstStyle/>
          <a:p>
            <a:r>
              <a:rPr lang="en-GB" dirty="0" smtClean="0">
                <a:latin typeface="Times New Roman" pitchFamily="18" charset="0"/>
                <a:cs typeface="Times New Roman" pitchFamily="18" charset="0"/>
              </a:rPr>
              <a:t>A C++ program is a text file containing a sequence of C++ commands put together according to the laws of C++ grammar.</a:t>
            </a:r>
          </a:p>
          <a:p>
            <a:r>
              <a:rPr lang="en-GB" dirty="0" smtClean="0">
                <a:latin typeface="Times New Roman" pitchFamily="18" charset="0"/>
                <a:cs typeface="Times New Roman" pitchFamily="18" charset="0"/>
              </a:rPr>
              <a:t>This text file is known as the </a:t>
            </a:r>
            <a:r>
              <a:rPr lang="en-GB" i="1" dirty="0" smtClean="0">
                <a:solidFill>
                  <a:srgbClr val="FF0000"/>
                </a:solidFill>
                <a:latin typeface="Times New Roman" pitchFamily="18" charset="0"/>
                <a:cs typeface="Times New Roman" pitchFamily="18" charset="0"/>
              </a:rPr>
              <a:t>source file</a:t>
            </a:r>
          </a:p>
          <a:p>
            <a:r>
              <a:rPr lang="en-GB" i="1" dirty="0" smtClean="0">
                <a:latin typeface="Times New Roman" pitchFamily="18" charset="0"/>
                <a:cs typeface="Times New Roman" pitchFamily="18" charset="0"/>
              </a:rPr>
              <a:t>Source </a:t>
            </a:r>
            <a:r>
              <a:rPr lang="en-GB" dirty="0" smtClean="0">
                <a:latin typeface="Times New Roman" pitchFamily="18" charset="0"/>
                <a:cs typeface="Times New Roman" pitchFamily="18" charset="0"/>
              </a:rPr>
              <a:t>file carries the extension </a:t>
            </a:r>
            <a:r>
              <a:rPr lang="en-GB" dirty="0" smtClean="0">
                <a:solidFill>
                  <a:srgbClr val="FF0000"/>
                </a:solidFill>
                <a:latin typeface="Times New Roman" pitchFamily="18" charset="0"/>
                <a:cs typeface="Times New Roman" pitchFamily="18" charset="0"/>
              </a:rPr>
              <a:t>.CPP</a:t>
            </a:r>
            <a:endParaRPr lang="en-GB" dirty="0" smtClean="0">
              <a:latin typeface="Times New Roman" pitchFamily="18" charset="0"/>
              <a:cs typeface="Times New Roman" pitchFamily="18" charset="0"/>
            </a:endParaRPr>
          </a:p>
          <a:p>
            <a:r>
              <a:rPr lang="en-GB" dirty="0" smtClean="0">
                <a:latin typeface="Times New Roman" pitchFamily="18" charset="0"/>
                <a:cs typeface="Times New Roman" pitchFamily="18" charset="0"/>
              </a:rPr>
              <a:t>The point of programming in C++ is to write a sequence of commands that can be converted into a machine-language program that actually does what we want done.</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08B7C581-59B8-40E5-8014-B6E99BDDF04F}" type="slidenum">
              <a:rPr lang="en-US"/>
              <a:pPr>
                <a:defRPr/>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mages.jpg"/>
          <p:cNvPicPr>
            <a:picLocks noChangeAspect="1"/>
          </p:cNvPicPr>
          <p:nvPr/>
        </p:nvPicPr>
        <p:blipFill>
          <a:blip r:embed="rId2" cstate="print"/>
          <a:stretch>
            <a:fillRect/>
          </a:stretch>
        </p:blipFill>
        <p:spPr>
          <a:xfrm>
            <a:off x="5148064" y="260648"/>
            <a:ext cx="850776" cy="854574"/>
          </a:xfrm>
          <a:prstGeom prst="rect">
            <a:avLst/>
          </a:prstGeom>
        </p:spPr>
      </p:pic>
      <p:sp>
        <p:nvSpPr>
          <p:cNvPr id="2" name="Title 1"/>
          <p:cNvSpPr>
            <a:spLocks noGrp="1"/>
          </p:cNvSpPr>
          <p:nvPr>
            <p:ph type="title"/>
          </p:nvPr>
        </p:nvSpPr>
        <p:spPr>
          <a:xfrm>
            <a:off x="612648" y="228600"/>
            <a:ext cx="4463408" cy="990600"/>
          </a:xfrm>
        </p:spPr>
        <p:txBody>
          <a:bodyPr/>
          <a:lstStyle/>
          <a:p>
            <a:r>
              <a:rPr lang="en-GB" dirty="0" smtClean="0">
                <a:latin typeface="Arial Narrow" pitchFamily="34" charset="0"/>
              </a:rPr>
              <a:t>How do I program?</a:t>
            </a:r>
            <a:endParaRPr lang="en-GB" dirty="0">
              <a:latin typeface="Arial Narrow" pitchFamily="34" charset="0"/>
            </a:endParaRPr>
          </a:p>
        </p:txBody>
      </p:sp>
      <p:sp>
        <p:nvSpPr>
          <p:cNvPr id="3" name="Content Placeholder 2"/>
          <p:cNvSpPr>
            <a:spLocks noGrp="1"/>
          </p:cNvSpPr>
          <p:nvPr>
            <p:ph sz="quarter" idx="1"/>
          </p:nvPr>
        </p:nvSpPr>
        <p:spPr>
          <a:xfrm>
            <a:off x="539552" y="1412776"/>
            <a:ext cx="8153400" cy="5040560"/>
          </a:xfrm>
        </p:spPr>
        <p:txBody>
          <a:bodyPr/>
          <a:lstStyle/>
          <a:p>
            <a:r>
              <a:rPr lang="en-GB" sz="2400" dirty="0" smtClean="0">
                <a:latin typeface="Times New Roman" pitchFamily="18" charset="0"/>
                <a:cs typeface="Times New Roman" pitchFamily="18" charset="0"/>
              </a:rPr>
              <a:t>To write a program, you need two</a:t>
            </a:r>
          </a:p>
          <a:p>
            <a:pPr>
              <a:buNone/>
            </a:pPr>
            <a:r>
              <a:rPr lang="en-GB" sz="2400" dirty="0" smtClean="0">
                <a:latin typeface="Times New Roman" pitchFamily="18" charset="0"/>
                <a:cs typeface="Times New Roman" pitchFamily="18" charset="0"/>
              </a:rPr>
              <a:t> specialized computer programs.</a:t>
            </a:r>
          </a:p>
          <a:p>
            <a:pPr lvl="1"/>
            <a:r>
              <a:rPr lang="en-GB" sz="2400" dirty="0" smtClean="0">
                <a:latin typeface="Times New Roman" pitchFamily="18" charset="0"/>
                <a:cs typeface="Times New Roman" pitchFamily="18" charset="0"/>
              </a:rPr>
              <a:t> One (an editor) is what you use to write your code as you build your .CPP source file.</a:t>
            </a:r>
          </a:p>
          <a:p>
            <a:pPr lvl="1"/>
            <a:r>
              <a:rPr lang="en-GB" sz="2400" dirty="0" smtClean="0">
                <a:latin typeface="Times New Roman" pitchFamily="18" charset="0"/>
                <a:cs typeface="Times New Roman" pitchFamily="18" charset="0"/>
              </a:rPr>
              <a:t>The other (a compiler) converts your source file into a machine-executable .EXE file that carries out your real-world commands </a:t>
            </a:r>
          </a:p>
          <a:p>
            <a:r>
              <a:rPr lang="en-GB" sz="2400" dirty="0" smtClean="0">
                <a:latin typeface="Times New Roman" pitchFamily="18" charset="0"/>
                <a:cs typeface="Times New Roman" pitchFamily="18" charset="0"/>
              </a:rPr>
              <a:t>Nowadays, tool developers generally combine compiler and editor into a single package — a development </a:t>
            </a:r>
            <a:r>
              <a:rPr lang="en-GB" sz="2400" i="1" dirty="0" smtClean="0">
                <a:latin typeface="Times New Roman" pitchFamily="18" charset="0"/>
                <a:cs typeface="Times New Roman" pitchFamily="18" charset="0"/>
              </a:rPr>
              <a:t>environment. After you finish entering the commands </a:t>
            </a:r>
            <a:r>
              <a:rPr lang="en-GB" sz="2400" dirty="0" smtClean="0">
                <a:latin typeface="Times New Roman" pitchFamily="18" charset="0"/>
                <a:cs typeface="Times New Roman" pitchFamily="18" charset="0"/>
              </a:rPr>
              <a:t>that make up your program, you need only click a button to create the executable file.</a:t>
            </a:r>
            <a:endParaRPr lang="en-GB" sz="24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7EDCD9E5-3509-41F7-9396-BE2C3585ECA1}" type="slidenum">
              <a:rPr lang="en-US" smtClean="0"/>
              <a:pPr>
                <a:defRPr/>
              </a:pPr>
              <a:t>3</a:t>
            </a:fld>
            <a:endParaRPr lang="en-US"/>
          </a:p>
        </p:txBody>
      </p:sp>
      <p:pic>
        <p:nvPicPr>
          <p:cNvPr id="1027" name="Picture 3"/>
          <p:cNvPicPr>
            <a:picLocks noChangeAspect="1" noChangeArrowheads="1"/>
          </p:cNvPicPr>
          <p:nvPr/>
        </p:nvPicPr>
        <p:blipFill>
          <a:blip r:embed="rId3" cstate="print"/>
          <a:srcRect/>
          <a:stretch>
            <a:fillRect/>
          </a:stretch>
        </p:blipFill>
        <p:spPr bwMode="auto">
          <a:xfrm>
            <a:off x="2339752" y="5733256"/>
            <a:ext cx="4741165" cy="764704"/>
          </a:xfrm>
          <a:prstGeom prst="rect">
            <a:avLst/>
          </a:prstGeom>
          <a:noFill/>
          <a:ln w="9525">
            <a:noFill/>
            <a:miter lim="800000"/>
            <a:headEnd/>
            <a:tailEnd/>
          </a:ln>
        </p:spPr>
      </p:pic>
      <p:sp>
        <p:nvSpPr>
          <p:cNvPr id="6" name="Cloud Callout 5"/>
          <p:cNvSpPr/>
          <p:nvPr/>
        </p:nvSpPr>
        <p:spPr>
          <a:xfrm>
            <a:off x="5940152" y="0"/>
            <a:ext cx="3203848" cy="2132856"/>
          </a:xfrm>
          <a:prstGeom prst="cloudCallout">
            <a:avLst/>
          </a:prstGeom>
          <a:noFill/>
          <a:ln w="28575">
            <a:solidFill>
              <a:schemeClr val="accent1">
                <a:shade val="50000"/>
              </a:schemeClr>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effectLst>
                  <a:outerShdw blurRad="38100" dist="38100" dir="2700000" algn="tl">
                    <a:srgbClr val="000000">
                      <a:alpha val="43137"/>
                    </a:srgbClr>
                  </a:outerShdw>
                </a:effectLst>
                <a:latin typeface="Comic Sans MS" pitchFamily="66" charset="0"/>
              </a:rPr>
              <a:t>The best way to learn to program is by writing programs !</a:t>
            </a:r>
            <a:endParaRPr lang="en-GB" sz="2000" dirty="0">
              <a:solidFill>
                <a:schemeClr val="tx1"/>
              </a:solidFill>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1027"/>
                                        </p:tgtEl>
                                        <p:attrNameLst>
                                          <p:attrName>style.visibility</p:attrName>
                                        </p:attrNameLst>
                                      </p:cBhvr>
                                      <p:to>
                                        <p:strVal val="visible"/>
                                      </p:to>
                                    </p:set>
                                    <p:animEffect transition="in" filter="blinds(horizontal)">
                                      <p:cBhvr>
                                        <p:cTn id="28"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3" name="Title 6"/>
          <p:cNvSpPr>
            <a:spLocks noGrp="1"/>
          </p:cNvSpPr>
          <p:nvPr>
            <p:ph type="title"/>
          </p:nvPr>
        </p:nvSpPr>
        <p:spPr>
          <a:xfrm>
            <a:off x="612775" y="228600"/>
            <a:ext cx="8153400" cy="990600"/>
          </a:xfrm>
        </p:spPr>
        <p:txBody>
          <a:bodyPr/>
          <a:lstStyle/>
          <a:p>
            <a:pPr eaLnBrk="1" hangingPunct="1"/>
            <a:r>
              <a:rPr lang="en-US" dirty="0" smtClean="0"/>
              <a:t>C++ </a:t>
            </a:r>
            <a:r>
              <a:rPr lang="en-US" dirty="0" smtClean="0">
                <a:ea typeface="ＭＳ Ｐゴシック" pitchFamily="34" charset="-128"/>
              </a:rPr>
              <a:t>Program Structure</a:t>
            </a:r>
            <a:endParaRPr lang="en-US" dirty="0" smtClean="0"/>
          </a:p>
        </p:txBody>
      </p:sp>
      <p:sp>
        <p:nvSpPr>
          <p:cNvPr id="6" name="Slide Number Placeholder 3"/>
          <p:cNvSpPr>
            <a:spLocks noGrp="1"/>
          </p:cNvSpPr>
          <p:nvPr>
            <p:ph type="sldNum" sz="quarter" idx="12"/>
          </p:nvPr>
        </p:nvSpPr>
        <p:spPr/>
        <p:txBody>
          <a:bodyPr>
            <a:normAutofit fontScale="62500" lnSpcReduction="20000"/>
          </a:bodyPr>
          <a:lstStyle/>
          <a:p>
            <a:pPr>
              <a:defRPr/>
            </a:pPr>
            <a:r>
              <a:rPr lang="en-US"/>
              <a:t>Page </a:t>
            </a:r>
            <a:fld id="{A4DA0211-6B8E-4169-B16F-53098955E54D}" type="slidenum">
              <a:rPr lang="en-US"/>
              <a:pPr>
                <a:defRPr/>
              </a:pPr>
              <a:t>4</a:t>
            </a:fld>
            <a:endParaRPr lang="en-US"/>
          </a:p>
        </p:txBody>
      </p:sp>
      <p:sp>
        <p:nvSpPr>
          <p:cNvPr id="1035" name="Content Placeholder 7"/>
          <p:cNvSpPr>
            <a:spLocks noGrp="1"/>
          </p:cNvSpPr>
          <p:nvPr>
            <p:ph sz="quarter" idx="1"/>
          </p:nvPr>
        </p:nvSpPr>
        <p:spPr>
          <a:xfrm>
            <a:off x="611560" y="1484784"/>
            <a:ext cx="8153400" cy="4968552"/>
          </a:xfrm>
        </p:spPr>
        <p:txBody>
          <a:bodyPr/>
          <a:lstStyle/>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008000"/>
                </a:solidFill>
                <a:latin typeface="Courier New" pitchFamily="49" charset="0"/>
                <a:cs typeface="Courier New" pitchFamily="49" charset="0"/>
              </a:rPr>
              <a:t>// first </a:t>
            </a:r>
            <a:r>
              <a:rPr kumimoji="1" lang="en-US" dirty="0" err="1" smtClean="0">
                <a:solidFill>
                  <a:srgbClr val="008000"/>
                </a:solidFill>
                <a:latin typeface="Courier New" pitchFamily="49" charset="0"/>
                <a:cs typeface="Courier New" pitchFamily="49" charset="0"/>
              </a:rPr>
              <a:t>c++</a:t>
            </a:r>
            <a:r>
              <a:rPr kumimoji="1" lang="en-US" dirty="0" smtClean="0">
                <a:solidFill>
                  <a:srgbClr val="008000"/>
                </a:solidFill>
                <a:latin typeface="Courier New" pitchFamily="49" charset="0"/>
                <a:cs typeface="Courier New" pitchFamily="49" charset="0"/>
              </a:rPr>
              <a:t> program</a:t>
            </a:r>
          </a:p>
          <a:p>
            <a:pPr marL="457200" lvl="3" indent="-457200" defTabSz="863600" eaLnBrk="1" hangingPunct="1">
              <a:spcBef>
                <a:spcPts val="700"/>
              </a:spcBef>
              <a:buClr>
                <a:schemeClr val="accent2"/>
              </a:buClr>
              <a:buSzPct val="60000"/>
              <a:buNone/>
              <a:tabLst>
                <a:tab pos="342900" algn="l"/>
                <a:tab pos="685800" algn="l"/>
                <a:tab pos="1143000" algn="l"/>
              </a:tabLst>
            </a:pPr>
            <a:r>
              <a:rPr lang="en-US" b="1" dirty="0" smtClean="0">
                <a:solidFill>
                  <a:schemeClr val="accent1">
                    <a:lumMod val="75000"/>
                  </a:schemeClr>
                </a:solidFill>
                <a:latin typeface="Courier New" pitchFamily="49" charset="0"/>
                <a:cs typeface="Courier New" pitchFamily="49" charset="0"/>
              </a:rPr>
              <a:t>#include </a:t>
            </a:r>
            <a:r>
              <a:rPr lang="en-US" b="1" dirty="0" smtClean="0">
                <a:latin typeface="Courier New" pitchFamily="49" charset="0"/>
                <a:cs typeface="Courier New" pitchFamily="49" charset="0"/>
              </a:rPr>
              <a:t>&lt;</a:t>
            </a:r>
            <a:r>
              <a:rPr lang="en-US" b="1" dirty="0" err="1" smtClean="0">
                <a:latin typeface="Courier New" pitchFamily="49" charset="0"/>
                <a:cs typeface="Courier New" pitchFamily="49" charset="0"/>
              </a:rPr>
              <a:t>iostream</a:t>
            </a:r>
            <a:r>
              <a:rPr lang="en-US" b="1" dirty="0" smtClean="0">
                <a:latin typeface="Courier New" pitchFamily="49" charset="0"/>
                <a:cs typeface="Courier New" pitchFamily="49" charset="0"/>
              </a:rPr>
              <a:t>&gt;    </a:t>
            </a:r>
            <a:r>
              <a:rPr kumimoji="1" lang="en-US" dirty="0" smtClean="0">
                <a:solidFill>
                  <a:srgbClr val="008000"/>
                </a:solidFill>
                <a:latin typeface="Courier New" pitchFamily="49" charset="0"/>
                <a:cs typeface="Courier New" pitchFamily="49" charset="0"/>
              </a:rPr>
              <a:t>// Preprocessor Commands</a:t>
            </a:r>
            <a:endParaRPr lang="en-US" b="1" dirty="0" smtClean="0">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lang="en-US" b="1" dirty="0" err="1" smtClean="0">
                <a:solidFill>
                  <a:schemeClr val="accent1">
                    <a:lumMod val="75000"/>
                  </a:schemeClr>
                </a:solidFill>
                <a:latin typeface="Courier New" pitchFamily="49" charset="0"/>
                <a:cs typeface="Courier New" pitchFamily="49" charset="0"/>
              </a:rPr>
              <a:t>int</a:t>
            </a:r>
            <a:r>
              <a:rPr lang="en-US" b="1" dirty="0" smtClean="0">
                <a:solidFill>
                  <a:schemeClr val="accent1">
                    <a:lumMod val="75000"/>
                  </a:schemeClr>
                </a:solidFill>
                <a:latin typeface="Courier New" pitchFamily="49" charset="0"/>
                <a:cs typeface="Courier New" pitchFamily="49" charset="0"/>
              </a:rPr>
              <a:t> </a:t>
            </a:r>
            <a:r>
              <a:rPr lang="en-US" b="1" dirty="0" smtClean="0">
                <a:latin typeface="Courier New" pitchFamily="49" charset="0"/>
                <a:cs typeface="Courier New" pitchFamily="49" charset="0"/>
              </a:rPr>
              <a:t>main( ) </a:t>
            </a:r>
            <a:r>
              <a:rPr kumimoji="1" lang="en-US" dirty="0" smtClean="0">
                <a:solidFill>
                  <a:srgbClr val="008000"/>
                </a:solidFill>
                <a:latin typeface="Courier New" pitchFamily="49" charset="0"/>
                <a:cs typeface="Courier New" pitchFamily="49" charset="0"/>
              </a:rPr>
              <a:t>// main function</a:t>
            </a:r>
            <a:endParaRPr lang="en-US" b="1" dirty="0" smtClean="0">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lang="en-US" b="1" dirty="0" smtClean="0">
                <a:latin typeface="Courier New" pitchFamily="49" charset="0"/>
                <a:cs typeface="Courier New" pitchFamily="49" charset="0"/>
              </a:rPr>
              <a:t>{</a:t>
            </a:r>
            <a:r>
              <a:rPr lang="en-US" dirty="0" smtClean="0">
                <a:latin typeface="Courier New" pitchFamily="49" charset="0"/>
                <a:cs typeface="Courier New" pitchFamily="49" charset="0"/>
              </a:rPr>
              <a:t> </a:t>
            </a:r>
            <a:r>
              <a:rPr kumimoji="1" lang="en-US" dirty="0" smtClean="0">
                <a:solidFill>
                  <a:srgbClr val="0070C0"/>
                </a:solidFill>
                <a:latin typeface="Courier New" pitchFamily="49" charset="0"/>
                <a:cs typeface="Courier New" pitchFamily="49" charset="0"/>
              </a:rPr>
              <a:t> </a:t>
            </a:r>
            <a:r>
              <a:rPr kumimoji="1" lang="en-US" dirty="0" smtClean="0">
                <a:solidFill>
                  <a:srgbClr val="5F5F5F"/>
                </a:solidFill>
                <a:latin typeface="Courier New" pitchFamily="49" charset="0"/>
                <a:cs typeface="Courier New" pitchFamily="49" charset="0"/>
              </a:rPr>
              <a:t> </a:t>
            </a:r>
            <a:endParaRPr kumimoji="1" lang="en-US" dirty="0" smtClean="0">
              <a:solidFill>
                <a:srgbClr val="00000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r>
              <a:rPr kumimoji="1" lang="en-US" sz="1600" dirty="0" smtClean="0">
                <a:solidFill>
                  <a:srgbClr val="008000"/>
                </a:solidFill>
                <a:latin typeface="Courier New" pitchFamily="49" charset="0"/>
                <a:cs typeface="Courier New" pitchFamily="49" charset="0"/>
              </a:rPr>
              <a:t>// Declaration section – Declare needed variables</a:t>
            </a:r>
          </a:p>
          <a:p>
            <a:pPr marL="457200" indent="-457200" defTabSz="863600" eaLnBrk="1" hangingPunct="1">
              <a:buNone/>
              <a:tabLst>
                <a:tab pos="342900" algn="l"/>
                <a:tab pos="685800" algn="l"/>
                <a:tab pos="1143000" algn="l"/>
              </a:tabLst>
            </a:pPr>
            <a:r>
              <a:rPr kumimoji="1" lang="en-US" sz="1600" dirty="0" smtClean="0">
                <a:solidFill>
                  <a:srgbClr val="008000"/>
                </a:solidFill>
                <a:latin typeface="Courier New" pitchFamily="49" charset="0"/>
                <a:cs typeface="Courier New" pitchFamily="49" charset="0"/>
              </a:rPr>
              <a:t>     </a:t>
            </a:r>
            <a:r>
              <a:rPr kumimoji="1" lang="en-US" sz="1600" dirty="0" smtClean="0">
                <a:latin typeface="Courier New" pitchFamily="49" charset="0"/>
                <a:cs typeface="Courier New" pitchFamily="49" charset="0"/>
              </a:rPr>
              <a:t>…...</a:t>
            </a:r>
            <a:r>
              <a:rPr kumimoji="1" lang="en-US" sz="1600" dirty="0" smtClean="0">
                <a:solidFill>
                  <a:srgbClr val="008000"/>
                </a:solidFill>
                <a:latin typeface="Courier New" pitchFamily="49" charset="0"/>
                <a:cs typeface="Courier New" pitchFamily="49" charset="0"/>
              </a:rPr>
              <a:t> </a:t>
            </a:r>
          </a:p>
          <a:p>
            <a:pPr marL="457200" indent="-457200" defTabSz="863600" eaLnBrk="1" hangingPunct="1">
              <a:buNone/>
              <a:tabLst>
                <a:tab pos="342900" algn="l"/>
                <a:tab pos="685800" algn="l"/>
                <a:tab pos="1143000" algn="l"/>
              </a:tabLst>
            </a:pPr>
            <a:r>
              <a:rPr kumimoji="1" lang="en-US" sz="1600" dirty="0" smtClean="0">
                <a:solidFill>
                  <a:srgbClr val="008000"/>
                </a:solidFill>
                <a:latin typeface="Courier New" pitchFamily="49" charset="0"/>
                <a:cs typeface="Courier New" pitchFamily="49" charset="0"/>
              </a:rPr>
              <a:t>// Input section – Enter required data </a:t>
            </a:r>
          </a:p>
          <a:p>
            <a:pPr marL="457200" indent="-457200" defTabSz="863600" eaLnBrk="1" hangingPunct="1">
              <a:buNone/>
              <a:tabLst>
                <a:tab pos="342900" algn="l"/>
                <a:tab pos="685800" algn="l"/>
                <a:tab pos="1143000" algn="l"/>
              </a:tabLst>
            </a:pPr>
            <a:r>
              <a:rPr kumimoji="1" lang="en-US" sz="1600" dirty="0" smtClean="0">
                <a:solidFill>
                  <a:srgbClr val="008000"/>
                </a:solidFill>
                <a:latin typeface="Courier New" pitchFamily="49" charset="0"/>
                <a:cs typeface="Courier New" pitchFamily="49" charset="0"/>
              </a:rPr>
              <a:t>     </a:t>
            </a:r>
            <a:r>
              <a:rPr kumimoji="1" lang="en-US" sz="1600" dirty="0" smtClean="0">
                <a:latin typeface="Courier New" pitchFamily="49" charset="0"/>
                <a:cs typeface="Courier New" pitchFamily="49" charset="0"/>
              </a:rPr>
              <a:t>…..</a:t>
            </a:r>
          </a:p>
          <a:p>
            <a:pPr marL="457200" indent="-457200" defTabSz="863600" eaLnBrk="1" hangingPunct="1">
              <a:buNone/>
              <a:tabLst>
                <a:tab pos="342900" algn="l"/>
                <a:tab pos="685800" algn="l"/>
                <a:tab pos="1143000" algn="l"/>
              </a:tabLst>
            </a:pPr>
            <a:r>
              <a:rPr kumimoji="1" lang="en-US" sz="1600" dirty="0" smtClean="0">
                <a:solidFill>
                  <a:srgbClr val="008000"/>
                </a:solidFill>
                <a:latin typeface="Courier New" pitchFamily="49" charset="0"/>
                <a:cs typeface="Courier New" pitchFamily="49" charset="0"/>
              </a:rPr>
              <a:t>// Processing section – Processing Statements</a:t>
            </a:r>
          </a:p>
          <a:p>
            <a:pPr marL="457200" indent="-457200" defTabSz="863600" eaLnBrk="1" hangingPunct="1">
              <a:buNone/>
              <a:tabLst>
                <a:tab pos="342900" algn="l"/>
                <a:tab pos="685800" algn="l"/>
                <a:tab pos="1143000" algn="l"/>
              </a:tabLst>
            </a:pPr>
            <a:r>
              <a:rPr kumimoji="1" lang="en-US" sz="1600" dirty="0" smtClean="0">
                <a:solidFill>
                  <a:srgbClr val="008000"/>
                </a:solidFill>
                <a:latin typeface="Courier New" pitchFamily="49" charset="0"/>
                <a:cs typeface="Courier New" pitchFamily="49" charset="0"/>
              </a:rPr>
              <a:t>     </a:t>
            </a:r>
            <a:r>
              <a:rPr kumimoji="1" lang="en-US" sz="1600" dirty="0" smtClean="0">
                <a:latin typeface="Courier New" pitchFamily="49" charset="0"/>
                <a:cs typeface="Courier New" pitchFamily="49" charset="0"/>
              </a:rPr>
              <a:t>…... </a:t>
            </a:r>
          </a:p>
          <a:p>
            <a:pPr marL="457200" indent="-457200" defTabSz="863600" eaLnBrk="1" hangingPunct="1">
              <a:buNone/>
              <a:tabLst>
                <a:tab pos="342900" algn="l"/>
                <a:tab pos="685800" algn="l"/>
                <a:tab pos="1143000" algn="l"/>
              </a:tabLst>
            </a:pPr>
            <a:r>
              <a:rPr kumimoji="1" lang="en-US" sz="1600" dirty="0" smtClean="0">
                <a:solidFill>
                  <a:srgbClr val="008000"/>
                </a:solidFill>
                <a:latin typeface="Courier New" pitchFamily="49" charset="0"/>
                <a:cs typeface="Courier New" pitchFamily="49" charset="0"/>
              </a:rPr>
              <a:t>// Output section – Display expected results </a:t>
            </a:r>
          </a:p>
          <a:p>
            <a:pPr marL="457200" indent="-457200" defTabSz="863600" eaLnBrk="1" hangingPunct="1">
              <a:buNone/>
              <a:tabLst>
                <a:tab pos="342900" algn="l"/>
                <a:tab pos="685800" algn="l"/>
                <a:tab pos="1143000" algn="l"/>
              </a:tabLst>
            </a:pPr>
            <a:r>
              <a:rPr kumimoji="1" lang="en-US" sz="1600" dirty="0" smtClean="0">
                <a:latin typeface="Courier New" pitchFamily="49" charset="0"/>
                <a:cs typeface="Courier New" pitchFamily="49" charset="0"/>
              </a:rPr>
              <a:t>     …....</a:t>
            </a:r>
          </a:p>
          <a:p>
            <a:pPr marL="457200" indent="-457200" defTabSz="863600" eaLnBrk="1" hangingPunct="1">
              <a:buNone/>
              <a:tabLst>
                <a:tab pos="342900" algn="l"/>
                <a:tab pos="685800" algn="l"/>
                <a:tab pos="1143000" algn="l"/>
              </a:tabLst>
            </a:pPr>
            <a:r>
              <a:rPr kumimoji="1" lang="en-US" sz="1600" b="1" dirty="0" smtClean="0">
                <a:solidFill>
                  <a:srgbClr val="0070C0"/>
                </a:solidFill>
                <a:latin typeface="Courier New" pitchFamily="49" charset="0"/>
                <a:cs typeface="Courier New" pitchFamily="49" charset="0"/>
              </a:rPr>
              <a:t>return</a:t>
            </a:r>
            <a:r>
              <a:rPr kumimoji="1" lang="en-US" sz="1600" b="1" dirty="0" smtClean="0">
                <a:latin typeface="Courier New" pitchFamily="49" charset="0"/>
                <a:cs typeface="Courier New" pitchFamily="49" charset="0"/>
              </a:rPr>
              <a:t> 0;</a:t>
            </a:r>
            <a:endParaRPr lang="en-US" b="1" dirty="0" smtClean="0">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lang="en-US" b="1" dirty="0" smtClean="0">
                <a:latin typeface="Courier New" pitchFamily="49" charset="0"/>
                <a:cs typeface="Courier New" pitchFamily="49" charset="0"/>
              </a:rPr>
              <a:t>}</a:t>
            </a:r>
            <a:r>
              <a:rPr kumimoji="1" lang="en-US" dirty="0" smtClean="0">
                <a:solidFill>
                  <a:srgbClr val="008000"/>
                </a:solidFill>
                <a:latin typeface="Courier New" pitchFamily="49" charset="0"/>
                <a:cs typeface="Courier New" pitchFamily="49" charset="0"/>
              </a:rPr>
              <a:t>// end main</a:t>
            </a:r>
            <a:endParaRPr kumimoji="1" lang="en-US" dirty="0" smtClean="0">
              <a:solidFill>
                <a:srgbClr val="00000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endParaRPr kumimoji="1" lang="en-US" sz="2000" dirty="0" smtClean="0">
              <a:solidFill>
                <a:srgbClr val="000000"/>
              </a:solidFill>
              <a:latin typeface="Courier New" pitchFamily="49" charset="0"/>
              <a:cs typeface="Courier New" pitchFamily="49" charset="0"/>
            </a:endParaRPr>
          </a:p>
        </p:txBody>
      </p:sp>
      <p:sp>
        <p:nvSpPr>
          <p:cNvPr id="7" name="Rectangle 6"/>
          <p:cNvSpPr/>
          <p:nvPr/>
        </p:nvSpPr>
        <p:spPr>
          <a:xfrm>
            <a:off x="5724128" y="1412776"/>
            <a:ext cx="2088232"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comment</a:t>
            </a:r>
            <a:endParaRPr lang="en-GB" dirty="0"/>
          </a:p>
        </p:txBody>
      </p:sp>
      <p:cxnSp>
        <p:nvCxnSpPr>
          <p:cNvPr id="9" name="Straight Arrow Connector 8"/>
          <p:cNvCxnSpPr/>
          <p:nvPr/>
        </p:nvCxnSpPr>
        <p:spPr>
          <a:xfrm flipH="1">
            <a:off x="4283968" y="1628800"/>
            <a:ext cx="136815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6228184" y="4005064"/>
            <a:ext cx="2915816" cy="2016224"/>
            <a:chOff x="6228184" y="4005064"/>
            <a:chExt cx="2915816" cy="2016224"/>
          </a:xfrm>
        </p:grpSpPr>
        <p:pic>
          <p:nvPicPr>
            <p:cNvPr id="14" name="Picture 13" descr="images.jpg"/>
            <p:cNvPicPr>
              <a:picLocks noChangeAspect="1"/>
            </p:cNvPicPr>
            <p:nvPr/>
          </p:nvPicPr>
          <p:blipFill>
            <a:blip r:embed="rId3" cstate="print"/>
            <a:stretch>
              <a:fillRect/>
            </a:stretch>
          </p:blipFill>
          <p:spPr>
            <a:xfrm>
              <a:off x="8100392" y="4365104"/>
              <a:ext cx="850776" cy="854574"/>
            </a:xfrm>
            <a:prstGeom prst="rect">
              <a:avLst/>
            </a:prstGeom>
          </p:spPr>
        </p:pic>
        <p:sp>
          <p:nvSpPr>
            <p:cNvPr id="13" name="Cloud Callout 12"/>
            <p:cNvSpPr/>
            <p:nvPr/>
          </p:nvSpPr>
          <p:spPr>
            <a:xfrm>
              <a:off x="6228184" y="4005064"/>
              <a:ext cx="2915816" cy="2016224"/>
            </a:xfrm>
            <a:prstGeom prst="cloudCallout">
              <a:avLst/>
            </a:prstGeom>
            <a:noFill/>
            <a:ln w="28575">
              <a:solidFill>
                <a:schemeClr val="accent1">
                  <a:shade val="50000"/>
                </a:schemeClr>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smtClean="0">
                  <a:solidFill>
                    <a:srgbClr val="0070C0"/>
                  </a:solidFill>
                  <a:latin typeface="Comic Sans MS" pitchFamily="66" charset="0"/>
                </a:rPr>
                <a:t>C++ is case sensitive</a:t>
              </a:r>
              <a:endParaRPr lang="en-GB" sz="2800" dirty="0">
                <a:solidFill>
                  <a:srgbClr val="0070C0"/>
                </a:solidFill>
                <a:latin typeface="Comic Sans MS" pitchFamily="66"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35">
                                            <p:txEl>
                                              <p:pRg st="0" end="0"/>
                                            </p:txEl>
                                          </p:spTgt>
                                        </p:tgtEl>
                                        <p:attrNameLst>
                                          <p:attrName>style.visibility</p:attrName>
                                        </p:attrNameLst>
                                      </p:cBhvr>
                                      <p:to>
                                        <p:strVal val="visible"/>
                                      </p:to>
                                    </p:set>
                                    <p:animEffect transition="in" filter="blinds(horizontal)">
                                      <p:cBhvr>
                                        <p:cTn id="7" dur="500"/>
                                        <p:tgtEl>
                                          <p:spTgt spid="10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par>
                                <p:cTn id="13" presetID="3" presetClass="entr" presetSubtype="1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linds(horizontal)">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1035">
                                            <p:txEl>
                                              <p:pRg st="1" end="1"/>
                                            </p:txEl>
                                          </p:spTgt>
                                        </p:tgtEl>
                                        <p:attrNameLst>
                                          <p:attrName>style.visibility</p:attrName>
                                        </p:attrNameLst>
                                      </p:cBhvr>
                                      <p:to>
                                        <p:strVal val="visible"/>
                                      </p:to>
                                    </p:set>
                                    <p:animEffect transition="in" filter="blinds(horizontal)">
                                      <p:cBhvr>
                                        <p:cTn id="20" dur="500"/>
                                        <p:tgtEl>
                                          <p:spTgt spid="1035">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1035">
                                            <p:txEl>
                                              <p:pRg st="2" end="2"/>
                                            </p:txEl>
                                          </p:spTgt>
                                        </p:tgtEl>
                                        <p:attrNameLst>
                                          <p:attrName>style.visibility</p:attrName>
                                        </p:attrNameLst>
                                      </p:cBhvr>
                                      <p:to>
                                        <p:strVal val="visible"/>
                                      </p:to>
                                    </p:set>
                                    <p:animEffect transition="in" filter="blinds(horizontal)">
                                      <p:cBhvr>
                                        <p:cTn id="25" dur="500"/>
                                        <p:tgtEl>
                                          <p:spTgt spid="1035">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1035">
                                            <p:txEl>
                                              <p:pRg st="3" end="3"/>
                                            </p:txEl>
                                          </p:spTgt>
                                        </p:tgtEl>
                                        <p:attrNameLst>
                                          <p:attrName>style.visibility</p:attrName>
                                        </p:attrNameLst>
                                      </p:cBhvr>
                                      <p:to>
                                        <p:strVal val="visible"/>
                                      </p:to>
                                    </p:set>
                                    <p:animEffect transition="in" filter="blinds(horizontal)">
                                      <p:cBhvr>
                                        <p:cTn id="30" dur="500"/>
                                        <p:tgtEl>
                                          <p:spTgt spid="1035">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1035">
                                            <p:txEl>
                                              <p:pRg st="13" end="13"/>
                                            </p:txEl>
                                          </p:spTgt>
                                        </p:tgtEl>
                                        <p:attrNameLst>
                                          <p:attrName>style.visibility</p:attrName>
                                        </p:attrNameLst>
                                      </p:cBhvr>
                                      <p:to>
                                        <p:strVal val="visible"/>
                                      </p:to>
                                    </p:set>
                                    <p:animEffect transition="in" filter="blinds(horizontal)">
                                      <p:cBhvr>
                                        <p:cTn id="35" dur="500"/>
                                        <p:tgtEl>
                                          <p:spTgt spid="1035">
                                            <p:txEl>
                                              <p:pRg st="13" end="1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1035">
                                            <p:txEl>
                                              <p:pRg st="4" end="4"/>
                                            </p:txEl>
                                          </p:spTgt>
                                        </p:tgtEl>
                                        <p:attrNameLst>
                                          <p:attrName>style.visibility</p:attrName>
                                        </p:attrNameLst>
                                      </p:cBhvr>
                                      <p:to>
                                        <p:strVal val="visible"/>
                                      </p:to>
                                    </p:set>
                                    <p:animEffect transition="in" filter="blinds(horizontal)">
                                      <p:cBhvr>
                                        <p:cTn id="40" dur="500"/>
                                        <p:tgtEl>
                                          <p:spTgt spid="1035">
                                            <p:txEl>
                                              <p:pRg st="4" end="4"/>
                                            </p:txEl>
                                          </p:spTgt>
                                        </p:tgtEl>
                                      </p:cBhvr>
                                    </p:animEffect>
                                  </p:childTnLst>
                                </p:cTn>
                              </p:par>
                              <p:par>
                                <p:cTn id="41" presetID="3" presetClass="entr" presetSubtype="10" fill="hold" nodeType="withEffect">
                                  <p:stCondLst>
                                    <p:cond delay="0"/>
                                  </p:stCondLst>
                                  <p:childTnLst>
                                    <p:set>
                                      <p:cBhvr>
                                        <p:cTn id="42" dur="1" fill="hold">
                                          <p:stCondLst>
                                            <p:cond delay="0"/>
                                          </p:stCondLst>
                                        </p:cTn>
                                        <p:tgtEl>
                                          <p:spTgt spid="1035">
                                            <p:txEl>
                                              <p:pRg st="5" end="5"/>
                                            </p:txEl>
                                          </p:spTgt>
                                        </p:tgtEl>
                                        <p:attrNameLst>
                                          <p:attrName>style.visibility</p:attrName>
                                        </p:attrNameLst>
                                      </p:cBhvr>
                                      <p:to>
                                        <p:strVal val="visible"/>
                                      </p:to>
                                    </p:set>
                                    <p:animEffect transition="in" filter="blinds(horizontal)">
                                      <p:cBhvr>
                                        <p:cTn id="43" dur="500"/>
                                        <p:tgtEl>
                                          <p:spTgt spid="1035">
                                            <p:txEl>
                                              <p:pRg st="5" end="5"/>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nodeType="clickEffect">
                                  <p:stCondLst>
                                    <p:cond delay="0"/>
                                  </p:stCondLst>
                                  <p:childTnLst>
                                    <p:set>
                                      <p:cBhvr>
                                        <p:cTn id="47" dur="1" fill="hold">
                                          <p:stCondLst>
                                            <p:cond delay="0"/>
                                          </p:stCondLst>
                                        </p:cTn>
                                        <p:tgtEl>
                                          <p:spTgt spid="1035">
                                            <p:txEl>
                                              <p:pRg st="6" end="6"/>
                                            </p:txEl>
                                          </p:spTgt>
                                        </p:tgtEl>
                                        <p:attrNameLst>
                                          <p:attrName>style.visibility</p:attrName>
                                        </p:attrNameLst>
                                      </p:cBhvr>
                                      <p:to>
                                        <p:strVal val="visible"/>
                                      </p:to>
                                    </p:set>
                                    <p:animEffect transition="in" filter="blinds(horizontal)">
                                      <p:cBhvr>
                                        <p:cTn id="48" dur="500"/>
                                        <p:tgtEl>
                                          <p:spTgt spid="1035">
                                            <p:txEl>
                                              <p:pRg st="6" end="6"/>
                                            </p:txEl>
                                          </p:spTgt>
                                        </p:tgtEl>
                                      </p:cBhvr>
                                    </p:animEffect>
                                  </p:childTnLst>
                                </p:cTn>
                              </p:par>
                              <p:par>
                                <p:cTn id="49" presetID="3" presetClass="entr" presetSubtype="10" fill="hold" nodeType="withEffect">
                                  <p:stCondLst>
                                    <p:cond delay="0"/>
                                  </p:stCondLst>
                                  <p:childTnLst>
                                    <p:set>
                                      <p:cBhvr>
                                        <p:cTn id="50" dur="1" fill="hold">
                                          <p:stCondLst>
                                            <p:cond delay="0"/>
                                          </p:stCondLst>
                                        </p:cTn>
                                        <p:tgtEl>
                                          <p:spTgt spid="1035">
                                            <p:txEl>
                                              <p:pRg st="7" end="7"/>
                                            </p:txEl>
                                          </p:spTgt>
                                        </p:tgtEl>
                                        <p:attrNameLst>
                                          <p:attrName>style.visibility</p:attrName>
                                        </p:attrNameLst>
                                      </p:cBhvr>
                                      <p:to>
                                        <p:strVal val="visible"/>
                                      </p:to>
                                    </p:set>
                                    <p:animEffect transition="in" filter="blinds(horizontal)">
                                      <p:cBhvr>
                                        <p:cTn id="51" dur="500"/>
                                        <p:tgtEl>
                                          <p:spTgt spid="1035">
                                            <p:txEl>
                                              <p:pRg st="7" end="7"/>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3" presetClass="entr" presetSubtype="10" fill="hold" nodeType="clickEffect">
                                  <p:stCondLst>
                                    <p:cond delay="0"/>
                                  </p:stCondLst>
                                  <p:childTnLst>
                                    <p:set>
                                      <p:cBhvr>
                                        <p:cTn id="55" dur="1" fill="hold">
                                          <p:stCondLst>
                                            <p:cond delay="0"/>
                                          </p:stCondLst>
                                        </p:cTn>
                                        <p:tgtEl>
                                          <p:spTgt spid="1035">
                                            <p:txEl>
                                              <p:pRg st="8" end="8"/>
                                            </p:txEl>
                                          </p:spTgt>
                                        </p:tgtEl>
                                        <p:attrNameLst>
                                          <p:attrName>style.visibility</p:attrName>
                                        </p:attrNameLst>
                                      </p:cBhvr>
                                      <p:to>
                                        <p:strVal val="visible"/>
                                      </p:to>
                                    </p:set>
                                    <p:animEffect transition="in" filter="blinds(horizontal)">
                                      <p:cBhvr>
                                        <p:cTn id="56" dur="500"/>
                                        <p:tgtEl>
                                          <p:spTgt spid="1035">
                                            <p:txEl>
                                              <p:pRg st="8" end="8"/>
                                            </p:txEl>
                                          </p:spTgt>
                                        </p:tgtEl>
                                      </p:cBhvr>
                                    </p:animEffect>
                                  </p:childTnLst>
                                </p:cTn>
                              </p:par>
                              <p:par>
                                <p:cTn id="57" presetID="3" presetClass="entr" presetSubtype="10" fill="hold" nodeType="withEffect">
                                  <p:stCondLst>
                                    <p:cond delay="0"/>
                                  </p:stCondLst>
                                  <p:childTnLst>
                                    <p:set>
                                      <p:cBhvr>
                                        <p:cTn id="58" dur="1" fill="hold">
                                          <p:stCondLst>
                                            <p:cond delay="0"/>
                                          </p:stCondLst>
                                        </p:cTn>
                                        <p:tgtEl>
                                          <p:spTgt spid="1035">
                                            <p:txEl>
                                              <p:pRg st="9" end="9"/>
                                            </p:txEl>
                                          </p:spTgt>
                                        </p:tgtEl>
                                        <p:attrNameLst>
                                          <p:attrName>style.visibility</p:attrName>
                                        </p:attrNameLst>
                                      </p:cBhvr>
                                      <p:to>
                                        <p:strVal val="visible"/>
                                      </p:to>
                                    </p:set>
                                    <p:animEffect transition="in" filter="blinds(horizontal)">
                                      <p:cBhvr>
                                        <p:cTn id="59" dur="500"/>
                                        <p:tgtEl>
                                          <p:spTgt spid="1035">
                                            <p:txEl>
                                              <p:pRg st="9" end="9"/>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3" presetClass="entr" presetSubtype="10" fill="hold" nodeType="clickEffect">
                                  <p:stCondLst>
                                    <p:cond delay="0"/>
                                  </p:stCondLst>
                                  <p:childTnLst>
                                    <p:set>
                                      <p:cBhvr>
                                        <p:cTn id="63" dur="1" fill="hold">
                                          <p:stCondLst>
                                            <p:cond delay="0"/>
                                          </p:stCondLst>
                                        </p:cTn>
                                        <p:tgtEl>
                                          <p:spTgt spid="1035">
                                            <p:txEl>
                                              <p:pRg st="10" end="10"/>
                                            </p:txEl>
                                          </p:spTgt>
                                        </p:tgtEl>
                                        <p:attrNameLst>
                                          <p:attrName>style.visibility</p:attrName>
                                        </p:attrNameLst>
                                      </p:cBhvr>
                                      <p:to>
                                        <p:strVal val="visible"/>
                                      </p:to>
                                    </p:set>
                                    <p:animEffect transition="in" filter="blinds(horizontal)">
                                      <p:cBhvr>
                                        <p:cTn id="64" dur="500"/>
                                        <p:tgtEl>
                                          <p:spTgt spid="1035">
                                            <p:txEl>
                                              <p:pRg st="10" end="10"/>
                                            </p:txEl>
                                          </p:spTgt>
                                        </p:tgtEl>
                                      </p:cBhvr>
                                    </p:animEffect>
                                  </p:childTnLst>
                                </p:cTn>
                              </p:par>
                              <p:par>
                                <p:cTn id="65" presetID="3" presetClass="entr" presetSubtype="10" fill="hold" nodeType="withEffect">
                                  <p:stCondLst>
                                    <p:cond delay="0"/>
                                  </p:stCondLst>
                                  <p:childTnLst>
                                    <p:set>
                                      <p:cBhvr>
                                        <p:cTn id="66" dur="1" fill="hold">
                                          <p:stCondLst>
                                            <p:cond delay="0"/>
                                          </p:stCondLst>
                                        </p:cTn>
                                        <p:tgtEl>
                                          <p:spTgt spid="1035">
                                            <p:txEl>
                                              <p:pRg st="11" end="11"/>
                                            </p:txEl>
                                          </p:spTgt>
                                        </p:tgtEl>
                                        <p:attrNameLst>
                                          <p:attrName>style.visibility</p:attrName>
                                        </p:attrNameLst>
                                      </p:cBhvr>
                                      <p:to>
                                        <p:strVal val="visible"/>
                                      </p:to>
                                    </p:set>
                                    <p:animEffect transition="in" filter="blinds(horizontal)">
                                      <p:cBhvr>
                                        <p:cTn id="67" dur="500"/>
                                        <p:tgtEl>
                                          <p:spTgt spid="1035">
                                            <p:txEl>
                                              <p:pRg st="11" end="11"/>
                                            </p:txEl>
                                          </p:spTgt>
                                        </p:tgtEl>
                                      </p:cBhvr>
                                    </p:animEffect>
                                  </p:childTnLst>
                                </p:cTn>
                              </p:par>
                              <p:par>
                                <p:cTn id="68" presetID="3" presetClass="entr" presetSubtype="10" fill="hold" nodeType="withEffect">
                                  <p:stCondLst>
                                    <p:cond delay="0"/>
                                  </p:stCondLst>
                                  <p:childTnLst>
                                    <p:set>
                                      <p:cBhvr>
                                        <p:cTn id="69" dur="1" fill="hold">
                                          <p:stCondLst>
                                            <p:cond delay="0"/>
                                          </p:stCondLst>
                                        </p:cTn>
                                        <p:tgtEl>
                                          <p:spTgt spid="1035">
                                            <p:txEl>
                                              <p:pRg st="12" end="12"/>
                                            </p:txEl>
                                          </p:spTgt>
                                        </p:tgtEl>
                                        <p:attrNameLst>
                                          <p:attrName>style.visibility</p:attrName>
                                        </p:attrNameLst>
                                      </p:cBhvr>
                                      <p:to>
                                        <p:strVal val="visible"/>
                                      </p:to>
                                    </p:set>
                                    <p:animEffect transition="in" filter="blinds(horizontal)">
                                      <p:cBhvr>
                                        <p:cTn id="70" dur="500"/>
                                        <p:tgtEl>
                                          <p:spTgt spid="1035">
                                            <p:txEl>
                                              <p:pRg st="12" end="12"/>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3" presetClass="entr" presetSubtype="10" fill="hold" nodeType="click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blinds(horizontal)">
                                      <p:cBhvr>
                                        <p:cTn id="7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ages (1).jpg"/>
          <p:cNvPicPr>
            <a:picLocks noChangeAspect="1"/>
          </p:cNvPicPr>
          <p:nvPr/>
        </p:nvPicPr>
        <p:blipFill>
          <a:blip r:embed="rId3" cstate="print"/>
          <a:stretch>
            <a:fillRect/>
          </a:stretch>
        </p:blipFill>
        <p:spPr>
          <a:xfrm>
            <a:off x="7884368" y="5157192"/>
            <a:ext cx="1013842" cy="982715"/>
          </a:xfrm>
          <a:prstGeom prst="rect">
            <a:avLst/>
          </a:prstGeom>
        </p:spPr>
      </p:pic>
      <p:sp>
        <p:nvSpPr>
          <p:cNvPr id="3" name="Text Placeholder 2"/>
          <p:cNvSpPr>
            <a:spLocks noGrp="1"/>
          </p:cNvSpPr>
          <p:nvPr>
            <p:ph type="body" idx="1"/>
          </p:nvPr>
        </p:nvSpPr>
        <p:spPr>
          <a:xfrm>
            <a:off x="0" y="1484784"/>
            <a:ext cx="8153400" cy="4525963"/>
          </a:xfrm>
        </p:spPr>
        <p:txBody>
          <a:bodyPr>
            <a:normAutofit fontScale="92500" lnSpcReduction="10000"/>
          </a:bodyPr>
          <a:lstStyle/>
          <a:p>
            <a:pPr marL="320040" indent="-320040" eaLnBrk="1" fontAlgn="auto" hangingPunct="1">
              <a:lnSpc>
                <a:spcPct val="80000"/>
              </a:lnSpc>
              <a:spcAft>
                <a:spcPts val="0"/>
              </a:spcAft>
              <a:buFont typeface="Wingdings"/>
              <a:buChar char=""/>
              <a:defRPr/>
            </a:pPr>
            <a:r>
              <a:rPr lang="en-US" sz="2400" i="1" dirty="0" smtClean="0"/>
              <a:t>Comments </a:t>
            </a:r>
            <a:r>
              <a:rPr lang="en-US" sz="2400" dirty="0" smtClean="0"/>
              <a:t>are used to describe what your code does and aid reading your code. </a:t>
            </a:r>
          </a:p>
          <a:p>
            <a:pPr marL="320040" indent="-320040" eaLnBrk="1" fontAlgn="auto" hangingPunct="1">
              <a:lnSpc>
                <a:spcPct val="80000"/>
              </a:lnSpc>
              <a:spcAft>
                <a:spcPts val="0"/>
              </a:spcAft>
              <a:buFont typeface="Wingdings"/>
              <a:buChar char=""/>
              <a:defRPr/>
            </a:pPr>
            <a:r>
              <a:rPr lang="en-US" sz="2400" dirty="0" smtClean="0"/>
              <a:t>C++ compiler ignores them.</a:t>
            </a:r>
          </a:p>
          <a:p>
            <a:pPr marL="320040" indent="-320040" eaLnBrk="1" fontAlgn="auto" hangingPunct="1">
              <a:lnSpc>
                <a:spcPct val="80000"/>
              </a:lnSpc>
              <a:spcAft>
                <a:spcPts val="0"/>
              </a:spcAft>
              <a:buFont typeface="Wingdings"/>
              <a:buChar char=""/>
              <a:defRPr/>
            </a:pPr>
            <a:r>
              <a:rPr lang="en-US" sz="2400" dirty="0" smtClean="0"/>
              <a:t>Comments are made using</a:t>
            </a:r>
          </a:p>
          <a:p>
            <a:pPr marL="640080" lvl="1" indent="-274320" eaLnBrk="1" fontAlgn="auto" hangingPunct="1">
              <a:lnSpc>
                <a:spcPct val="80000"/>
              </a:lnSpc>
              <a:spcAft>
                <a:spcPts val="0"/>
              </a:spcAft>
              <a:buFont typeface="Wingdings 2"/>
              <a:buChar char=""/>
              <a:defRPr/>
            </a:pPr>
            <a:r>
              <a:rPr lang="en-US" sz="2000" dirty="0" smtClean="0">
                <a:solidFill>
                  <a:srgbClr val="FF0000"/>
                </a:solidFill>
              </a:rPr>
              <a:t>//</a:t>
            </a:r>
            <a:r>
              <a:rPr lang="en-US" sz="2000" dirty="0" smtClean="0"/>
              <a:t>  </a:t>
            </a:r>
            <a:r>
              <a:rPr lang="en-US" sz="2000" dirty="0" smtClean="0">
                <a:sym typeface="Wingdings" pitchFamily="2" charset="2"/>
              </a:rPr>
              <a:t> for single line comment, </a:t>
            </a:r>
            <a:r>
              <a:rPr lang="en-US" sz="2000" dirty="0" smtClean="0"/>
              <a:t>which comments to the end of the line. </a:t>
            </a:r>
          </a:p>
          <a:p>
            <a:pPr marL="640080" lvl="1" indent="-274320" eaLnBrk="1" fontAlgn="auto" hangingPunct="1">
              <a:lnSpc>
                <a:spcPct val="80000"/>
              </a:lnSpc>
              <a:spcAft>
                <a:spcPts val="0"/>
              </a:spcAft>
              <a:buFont typeface="Wingdings 2"/>
              <a:buNone/>
              <a:defRPr/>
            </a:pPr>
            <a:endParaRPr lang="en-US" sz="2000" dirty="0" smtClean="0"/>
          </a:p>
          <a:p>
            <a:pPr marL="640080" lvl="1" indent="-274320" eaLnBrk="1" fontAlgn="auto" hangingPunct="1">
              <a:lnSpc>
                <a:spcPct val="80000"/>
              </a:lnSpc>
              <a:spcAft>
                <a:spcPts val="0"/>
              </a:spcAft>
              <a:buFont typeface="Wingdings 2"/>
              <a:buChar char=""/>
              <a:defRPr/>
            </a:pPr>
            <a:r>
              <a:rPr lang="en-US" sz="2000" dirty="0" smtClean="0"/>
              <a:t>or </a:t>
            </a:r>
            <a:r>
              <a:rPr lang="en-US" sz="2000" dirty="0" smtClean="0">
                <a:solidFill>
                  <a:srgbClr val="FF0000"/>
                </a:solidFill>
              </a:rPr>
              <a:t>/*  */ </a:t>
            </a:r>
            <a:r>
              <a:rPr lang="en-US" sz="2000" dirty="0" smtClean="0">
                <a:sym typeface="Wingdings" pitchFamily="2" charset="2"/>
              </a:rPr>
              <a:t> for multi line comment</a:t>
            </a:r>
            <a:r>
              <a:rPr lang="en-US" sz="2000" dirty="0" smtClean="0"/>
              <a:t>, everything inside of it is considered a comment . The comment begins after the first </a:t>
            </a:r>
            <a:r>
              <a:rPr lang="en-US" sz="2000" dirty="0" smtClean="0">
                <a:solidFill>
                  <a:schemeClr val="tx2"/>
                </a:solidFill>
              </a:rPr>
              <a:t>/*</a:t>
            </a:r>
            <a:r>
              <a:rPr lang="en-US" sz="2000" dirty="0" smtClean="0"/>
              <a:t>.  It ends just before the first </a:t>
            </a:r>
            <a:r>
              <a:rPr lang="en-US" sz="2000" dirty="0" smtClean="0">
                <a:solidFill>
                  <a:schemeClr val="tx2"/>
                </a:solidFill>
              </a:rPr>
              <a:t>*/</a:t>
            </a:r>
            <a:r>
              <a:rPr lang="en-US" sz="2000" dirty="0" smtClean="0"/>
              <a:t>.</a:t>
            </a:r>
          </a:p>
          <a:p>
            <a:pPr lvl="4" eaLnBrk="1" fontAlgn="auto" hangingPunct="1">
              <a:lnSpc>
                <a:spcPct val="80000"/>
              </a:lnSpc>
              <a:spcAft>
                <a:spcPts val="0"/>
              </a:spcAft>
              <a:buClr>
                <a:schemeClr val="accent4"/>
              </a:buClr>
              <a:buFont typeface="Wingdings"/>
              <a:buChar char=""/>
              <a:defRPr/>
            </a:pPr>
            <a:endParaRPr lang="en-US" sz="1600" dirty="0" smtClean="0"/>
          </a:p>
          <a:p>
            <a:pPr marL="320040" indent="-320040" eaLnBrk="1" fontAlgn="auto" hangingPunct="1">
              <a:lnSpc>
                <a:spcPct val="80000"/>
              </a:lnSpc>
              <a:spcAft>
                <a:spcPts val="0"/>
              </a:spcAft>
              <a:buFont typeface="Wingdings"/>
              <a:buChar char=""/>
              <a:defRPr/>
            </a:pPr>
            <a:r>
              <a:rPr lang="en-US" sz="2400" dirty="0" smtClean="0"/>
              <a:t>Examples:</a:t>
            </a:r>
          </a:p>
          <a:p>
            <a:pPr marL="320040" indent="-320040" eaLnBrk="1" fontAlgn="auto" hangingPunct="1">
              <a:lnSpc>
                <a:spcPct val="80000"/>
              </a:lnSpc>
              <a:spcAft>
                <a:spcPts val="0"/>
              </a:spcAft>
              <a:buFontTx/>
              <a:buNone/>
              <a:defRPr/>
            </a:pPr>
            <a:r>
              <a:rPr lang="en-US" sz="2000" i="1" dirty="0" smtClean="0"/>
              <a:t>	</a:t>
            </a:r>
            <a:r>
              <a:rPr lang="en-US" sz="2000" i="1" dirty="0" smtClean="0">
                <a:solidFill>
                  <a:srgbClr val="00B050"/>
                </a:solidFill>
              </a:rPr>
              <a:t>/* This comment begins at this line.</a:t>
            </a:r>
          </a:p>
          <a:p>
            <a:pPr marL="320040" indent="-320040" eaLnBrk="1" fontAlgn="auto" hangingPunct="1">
              <a:lnSpc>
                <a:spcPct val="80000"/>
              </a:lnSpc>
              <a:spcAft>
                <a:spcPts val="0"/>
              </a:spcAft>
              <a:buFontTx/>
              <a:buNone/>
              <a:defRPr/>
            </a:pPr>
            <a:r>
              <a:rPr lang="en-US" sz="2000" i="1" dirty="0" smtClean="0">
                <a:solidFill>
                  <a:srgbClr val="00B050"/>
                </a:solidFill>
              </a:rPr>
              <a:t>	This line is included in this comment</a:t>
            </a:r>
          </a:p>
          <a:p>
            <a:pPr marL="320040" indent="-320040" eaLnBrk="1" fontAlgn="auto" hangingPunct="1">
              <a:lnSpc>
                <a:spcPct val="80000"/>
              </a:lnSpc>
              <a:spcAft>
                <a:spcPts val="0"/>
              </a:spcAft>
              <a:buFontTx/>
              <a:buNone/>
              <a:defRPr/>
            </a:pPr>
            <a:r>
              <a:rPr lang="en-US" sz="2000" i="1" dirty="0" smtClean="0">
                <a:solidFill>
                  <a:srgbClr val="00B050"/>
                </a:solidFill>
              </a:rPr>
              <a:t>	It ends at this line. */</a:t>
            </a:r>
          </a:p>
          <a:p>
            <a:pPr marL="320040" indent="-320040" eaLnBrk="1" fontAlgn="auto" hangingPunct="1">
              <a:lnSpc>
                <a:spcPct val="80000"/>
              </a:lnSpc>
              <a:spcAft>
                <a:spcPts val="0"/>
              </a:spcAft>
              <a:buFont typeface="Wingdings"/>
              <a:buChar char=""/>
              <a:defRPr/>
            </a:pPr>
            <a:endParaRPr lang="en-US" sz="2000" i="1" dirty="0" smtClean="0">
              <a:solidFill>
                <a:srgbClr val="00B050"/>
              </a:solidFill>
            </a:endParaRPr>
          </a:p>
          <a:p>
            <a:pPr marL="320040" indent="-320040" eaLnBrk="1" fontAlgn="auto" hangingPunct="1">
              <a:lnSpc>
                <a:spcPct val="80000"/>
              </a:lnSpc>
              <a:spcAft>
                <a:spcPts val="0"/>
              </a:spcAft>
              <a:buFontTx/>
              <a:buNone/>
              <a:defRPr/>
            </a:pPr>
            <a:r>
              <a:rPr lang="en-US" sz="2000" i="1" dirty="0" smtClean="0">
                <a:solidFill>
                  <a:srgbClr val="00B050"/>
                </a:solidFill>
              </a:rPr>
              <a:t>// This comment starts here and ends at the end of this line</a:t>
            </a:r>
            <a:endParaRPr lang="en-US" dirty="0">
              <a:solidFill>
                <a:srgbClr val="00B050"/>
              </a:solidFill>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F6FA832B-DE5A-49B3-95EB-81873058D2B1}" type="slidenum">
              <a:rPr lang="en-US" smtClean="0"/>
              <a:pPr>
                <a:defRPr/>
              </a:pPr>
              <a:t>5</a:t>
            </a:fld>
            <a:endParaRPr lang="en-US"/>
          </a:p>
        </p:txBody>
      </p:sp>
      <p:sp>
        <p:nvSpPr>
          <p:cNvPr id="7" name="Title 6"/>
          <p:cNvSpPr>
            <a:spLocks noGrp="1"/>
          </p:cNvSpPr>
          <p:nvPr>
            <p:ph type="title"/>
          </p:nvPr>
        </p:nvSpPr>
        <p:spPr/>
        <p:txBody>
          <a:bodyPr/>
          <a:lstStyle/>
          <a:p>
            <a:pPr lvl="0"/>
            <a:r>
              <a:rPr lang="en-US" b="1" dirty="0" smtClean="0"/>
              <a:t>A - Comments</a:t>
            </a:r>
            <a:endParaRPr lang="ar-SA" b="1" dirty="0"/>
          </a:p>
        </p:txBody>
      </p:sp>
      <p:sp>
        <p:nvSpPr>
          <p:cNvPr id="5" name="Cloud Callout 4"/>
          <p:cNvSpPr/>
          <p:nvPr/>
        </p:nvSpPr>
        <p:spPr>
          <a:xfrm>
            <a:off x="5076056" y="3645024"/>
            <a:ext cx="4499992" cy="2808312"/>
          </a:xfrm>
          <a:prstGeom prst="cloudCallout">
            <a:avLst/>
          </a:prstGeom>
          <a:noFill/>
          <a:ln w="28575">
            <a:solidFill>
              <a:schemeClr val="accent1">
                <a:shade val="50000"/>
              </a:schemeClr>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Aft>
                <a:spcPts val="0"/>
              </a:spcAft>
              <a:defRPr/>
            </a:pPr>
            <a:r>
              <a:rPr lang="en-US" sz="2000" dirty="0" smtClean="0">
                <a:solidFill>
                  <a:srgbClr val="0070C0"/>
                </a:solidFill>
              </a:rPr>
              <a:t>Every program should begin with a comment describes the purpose of a program ,the author and  any other necessary information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5292080" cy="990600"/>
          </a:xfrm>
        </p:spPr>
        <p:txBody>
          <a:bodyPr>
            <a:normAutofit/>
          </a:bodyPr>
          <a:lstStyle/>
          <a:p>
            <a:pPr algn="ctr" eaLnBrk="1" fontAlgn="auto" hangingPunct="1">
              <a:spcAft>
                <a:spcPts val="0"/>
              </a:spcAft>
              <a:defRPr/>
            </a:pPr>
            <a:r>
              <a:rPr lang="en-US" b="1" dirty="0" smtClean="0"/>
              <a:t>B – Preprocessor Directive</a:t>
            </a:r>
            <a:endParaRPr lang="en-US" b="1" dirty="0">
              <a:solidFill>
                <a:srgbClr val="0070C0"/>
              </a:solidFill>
              <a:latin typeface="Times New Roman" pitchFamily="18" charset="0"/>
            </a:endParaRPr>
          </a:p>
        </p:txBody>
      </p:sp>
      <p:sp>
        <p:nvSpPr>
          <p:cNvPr id="3" name="Text Placeholder 2"/>
          <p:cNvSpPr>
            <a:spLocks noGrp="1"/>
          </p:cNvSpPr>
          <p:nvPr>
            <p:ph type="body" idx="1"/>
          </p:nvPr>
        </p:nvSpPr>
        <p:spPr/>
        <p:txBody>
          <a:bodyPr>
            <a:normAutofit fontScale="92500"/>
          </a:bodyPr>
          <a:lstStyle/>
          <a:p>
            <a:pPr lvl="2" algn="ctr" eaLnBrk="1" fontAlgn="auto" hangingPunct="1">
              <a:lnSpc>
                <a:spcPct val="90000"/>
              </a:lnSpc>
              <a:spcAft>
                <a:spcPts val="0"/>
              </a:spcAft>
              <a:buNone/>
              <a:defRPr/>
            </a:pPr>
            <a:r>
              <a:rPr lang="en-US" sz="1900" b="1" dirty="0" smtClean="0">
                <a:solidFill>
                  <a:srgbClr val="0000FF"/>
                </a:solidFill>
                <a:latin typeface="Lucida Console" pitchFamily="49" charset="0"/>
              </a:rPr>
              <a:t>#include</a:t>
            </a:r>
            <a:r>
              <a:rPr lang="en-US" sz="1900" b="1" dirty="0" smtClean="0">
                <a:solidFill>
                  <a:srgbClr val="000000"/>
                </a:solidFill>
                <a:latin typeface="Lucida Console" pitchFamily="49" charset="0"/>
              </a:rPr>
              <a:t> </a:t>
            </a:r>
            <a:r>
              <a:rPr lang="en-US" sz="2400" b="1" dirty="0" smtClean="0">
                <a:solidFill>
                  <a:srgbClr val="000000"/>
                </a:solidFill>
                <a:latin typeface="Lucida Console" pitchFamily="49" charset="0"/>
              </a:rPr>
              <a:t>&lt;</a:t>
            </a:r>
            <a:r>
              <a:rPr lang="en-US" sz="2400" b="1" dirty="0" smtClean="0"/>
              <a:t> </a:t>
            </a:r>
            <a:r>
              <a:rPr lang="en-US" sz="2400" b="1" dirty="0" err="1" smtClean="0"/>
              <a:t>iostream</a:t>
            </a:r>
            <a:r>
              <a:rPr lang="en-US" sz="2400" b="1" dirty="0" smtClean="0"/>
              <a:t> </a:t>
            </a:r>
            <a:r>
              <a:rPr lang="en-US" sz="2400" b="1" dirty="0" smtClean="0">
                <a:solidFill>
                  <a:srgbClr val="000000"/>
                </a:solidFill>
                <a:latin typeface="Lucida Console" pitchFamily="49" charset="0"/>
              </a:rPr>
              <a:t>&gt;</a:t>
            </a:r>
          </a:p>
          <a:p>
            <a:pPr lvl="2" algn="ctr" eaLnBrk="1" fontAlgn="auto" hangingPunct="1">
              <a:lnSpc>
                <a:spcPct val="90000"/>
              </a:lnSpc>
              <a:spcAft>
                <a:spcPts val="0"/>
              </a:spcAft>
              <a:buNone/>
              <a:defRPr/>
            </a:pPr>
            <a:endParaRPr lang="en-US" sz="2400" b="1" dirty="0" smtClean="0">
              <a:solidFill>
                <a:srgbClr val="000000"/>
              </a:solidFill>
              <a:latin typeface="Lucida Console" pitchFamily="49" charset="0"/>
            </a:endParaRPr>
          </a:p>
          <a:p>
            <a:pPr marL="320040" indent="-320040" eaLnBrk="1" fontAlgn="auto" hangingPunct="1">
              <a:lnSpc>
                <a:spcPct val="90000"/>
              </a:lnSpc>
              <a:spcAft>
                <a:spcPts val="0"/>
              </a:spcAft>
              <a:buFont typeface="Wingdings"/>
              <a:buChar char=""/>
              <a:defRPr/>
            </a:pPr>
            <a:r>
              <a:rPr lang="en-US" sz="2400" dirty="0" smtClean="0">
                <a:solidFill>
                  <a:srgbClr val="000000"/>
                </a:solidFill>
                <a:cs typeface="Times New Roman" pitchFamily="18" charset="0"/>
              </a:rPr>
              <a:t>is a directive to the </a:t>
            </a:r>
            <a:r>
              <a:rPr lang="en-US" sz="2400" dirty="0" smtClean="0">
                <a:solidFill>
                  <a:srgbClr val="0000FF"/>
                </a:solidFill>
                <a:cs typeface="Times New Roman" pitchFamily="18" charset="0"/>
              </a:rPr>
              <a:t>C++ preprocessor</a:t>
            </a:r>
            <a:r>
              <a:rPr lang="en-US" sz="2400" dirty="0" smtClean="0">
                <a:solidFill>
                  <a:srgbClr val="000000"/>
                </a:solidFill>
                <a:cs typeface="Times New Roman" pitchFamily="18" charset="0"/>
              </a:rPr>
              <a:t>.</a:t>
            </a:r>
          </a:p>
          <a:p>
            <a:pPr marL="320040" indent="-320040" eaLnBrk="1" fontAlgn="auto" hangingPunct="1">
              <a:lnSpc>
                <a:spcPct val="90000"/>
              </a:lnSpc>
              <a:spcAft>
                <a:spcPts val="0"/>
              </a:spcAft>
              <a:buFont typeface="Wingdings"/>
              <a:buNone/>
              <a:defRPr/>
            </a:pPr>
            <a:endParaRPr lang="en-US" sz="2400" dirty="0" smtClean="0">
              <a:solidFill>
                <a:srgbClr val="000000"/>
              </a:solidFill>
              <a:cs typeface="Times New Roman" pitchFamily="18" charset="0"/>
            </a:endParaRPr>
          </a:p>
          <a:p>
            <a:pPr marL="320040" indent="-320040" eaLnBrk="1" fontAlgn="auto" hangingPunct="1">
              <a:lnSpc>
                <a:spcPct val="90000"/>
              </a:lnSpc>
              <a:spcAft>
                <a:spcPts val="0"/>
              </a:spcAft>
              <a:buFont typeface="Wingdings"/>
              <a:buChar char=""/>
              <a:defRPr/>
            </a:pPr>
            <a:r>
              <a:rPr lang="en-US" sz="2400" dirty="0" smtClean="0">
                <a:solidFill>
                  <a:srgbClr val="000000"/>
                </a:solidFill>
                <a:cs typeface="Times New Roman" pitchFamily="18" charset="0"/>
              </a:rPr>
              <a:t>Lines beginning with </a:t>
            </a:r>
            <a:r>
              <a:rPr lang="en-US" sz="1900" dirty="0" smtClean="0">
                <a:solidFill>
                  <a:srgbClr val="0000FF"/>
                </a:solidFill>
                <a:latin typeface="Lucida Console" pitchFamily="49" charset="0"/>
              </a:rPr>
              <a:t>#</a:t>
            </a:r>
            <a:r>
              <a:rPr lang="en-US" sz="2400" dirty="0" smtClean="0">
                <a:solidFill>
                  <a:srgbClr val="000000"/>
                </a:solidFill>
                <a:cs typeface="Times New Roman" pitchFamily="18" charset="0"/>
              </a:rPr>
              <a:t> are processed by the preprocessor before the program is compiled.</a:t>
            </a:r>
          </a:p>
          <a:p>
            <a:pPr marL="320040" indent="-320040" eaLnBrk="1" fontAlgn="auto" hangingPunct="1">
              <a:lnSpc>
                <a:spcPct val="90000"/>
              </a:lnSpc>
              <a:spcAft>
                <a:spcPts val="0"/>
              </a:spcAft>
              <a:buFont typeface="Wingdings"/>
              <a:buNone/>
              <a:defRPr/>
            </a:pPr>
            <a:endParaRPr lang="en-US" sz="2400" dirty="0" smtClean="0">
              <a:solidFill>
                <a:srgbClr val="000000"/>
              </a:solidFill>
              <a:cs typeface="Times New Roman" pitchFamily="18" charset="0"/>
            </a:endParaRPr>
          </a:p>
          <a:p>
            <a:pPr marL="320040" lvl="2" indent="-320040" eaLnBrk="1" fontAlgn="auto" hangingPunct="1">
              <a:lnSpc>
                <a:spcPct val="80000"/>
              </a:lnSpc>
              <a:spcBef>
                <a:spcPts val="700"/>
              </a:spcBef>
              <a:spcAft>
                <a:spcPts val="0"/>
              </a:spcAft>
              <a:buSzPct val="60000"/>
              <a:buFont typeface="Wingdings"/>
              <a:buChar char=""/>
              <a:defRPr/>
            </a:pPr>
            <a:r>
              <a:rPr lang="en-US" sz="2400" dirty="0" smtClean="0">
                <a:solidFill>
                  <a:srgbClr val="0000FF"/>
                </a:solidFill>
                <a:cs typeface="Times New Roman" pitchFamily="18" charset="0"/>
              </a:rPr>
              <a:t>#include</a:t>
            </a:r>
            <a:r>
              <a:rPr lang="en-US" sz="2400" dirty="0" smtClean="0">
                <a:solidFill>
                  <a:srgbClr val="000000"/>
                </a:solidFill>
                <a:cs typeface="Times New Roman" pitchFamily="18" charset="0"/>
              </a:rPr>
              <a:t> &lt;</a:t>
            </a:r>
            <a:r>
              <a:rPr lang="en-US" sz="2400" dirty="0" smtClean="0"/>
              <a:t> </a:t>
            </a:r>
            <a:r>
              <a:rPr lang="en-US" sz="2400" dirty="0" err="1" smtClean="0"/>
              <a:t>iostream</a:t>
            </a:r>
            <a:r>
              <a:rPr lang="en-US" sz="2400" dirty="0" smtClean="0"/>
              <a:t> </a:t>
            </a:r>
            <a:r>
              <a:rPr lang="en-US" sz="2400" dirty="0" smtClean="0">
                <a:solidFill>
                  <a:srgbClr val="000000"/>
                </a:solidFill>
                <a:cs typeface="Times New Roman" pitchFamily="18" charset="0"/>
              </a:rPr>
              <a:t>&gt;  tells the preprocessor to include the contents of the </a:t>
            </a:r>
            <a:r>
              <a:rPr lang="en-US" sz="2400" dirty="0" smtClean="0">
                <a:solidFill>
                  <a:srgbClr val="0000FF"/>
                </a:solidFill>
                <a:cs typeface="Times New Roman" pitchFamily="18" charset="0"/>
              </a:rPr>
              <a:t>input/output stream header</a:t>
            </a:r>
            <a:r>
              <a:rPr lang="en-US" sz="2400" dirty="0" smtClean="0">
                <a:solidFill>
                  <a:srgbClr val="000000"/>
                </a:solidFill>
                <a:cs typeface="Times New Roman" pitchFamily="18" charset="0"/>
              </a:rPr>
              <a:t> (</a:t>
            </a:r>
            <a:r>
              <a:rPr lang="en-US" sz="2400" dirty="0" smtClean="0">
                <a:solidFill>
                  <a:srgbClr val="0000FF"/>
                </a:solidFill>
                <a:cs typeface="Times New Roman" pitchFamily="18" charset="0"/>
              </a:rPr>
              <a:t>&lt;</a:t>
            </a:r>
            <a:r>
              <a:rPr lang="en-US" sz="2400" dirty="0" smtClean="0"/>
              <a:t> </a:t>
            </a:r>
            <a:r>
              <a:rPr lang="en-US" sz="2400" dirty="0" err="1" smtClean="0"/>
              <a:t>iostream</a:t>
            </a:r>
            <a:r>
              <a:rPr lang="en-US" sz="2400" dirty="0" smtClean="0"/>
              <a:t> </a:t>
            </a:r>
            <a:r>
              <a:rPr lang="en-US" sz="2400" dirty="0" smtClean="0">
                <a:solidFill>
                  <a:srgbClr val="0000FF"/>
                </a:solidFill>
                <a:cs typeface="Times New Roman" pitchFamily="18" charset="0"/>
              </a:rPr>
              <a:t>&gt;</a:t>
            </a:r>
            <a:r>
              <a:rPr lang="en-US" sz="2400" dirty="0" smtClean="0">
                <a:solidFill>
                  <a:srgbClr val="000000"/>
                </a:solidFill>
                <a:cs typeface="Times New Roman" pitchFamily="18" charset="0"/>
              </a:rPr>
              <a:t>) in the program.</a:t>
            </a:r>
          </a:p>
          <a:p>
            <a:pPr marL="320040" lvl="2" indent="-320040" eaLnBrk="1" fontAlgn="auto" hangingPunct="1">
              <a:lnSpc>
                <a:spcPct val="80000"/>
              </a:lnSpc>
              <a:spcBef>
                <a:spcPts val="700"/>
              </a:spcBef>
              <a:spcAft>
                <a:spcPts val="0"/>
              </a:spcAft>
              <a:buSzPct val="60000"/>
              <a:buFont typeface="Wingdings"/>
              <a:buNone/>
              <a:defRPr/>
            </a:pPr>
            <a:endParaRPr lang="en-US" sz="2400" dirty="0" smtClean="0">
              <a:solidFill>
                <a:srgbClr val="000000"/>
              </a:solidFill>
              <a:cs typeface="Times New Roman" pitchFamily="18" charset="0"/>
            </a:endParaRPr>
          </a:p>
          <a:p>
            <a:pPr marL="320040" indent="-320040" eaLnBrk="1" fontAlgn="auto" hangingPunct="1">
              <a:lnSpc>
                <a:spcPct val="80000"/>
              </a:lnSpc>
              <a:spcAft>
                <a:spcPts val="0"/>
              </a:spcAft>
              <a:buFont typeface="Wingdings"/>
              <a:buChar char=""/>
              <a:defRPr/>
            </a:pPr>
            <a:r>
              <a:rPr lang="en-US" sz="2400" dirty="0" smtClean="0">
                <a:solidFill>
                  <a:srgbClr val="000000"/>
                </a:solidFill>
                <a:cs typeface="Times New Roman" pitchFamily="18" charset="0"/>
              </a:rPr>
              <a:t>This header must be included for any program that outputs data to the screen or inputs data from the key board using C++’s stream input/output.</a:t>
            </a:r>
            <a:endParaRPr lang="en-US" dirty="0"/>
          </a:p>
        </p:txBody>
      </p:sp>
      <p:sp>
        <p:nvSpPr>
          <p:cNvPr id="4" name="Slide Number Placeholder 3"/>
          <p:cNvSpPr>
            <a:spLocks noGrp="1"/>
          </p:cNvSpPr>
          <p:nvPr>
            <p:ph type="sldNum" sz="quarter" idx="12"/>
          </p:nvPr>
        </p:nvSpPr>
        <p:spPr/>
        <p:txBody>
          <a:bodyPr>
            <a:normAutofit fontScale="85000" lnSpcReduction="20000"/>
          </a:bodyPr>
          <a:lstStyle/>
          <a:p>
            <a:pPr>
              <a:defRPr/>
            </a:pPr>
            <a:fld id="{5FA2C0E6-E409-42BB-98C6-8B79553BC506}"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b="1" dirty="0" smtClean="0"/>
              <a:t>C – main function</a:t>
            </a:r>
            <a:endParaRPr lang="en-US" b="1" dirty="0">
              <a:solidFill>
                <a:srgbClr val="0070C0"/>
              </a:solidFill>
            </a:endParaRPr>
          </a:p>
        </p:txBody>
      </p:sp>
      <p:sp>
        <p:nvSpPr>
          <p:cNvPr id="3" name="Text Placeholder 2"/>
          <p:cNvSpPr>
            <a:spLocks noGrp="1"/>
          </p:cNvSpPr>
          <p:nvPr>
            <p:ph type="body" idx="1"/>
          </p:nvPr>
        </p:nvSpPr>
        <p:spPr>
          <a:xfrm>
            <a:off x="0" y="1484784"/>
            <a:ext cx="8153400" cy="4133056"/>
          </a:xfrm>
        </p:spPr>
        <p:txBody>
          <a:bodyPr>
            <a:noAutofit/>
          </a:bodyPr>
          <a:lstStyle/>
          <a:p>
            <a:pPr marL="320040" lvl="2" indent="-320040" algn="ctr" eaLnBrk="1" fontAlgn="auto" hangingPunct="1">
              <a:spcBef>
                <a:spcPts val="0"/>
              </a:spcBef>
              <a:spcAft>
                <a:spcPts val="0"/>
              </a:spcAft>
              <a:buSzPct val="60000"/>
              <a:buNone/>
              <a:defRPr/>
            </a:pPr>
            <a:r>
              <a:rPr lang="en-US" sz="1900" b="1" dirty="0" err="1" smtClean="0">
                <a:solidFill>
                  <a:srgbClr val="0000FF"/>
                </a:solidFill>
                <a:latin typeface="Courier New" pitchFamily="49" charset="0"/>
                <a:cs typeface="Courier New" pitchFamily="49" charset="0"/>
              </a:rPr>
              <a:t>int</a:t>
            </a:r>
            <a:r>
              <a:rPr lang="en-US" sz="1900" b="1" dirty="0" smtClean="0">
                <a:solidFill>
                  <a:srgbClr val="0000FF"/>
                </a:solidFill>
                <a:latin typeface="Courier New" pitchFamily="49" charset="0"/>
                <a:cs typeface="Courier New" pitchFamily="49" charset="0"/>
              </a:rPr>
              <a:t> </a:t>
            </a:r>
            <a:r>
              <a:rPr lang="en-US" sz="2400" b="1" dirty="0" smtClean="0">
                <a:solidFill>
                  <a:srgbClr val="000000"/>
                </a:solidFill>
                <a:latin typeface="Courier New" pitchFamily="49" charset="0"/>
                <a:cs typeface="Courier New" pitchFamily="49" charset="0"/>
              </a:rPr>
              <a:t>main()</a:t>
            </a:r>
            <a:endParaRPr lang="en-US" sz="2000" b="1" dirty="0" smtClean="0">
              <a:latin typeface="Courier New" pitchFamily="49" charset="0"/>
              <a:cs typeface="Courier New" pitchFamily="49" charset="0"/>
            </a:endParaRPr>
          </a:p>
          <a:p>
            <a:pPr marL="320040" indent="-320040" eaLnBrk="1" fontAlgn="auto" hangingPunct="1">
              <a:spcBef>
                <a:spcPts val="0"/>
              </a:spcBef>
              <a:spcAft>
                <a:spcPts val="0"/>
              </a:spcAft>
              <a:buFont typeface="Wingdings"/>
              <a:buChar char=""/>
              <a:defRPr/>
            </a:pPr>
            <a:r>
              <a:rPr lang="en-US" sz="2000" dirty="0" smtClean="0"/>
              <a:t>The </a:t>
            </a:r>
            <a:r>
              <a:rPr lang="en-US" sz="2000" b="1" dirty="0" smtClean="0">
                <a:solidFill>
                  <a:srgbClr val="000000"/>
                </a:solidFill>
                <a:latin typeface="Courier New" pitchFamily="49" charset="0"/>
                <a:cs typeface="Courier New" pitchFamily="49" charset="0"/>
              </a:rPr>
              <a:t>main </a:t>
            </a:r>
            <a:r>
              <a:rPr lang="en-US" sz="2000" b="1" i="1" dirty="0" smtClean="0"/>
              <a:t>function  </a:t>
            </a:r>
            <a:r>
              <a:rPr lang="en-US" sz="2000" dirty="0" smtClean="0"/>
              <a:t>is a part of every C++ program.</a:t>
            </a:r>
          </a:p>
          <a:p>
            <a:pPr marL="320040" indent="-320040" eaLnBrk="1" fontAlgn="auto" hangingPunct="1">
              <a:spcBef>
                <a:spcPts val="0"/>
              </a:spcBef>
              <a:spcAft>
                <a:spcPts val="0"/>
              </a:spcAft>
              <a:buFont typeface="Wingdings"/>
              <a:buChar char=""/>
              <a:defRPr/>
            </a:pPr>
            <a:r>
              <a:rPr lang="en-US" sz="2000" dirty="0" smtClean="0"/>
              <a:t>C++ programs contain one or more functions, one of which must be main.</a:t>
            </a:r>
          </a:p>
          <a:p>
            <a:pPr marL="320040" indent="-320040" eaLnBrk="1" fontAlgn="auto" hangingPunct="1">
              <a:spcBef>
                <a:spcPts val="0"/>
              </a:spcBef>
              <a:spcAft>
                <a:spcPts val="0"/>
              </a:spcAft>
              <a:buFont typeface="Wingdings"/>
              <a:buChar char=""/>
              <a:defRPr/>
            </a:pPr>
            <a:r>
              <a:rPr lang="en-US" sz="2000" dirty="0" smtClean="0"/>
              <a:t>Every program in C++ begins executing at the function </a:t>
            </a:r>
            <a:r>
              <a:rPr lang="en-US" sz="2000" b="1" i="1" dirty="0" smtClean="0"/>
              <a:t>main</a:t>
            </a:r>
            <a:r>
              <a:rPr lang="en-US" sz="2000" dirty="0" smtClean="0"/>
              <a:t>.</a:t>
            </a:r>
          </a:p>
          <a:p>
            <a:pPr marL="320040" indent="-320040" eaLnBrk="1" fontAlgn="auto" hangingPunct="1">
              <a:spcBef>
                <a:spcPts val="0"/>
              </a:spcBef>
              <a:spcAft>
                <a:spcPts val="0"/>
              </a:spcAft>
              <a:buFont typeface="Wingdings"/>
              <a:buChar char=""/>
              <a:defRPr/>
            </a:pPr>
            <a:r>
              <a:rPr lang="en-US" sz="2000" dirty="0" smtClean="0"/>
              <a:t>The </a:t>
            </a:r>
            <a:r>
              <a:rPr lang="en-US" sz="2000" b="1" i="1" dirty="0" smtClean="0"/>
              <a:t>keyword</a:t>
            </a:r>
            <a:r>
              <a:rPr lang="en-US" sz="2000" dirty="0" smtClean="0"/>
              <a:t> </a:t>
            </a:r>
            <a:r>
              <a:rPr lang="en-US" sz="2000" b="1" dirty="0" err="1" smtClean="0">
                <a:solidFill>
                  <a:srgbClr val="3366FF"/>
                </a:solidFill>
              </a:rPr>
              <a:t>int</a:t>
            </a:r>
            <a:r>
              <a:rPr lang="en-US" sz="2000" b="1" dirty="0" smtClean="0">
                <a:solidFill>
                  <a:srgbClr val="3366FF"/>
                </a:solidFill>
              </a:rPr>
              <a:t> </a:t>
            </a:r>
            <a:r>
              <a:rPr lang="en-US" sz="2000" dirty="0" smtClean="0"/>
              <a:t>to the left of main indicates that main “returns” an integer (whole number) value.</a:t>
            </a:r>
          </a:p>
          <a:p>
            <a:pPr marL="320040" indent="-320040" eaLnBrk="1" fontAlgn="auto" hangingPunct="1">
              <a:spcBef>
                <a:spcPts val="0"/>
              </a:spcBef>
              <a:spcAft>
                <a:spcPts val="0"/>
              </a:spcAft>
              <a:buFont typeface="Wingdings"/>
              <a:buChar char=""/>
              <a:defRPr/>
            </a:pPr>
            <a:r>
              <a:rPr lang="en-US" sz="2000" dirty="0" smtClean="0"/>
              <a:t>The left brace </a:t>
            </a:r>
            <a:r>
              <a:rPr lang="en-US" sz="2000" b="1" dirty="0" smtClean="0">
                <a:solidFill>
                  <a:srgbClr val="3366FF"/>
                </a:solidFill>
              </a:rPr>
              <a:t>{</a:t>
            </a:r>
            <a:r>
              <a:rPr lang="en-US" sz="2000" dirty="0" smtClean="0">
                <a:solidFill>
                  <a:srgbClr val="3366FF"/>
                </a:solidFill>
              </a:rPr>
              <a:t> </a:t>
            </a:r>
            <a:r>
              <a:rPr lang="en-US" sz="2000" dirty="0" smtClean="0"/>
              <a:t>must begin the body of every function .</a:t>
            </a:r>
          </a:p>
          <a:p>
            <a:pPr marL="320040" indent="-320040" eaLnBrk="1" fontAlgn="auto" hangingPunct="1">
              <a:spcBef>
                <a:spcPts val="0"/>
              </a:spcBef>
              <a:spcAft>
                <a:spcPts val="0"/>
              </a:spcAft>
              <a:buNone/>
              <a:defRPr/>
            </a:pPr>
            <a:r>
              <a:rPr lang="en-US" sz="2000" dirty="0" smtClean="0"/>
              <a:t> A corresponding  right brace </a:t>
            </a:r>
            <a:r>
              <a:rPr lang="en-US" sz="2000" b="1" dirty="0" smtClean="0">
                <a:solidFill>
                  <a:srgbClr val="3366FF"/>
                </a:solidFill>
              </a:rPr>
              <a:t>}</a:t>
            </a:r>
            <a:r>
              <a:rPr lang="en-US" sz="2000" dirty="0" smtClean="0"/>
              <a:t> must end each function’s body.</a:t>
            </a:r>
            <a:endParaRPr lang="en-US" sz="2000" dirty="0" smtClean="0">
              <a:solidFill>
                <a:srgbClr val="000000"/>
              </a:solidFill>
              <a:latin typeface="Times New Roman" pitchFamily="18" charset="0"/>
            </a:endParaRPr>
          </a:p>
          <a:p>
            <a:pPr marL="320040" indent="-320040" eaLnBrk="1" fontAlgn="auto" hangingPunct="1">
              <a:spcBef>
                <a:spcPts val="0"/>
              </a:spcBef>
              <a:spcAft>
                <a:spcPts val="0"/>
              </a:spcAft>
              <a:buFont typeface="Wingdings"/>
              <a:buChar char=""/>
              <a:defRPr/>
            </a:pPr>
            <a:endParaRPr lang="en-US" sz="2000" dirty="0"/>
          </a:p>
        </p:txBody>
      </p:sp>
      <p:sp>
        <p:nvSpPr>
          <p:cNvPr id="4" name="Slide Number Placeholder 3"/>
          <p:cNvSpPr>
            <a:spLocks noGrp="1"/>
          </p:cNvSpPr>
          <p:nvPr>
            <p:ph type="sldNum" sz="quarter" idx="12"/>
          </p:nvPr>
        </p:nvSpPr>
        <p:spPr/>
        <p:txBody>
          <a:bodyPr>
            <a:normAutofit fontScale="85000" lnSpcReduction="20000"/>
          </a:bodyPr>
          <a:lstStyle/>
          <a:p>
            <a:pPr>
              <a:defRPr/>
            </a:pPr>
            <a:fld id="{5550DD61-48C6-44AC-9D71-9E218755027B}" type="slidenum">
              <a:rPr lang="en-US" smtClean="0"/>
              <a:pPr>
                <a:defRPr/>
              </a:pPr>
              <a:t>7</a:t>
            </a:fld>
            <a:endParaRPr lang="en-US"/>
          </a:p>
        </p:txBody>
      </p:sp>
      <p:pic>
        <p:nvPicPr>
          <p:cNvPr id="5" name="Picture 4" descr="images.jpg"/>
          <p:cNvPicPr>
            <a:picLocks noChangeAspect="1"/>
          </p:cNvPicPr>
          <p:nvPr/>
        </p:nvPicPr>
        <p:blipFill>
          <a:blip r:embed="rId3" cstate="print"/>
          <a:stretch>
            <a:fillRect/>
          </a:stretch>
        </p:blipFill>
        <p:spPr>
          <a:xfrm>
            <a:off x="7740352" y="4581128"/>
            <a:ext cx="850776" cy="854574"/>
          </a:xfrm>
          <a:prstGeom prst="rect">
            <a:avLst/>
          </a:prstGeom>
        </p:spPr>
      </p:pic>
      <p:sp>
        <p:nvSpPr>
          <p:cNvPr id="6" name="Cloud Callout 5"/>
          <p:cNvSpPr/>
          <p:nvPr/>
        </p:nvSpPr>
        <p:spPr>
          <a:xfrm>
            <a:off x="3419872" y="4221088"/>
            <a:ext cx="5724128" cy="2448272"/>
          </a:xfrm>
          <a:prstGeom prst="cloudCallout">
            <a:avLst/>
          </a:prstGeom>
          <a:noFill/>
          <a:ln w="28575">
            <a:solidFill>
              <a:schemeClr val="accent1">
                <a:shade val="50000"/>
              </a:schemeClr>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20040" indent="-320040" eaLnBrk="1" fontAlgn="auto" hangingPunct="1">
              <a:lnSpc>
                <a:spcPct val="90000"/>
              </a:lnSpc>
              <a:spcBef>
                <a:spcPts val="1200"/>
              </a:spcBef>
              <a:spcAft>
                <a:spcPts val="1200"/>
              </a:spcAft>
              <a:defRPr/>
            </a:pPr>
            <a:r>
              <a:rPr lang="en-US" sz="2800" dirty="0" smtClean="0">
                <a:solidFill>
                  <a:srgbClr val="0070C0"/>
                </a:solidFill>
              </a:rPr>
              <a:t>A </a:t>
            </a:r>
            <a:r>
              <a:rPr lang="en-US" sz="2800" dirty="0" smtClean="0">
                <a:solidFill>
                  <a:srgbClr val="FF0000"/>
                </a:solidFill>
              </a:rPr>
              <a:t>keyword</a:t>
            </a:r>
            <a:r>
              <a:rPr lang="en-US" sz="2800" dirty="0" smtClean="0">
                <a:solidFill>
                  <a:srgbClr val="0070C0"/>
                </a:solidFill>
              </a:rPr>
              <a:t> is a word in code that is </a:t>
            </a:r>
            <a:r>
              <a:rPr lang="en-US" sz="2800" dirty="0" smtClean="0">
                <a:solidFill>
                  <a:srgbClr val="FF0000"/>
                </a:solidFill>
              </a:rPr>
              <a:t>reserved</a:t>
            </a:r>
            <a:r>
              <a:rPr lang="en-US" sz="2800" dirty="0" smtClean="0">
                <a:solidFill>
                  <a:srgbClr val="0070C0"/>
                </a:solidFill>
              </a:rPr>
              <a:t> by C++ for a specific use.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b="1" dirty="0" smtClean="0"/>
              <a:t>D – Exit</a:t>
            </a:r>
            <a:endParaRPr lang="en-US" b="1" dirty="0" smtClean="0">
              <a:solidFill>
                <a:srgbClr val="0070C0"/>
              </a:solidFill>
            </a:endParaRPr>
          </a:p>
        </p:txBody>
      </p:sp>
      <p:sp>
        <p:nvSpPr>
          <p:cNvPr id="3" name="Text Placeholder 2"/>
          <p:cNvSpPr>
            <a:spLocks noGrp="1"/>
          </p:cNvSpPr>
          <p:nvPr>
            <p:ph type="body" idx="1"/>
          </p:nvPr>
        </p:nvSpPr>
        <p:spPr/>
        <p:txBody>
          <a:bodyPr>
            <a:normAutofit lnSpcReduction="10000"/>
          </a:bodyPr>
          <a:lstStyle/>
          <a:p>
            <a:pPr marL="640080" lvl="1" indent="-274320" algn="ctr" eaLnBrk="1" fontAlgn="auto" hangingPunct="1">
              <a:spcAft>
                <a:spcPts val="0"/>
              </a:spcAft>
              <a:buNone/>
              <a:defRPr/>
            </a:pPr>
            <a:r>
              <a:rPr lang="en-US" b="1" dirty="0" smtClean="0">
                <a:solidFill>
                  <a:srgbClr val="0070C0"/>
                </a:solidFill>
                <a:latin typeface="Courier New" pitchFamily="49" charset="0"/>
                <a:cs typeface="Courier New" pitchFamily="49" charset="0"/>
              </a:rPr>
              <a:t>return</a:t>
            </a:r>
            <a:r>
              <a:rPr lang="en-US" b="1" dirty="0" smtClean="0">
                <a:latin typeface="Courier New" pitchFamily="49" charset="0"/>
                <a:cs typeface="Courier New" pitchFamily="49" charset="0"/>
              </a:rPr>
              <a:t> 0;</a:t>
            </a:r>
          </a:p>
          <a:p>
            <a:pPr marL="640080" lvl="1" indent="-274320" eaLnBrk="1" fontAlgn="auto" hangingPunct="1">
              <a:spcAft>
                <a:spcPts val="0"/>
              </a:spcAft>
              <a:buFont typeface="Wingdings 2"/>
              <a:buChar char=""/>
              <a:defRPr/>
            </a:pPr>
            <a:endParaRPr lang="en-US" dirty="0" smtClean="0">
              <a:latin typeface="Times New Roman" pitchFamily="18" charset="0"/>
              <a:cs typeface="Times New Roman" pitchFamily="18" charset="0"/>
            </a:endParaRPr>
          </a:p>
          <a:p>
            <a:pPr marL="320040" indent="-320040" eaLnBrk="1" fontAlgn="auto" hangingPunct="1">
              <a:lnSpc>
                <a:spcPct val="90000"/>
              </a:lnSpc>
              <a:spcAft>
                <a:spcPts val="0"/>
              </a:spcAft>
              <a:buFont typeface="Wingdings"/>
              <a:buChar char=""/>
              <a:defRPr/>
            </a:pPr>
            <a:r>
              <a:rPr lang="en-US" dirty="0" smtClean="0">
                <a:solidFill>
                  <a:srgbClr val="000000"/>
                </a:solidFill>
              </a:rPr>
              <a:t>is included at the end of every </a:t>
            </a:r>
            <a:r>
              <a:rPr lang="en-US" b="1" dirty="0" smtClean="0">
                <a:solidFill>
                  <a:srgbClr val="000000"/>
                </a:solidFill>
              </a:rPr>
              <a:t>main</a:t>
            </a:r>
            <a:r>
              <a:rPr lang="en-US" dirty="0" smtClean="0">
                <a:solidFill>
                  <a:srgbClr val="000000"/>
                </a:solidFill>
              </a:rPr>
              <a:t> function.</a:t>
            </a:r>
          </a:p>
          <a:p>
            <a:pPr marL="320040" indent="-320040" eaLnBrk="1" fontAlgn="auto" hangingPunct="1">
              <a:lnSpc>
                <a:spcPct val="90000"/>
              </a:lnSpc>
              <a:spcAft>
                <a:spcPts val="0"/>
              </a:spcAft>
              <a:buFont typeface="Wingdings"/>
              <a:buNone/>
              <a:defRPr/>
            </a:pPr>
            <a:endParaRPr lang="en-US" dirty="0" smtClean="0">
              <a:solidFill>
                <a:srgbClr val="000000"/>
              </a:solidFill>
            </a:endParaRPr>
          </a:p>
          <a:p>
            <a:pPr marL="320040" indent="-320040" eaLnBrk="1" fontAlgn="auto" hangingPunct="1">
              <a:lnSpc>
                <a:spcPct val="90000"/>
              </a:lnSpc>
              <a:spcAft>
                <a:spcPts val="0"/>
              </a:spcAft>
              <a:buFont typeface="Wingdings"/>
              <a:buChar char=""/>
              <a:defRPr/>
            </a:pPr>
            <a:r>
              <a:rPr lang="en-US" dirty="0" smtClean="0">
                <a:solidFill>
                  <a:srgbClr val="000000"/>
                </a:solidFill>
              </a:rPr>
              <a:t>The keyword </a:t>
            </a:r>
            <a:r>
              <a:rPr lang="en-US" b="1" dirty="0" smtClean="0">
                <a:solidFill>
                  <a:srgbClr val="000000"/>
                </a:solidFill>
              </a:rPr>
              <a:t>return</a:t>
            </a:r>
            <a:r>
              <a:rPr lang="en-US" dirty="0" smtClean="0">
                <a:solidFill>
                  <a:srgbClr val="000000"/>
                </a:solidFill>
              </a:rPr>
              <a:t> is one of several means we’ll </a:t>
            </a:r>
            <a:r>
              <a:rPr lang="en-US" dirty="0" smtClean="0"/>
              <a:t>use to exit a function.</a:t>
            </a:r>
          </a:p>
          <a:p>
            <a:pPr marL="320040" indent="-320040" eaLnBrk="1" fontAlgn="auto" hangingPunct="1">
              <a:lnSpc>
                <a:spcPct val="90000"/>
              </a:lnSpc>
              <a:spcAft>
                <a:spcPts val="0"/>
              </a:spcAft>
              <a:buFont typeface="Wingdings"/>
              <a:buNone/>
              <a:defRPr/>
            </a:pPr>
            <a:endParaRPr lang="en-US" dirty="0" smtClean="0">
              <a:solidFill>
                <a:srgbClr val="000000"/>
              </a:solidFill>
              <a:latin typeface="Times New Roman" pitchFamily="18" charset="0"/>
            </a:endParaRPr>
          </a:p>
          <a:p>
            <a:pPr marL="320040" indent="-320040" eaLnBrk="1" fontAlgn="auto" hangingPunct="1">
              <a:lnSpc>
                <a:spcPct val="90000"/>
              </a:lnSpc>
              <a:spcAft>
                <a:spcPts val="0"/>
              </a:spcAft>
              <a:buFont typeface="Wingdings"/>
              <a:buChar char=""/>
              <a:defRPr/>
            </a:pPr>
            <a:r>
              <a:rPr lang="en-US" dirty="0" smtClean="0">
                <a:solidFill>
                  <a:srgbClr val="000000"/>
                </a:solidFill>
              </a:rPr>
              <a:t>When the return statement is used at the end of </a:t>
            </a:r>
            <a:r>
              <a:rPr lang="en-US" b="1" dirty="0" smtClean="0">
                <a:solidFill>
                  <a:srgbClr val="000000"/>
                </a:solidFill>
              </a:rPr>
              <a:t>main </a:t>
            </a:r>
            <a:r>
              <a:rPr lang="en-US" dirty="0" smtClean="0">
                <a:solidFill>
                  <a:srgbClr val="000000"/>
                </a:solidFill>
              </a:rPr>
              <a:t>as shown here, the value 0 indicates that the program has terminated successfully.</a:t>
            </a:r>
          </a:p>
          <a:p>
            <a:pPr marL="320040" indent="-320040" eaLnBrk="1" fontAlgn="auto" hangingPunct="1">
              <a:spcAft>
                <a:spcPts val="0"/>
              </a:spcAft>
              <a:buFont typeface="Wingdings"/>
              <a:buChar char=""/>
              <a:defRPr/>
            </a:pPr>
            <a:endParaRPr lang="en-US" dirty="0"/>
          </a:p>
        </p:txBody>
      </p:sp>
      <p:sp>
        <p:nvSpPr>
          <p:cNvPr id="4" name="Slide Number Placeholder 3"/>
          <p:cNvSpPr>
            <a:spLocks noGrp="1"/>
          </p:cNvSpPr>
          <p:nvPr>
            <p:ph type="sldNum" sz="quarter" idx="12"/>
          </p:nvPr>
        </p:nvSpPr>
        <p:spPr/>
        <p:txBody>
          <a:bodyPr>
            <a:normAutofit fontScale="85000" lnSpcReduction="20000"/>
          </a:bodyPr>
          <a:lstStyle/>
          <a:p>
            <a:pPr>
              <a:defRPr/>
            </a:pPr>
            <a:fld id="{C6EDABEE-2126-44F8-AE26-627A05E006CC}"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8153400" cy="990600"/>
          </a:xfrm>
        </p:spPr>
        <p:txBody>
          <a:bodyPr/>
          <a:lstStyle/>
          <a:p>
            <a:r>
              <a:rPr lang="en-US" sz="3200" dirty="0" smtClean="0"/>
              <a:t>First Program in C++:</a:t>
            </a:r>
            <a:br>
              <a:rPr lang="en-US" sz="3200" dirty="0" smtClean="0"/>
            </a:br>
            <a:r>
              <a:rPr lang="en-US" sz="3200" dirty="0" smtClean="0"/>
              <a:t> </a:t>
            </a:r>
            <a:r>
              <a:rPr lang="en-US" sz="3200" dirty="0" smtClean="0">
                <a:solidFill>
                  <a:srgbClr val="FF0000"/>
                </a:solidFill>
              </a:rPr>
              <a:t>Printing a Line of Text</a:t>
            </a:r>
            <a:endParaRPr lang="ar-SA" sz="3200" dirty="0">
              <a:solidFill>
                <a:srgbClr val="FF0000"/>
              </a:solidFill>
            </a:endParaRPr>
          </a:p>
        </p:txBody>
      </p:sp>
      <p:sp>
        <p:nvSpPr>
          <p:cNvPr id="5" name="Slide Number Placeholder 4"/>
          <p:cNvSpPr>
            <a:spLocks noGrp="1"/>
          </p:cNvSpPr>
          <p:nvPr>
            <p:ph type="sldNum" sz="quarter" idx="12"/>
          </p:nvPr>
        </p:nvSpPr>
        <p:spPr/>
        <p:txBody>
          <a:bodyPr>
            <a:normAutofit fontScale="85000" lnSpcReduction="20000"/>
          </a:bodyPr>
          <a:lstStyle/>
          <a:p>
            <a:pPr>
              <a:defRPr/>
            </a:pPr>
            <a:fld id="{7EDCD9E5-3509-41F7-9396-BE2C3585ECA1}" type="slidenum">
              <a:rPr lang="en-US" smtClean="0"/>
              <a:pPr>
                <a:defRPr/>
              </a:pPr>
              <a:t>9</a:t>
            </a:fld>
            <a:endParaRPr lang="en-US"/>
          </a:p>
        </p:txBody>
      </p:sp>
      <p:sp>
        <p:nvSpPr>
          <p:cNvPr id="6" name="Content Placeholder 7"/>
          <p:cNvSpPr>
            <a:spLocks noGrp="1"/>
          </p:cNvSpPr>
          <p:nvPr>
            <p:ph sz="quarter" idx="1"/>
          </p:nvPr>
        </p:nvSpPr>
        <p:spPr>
          <a:xfrm>
            <a:off x="323528" y="1628800"/>
            <a:ext cx="8568952" cy="4495800"/>
          </a:xfrm>
        </p:spPr>
        <p:txBody>
          <a:bodyPr/>
          <a:lstStyle/>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008000"/>
                </a:solidFill>
                <a:latin typeface="Courier New" pitchFamily="49" charset="0"/>
                <a:cs typeface="Courier New" pitchFamily="49" charset="0"/>
              </a:rPr>
              <a:t>// hello world </a:t>
            </a:r>
            <a:r>
              <a:rPr kumimoji="1" lang="en-US" dirty="0" err="1" smtClean="0">
                <a:solidFill>
                  <a:srgbClr val="008000"/>
                </a:solidFill>
                <a:latin typeface="Courier New" pitchFamily="49" charset="0"/>
                <a:cs typeface="Courier New" pitchFamily="49" charset="0"/>
              </a:rPr>
              <a:t>programe</a:t>
            </a:r>
            <a:endParaRPr kumimoji="1" lang="en-US" dirty="0" smtClean="0">
              <a:solidFill>
                <a:srgbClr val="008000"/>
              </a:solidFill>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solidFill>
                  <a:srgbClr val="0070C0"/>
                </a:solidFill>
                <a:latin typeface="Courier New" pitchFamily="49" charset="0"/>
                <a:cs typeface="Courier New" pitchFamily="49" charset="0"/>
              </a:rPr>
              <a:t>#include </a:t>
            </a:r>
            <a:r>
              <a:rPr lang="en-US" dirty="0" smtClean="0">
                <a:latin typeface="Courier New" pitchFamily="49" charset="0"/>
                <a:cs typeface="Courier New" pitchFamily="49" charset="0"/>
              </a:rPr>
              <a:t>&lt;</a:t>
            </a:r>
            <a:r>
              <a:rPr lang="en-US" dirty="0" err="1" smtClean="0">
                <a:latin typeface="Courier New" pitchFamily="49" charset="0"/>
                <a:cs typeface="Courier New" pitchFamily="49" charset="0"/>
              </a:rPr>
              <a:t>iostream</a:t>
            </a:r>
            <a:r>
              <a:rPr lang="en-US" dirty="0" smtClean="0">
                <a:latin typeface="Courier New" pitchFamily="49" charset="0"/>
                <a:cs typeface="Courier New" pitchFamily="49" charset="0"/>
              </a:rPr>
              <a:t>&gt;</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err="1" smtClean="0">
                <a:solidFill>
                  <a:srgbClr val="0070C0"/>
                </a:solidFill>
                <a:latin typeface="Courier New" pitchFamily="49" charset="0"/>
                <a:cs typeface="Courier New" pitchFamily="49" charset="0"/>
              </a:rPr>
              <a:t>int</a:t>
            </a:r>
            <a:r>
              <a:rPr lang="en-US" dirty="0" smtClean="0">
                <a:latin typeface="Courier New" pitchFamily="49" charset="0"/>
                <a:cs typeface="Courier New" pitchFamily="49" charset="0"/>
              </a:rPr>
              <a:t> main( ) { </a:t>
            </a:r>
            <a:r>
              <a:rPr kumimoji="1" lang="en-US" dirty="0" smtClean="0">
                <a:solidFill>
                  <a:srgbClr val="008000"/>
                </a:solidFill>
                <a:latin typeface="Courier New" pitchFamily="49" charset="0"/>
                <a:cs typeface="Courier New" pitchFamily="49" charset="0"/>
              </a:rPr>
              <a:t>// main function</a:t>
            </a:r>
            <a:endParaRPr lang="en-US" dirty="0" smtClean="0">
              <a:latin typeface="Courier New" pitchFamily="49" charset="0"/>
              <a:cs typeface="Courier New" pitchFamily="49" charset="0"/>
            </a:endParaRPr>
          </a:p>
          <a:p>
            <a:pPr marL="457200" indent="-457200" defTabSz="863600" eaLnBrk="1" hangingPunct="1">
              <a:buNone/>
              <a:tabLst>
                <a:tab pos="342900" algn="l"/>
                <a:tab pos="685800" algn="l"/>
                <a:tab pos="1143000" algn="l"/>
              </a:tabLst>
            </a:pPr>
            <a:r>
              <a:rPr lang="en-US" sz="1800" dirty="0" smtClean="0">
                <a:solidFill>
                  <a:srgbClr val="00B050"/>
                </a:solidFill>
                <a:latin typeface="Courier New" pitchFamily="49" charset="0"/>
                <a:cs typeface="Courier New" pitchFamily="49" charset="0"/>
              </a:rPr>
              <a:t>//No </a:t>
            </a:r>
            <a:r>
              <a:rPr kumimoji="1" lang="en-US" sz="1800" dirty="0" smtClean="0">
                <a:solidFill>
                  <a:srgbClr val="00B050"/>
                </a:solidFill>
                <a:latin typeface="Courier New" pitchFamily="49" charset="0"/>
                <a:cs typeface="Courier New" pitchFamily="49" charset="0"/>
              </a:rPr>
              <a:t>Declaration, Input ,Processing sections</a:t>
            </a:r>
            <a:endParaRPr lang="en-US" sz="1800" dirty="0" smtClean="0">
              <a:solidFill>
                <a:srgbClr val="00B050"/>
              </a:solidFill>
              <a:latin typeface="Courier New" pitchFamily="49" charset="0"/>
              <a:cs typeface="Courier New" pitchFamily="49" charset="0"/>
            </a:endParaRPr>
          </a:p>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008000"/>
                </a:solidFill>
                <a:latin typeface="Courier New" pitchFamily="49" charset="0"/>
                <a:cs typeface="Courier New" pitchFamily="49" charset="0"/>
              </a:rPr>
              <a:t>// Output section</a:t>
            </a:r>
            <a:r>
              <a:rPr lang="en-US" dirty="0" smtClean="0">
                <a:latin typeface="Courier New" pitchFamily="49" charset="0"/>
                <a:cs typeface="Courier New" pitchFamily="49" charset="0"/>
              </a:rPr>
              <a:t> </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std::</a:t>
            </a:r>
            <a:r>
              <a:rPr lang="en-US" dirty="0" err="1" smtClean="0">
                <a:latin typeface="Courier New" pitchFamily="49" charset="0"/>
                <a:cs typeface="Courier New" pitchFamily="49" charset="0"/>
              </a:rPr>
              <a:t>cout</a:t>
            </a:r>
            <a:r>
              <a:rPr lang="en-US" dirty="0" smtClean="0">
                <a:latin typeface="Courier New" pitchFamily="49" charset="0"/>
                <a:cs typeface="Courier New" pitchFamily="49" charset="0"/>
              </a:rPr>
              <a:t> &lt;&lt; “</a:t>
            </a:r>
            <a:r>
              <a:rPr kumimoji="1" lang="en-US" dirty="0" smtClean="0">
                <a:solidFill>
                  <a:srgbClr val="C00000"/>
                </a:solidFill>
                <a:latin typeface="Courier New" pitchFamily="49" charset="0"/>
                <a:cs typeface="Courier New" pitchFamily="49" charset="0"/>
              </a:rPr>
              <a:t>Hello World</a:t>
            </a:r>
            <a:r>
              <a:rPr lang="en-US" dirty="0" smtClean="0">
                <a:solidFill>
                  <a:srgbClr val="C00000"/>
                </a:solidFill>
                <a:latin typeface="Courier New" pitchFamily="49" charset="0"/>
                <a:cs typeface="Courier New" pitchFamily="49" charset="0"/>
              </a:rPr>
              <a:t> \n</a:t>
            </a:r>
            <a:r>
              <a:rPr lang="en-US" dirty="0" smtClean="0">
                <a:latin typeface="Courier New" pitchFamily="49" charset="0"/>
                <a:cs typeface="Courier New" pitchFamily="49" charset="0"/>
              </a:rPr>
              <a:t>"; </a:t>
            </a:r>
            <a:r>
              <a:rPr kumimoji="1" lang="en-US" dirty="0" smtClean="0">
                <a:solidFill>
                  <a:srgbClr val="008000"/>
                </a:solidFill>
                <a:latin typeface="Courier New" pitchFamily="49" charset="0"/>
                <a:cs typeface="Courier New" pitchFamily="49" charset="0"/>
              </a:rPr>
              <a:t>// Display a message</a:t>
            </a:r>
          </a:p>
          <a:p>
            <a:pPr marL="457200" lvl="3" indent="-457200" defTabSz="863600" eaLnBrk="1" hangingPunct="1">
              <a:spcBef>
                <a:spcPts val="700"/>
              </a:spcBef>
              <a:buClr>
                <a:schemeClr val="accent2"/>
              </a:buClr>
              <a:buSzPct val="60000"/>
              <a:buNone/>
              <a:tabLst>
                <a:tab pos="342900" algn="l"/>
                <a:tab pos="685800" algn="l"/>
                <a:tab pos="1143000" algn="l"/>
              </a:tabLst>
            </a:pPr>
            <a:r>
              <a:rPr kumimoji="1" lang="en-US" dirty="0" smtClean="0">
                <a:solidFill>
                  <a:srgbClr val="5F5F5F"/>
                </a:solidFill>
                <a:latin typeface="Courier New" pitchFamily="49" charset="0"/>
                <a:cs typeface="Courier New" pitchFamily="49" charset="0"/>
              </a:rPr>
              <a:t> </a:t>
            </a:r>
            <a:endParaRPr kumimoji="1" lang="en-US" dirty="0" smtClean="0">
              <a:solidFill>
                <a:srgbClr val="00000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r>
              <a:rPr lang="en-US" sz="2000" dirty="0" smtClean="0">
                <a:solidFill>
                  <a:srgbClr val="0070C0"/>
                </a:solidFill>
                <a:latin typeface="Courier New" pitchFamily="49" charset="0"/>
                <a:cs typeface="Courier New" pitchFamily="49" charset="0"/>
              </a:rPr>
              <a:t>return</a:t>
            </a:r>
            <a:r>
              <a:rPr lang="en-US" sz="2000" dirty="0" smtClean="0">
                <a:latin typeface="Courier New" pitchFamily="49" charset="0"/>
                <a:cs typeface="Courier New" pitchFamily="49" charset="0"/>
              </a:rPr>
              <a:t> 0; </a:t>
            </a:r>
          </a:p>
          <a:p>
            <a:pPr marL="457200" lvl="3" indent="-457200" defTabSz="863600" eaLnBrk="1" hangingPunct="1">
              <a:spcBef>
                <a:spcPts val="700"/>
              </a:spcBef>
              <a:buClr>
                <a:schemeClr val="accent2"/>
              </a:buClr>
              <a:buSzPct val="60000"/>
              <a:buNone/>
              <a:tabLst>
                <a:tab pos="342900" algn="l"/>
                <a:tab pos="685800" algn="l"/>
                <a:tab pos="1143000" algn="l"/>
              </a:tabLst>
            </a:pPr>
            <a:r>
              <a:rPr lang="en-US" dirty="0" smtClean="0">
                <a:latin typeface="Courier New" pitchFamily="49" charset="0"/>
                <a:cs typeface="Courier New" pitchFamily="49" charset="0"/>
              </a:rPr>
              <a:t>}</a:t>
            </a:r>
            <a:r>
              <a:rPr kumimoji="1" lang="en-US" dirty="0" smtClean="0">
                <a:solidFill>
                  <a:srgbClr val="008000"/>
                </a:solidFill>
                <a:latin typeface="Courier New" pitchFamily="49" charset="0"/>
                <a:cs typeface="Courier New" pitchFamily="49" charset="0"/>
              </a:rPr>
              <a:t>// end main</a:t>
            </a:r>
            <a:endParaRPr kumimoji="1" lang="en-US" dirty="0" smtClean="0">
              <a:solidFill>
                <a:srgbClr val="000000"/>
              </a:solidFill>
              <a:latin typeface="Courier New" pitchFamily="49" charset="0"/>
              <a:cs typeface="Courier New" pitchFamily="49" charset="0"/>
            </a:endParaRPr>
          </a:p>
          <a:p>
            <a:pPr marL="457200" indent="-457200" defTabSz="863600" eaLnBrk="1" hangingPunct="1">
              <a:buNone/>
              <a:tabLst>
                <a:tab pos="342900" algn="l"/>
                <a:tab pos="685800" algn="l"/>
                <a:tab pos="1143000" algn="l"/>
              </a:tabLst>
            </a:pPr>
            <a:endParaRPr kumimoji="1" lang="en-US" sz="2000" dirty="0" smtClean="0">
              <a:solidFill>
                <a:srgbClr val="000000"/>
              </a:solidFill>
              <a:latin typeface="Courier New" pitchFamily="49" charset="0"/>
              <a:cs typeface="Courier New" pitchFamily="49" charset="0"/>
            </a:endParaRPr>
          </a:p>
        </p:txBody>
      </p:sp>
      <p:grpSp>
        <p:nvGrpSpPr>
          <p:cNvPr id="26" name="Group 25"/>
          <p:cNvGrpSpPr/>
          <p:nvPr/>
        </p:nvGrpSpPr>
        <p:grpSpPr>
          <a:xfrm>
            <a:off x="3203848" y="4221088"/>
            <a:ext cx="5572616" cy="2636912"/>
            <a:chOff x="3203848" y="4221088"/>
            <a:chExt cx="5572616" cy="2636912"/>
          </a:xfrm>
        </p:grpSpPr>
        <p:pic>
          <p:nvPicPr>
            <p:cNvPr id="25" name="Picture 24" descr="lcd_screen_clip_art_10122.jpg"/>
            <p:cNvPicPr>
              <a:picLocks noChangeAspect="1"/>
            </p:cNvPicPr>
            <p:nvPr/>
          </p:nvPicPr>
          <p:blipFill>
            <a:blip r:embed="rId3" cstate="print"/>
            <a:stretch>
              <a:fillRect/>
            </a:stretch>
          </p:blipFill>
          <p:spPr>
            <a:xfrm>
              <a:off x="4716016" y="4221088"/>
              <a:ext cx="4060448" cy="2636912"/>
            </a:xfrm>
            <a:prstGeom prst="rect">
              <a:avLst/>
            </a:prstGeom>
          </p:spPr>
        </p:pic>
        <p:sp>
          <p:nvSpPr>
            <p:cNvPr id="7" name="Rectangle 6"/>
            <p:cNvSpPr/>
            <p:nvPr/>
          </p:nvSpPr>
          <p:spPr>
            <a:xfrm>
              <a:off x="5868144" y="4725144"/>
              <a:ext cx="1728192" cy="69269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r>
                <a:rPr kumimoji="1"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urier New" pitchFamily="49" charset="0"/>
                  <a:cs typeface="Courier New" pitchFamily="49" charset="0"/>
                </a:rPr>
                <a:t>Hello World</a:t>
              </a:r>
              <a:endParaRPr lang="ar-SA"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8" name="Pentagon 7"/>
            <p:cNvSpPr/>
            <p:nvPr/>
          </p:nvSpPr>
          <p:spPr>
            <a:xfrm>
              <a:off x="3203848" y="5013176"/>
              <a:ext cx="2232248" cy="50405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b="1" dirty="0" smtClean="0">
                  <a:latin typeface="Times New Roman" pitchFamily="18" charset="0"/>
                  <a:cs typeface="Times New Roman" pitchFamily="18" charset="0"/>
                </a:rPr>
                <a:t>The output </a:t>
              </a:r>
              <a:endParaRPr lang="ar-SA" sz="2000" b="1" dirty="0">
                <a:latin typeface="Times New Roman" pitchFamily="18" charset="0"/>
                <a:cs typeface="Times New Roman" pitchFamily="18" charset="0"/>
              </a:endParaRPr>
            </a:p>
          </p:txBody>
        </p:sp>
      </p:grpSp>
      <p:sp>
        <p:nvSpPr>
          <p:cNvPr id="24" name="Cloud Callout 23"/>
          <p:cNvSpPr/>
          <p:nvPr/>
        </p:nvSpPr>
        <p:spPr>
          <a:xfrm>
            <a:off x="4788024" y="0"/>
            <a:ext cx="4139952" cy="1296144"/>
          </a:xfrm>
          <a:prstGeom prst="cloudCallout">
            <a:avLst/>
          </a:prstGeom>
          <a:noFill/>
          <a:ln w="28575">
            <a:solidFill>
              <a:schemeClr val="accent1">
                <a:shade val="50000"/>
              </a:schemeClr>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20040" indent="-320040" eaLnBrk="1" fontAlgn="auto" hangingPunct="1">
              <a:lnSpc>
                <a:spcPct val="90000"/>
              </a:lnSpc>
              <a:spcBef>
                <a:spcPts val="1200"/>
              </a:spcBef>
              <a:spcAft>
                <a:spcPts val="1200"/>
              </a:spcAft>
              <a:defRPr/>
            </a:pPr>
            <a:r>
              <a:rPr lang="en-US" sz="2800" dirty="0" smtClean="0">
                <a:solidFill>
                  <a:srgbClr val="0070C0"/>
                </a:solidFill>
              </a:rPr>
              <a:t>HELLO WORLD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linds(horizont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linds(horizont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xEl>
                                              <p:pRg st="8" end="8"/>
                                            </p:txEl>
                                          </p:spTgt>
                                        </p:tgtEl>
                                        <p:attrNameLst>
                                          <p:attrName>style.visibility</p:attrName>
                                        </p:attrNameLst>
                                      </p:cBhvr>
                                      <p:to>
                                        <p:strVal val="visible"/>
                                      </p:to>
                                    </p:set>
                                    <p:animEffect transition="in" filter="blinds(horizontal)">
                                      <p:cBhvr>
                                        <p:cTn id="22" dur="500"/>
                                        <p:tgtEl>
                                          <p:spTgt spid="6">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animEffect transition="in" filter="blinds(horizontal)">
                                      <p:cBhvr>
                                        <p:cTn id="27" dur="500"/>
                                        <p:tgtEl>
                                          <p:spTgt spid="6">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Effect transition="in" filter="blinds(horizontal)">
                                      <p:cBhvr>
                                        <p:cTn id="32" dur="500"/>
                                        <p:tgtEl>
                                          <p:spTgt spid="6">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Effect transition="in" filter="blinds(horizontal)">
                                      <p:cBhvr>
                                        <p:cTn id="37" dur="500"/>
                                        <p:tgtEl>
                                          <p:spTgt spid="6">
                                            <p:txEl>
                                              <p:pRg st="4" end="4"/>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6">
                                            <p:txEl>
                                              <p:pRg st="5" end="5"/>
                                            </p:txEl>
                                          </p:spTgt>
                                        </p:tgtEl>
                                        <p:attrNameLst>
                                          <p:attrName>style.visibility</p:attrName>
                                        </p:attrNameLst>
                                      </p:cBhvr>
                                      <p:to>
                                        <p:strVal val="visible"/>
                                      </p:to>
                                    </p:set>
                                    <p:animEffect transition="in" filter="blinds(horizontal)">
                                      <p:cBhvr>
                                        <p:cTn id="40" dur="500"/>
                                        <p:tgtEl>
                                          <p:spTgt spid="6">
                                            <p:txEl>
                                              <p:pRg st="5" end="5"/>
                                            </p:txEl>
                                          </p:spTgt>
                                        </p:tgtEl>
                                      </p:cBhvr>
                                    </p:animEffect>
                                  </p:childTnLst>
                                </p:cTn>
                              </p:par>
                              <p:par>
                                <p:cTn id="41" presetID="3" presetClass="entr" presetSubtype="10" fill="hold" nodeType="with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Effect transition="in" filter="blinds(horizontal)">
                                      <p:cBhvr>
                                        <p:cTn id="43" dur="500"/>
                                        <p:tgtEl>
                                          <p:spTgt spid="6">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4" presetClass="entr" presetSubtype="16" fill="hold"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box(in)">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236D3F0254A364FA5233E32238759C0" ma:contentTypeVersion="0" ma:contentTypeDescription="Create a new document." ma:contentTypeScope="" ma:versionID="bf3d6544d6646c1c63426f080d38fc8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BE04A9B-A894-40AF-A7D3-9BB8977611CA}">
  <ds:schemaRefs>
    <ds:schemaRef ds:uri="http://schemas.microsoft.com/sharepoint/v3/contenttype/forms"/>
  </ds:schemaRefs>
</ds:datastoreItem>
</file>

<file path=customXml/itemProps2.xml><?xml version="1.0" encoding="utf-8"?>
<ds:datastoreItem xmlns:ds="http://schemas.openxmlformats.org/officeDocument/2006/customXml" ds:itemID="{59CA047A-7CD1-4751-8A1E-32274D04090C}">
  <ds:schemaRefs>
    <ds:schemaRef ds:uri="http://schemas.microsoft.com/office/2006/metadata/properties"/>
    <ds:schemaRef ds:uri="http://www.w3.org/XML/1998/namespace"/>
    <ds:schemaRef ds:uri="http://purl.org/dc/dcmitype/"/>
    <ds:schemaRef ds:uri="http://purl.org/dc/terms/"/>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976E46D5-D099-411E-9B03-D3896ED81F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Median</Template>
  <TotalTime>694</TotalTime>
  <Words>1210</Words>
  <Application>Microsoft Office PowerPoint</Application>
  <PresentationFormat>On-screen Show (4:3)</PresentationFormat>
  <Paragraphs>196</Paragraphs>
  <Slides>18</Slides>
  <Notes>17</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Median</vt:lpstr>
      <vt:lpstr>  Chapter 2 part #1 C++ Program Structure </vt:lpstr>
      <vt:lpstr>What’s a C++ program ?</vt:lpstr>
      <vt:lpstr>How do I program?</vt:lpstr>
      <vt:lpstr>C++ Program Structure</vt:lpstr>
      <vt:lpstr>A - Comments</vt:lpstr>
      <vt:lpstr>B – Preprocessor Directive</vt:lpstr>
      <vt:lpstr>C – main function</vt:lpstr>
      <vt:lpstr>D – Exit</vt:lpstr>
      <vt:lpstr>First Program in C++:  Printing a Line of Text</vt:lpstr>
      <vt:lpstr>Output Statement</vt:lpstr>
      <vt:lpstr>Output Statement</vt:lpstr>
      <vt:lpstr>First Program in C++:  Printing a Line of Text</vt:lpstr>
      <vt:lpstr>Output Statement</vt:lpstr>
      <vt:lpstr>Output Statement</vt:lpstr>
      <vt:lpstr>Printing a Single Line of Text with Multiple Statements</vt:lpstr>
      <vt:lpstr>Printing Multiple Lines of Text with a Single Statement</vt:lpstr>
      <vt:lpstr>Steps to Write, Compile, and Run a Program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Introduction</dc:title>
  <dc:creator>user</dc:creator>
  <cp:lastModifiedBy>maram</cp:lastModifiedBy>
  <cp:revision>105</cp:revision>
  <dcterms:created xsi:type="dcterms:W3CDTF">2011-09-20T02:57:42Z</dcterms:created>
  <dcterms:modified xsi:type="dcterms:W3CDTF">2016-09-28T22:48:54Z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0x0101002236D3F0254A364FA5233E32238759C0</vt:lpwstr>
  </property>
</Properties>
</file>