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751" r:id="rId2"/>
    <p:sldMasterId id="2147483793" r:id="rId3"/>
  </p:sldMasterIdLst>
  <p:notesMasterIdLst>
    <p:notesMasterId r:id="rId34"/>
  </p:notesMasterIdLst>
  <p:sldIdLst>
    <p:sldId id="267" r:id="rId4"/>
    <p:sldId id="297" r:id="rId5"/>
    <p:sldId id="318" r:id="rId6"/>
    <p:sldId id="258" r:id="rId7"/>
    <p:sldId id="316" r:id="rId8"/>
    <p:sldId id="298" r:id="rId9"/>
    <p:sldId id="317" r:id="rId10"/>
    <p:sldId id="299" r:id="rId11"/>
    <p:sldId id="300" r:id="rId12"/>
    <p:sldId id="301" r:id="rId13"/>
    <p:sldId id="302" r:id="rId14"/>
    <p:sldId id="304" r:id="rId15"/>
    <p:sldId id="305" r:id="rId16"/>
    <p:sldId id="303" r:id="rId17"/>
    <p:sldId id="306" r:id="rId18"/>
    <p:sldId id="307" r:id="rId19"/>
    <p:sldId id="271" r:id="rId20"/>
    <p:sldId id="293" r:id="rId21"/>
    <p:sldId id="294" r:id="rId22"/>
    <p:sldId id="292" r:id="rId23"/>
    <p:sldId id="274" r:id="rId24"/>
    <p:sldId id="279" r:id="rId25"/>
    <p:sldId id="309" r:id="rId26"/>
    <p:sldId id="310" r:id="rId27"/>
    <p:sldId id="311" r:id="rId28"/>
    <p:sldId id="312" r:id="rId29"/>
    <p:sldId id="313" r:id="rId30"/>
    <p:sldId id="314" r:id="rId31"/>
    <p:sldId id="315" r:id="rId32"/>
    <p:sldId id="30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5F2AD-499D-4123-8272-22D2C230A51C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32075-6674-46EA-9706-4D3EAA716E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7079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32075-6674-46EA-9706-4D3EAA716E3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1786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2298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3583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032672-B8FF-4F21-89FF-0E0AF7619EEB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7450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D0C782-72A9-4CBA-9B7E-41ED54385F7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348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246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7089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629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5846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480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777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18890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38575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4871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88686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84906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73280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032672-B8FF-4F21-89FF-0E0AF7619EEB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8235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FD0C782-72A9-4CBA-9B7E-41ED54385F7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9806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42061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858E018-2CAF-441E-BB51-78FAA43421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59393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BBAB9178-AD74-40F6-B4B6-692D92F5EA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7712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093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8618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0816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225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6915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965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260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98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1"/>
            <a:fld id="{6248FA1A-2F8C-4F30-83A4-69E2B3B3D416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03/04/1433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1"/>
            <a:fld id="{7E686417-1F9A-44EE-9F40-CD1837079EBD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03-x1-Water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8991600" cy="55626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228600" y="228600"/>
            <a:ext cx="8534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9243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5" y="30480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Chemical Properties of Water</a:t>
            </a:r>
            <a:endParaRPr lang="ar-SA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371600"/>
            <a:ext cx="8991600" cy="5257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Chemically stable i.e. not easily decomposed.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Reacts violently with sodium and potassium.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Reacts with metal oxides to form bases e.g. </a:t>
            </a:r>
            <a:r>
              <a:rPr lang="en-US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6007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Reacts with non-metal oxides to form acids    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e.g. S2O.</a:t>
            </a:r>
          </a:p>
          <a:p>
            <a:pPr marL="560070" indent="-514350">
              <a:buFont typeface="+mj-lt"/>
              <a:buAutoNum type="arabicPeriod"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60070" indent="-514350">
              <a:buFont typeface="+mj-lt"/>
              <a:buAutoNum type="arabicPeriod"/>
            </a:pPr>
            <a:endParaRPr lang="ar-S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0822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04800" y="685800"/>
            <a:ext cx="8229600" cy="5638800"/>
          </a:xfrm>
          <a:prstGeom prst="rect">
            <a:avLst/>
          </a:prstGeom>
        </p:spPr>
        <p:txBody>
          <a:bodyPr/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rtl="0">
              <a:buNone/>
            </a:pPr>
            <a:r>
              <a:rPr lang="en-US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Polar molecule</a:t>
            </a:r>
          </a:p>
          <a:p>
            <a:pPr marL="0" indent="0" algn="l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Formation of hydrates. </a:t>
            </a:r>
          </a:p>
          <a:p>
            <a:pPr marL="0" indent="0" algn="l" rtl="0">
              <a:buNone/>
            </a:pP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Hydrates: when water solutions are evaporated, the substances separate as crystals.</a:t>
            </a:r>
          </a:p>
          <a:p>
            <a:pPr marL="0" indent="0" algn="l" rtl="0">
              <a:buNone/>
            </a:pP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Crystals that contain water in their structure are called hydrates.</a:t>
            </a:r>
          </a:p>
          <a:p>
            <a:pPr marL="0" indent="0" algn="l" rtl="0">
              <a:buNone/>
            </a:pPr>
            <a:endParaRPr lang="ar-SA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1589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ar-SA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Structure of Water Molecule</a:t>
            </a:r>
            <a:endParaRPr lang="ar-SA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 is a covalent compound.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Hydrogen atom in water shares its one electron with the oxygen atom.</a:t>
            </a:r>
          </a:p>
          <a:p>
            <a:pPr algn="l" rtl="0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    O</a:t>
            </a:r>
          </a:p>
          <a:p>
            <a:pPr algn="l" rtl="0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H</a:t>
            </a:r>
            <a:endParaRPr lang="ar-SA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857620" y="407194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071934" y="442913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071934" y="385762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286248" y="385762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sp>
        <p:nvSpPr>
          <p:cNvPr id="8" name="Multiply 7"/>
          <p:cNvSpPr/>
          <p:nvPr/>
        </p:nvSpPr>
        <p:spPr>
          <a:xfrm>
            <a:off x="3786182" y="4214818"/>
            <a:ext cx="214314" cy="21431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sp>
        <p:nvSpPr>
          <p:cNvPr id="9" name="Multiply 8"/>
          <p:cNvSpPr/>
          <p:nvPr/>
        </p:nvSpPr>
        <p:spPr>
          <a:xfrm>
            <a:off x="4214810" y="4357694"/>
            <a:ext cx="214314" cy="21431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500562" y="407194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500562" y="421481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8736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>
            <a:noAutofit/>
          </a:bodyPr>
          <a:lstStyle/>
          <a:p>
            <a:pPr algn="ctr" rtl="0"/>
            <a:r>
              <a:rPr lang="ar-S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Structure of Water Molecule</a:t>
            </a:r>
            <a:endParaRPr lang="ar-SA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676400"/>
            <a:ext cx="8839200" cy="5029200"/>
          </a:xfrm>
        </p:spPr>
        <p:txBody>
          <a:bodyPr>
            <a:noAutofit/>
          </a:bodyPr>
          <a:lstStyle/>
          <a:p>
            <a:pPr marL="45720" lvl="0" indent="0"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Oxygen atom attracts electrons towards it more than the hydrogen atoms.</a:t>
            </a:r>
          </a:p>
          <a:p>
            <a:pPr marL="45720" lvl="0" indent="0"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Electrons moved closer to the oxygen will give the oxygen atom a slight negative charge while the hydrogen atoms would have a slight positive charge making the water molecule a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Polar Molecule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    </a:t>
            </a:r>
          </a:p>
          <a:p>
            <a:pPr algn="l" rtl="0"/>
            <a:endParaRPr lang="ar-SA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6973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8001000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38573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848600" cy="1143000"/>
          </a:xfrm>
        </p:spPr>
        <p:txBody>
          <a:bodyPr>
            <a:noAutofit/>
          </a:bodyPr>
          <a:lstStyle/>
          <a:p>
            <a:pPr rtl="0"/>
            <a:r>
              <a:rPr lang="ar-S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Structure </a:t>
            </a:r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 Molecule</a:t>
            </a:r>
            <a:endParaRPr lang="ar-SA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610600" cy="3474720"/>
          </a:xfrm>
        </p:spPr>
        <p:txBody>
          <a:bodyPr>
            <a:noAutofit/>
          </a:bodyPr>
          <a:lstStyle/>
          <a:p>
            <a:pPr marL="45720" indent="0" algn="l" rtl="0">
              <a:buNone/>
            </a:pPr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3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partial charges, water molecules are attracted to each </a:t>
            </a:r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other.</a:t>
            </a:r>
          </a:p>
          <a:p>
            <a:pPr marL="45720" indent="0" algn="l" rtl="0">
              <a:buNone/>
            </a:pPr>
            <a:endParaRPr lang="en-US" sz="3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l" rtl="0">
              <a:buNone/>
            </a:pPr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Oxygen atom of one water molecule will be attracted to a hydrogen atom of another water molecule. </a:t>
            </a:r>
          </a:p>
          <a:p>
            <a:pPr marL="45720" indent="0" algn="l" rtl="0">
              <a:buNone/>
            </a:pPr>
            <a:endParaRPr lang="en-US" sz="3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l" rtl="0">
              <a:buNone/>
            </a:pPr>
            <a:r>
              <a:rPr lang="en-US" sz="3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3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type of electrostatic attraction is called: </a:t>
            </a:r>
            <a:r>
              <a:rPr lang="en-US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Hydrogen Bond</a:t>
            </a:r>
            <a:r>
              <a:rPr lang="en-US" sz="3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indent="0" algn="l" rtl="0">
              <a:buNone/>
            </a:pPr>
            <a:endParaRPr lang="ar-SA" sz="3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2498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1898650"/>
            <a:ext cx="4035425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00784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04800" y="2616461"/>
            <a:ext cx="8610599" cy="4114800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Extraordinary Properties that are a result of hydrogen bonds.</a:t>
            </a:r>
          </a:p>
          <a:p>
            <a:pPr lvl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Cohesive behavior</a:t>
            </a:r>
          </a:p>
          <a:p>
            <a:pPr lvl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Resists changes in temperature</a:t>
            </a:r>
          </a:p>
          <a:p>
            <a:pPr lvl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High heat of vaporization</a:t>
            </a:r>
          </a:p>
          <a:p>
            <a:pPr lvl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Expands when it freezes</a:t>
            </a:r>
          </a:p>
          <a:p>
            <a:pPr lvl="1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Versatile solvent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2382976" y="228600"/>
            <a:ext cx="3867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Hydrogen Bonds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652" y="1074510"/>
            <a:ext cx="84867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This type of bond occurs in both inorganic molecules such as water and organic molecules such as DNA.</a:t>
            </a:r>
          </a:p>
        </p:txBody>
      </p:sp>
    </p:spTree>
    <p:extLst>
      <p:ext uri="{BB962C8B-B14F-4D97-AF65-F5344CB8AC3E}">
        <p14:creationId xmlns="" xmlns:p14="http://schemas.microsoft.com/office/powerpoint/2010/main" val="194571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5526" y="990600"/>
            <a:ext cx="875607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Because of charge difference, water molecules will stick together forming a hydrogen bond.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Cohesion is </a:t>
            </a:r>
            <a:r>
              <a:rPr lang="en-US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force of attraction between molecules of the same substance.</a:t>
            </a:r>
          </a:p>
          <a:p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Cohesion among water molecules plays a key role in the transport of water against gravity in plants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Image67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4240"/>
          <a:stretch>
            <a:fillRect/>
          </a:stretch>
        </p:blipFill>
        <p:spPr bwMode="auto">
          <a:xfrm>
            <a:off x="2590800" y="5486400"/>
            <a:ext cx="38258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3236" y="164812"/>
            <a:ext cx="2005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Cohesion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728" y="228600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Adhesion</a:t>
            </a:r>
            <a:endParaRPr lang="en-US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4019" y="1066800"/>
            <a:ext cx="8153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Adhesion is </a:t>
            </a:r>
            <a:r>
              <a:rPr lang="en-US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force of attraction between molecules of different substances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such as glass and water.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Adhesion holds the drops to the glass.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733800"/>
            <a:ext cx="3366654" cy="3124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990600"/>
            <a:ext cx="8534400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is a very unusual compound; it is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common and is found in all three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conditional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states, solid (as ice), liquid 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as water) and gas (as water vapor). </a:t>
            </a:r>
          </a:p>
          <a:p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1069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Rot="1" noChangeArrowheads="1"/>
          </p:cNvSpPr>
          <p:nvPr/>
        </p:nvSpPr>
        <p:spPr>
          <a:xfrm>
            <a:off x="0" y="1219200"/>
            <a:ext cx="9067800" cy="4191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Cohesion actually helps water support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small objects.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Water has a greater surface tension than most other liquids because hydrogen bonds among surface water molecules resist stretching or breaking the surface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Water molecules form a film and this is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called surface tension.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 animals can stand, walk, or run on</a:t>
            </a:r>
          </a:p>
          <a:p>
            <a:pPr>
              <a:spcBef>
                <a:spcPct val="20000"/>
              </a:spcBef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water without breaking the surface.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304800"/>
            <a:ext cx="28857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Surface tension</a:t>
            </a: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00" r="10001"/>
          <a:stretch>
            <a:fillRect/>
          </a:stretch>
        </p:blipFill>
        <p:spPr bwMode="auto">
          <a:xfrm>
            <a:off x="7391400" y="4746625"/>
            <a:ext cx="1905000" cy="2111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0"/>
            <a:ext cx="2362200" cy="19053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7818" y="228600"/>
            <a:ext cx="8534400" cy="762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Moderates Temperatures on Earth</a:t>
            </a:r>
          </a:p>
        </p:txBody>
      </p:sp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187036" y="1371600"/>
            <a:ext cx="87283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Water stabilizes air temperatures by absorbing heat from warmer air and releasing heat to cooler air</a:t>
            </a:r>
            <a:r>
              <a:rPr lang="en-US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Water can absorb or release relatively large amounts of heat with only a slight change in its own temperature.</a:t>
            </a:r>
          </a:p>
        </p:txBody>
      </p:sp>
    </p:spTree>
    <p:extLst>
      <p:ext uri="{BB962C8B-B14F-4D97-AF65-F5344CB8AC3E}">
        <p14:creationId xmlns="" xmlns:p14="http://schemas.microsoft.com/office/powerpoint/2010/main" val="275364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Solvent for Life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27710" y="762000"/>
            <a:ext cx="9171710" cy="556260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Substances, such as salts, that mix with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or dissolve in water are described as</a:t>
            </a:r>
          </a:p>
          <a:p>
            <a:pPr marL="4572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hydrophilic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water-loving)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Ionic compounds dissolve in water</a:t>
            </a:r>
          </a:p>
          <a:p>
            <a:pPr lvl="1">
              <a:lnSpc>
                <a:spcPct val="90000"/>
              </a:lnSpc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Polar molecules (generally) are water soluble</a:t>
            </a:r>
          </a:p>
          <a:p>
            <a:pPr lvl="1">
              <a:lnSpc>
                <a:spcPct val="90000"/>
              </a:lnSpc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Substances, such as fat , that repel and do not dissolve in water are describes as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hydrophobic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(water-fearing)</a:t>
            </a:r>
          </a:p>
          <a:p>
            <a:pPr lvl="1">
              <a:lnSpc>
                <a:spcPct val="90000"/>
              </a:lnSpc>
            </a:pP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Nonpolar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compounds</a:t>
            </a:r>
          </a:p>
        </p:txBody>
      </p:sp>
      <p:pic>
        <p:nvPicPr>
          <p:cNvPr id="17417" name="Picture 9" descr="chemistry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1799" y="0"/>
            <a:ext cx="2348345" cy="2882059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2760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924800" cy="1143000"/>
          </a:xfrm>
        </p:spPr>
        <p:txBody>
          <a:bodyPr>
            <a:noAutofit/>
          </a:bodyPr>
          <a:lstStyle/>
          <a:p>
            <a:pPr rtl="0"/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Impurities Present in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endParaRPr lang="ar-SA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782" y="1219200"/>
            <a:ext cx="8915400" cy="3474720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Natural water contains many dissolved and suspended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materials.</a:t>
            </a:r>
          </a:p>
          <a:p>
            <a:pPr marL="742950" indent="-742950">
              <a:buFont typeface="+mj-lt"/>
              <a:buAutoNum type="arabicPeriod"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Rainwater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contains dissolved gases ''like O2, N2, and CO2'', air pollutants, dust particle, and other particulate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matter.</a:t>
            </a:r>
          </a:p>
          <a:p>
            <a:pPr marL="742950" indent="-742950">
              <a:buFont typeface="+mj-lt"/>
              <a:buAutoNum type="arabicPeriod"/>
            </a:pP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Ground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contains minerals dissolved from soil and some materials.</a:t>
            </a:r>
          </a:p>
          <a:p>
            <a:pPr marL="788670" indent="-742950" algn="l" rtl="0">
              <a:buFont typeface="+mj-lt"/>
              <a:buAutoNum type="arabicPeriod"/>
            </a:pPr>
            <a:endParaRPr lang="ar-S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005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696200" cy="1143000"/>
          </a:xfrm>
        </p:spPr>
        <p:txBody>
          <a:bodyPr>
            <a:noAutofit/>
          </a:bodyPr>
          <a:lstStyle/>
          <a:p>
            <a:pPr algn="ctr" rtl="0"/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Impurities Present in Water</a:t>
            </a:r>
            <a:endParaRPr lang="ar-SA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524000"/>
            <a:ext cx="8839200" cy="4953000"/>
          </a:xfrm>
        </p:spPr>
        <p:txBody>
          <a:bodyPr>
            <a:noAutofit/>
          </a:bodyPr>
          <a:lstStyle/>
          <a:p>
            <a:pPr marL="0" lvl="0" indent="0" algn="l" rtl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Sea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contains 3.5% dissolved matter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lvl="0" indent="0" algn="l" rtl="0">
              <a:buNone/>
            </a:pP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  Both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ground water and sea water contain dissolved and </a:t>
            </a:r>
            <a:r>
              <a:rPr lang="en-US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undissolved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pollutants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" lvl="0" indent="0" algn="l" rtl="0">
              <a:buNone/>
            </a:pPr>
            <a:endParaRPr lang="en-US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 algn="l" rtl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   Lake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river water may appear clear but may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45720" lvl="0" indent="0" algn="l" rtl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contain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mud or bacteria and other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micro-</a:t>
            </a:r>
          </a:p>
          <a:p>
            <a:pPr marL="45720" lvl="0" indent="0" algn="l" rtl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organisms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that are harmful to our body.</a:t>
            </a:r>
          </a:p>
          <a:p>
            <a:pPr marL="45720" indent="0" algn="l" rtl="0">
              <a:buNone/>
            </a:pPr>
            <a:endParaRPr lang="ar-S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44259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6512511" cy="1143000"/>
          </a:xfrm>
        </p:spPr>
        <p:txBody>
          <a:bodyPr>
            <a:normAutofit/>
          </a:bodyPr>
          <a:lstStyle/>
          <a:p>
            <a:pPr rtl="0"/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Purification of </a:t>
            </a: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endParaRPr lang="ar-SA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371600"/>
            <a:ext cx="8534400" cy="4572000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purification of water is necessary for removal of impurities and can be done by 4 methods: </a:t>
            </a:r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Distillation</a:t>
            </a:r>
          </a:p>
          <a:p>
            <a:pPr algn="l" rtl="0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Boiling</a:t>
            </a:r>
          </a:p>
          <a:p>
            <a:pPr algn="l" rtl="0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Sedimentation and filtration</a:t>
            </a:r>
          </a:p>
          <a:p>
            <a:pPr algn="l" rtl="0">
              <a:buNone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Aeration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rtl="0">
              <a:buNone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 rtl="0"/>
            <a:endParaRPr lang="ar-SA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0729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6512511" cy="1143000"/>
          </a:xfrm>
        </p:spPr>
        <p:txBody>
          <a:bodyPr>
            <a:normAutofit/>
          </a:bodyPr>
          <a:lstStyle/>
          <a:p>
            <a:pPr lvl="0" algn="ctr" rtl="0"/>
            <a:r>
              <a:rPr lang="en-US" sz="4400" b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1. Distillation</a:t>
            </a:r>
            <a:endParaRPr lang="ar-SA" sz="4400" dirty="0">
              <a:solidFill>
                <a:srgbClr val="33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pPr marL="45720" indent="0" algn="l" rtl="0">
              <a:buNone/>
            </a:pP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Distillation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a process of converting water to steam and then changing the steam back to water by condensing it.</a:t>
            </a:r>
          </a:p>
          <a:p>
            <a:pPr algn="l" rtl="0">
              <a:buNone/>
            </a:pPr>
            <a:endParaRPr lang="ar-SA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66527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512511" cy="1143000"/>
          </a:xfrm>
        </p:spPr>
        <p:txBody>
          <a:bodyPr>
            <a:normAutofit/>
          </a:bodyPr>
          <a:lstStyle/>
          <a:p>
            <a:pPr lvl="0" algn="ctr" rtl="0"/>
            <a:r>
              <a:rPr lang="en-US" sz="4400" b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2. Boiling</a:t>
            </a:r>
            <a:endParaRPr lang="ar-SA" sz="4400" dirty="0">
              <a:solidFill>
                <a:srgbClr val="33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752600"/>
            <a:ext cx="8458200" cy="3474720"/>
          </a:xfrm>
        </p:spPr>
        <p:txBody>
          <a:bodyPr>
            <a:noAutofit/>
          </a:bodyPr>
          <a:lstStyle/>
          <a:p>
            <a:pPr marL="45720" indent="0" algn="l" rtl="0">
              <a:buNone/>
            </a:pP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Boiling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15 minutes will kill any bacteria present in the water and makes it safe for drinking although it does not remove dissolved impurities.</a:t>
            </a:r>
            <a:endParaRPr lang="ar-SA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1279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pPr lvl="0" algn="ctr" rtl="0"/>
            <a:r>
              <a:rPr lang="en-US" sz="4400" b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3. Sedimentation </a:t>
            </a:r>
            <a:r>
              <a:rPr lang="en-US" sz="4400" b="1" dirty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4400" b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filtration</a:t>
            </a:r>
            <a:endParaRPr lang="ar-SA" sz="4400" dirty="0">
              <a:solidFill>
                <a:srgbClr val="33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" y="1371600"/>
            <a:ext cx="8915400" cy="3474720"/>
          </a:xfrm>
        </p:spPr>
        <p:txBody>
          <a:bodyPr>
            <a:noAutofit/>
          </a:bodyPr>
          <a:lstStyle/>
          <a:p>
            <a:pPr lvl="0" algn="l" rtl="0"/>
            <a:r>
              <a:rPr lang="en-US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is first allowed to stand in large reservoirs where most of the suspended dirt, clay and mud settle down. This process is called </a:t>
            </a:r>
            <a:r>
              <a:rPr lang="en-US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sedimentation.</a:t>
            </a:r>
            <a:endParaRPr lang="en-US" sz="3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None/>
            </a:pPr>
            <a:endParaRPr lang="en-US" sz="3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rtl="0"/>
            <a:r>
              <a:rPr lang="en-US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Then, water is </a:t>
            </a:r>
            <a:r>
              <a:rPr lang="en-US" sz="3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filtered</a:t>
            </a:r>
            <a:r>
              <a:rPr lang="en-US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 remove the rest of suspended material. After this, water is treated with chlorine to kill the bacteria and make it safe for drinking.</a:t>
            </a:r>
          </a:p>
          <a:p>
            <a:pPr algn="l" rtl="0">
              <a:buNone/>
            </a:pPr>
            <a:endParaRPr lang="en-US" sz="3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sz="3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641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6512511" cy="1143000"/>
          </a:xfrm>
        </p:spPr>
        <p:txBody>
          <a:bodyPr>
            <a:normAutofit/>
          </a:bodyPr>
          <a:lstStyle/>
          <a:p>
            <a:pPr lvl="0" algn="ctr"/>
            <a:r>
              <a:rPr lang="en-US" sz="4400" b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4. Aeration</a:t>
            </a:r>
            <a:endParaRPr lang="ar-SA" sz="4400" dirty="0">
              <a:solidFill>
                <a:srgbClr val="33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763000" cy="3474720"/>
          </a:xfrm>
        </p:spPr>
        <p:txBody>
          <a:bodyPr>
            <a:noAutofit/>
          </a:bodyPr>
          <a:lstStyle/>
          <a:p>
            <a:pPr algn="l" rtl="0"/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Water can be purified by exposing it to air for a considerable period of time. </a:t>
            </a:r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oxygen in the air dissolves in water and destroys bacteria by the oxidation process. </a:t>
            </a:r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oxygen also oxidizes the dissolved organic material in water so that the bacteria have no source of food.</a:t>
            </a:r>
          </a:p>
          <a:p>
            <a:pPr algn="l" rtl="0"/>
            <a:endParaRPr lang="ar-SA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434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Much is There?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8991600" cy="666744"/>
          </a:xfrm>
        </p:spPr>
        <p:txBody>
          <a:bodyPr>
            <a:noAutofit/>
          </a:bodyPr>
          <a:lstStyle/>
          <a:p>
            <a:pPr algn="l" rtl="0"/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Approximately three-fourths of the earth is water.</a:t>
            </a:r>
          </a:p>
        </p:txBody>
      </p:sp>
      <p:pic>
        <p:nvPicPr>
          <p:cNvPr id="50180" name="Picture 4" descr="Earth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2590800"/>
            <a:ext cx="8229600" cy="4038600"/>
          </a:xfrm>
          <a:ln/>
        </p:spPr>
      </p:pic>
    </p:spTree>
    <p:extLst>
      <p:ext uri="{BB962C8B-B14F-4D97-AF65-F5344CB8AC3E}">
        <p14:creationId xmlns="" xmlns:p14="http://schemas.microsoft.com/office/powerpoint/2010/main" val="226788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2541657"/>
            <a:ext cx="37753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Any Question?</a:t>
            </a:r>
            <a:endParaRPr lang="en-US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62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2359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Importance of Water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Water is the most abundant substance in living systems, making up 70% or more of the weight of most organisms.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- Water is of critical importance in all physiological processes in body tissues.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4020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355521"/>
            <a:ext cx="8001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4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Water </a:t>
            </a:r>
            <a:r>
              <a:rPr lang="en-US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carries substances to and from the cells and makes possible the essential processes of absorption, exchange, secretion., and excretion.</a:t>
            </a:r>
          </a:p>
          <a:p>
            <a:pPr lvl="0"/>
            <a:endParaRPr lang="en-US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2500" y="409223"/>
            <a:ext cx="6858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Importance of Water</a:t>
            </a:r>
          </a:p>
        </p:txBody>
      </p:sp>
    </p:spTree>
    <p:extLst>
      <p:ext uri="{BB962C8B-B14F-4D97-AF65-F5344CB8AC3E}">
        <p14:creationId xmlns="" xmlns:p14="http://schemas.microsoft.com/office/powerpoint/2010/main" val="43892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304800"/>
            <a:ext cx="69263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Physical properties of water</a:t>
            </a:r>
            <a:endParaRPr lang="en-US" sz="4400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8763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Pure water is colorless, odorless, and tasteless.</a:t>
            </a:r>
          </a:p>
          <a:p>
            <a:pPr marL="514350" indent="-514350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Water is stable as a  liquid at standard temperature and pressure. </a:t>
            </a:r>
          </a:p>
          <a:p>
            <a:pPr marL="514350" indent="-514350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Density at 4ºC is:    1.0 g/ml.</a:t>
            </a:r>
          </a:p>
          <a:p>
            <a:pPr marL="514350" lvl="0" indent="-514350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3622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5. Water 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can dissolve many different substances in large amounts. For this reason, it is called the </a:t>
            </a: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universal solvent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endParaRPr lang="en-US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838200"/>
            <a:ext cx="5083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lvl="0" indent="-51435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4. Molecular weight:    18.</a:t>
            </a:r>
          </a:p>
        </p:txBody>
      </p:sp>
    </p:spTree>
    <p:extLst>
      <p:ext uri="{BB962C8B-B14F-4D97-AF65-F5344CB8AC3E}">
        <p14:creationId xmlns="" xmlns:p14="http://schemas.microsoft.com/office/powerpoint/2010/main" val="3000788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274638"/>
            <a:ext cx="8686800" cy="61261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6.  Heat of Fusion:         80 cal/g.</a:t>
            </a:r>
          </a:p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quantity of heat energy required to convert one gram of solid to liquid at the melting point.</a:t>
            </a:r>
          </a:p>
          <a:p>
            <a:pPr algn="l"/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 Heat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of vaporization:    540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cal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/g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amount of heat energy required to convert of liquid to 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vapor </a:t>
            </a:r>
            <a:r>
              <a:rPr lang="en-US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at the boiling point.</a:t>
            </a:r>
          </a:p>
          <a:p>
            <a:pPr algn="l"/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5063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9144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8. Solid/liquid density ration:    0.92</a:t>
            </a:r>
          </a:p>
          <a:p>
            <a:pPr>
              <a:buFont typeface="Arial" pitchFamily="34" charset="0"/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Water freezes to form ice at 0ºC but its maximum density is at 4ºC (ice floats over water).</a:t>
            </a:r>
          </a:p>
          <a:p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392202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1081</Words>
  <Application>Microsoft Office PowerPoint</Application>
  <PresentationFormat>On-screen Show (4:3)</PresentationFormat>
  <Paragraphs>142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2_Office Theme</vt:lpstr>
      <vt:lpstr>7_Office Theme</vt:lpstr>
      <vt:lpstr>Slipstream</vt:lpstr>
      <vt:lpstr>Slide 1</vt:lpstr>
      <vt:lpstr>Slide 2</vt:lpstr>
      <vt:lpstr>How Much is There?</vt:lpstr>
      <vt:lpstr>Slide 4</vt:lpstr>
      <vt:lpstr>Slide 5</vt:lpstr>
      <vt:lpstr>Slide 6</vt:lpstr>
      <vt:lpstr>Slide 7</vt:lpstr>
      <vt:lpstr>Slide 8</vt:lpstr>
      <vt:lpstr>Slide 9</vt:lpstr>
      <vt:lpstr>Chemical Properties of Water</vt:lpstr>
      <vt:lpstr>Slide 11</vt:lpstr>
      <vt:lpstr> Structure of Water Molecule</vt:lpstr>
      <vt:lpstr> Structure of Water Molecule</vt:lpstr>
      <vt:lpstr>Slide 14</vt:lpstr>
      <vt:lpstr> Structure of Water Molecule</vt:lpstr>
      <vt:lpstr>Slide 16</vt:lpstr>
      <vt:lpstr>Slide 17</vt:lpstr>
      <vt:lpstr>Slide 18</vt:lpstr>
      <vt:lpstr>Slide 19</vt:lpstr>
      <vt:lpstr>Slide 20</vt:lpstr>
      <vt:lpstr>Moderates Temperatures on Earth</vt:lpstr>
      <vt:lpstr>Solvent for Life</vt:lpstr>
      <vt:lpstr>Impurities Present in Water</vt:lpstr>
      <vt:lpstr>Impurities Present in Water</vt:lpstr>
      <vt:lpstr>Purification of Water</vt:lpstr>
      <vt:lpstr>1. Distillation</vt:lpstr>
      <vt:lpstr>2. Boiling</vt:lpstr>
      <vt:lpstr>3. Sedimentation and filtration</vt:lpstr>
      <vt:lpstr>4. Aeration</vt:lpstr>
      <vt:lpstr>Slide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Iman</dc:creator>
  <cp:lastModifiedBy>ksu</cp:lastModifiedBy>
  <cp:revision>57</cp:revision>
  <dcterms:created xsi:type="dcterms:W3CDTF">2006-08-16T00:00:00Z</dcterms:created>
  <dcterms:modified xsi:type="dcterms:W3CDTF">2012-02-26T06:35:30Z</dcterms:modified>
</cp:coreProperties>
</file>