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60" r:id="rId4"/>
    <p:sldId id="261" r:id="rId5"/>
    <p:sldId id="262" r:id="rId6"/>
    <p:sldId id="267" r:id="rId7"/>
    <p:sldId id="268" r:id="rId8"/>
    <p:sldId id="269" r:id="rId9"/>
    <p:sldId id="270" r:id="rId10"/>
    <p:sldId id="271" r:id="rId11"/>
    <p:sldId id="272" r:id="rId12"/>
    <p:sldId id="274" r:id="rId13"/>
    <p:sldId id="277" r:id="rId14"/>
    <p:sldId id="275" r:id="rId15"/>
    <p:sldId id="276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2" r:id="rId30"/>
    <p:sldId id="293" r:id="rId31"/>
    <p:sldId id="294" r:id="rId3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87A6469-8C52-49F0-BA4E-B26CE599FAFA}" type="datetimeFigureOut">
              <a:rPr lang="ar-SA" smtClean="0"/>
              <a:pPr/>
              <a:t>10/04/1434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1A48D6D-1BAF-495D-A21D-501B4315A9E9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4958-ABD0-486D-9550-927FC8B26087}" type="datetime1">
              <a:rPr lang="ar-SA" smtClean="0"/>
              <a:pPr/>
              <a:t>10/04/1434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1992-2011 by Pearson Education, Inc. All Rights Reserved. -Edited By Maysoon Al-Duwais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C4C8-0160-4D33-8432-D9E6EA97961A}" type="datetime1">
              <a:rPr lang="ar-SA" smtClean="0"/>
              <a:pPr/>
              <a:t>10/04/1434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1992-2011 by Pearson Education, Inc. All Rights Reserved. -Edited By Maysoon Al-Duwais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15D8-94F6-4309-9FF8-548BE2328936}" type="datetime1">
              <a:rPr lang="ar-SA" smtClean="0"/>
              <a:pPr/>
              <a:t>10/04/1434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1992-2011 by Pearson Education, Inc. All Rights Reserved. -Edited By Maysoon Al-Duwais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EB6BB-0637-40DD-938C-B8D9036BB0B5}" type="datetime1">
              <a:rPr lang="ar-SA" smtClean="0"/>
              <a:pPr>
                <a:defRPr/>
              </a:pPr>
              <a:t>10/04/1434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27784" y="6381328"/>
            <a:ext cx="6048672" cy="24100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1992-2011 by Pearson Education, Inc. All Rights Reserved. -Edited By Maysoon Al-Duwais</a:t>
            </a: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BDFA4-06CD-4900-87C3-6A70F71EA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AD75-0F47-4953-8B55-97F511C0AF32}" type="datetime1">
              <a:rPr lang="ar-SA" smtClean="0"/>
              <a:pPr/>
              <a:t>10/04/1434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1992-2011 by Pearson Education, Inc. All Rights Reserved. -Edited By Maysoon Al-Duwais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7018-B51A-4CEE-A3B1-4C53B59E6144}" type="datetime1">
              <a:rPr lang="ar-SA" smtClean="0"/>
              <a:pPr/>
              <a:t>10/04/1434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1992-2011 by Pearson Education, Inc. All Rights Reserved. -Edited By Maysoon Al-Duwais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1310-1762-4286-BC4C-19804BE0B732}" type="datetime1">
              <a:rPr lang="ar-SA" smtClean="0"/>
              <a:pPr/>
              <a:t>10/04/1434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1992-2011 by Pearson Education, Inc. All Rights Reserved. -Edited By Maysoon Al-Duwais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8642-3E9E-4233-AFE1-FC041C28F3A1}" type="datetime1">
              <a:rPr lang="ar-SA" smtClean="0"/>
              <a:pPr/>
              <a:t>10/04/1434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1992-2011 by Pearson Education, Inc. All Rights Reserved. -Edited By Maysoon Al-Duwais</a:t>
            </a:r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C70C8-11D2-4E7F-AC56-AFED02994608}" type="datetime1">
              <a:rPr lang="ar-SA" smtClean="0"/>
              <a:pPr/>
              <a:t>10/04/1434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1992-2011 by Pearson Education, Inc. All Rights Reserved. -Edited By Maysoon Al-Duwais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69D6-2628-40F0-9612-FE98402F5A56}" type="datetime1">
              <a:rPr lang="ar-SA" smtClean="0"/>
              <a:pPr/>
              <a:t>10/04/1434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1992-2011 by Pearson Education, Inc. All Rights Reserved. -Edited By Maysoon Al-Duwais</a:t>
            </a:r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CBBA-9D77-4FB5-9017-25F1A2DF4EFB}" type="datetime1">
              <a:rPr lang="ar-SA" smtClean="0"/>
              <a:pPr/>
              <a:t>10/04/1434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1992-2011 by Pearson Education, Inc. All Rights Reserved. -Edited By Maysoon Al-Duwais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71A3-6F8B-4FB3-A6A4-20A450D9EA9F}" type="datetime1">
              <a:rPr lang="ar-SA" smtClean="0"/>
              <a:pPr/>
              <a:t>10/04/1434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1992-2011 by Pearson Education, Inc. All Rights Reserved. -Edited By Maysoon Al-Duwais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81FEE-6CD9-4C6A-9B8F-7D43BE01533F}" type="datetime1">
              <a:rPr lang="ar-SA" smtClean="0"/>
              <a:pPr/>
              <a:t>10/04/1434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1992-2011 by Pearson Education, Inc. All Rights Reserved. -Edited By Maysoon Al-Duwais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5FB35-F630-43C5-ACF6-0EC747D31FA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3380E6"/>
                </a:solidFill>
                <a:latin typeface="Lucida Console"/>
              </a:rPr>
              <a:t>Chapter 4 </a:t>
            </a:r>
            <a:r>
              <a:rPr lang="en-US" sz="3600" dirty="0" smtClean="0">
                <a:solidFill>
                  <a:srgbClr val="3380E6"/>
                </a:solidFill>
                <a:latin typeface="Lucida Console"/>
              </a:rPr>
              <a:t/>
            </a:r>
            <a:br>
              <a:rPr lang="en-US" sz="3600" dirty="0" smtClean="0">
                <a:solidFill>
                  <a:srgbClr val="3380E6"/>
                </a:solidFill>
                <a:latin typeface="Lucida Console"/>
              </a:rPr>
            </a:br>
            <a:r>
              <a:rPr lang="en-US" sz="3600" dirty="0" smtClean="0">
                <a:solidFill>
                  <a:srgbClr val="3380E6"/>
                </a:solidFill>
                <a:latin typeface="Lucida Console"/>
              </a:rPr>
              <a:t>Select</a:t>
            </a:r>
            <a:r>
              <a:rPr lang="en-US" sz="3600" dirty="0" smtClean="0">
                <a:solidFill>
                  <a:srgbClr val="3380E6"/>
                </a:solidFill>
                <a:latin typeface="Arial"/>
              </a:rPr>
              <a:t>…</a:t>
            </a:r>
            <a:r>
              <a:rPr lang="en-US" sz="3600" dirty="0" smtClean="0">
                <a:solidFill>
                  <a:srgbClr val="3380E6"/>
                </a:solidFill>
                <a:latin typeface="Lucida Console"/>
              </a:rPr>
              <a:t>Case</a:t>
            </a:r>
            <a:r>
              <a:rPr lang="en-US" sz="3600" dirty="0" smtClean="0">
                <a:solidFill>
                  <a:srgbClr val="3380E6"/>
                </a:solidFill>
                <a:latin typeface="Arial"/>
              </a:rPr>
              <a:t> Multiple-Selection Statement &amp; Logical Operators</a:t>
            </a:r>
            <a:endParaRPr lang="ar-S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1992-2011 by Pearson Education, Inc. All Rights Reserved. -Edited By Maysoon Al-Duwais</a:t>
            </a:r>
            <a:endParaRPr lang="ar-S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3380E6"/>
                </a:solidFill>
                <a:latin typeface="Lucida Console"/>
              </a:rPr>
              <a:t>Select</a:t>
            </a:r>
            <a:r>
              <a:rPr lang="en-US" sz="3200" dirty="0" smtClean="0">
                <a:solidFill>
                  <a:srgbClr val="3380E6"/>
                </a:solidFill>
                <a:latin typeface="Arial"/>
              </a:rPr>
              <a:t>…</a:t>
            </a:r>
            <a:r>
              <a:rPr lang="en-US" sz="3200" dirty="0" smtClean="0">
                <a:solidFill>
                  <a:srgbClr val="3380E6"/>
                </a:solidFill>
                <a:latin typeface="Lucida Console"/>
              </a:rPr>
              <a:t>Case</a:t>
            </a:r>
            <a:r>
              <a:rPr lang="en-US" sz="3200" dirty="0" smtClean="0">
                <a:solidFill>
                  <a:srgbClr val="3380E6"/>
                </a:solidFill>
                <a:latin typeface="Arial"/>
              </a:rPr>
              <a:t> Multiple-Selection Statement</a:t>
            </a:r>
            <a:endParaRPr lang="ar-SA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24847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Else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commonly is used to deal with invalid values.</a:t>
            </a:r>
          </a:p>
          <a:p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In this example, we assume all values entered by the user are in the range 0–100.</a:t>
            </a:r>
          </a:p>
          <a:p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When used, the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Else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must be the last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required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End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Select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keywords terminate the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Select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statement.</a:t>
            </a:r>
          </a:p>
          <a:p>
            <a:endParaRPr lang="ar-SA" sz="2400" dirty="0"/>
          </a:p>
        </p:txBody>
      </p:sp>
      <p:sp>
        <p:nvSpPr>
          <p:cNvPr id="8704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-Edited By Maysoon Al-Duwais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10</a:t>
            </a:fld>
            <a:endParaRPr lang="ar-S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1" descr="vbhtp5_05images_Page_25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-Edited By Maysoon Al-Duwais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11</a:t>
            </a:fld>
            <a:endParaRPr lang="ar-SA"/>
          </a:p>
        </p:txBody>
      </p:sp>
      <p:pic>
        <p:nvPicPr>
          <p:cNvPr id="5" name="Picture 1" descr="vbhtp5_05images_Page_24.pn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vbhtp5_05images_Page_26.png"/>
          <p:cNvPicPr>
            <a:picLocks noGrp="1" noChangeAspect="1"/>
          </p:cNvPicPr>
          <p:nvPr isPhoto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6992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3380E6"/>
                </a:solidFill>
                <a:latin typeface="Lucida Console"/>
              </a:rPr>
              <a:t>Select</a:t>
            </a:r>
            <a:r>
              <a:rPr lang="en-US" sz="2800" dirty="0" smtClean="0">
                <a:solidFill>
                  <a:srgbClr val="3380E6"/>
                </a:solidFill>
                <a:latin typeface="Arial"/>
              </a:rPr>
              <a:t>…</a:t>
            </a:r>
            <a:r>
              <a:rPr lang="en-US" sz="2800" dirty="0" smtClean="0">
                <a:solidFill>
                  <a:srgbClr val="3380E6"/>
                </a:solidFill>
                <a:latin typeface="Lucida Console"/>
              </a:rPr>
              <a:t>Case</a:t>
            </a:r>
            <a:r>
              <a:rPr lang="en-US" sz="2800" dirty="0" smtClean="0">
                <a:solidFill>
                  <a:srgbClr val="3380E6"/>
                </a:solidFill>
                <a:latin typeface="Arial"/>
              </a:rPr>
              <a:t> Multiple-Selection Statement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i="1" dirty="0" smtClean="0">
                <a:solidFill>
                  <a:srgbClr val="000000"/>
                </a:solidFill>
                <a:latin typeface="AGaramond" pitchFamily="50" charset="0"/>
              </a:rPr>
              <a:t>Types of </a:t>
            </a:r>
            <a:r>
              <a:rPr lang="en-US" b="1" i="1" dirty="0" smtClean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b="1" i="1" dirty="0" smtClean="0">
                <a:solidFill>
                  <a:srgbClr val="000000"/>
                </a:solidFill>
                <a:latin typeface="AGaramond" pitchFamily="50" charset="0"/>
              </a:rPr>
              <a:t> Statements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statements also can use relational operators to determine whether the controlling expression satisfies a condition.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For example:</a:t>
            </a:r>
          </a:p>
          <a:p>
            <a:pPr lvl="2">
              <a:lnSpc>
                <a:spcPct val="90000"/>
              </a:lnSpc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2">
              <a:lnSpc>
                <a:spcPct val="90000"/>
              </a:lnSpc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  <a:buFont typeface="Verdana" pitchFamily="34" charset="0"/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lvl="1">
              <a:lnSpc>
                <a:spcPct val="90000"/>
              </a:lnSpc>
              <a:buFont typeface="Verdana" pitchFamily="34" charset="0"/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uses keyword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Is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along with the relational operator,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&lt;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to test for values less than 0.</a:t>
            </a:r>
          </a:p>
        </p:txBody>
      </p:sp>
      <p:sp>
        <p:nvSpPr>
          <p:cNvPr id="9011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BDFA4-06CD-4900-87C3-6A70F71EA6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03648" y="3630157"/>
            <a:ext cx="2664296" cy="5909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rtl="0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  <a:latin typeface="Lucida Console" pitchFamily="49" charset="0"/>
              </a:rPr>
              <a:t>Select Case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grade</a:t>
            </a:r>
          </a:p>
          <a:p>
            <a:pPr algn="just" rtl="0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  <a:latin typeface="Lucida Console" pitchFamily="49" charset="0"/>
              </a:rPr>
              <a:t>	Case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Lucida Console" pitchFamily="49" charset="0"/>
              </a:rPr>
              <a:t>Is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 &lt; </a:t>
            </a:r>
            <a:r>
              <a:rPr lang="en-US" dirty="0" smtClean="0">
                <a:solidFill>
                  <a:srgbClr val="128AFF"/>
                </a:solidFill>
                <a:latin typeface="Lucida Console" pitchFamily="49" charset="0"/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4088" y="3774173"/>
            <a:ext cx="2736304" cy="3416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  <a:latin typeface="Lucida Console" pitchFamily="49" charset="0"/>
              </a:rPr>
              <a:t>If </a:t>
            </a:r>
            <a:r>
              <a:rPr lang="en-US" dirty="0" smtClean="0">
                <a:latin typeface="Lucida Console" pitchFamily="49" charset="0"/>
              </a:rPr>
              <a:t>grade &lt; </a:t>
            </a:r>
            <a:r>
              <a:rPr lang="en-US" dirty="0" smtClean="0">
                <a:solidFill>
                  <a:srgbClr val="00B0F0"/>
                </a:solidFill>
                <a:latin typeface="Lucida Console" pitchFamily="49" charset="0"/>
              </a:rPr>
              <a:t>0</a:t>
            </a:r>
            <a:r>
              <a:rPr lang="en-US" dirty="0" smtClean="0">
                <a:latin typeface="Lucida Console" pitchFamily="49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Lucida Console" pitchFamily="49" charset="0"/>
              </a:rPr>
              <a:t>Then</a:t>
            </a:r>
          </a:p>
        </p:txBody>
      </p:sp>
      <p:cxnSp>
        <p:nvCxnSpPr>
          <p:cNvPr id="9" name="Straight Arrow Connector 8"/>
          <p:cNvCxnSpPr>
            <a:stCxn id="6" idx="3"/>
            <a:endCxn id="7" idx="1"/>
          </p:cNvCxnSpPr>
          <p:nvPr/>
        </p:nvCxnSpPr>
        <p:spPr>
          <a:xfrm>
            <a:off x="4067944" y="3925623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67944" y="3630157"/>
            <a:ext cx="108012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>
                <a:solidFill>
                  <a:schemeClr val="accent2"/>
                </a:solidFill>
              </a:rPr>
              <a:t>Equivalent</a:t>
            </a:r>
            <a:endParaRPr lang="ar-SA" sz="1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3380E6"/>
                </a:solidFill>
                <a:latin typeface="Lucida Console"/>
              </a:rPr>
              <a:t>Select</a:t>
            </a:r>
            <a:r>
              <a:rPr lang="en-US" sz="2800" dirty="0" smtClean="0">
                <a:solidFill>
                  <a:srgbClr val="3380E6"/>
                </a:solidFill>
                <a:latin typeface="Arial"/>
              </a:rPr>
              <a:t>…</a:t>
            </a:r>
            <a:r>
              <a:rPr lang="en-US" sz="2800" dirty="0" smtClean="0">
                <a:solidFill>
                  <a:srgbClr val="3380E6"/>
                </a:solidFill>
                <a:latin typeface="Lucida Console"/>
              </a:rPr>
              <a:t>Case</a:t>
            </a:r>
            <a:r>
              <a:rPr lang="en-US" sz="2800" dirty="0" smtClean="0">
                <a:solidFill>
                  <a:srgbClr val="3380E6"/>
                </a:solidFill>
                <a:latin typeface="Arial"/>
              </a:rPr>
              <a:t> Multiple-Selection Statement </a:t>
            </a:r>
            <a:endParaRPr lang="ar-SA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 smtClean="0">
                <a:solidFill>
                  <a:srgbClr val="000000"/>
                </a:solidFill>
                <a:latin typeface="AGaramond" pitchFamily="50" charset="0"/>
              </a:rPr>
              <a:t>Types of </a:t>
            </a:r>
            <a:r>
              <a:rPr lang="en-US" b="1" i="1" dirty="0" smtClean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b="1" i="1" dirty="0" smtClean="0">
                <a:solidFill>
                  <a:srgbClr val="000000"/>
                </a:solidFill>
                <a:latin typeface="AGaramond" pitchFamily="50" charset="0"/>
              </a:rPr>
              <a:t> Statements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Multiple values can be tested in a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statement by separating the values with </a:t>
            </a:r>
            <a:r>
              <a:rPr lang="en-US" dirty="0" smtClean="0">
                <a:solidFill>
                  <a:srgbClr val="0033CC"/>
                </a:solidFill>
                <a:latin typeface="Times New Roman" pitchFamily="18" charset="0"/>
              </a:rPr>
              <a:t>commas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( </a:t>
            </a:r>
            <a:r>
              <a:rPr 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) as in</a:t>
            </a:r>
          </a:p>
          <a:p>
            <a:pPr lvl="3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  <a:latin typeface="Lucida Console" pitchFamily="49" charset="0"/>
              </a:rPr>
              <a:t>Case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dirty="0" smtClean="0">
                <a:solidFill>
                  <a:srgbClr val="128AFF"/>
                </a:solidFill>
                <a:latin typeface="Lucida Console" pitchFamily="49" charset="0"/>
              </a:rPr>
              <a:t>0</a:t>
            </a:r>
            <a:r>
              <a:rPr lang="en-US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itchFamily="49" charset="0"/>
              </a:rPr>
              <a:t>,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dirty="0" smtClean="0">
                <a:solidFill>
                  <a:srgbClr val="128AFF"/>
                </a:solidFill>
                <a:latin typeface="Lucida Console" pitchFamily="49" charset="0"/>
              </a:rPr>
              <a:t>5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Lucida Console" pitchFamily="49" charset="0"/>
              </a:rPr>
              <a:t>To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dirty="0" smtClean="0">
                <a:solidFill>
                  <a:srgbClr val="128AFF"/>
                </a:solidFill>
                <a:latin typeface="Lucida Console" pitchFamily="49" charset="0"/>
              </a:rPr>
              <a:t>9</a:t>
            </a:r>
          </a:p>
          <a:p>
            <a:pPr lvl="1">
              <a:lnSpc>
                <a:spcPct val="90000"/>
              </a:lnSpc>
              <a:buFont typeface="Verdana" pitchFamily="34" charset="0"/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	which tests for the value 0 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</a:rPr>
              <a:t>or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values in the range 5–9.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Also,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s can be used to test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String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values</a:t>
            </a:r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1992-2011 by Pearson Education, Inc. All Rights Reserved. -Edited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BDFA4-06CD-4900-87C3-6A70F71EA6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Lucida Console"/>
              </a:rPr>
              <a:t>Select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…</a:t>
            </a:r>
            <a:r>
              <a:rPr lang="en-US" dirty="0" smtClean="0">
                <a:solidFill>
                  <a:srgbClr val="3380E6"/>
                </a:solidFill>
                <a:latin typeface="Lucida Console"/>
              </a:rPr>
              <a:t>Case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Multiple-Selection Statement</a:t>
            </a:r>
          </a:p>
        </p:txBody>
      </p:sp>
      <p:sp>
        <p:nvSpPr>
          <p:cNvPr id="91139" name="Text Placeholder 2"/>
          <p:cNvSpPr>
            <a:spLocks noGrp="1"/>
          </p:cNvSpPr>
          <p:nvPr>
            <p:ph type="body" idx="1"/>
          </p:nvPr>
        </p:nvSpPr>
        <p:spPr>
          <a:xfrm>
            <a:off x="0" y="1268760"/>
            <a:ext cx="9144000" cy="4525963"/>
          </a:xfrm>
        </p:spPr>
        <p:txBody>
          <a:bodyPr>
            <a:normAutofit/>
          </a:bodyPr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Lucida Console" pitchFamily="49" charset="0"/>
              </a:rPr>
              <a:t>Select</a:t>
            </a:r>
            <a:r>
              <a:rPr lang="en-US" sz="2400" b="1" i="1" dirty="0" smtClean="0">
                <a:solidFill>
                  <a:srgbClr val="000000"/>
                </a:solidFill>
                <a:latin typeface="AGaramond" pitchFamily="50" charset="0"/>
              </a:rPr>
              <a:t>…</a:t>
            </a:r>
            <a:r>
              <a:rPr lang="en-US" sz="2400" b="1" i="1" dirty="0" smtClean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400" b="1" i="1" dirty="0" smtClean="0">
                <a:solidFill>
                  <a:srgbClr val="000000"/>
                </a:solidFill>
                <a:latin typeface="AGaramond" pitchFamily="50" charset="0"/>
              </a:rPr>
              <a:t> Statement to test </a:t>
            </a:r>
            <a:r>
              <a:rPr lang="en-US" sz="2400" b="1" i="1" dirty="0" smtClean="0">
                <a:solidFill>
                  <a:srgbClr val="000000"/>
                </a:solidFill>
                <a:latin typeface="Lucida Console" pitchFamily="49" charset="0"/>
              </a:rPr>
              <a:t>String values</a:t>
            </a:r>
          </a:p>
          <a:p>
            <a:pPr lvl="1" algn="just"/>
            <a:r>
              <a:rPr lang="en-US" sz="2000" b="1" i="1" dirty="0" smtClean="0">
                <a:solidFill>
                  <a:srgbClr val="000000"/>
                </a:solidFill>
                <a:latin typeface="Lucida Console" pitchFamily="49" charset="0"/>
              </a:rPr>
              <a:t>Example: (The Select Color Example) </a:t>
            </a:r>
            <a:r>
              <a:rPr lang="en-US" sz="2400" dirty="0" smtClean="0">
                <a:cs typeface="+mj-cs"/>
              </a:rPr>
              <a:t>A program that asks the user to enter one of the three basic colors (</a:t>
            </a:r>
            <a:r>
              <a:rPr lang="en-US" sz="2400" dirty="0" err="1" smtClean="0">
                <a:cs typeface="+mj-cs"/>
              </a:rPr>
              <a:t>red,green,blue</a:t>
            </a:r>
            <a:r>
              <a:rPr lang="en-US" sz="2400" dirty="0" smtClean="0">
                <a:cs typeface="+mj-cs"/>
              </a:rPr>
              <a:t>) if the input is correct the label change its color to the entered color.</a:t>
            </a:r>
            <a:endParaRPr lang="en-US" sz="2000" b="1" i="1" dirty="0" smtClean="0">
              <a:solidFill>
                <a:srgbClr val="000000"/>
              </a:solidFill>
              <a:latin typeface="Lucida Console" pitchFamily="49" charset="0"/>
              <a:cs typeface="+mj-cs"/>
            </a:endParaRPr>
          </a:p>
        </p:txBody>
      </p:sp>
      <p:sp>
        <p:nvSpPr>
          <p:cNvPr id="9114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BDFA4-06CD-4900-87C3-6A70F71EA6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8304" y="4653136"/>
            <a:ext cx="270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4820" y="2924944"/>
            <a:ext cx="270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924944"/>
            <a:ext cx="270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653136"/>
            <a:ext cx="270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80E6"/>
                </a:solidFill>
                <a:latin typeface="Lucida Console"/>
              </a:rPr>
              <a:t>Select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…</a:t>
            </a:r>
            <a:r>
              <a:rPr lang="en-US" dirty="0" smtClean="0">
                <a:solidFill>
                  <a:srgbClr val="3380E6"/>
                </a:solidFill>
                <a:latin typeface="Lucida Console"/>
              </a:rPr>
              <a:t>Case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Multiple-Selection Statement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40768"/>
            <a:ext cx="8229600" cy="11129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i="1" dirty="0" smtClean="0">
                <a:solidFill>
                  <a:srgbClr val="000000"/>
                </a:solidFill>
                <a:latin typeface="Lucida Console" pitchFamily="49" charset="0"/>
              </a:rPr>
              <a:t>(The Select Color Example Program)</a:t>
            </a:r>
            <a:endParaRPr lang="ar-SA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1992-2011 by Pearson Education, Inc. All Rights Reserved. -Edited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BDFA4-06CD-4900-87C3-6A70F71EA6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487" t="16220" r="37743" b="33935"/>
          <a:stretch>
            <a:fillRect/>
          </a:stretch>
        </p:blipFill>
        <p:spPr bwMode="auto">
          <a:xfrm>
            <a:off x="827584" y="1988840"/>
            <a:ext cx="777686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Logical Operators</a:t>
            </a:r>
          </a:p>
        </p:txBody>
      </p:sp>
      <p:sp>
        <p:nvSpPr>
          <p:cNvPr id="105475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A condition is an expression that results in a </a:t>
            </a:r>
            <a:r>
              <a:rPr lang="en-US" sz="2800" dirty="0" smtClean="0">
                <a:solidFill>
                  <a:srgbClr val="000000"/>
                </a:solidFill>
                <a:latin typeface="Lucida Console" pitchFamily="49" charset="0"/>
              </a:rPr>
              <a:t>Boolean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value—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True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or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False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buNone/>
            </a:pPr>
            <a:endParaRPr lang="en-US" sz="28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So far, we’ve studied only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simple conditions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, such as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count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&lt;=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10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total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&gt;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1000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number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&lt;&gt;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-1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buNone/>
            </a:pPr>
            <a:endParaRPr lang="en-US" sz="28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Each selection and repetition statement evaluated only 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one condition with one of the operators </a:t>
            </a:r>
            <a:r>
              <a:rPr lang="en-US" sz="2800" i="1" dirty="0" smtClean="0">
                <a:solidFill>
                  <a:srgbClr val="000000"/>
                </a:solidFill>
                <a:latin typeface="Lucida Console" pitchFamily="49" charset="0"/>
              </a:rPr>
              <a:t>&gt;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800" i="1" dirty="0" smtClean="0">
                <a:solidFill>
                  <a:srgbClr val="000000"/>
                </a:solidFill>
                <a:latin typeface="Lucida Console" pitchFamily="49" charset="0"/>
              </a:rPr>
              <a:t>&lt;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800" i="1" dirty="0" smtClean="0">
                <a:solidFill>
                  <a:srgbClr val="000000"/>
                </a:solidFill>
                <a:latin typeface="Lucida Console" pitchFamily="49" charset="0"/>
              </a:rPr>
              <a:t>&gt;=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800" i="1" dirty="0" smtClean="0">
                <a:solidFill>
                  <a:srgbClr val="000000"/>
                </a:solidFill>
                <a:latin typeface="Lucida Console" pitchFamily="49" charset="0"/>
              </a:rPr>
              <a:t>&lt;=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800" i="1" dirty="0" smtClean="0">
                <a:solidFill>
                  <a:srgbClr val="000000"/>
                </a:solidFill>
                <a:latin typeface="Lucida Console" pitchFamily="49" charset="0"/>
              </a:rPr>
              <a:t>=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800" i="1" dirty="0" smtClean="0">
                <a:solidFill>
                  <a:srgbClr val="000000"/>
                </a:solidFill>
                <a:latin typeface="Lucida Console" pitchFamily="49" charset="0"/>
              </a:rPr>
              <a:t>&lt;&gt;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0547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Reserved.-Edited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Logical Operators</a:t>
            </a:r>
          </a:p>
        </p:txBody>
      </p:sp>
      <p:sp>
        <p:nvSpPr>
          <p:cNvPr id="10649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To handle multiple conditions more efficiently, the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logical operators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can be used to form complex conditions by combining simple ones.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Logical operators are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And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Or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Xor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Not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10650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Reserved.-Edited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Logical Operators</a:t>
            </a:r>
          </a:p>
        </p:txBody>
      </p:sp>
      <p:sp>
        <p:nvSpPr>
          <p:cNvPr id="10752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dirty="0" smtClean="0">
                <a:solidFill>
                  <a:srgbClr val="000000"/>
                </a:solidFill>
                <a:latin typeface="AGaramond" pitchFamily="50" charset="0"/>
              </a:rPr>
              <a:t>Logical </a:t>
            </a:r>
            <a:r>
              <a:rPr lang="en-US" b="1" i="1" dirty="0" smtClean="0">
                <a:solidFill>
                  <a:srgbClr val="000000"/>
                </a:solidFill>
                <a:latin typeface="Lucida Console" pitchFamily="49" charset="0"/>
              </a:rPr>
              <a:t>And</a:t>
            </a:r>
            <a:r>
              <a:rPr lang="en-US" b="1" i="1" dirty="0" smtClean="0">
                <a:solidFill>
                  <a:srgbClr val="000000"/>
                </a:solidFill>
                <a:latin typeface="AGaramond" pitchFamily="50" charset="0"/>
              </a:rPr>
              <a:t> Operator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Suppose we wish to ensure that two conditions are both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True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in a program before a certain path of execution is chosen.</a:t>
            </a:r>
          </a:p>
          <a:p>
            <a:pPr lvl="1">
              <a:buNone/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In such a case, we can use the logical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And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operator as follows:</a:t>
            </a:r>
          </a:p>
          <a:p>
            <a:pPr lvl="3"/>
            <a:r>
              <a:rPr lang="en-US" dirty="0" smtClean="0">
                <a:solidFill>
                  <a:srgbClr val="0000FF"/>
                </a:solidFill>
                <a:latin typeface="Lucida Console" pitchFamily="49" charset="0"/>
              </a:rPr>
              <a:t>	If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 gender = </a:t>
            </a:r>
            <a:r>
              <a:rPr lang="en-US" dirty="0" smtClean="0">
                <a:solidFill>
                  <a:srgbClr val="128AFF"/>
                </a:solidFill>
                <a:latin typeface="Lucida Console" pitchFamily="49" charset="0"/>
              </a:rPr>
              <a:t>"F"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Lucida Console" pitchFamily="49" charset="0"/>
              </a:rPr>
              <a:t>And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 age &gt;= </a:t>
            </a:r>
            <a:r>
              <a:rPr lang="en-US" dirty="0" smtClean="0">
                <a:solidFill>
                  <a:srgbClr val="128AFF"/>
                </a:solidFill>
                <a:latin typeface="Lucida Console" pitchFamily="49" charset="0"/>
              </a:rPr>
              <a:t>65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Lucida Console" pitchFamily="49" charset="0"/>
              </a:rPr>
              <a:t>Then</a:t>
            </a:r>
            <a:br>
              <a:rPr lang="en-US" dirty="0" smtClean="0">
                <a:solidFill>
                  <a:srgbClr val="0000FF"/>
                </a:solidFill>
                <a:latin typeface="Lucida Console" pitchFamily="49" charset="0"/>
              </a:rPr>
            </a:b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  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seniorFemales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 += </a:t>
            </a:r>
            <a:r>
              <a:rPr lang="en-US" dirty="0" smtClean="0">
                <a:solidFill>
                  <a:srgbClr val="128AFF"/>
                </a:solidFill>
                <a:latin typeface="Lucida Console" pitchFamily="49" charset="0"/>
              </a:rPr>
              <a:t>1</a:t>
            </a:r>
            <a:br>
              <a:rPr lang="en-US" dirty="0" smtClean="0">
                <a:solidFill>
                  <a:srgbClr val="128AFF"/>
                </a:solidFill>
                <a:latin typeface="Lucida Console" pitchFamily="49" charset="0"/>
              </a:rPr>
            </a:br>
            <a:r>
              <a:rPr lang="en-US" dirty="0" smtClean="0">
                <a:solidFill>
                  <a:srgbClr val="0000FF"/>
                </a:solidFill>
                <a:latin typeface="Lucida Console" pitchFamily="49" charset="0"/>
              </a:rPr>
              <a:t>End If</a:t>
            </a:r>
          </a:p>
          <a:p>
            <a:pPr lvl="3"/>
            <a:endParaRPr lang="en-US" dirty="0" smtClean="0">
              <a:solidFill>
                <a:srgbClr val="0000FF"/>
              </a:solidFill>
              <a:latin typeface="Lucida Console" pitchFamily="49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This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statement contains two simple conditions.</a:t>
            </a:r>
          </a:p>
        </p:txBody>
      </p:sp>
      <p:sp>
        <p:nvSpPr>
          <p:cNvPr id="10752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Reserved.-Edited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Logical Operators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condition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gender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=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"F"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determines whether a person is female and the condition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age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&gt;=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65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determines whether a person is a senior citizen.</a:t>
            </a:r>
          </a:p>
          <a:p>
            <a:pPr algn="just">
              <a:lnSpc>
                <a:spcPct val="90000"/>
              </a:lnSpc>
              <a:buNone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two simple conditions are evaluated first, because the precedence of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=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&gt;=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are both higher than the precedence of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And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US" dirty="0" smtClean="0">
              <a:solidFill>
                <a:srgbClr val="000000"/>
              </a:solidFill>
              <a:latin typeface="Lucida Console" pitchFamily="49" charset="0"/>
            </a:endParaRPr>
          </a:p>
          <a:p>
            <a:pPr lvl="2">
              <a:lnSpc>
                <a:spcPct val="90000"/>
              </a:lnSpc>
              <a:buFont typeface="Wingdings 2" pitchFamily="18" charset="2"/>
              <a:buNone/>
            </a:pPr>
            <a:endParaRPr lang="en-US" dirty="0" smtClean="0">
              <a:solidFill>
                <a:srgbClr val="000000"/>
              </a:solidFill>
              <a:latin typeface="Lucida Console" pitchFamily="49" charset="0"/>
            </a:endParaRPr>
          </a:p>
          <a:p>
            <a:pPr lvl="2">
              <a:lnSpc>
                <a:spcPct val="90000"/>
              </a:lnSpc>
              <a:buFont typeface="Wingdings 2" pitchFamily="18" charset="2"/>
              <a:buNone/>
            </a:pP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If gender = </a:t>
            </a:r>
            <a:r>
              <a:rPr lang="en-US" dirty="0" smtClean="0">
                <a:solidFill>
                  <a:srgbClr val="128AFF"/>
                </a:solidFill>
                <a:latin typeface="Lucida Console" pitchFamily="49" charset="0"/>
              </a:rPr>
              <a:t>"F"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Lucida Console" pitchFamily="49" charset="0"/>
              </a:rPr>
              <a:t>And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 age &gt;= </a:t>
            </a:r>
            <a:r>
              <a:rPr lang="en-US" dirty="0" smtClean="0">
                <a:solidFill>
                  <a:srgbClr val="128AFF"/>
                </a:solidFill>
                <a:latin typeface="Lucida Console" pitchFamily="49" charset="0"/>
              </a:rPr>
              <a:t>65</a:t>
            </a:r>
          </a:p>
          <a:p>
            <a:pPr lvl="2">
              <a:lnSpc>
                <a:spcPct val="90000"/>
              </a:lnSpc>
              <a:buNone/>
            </a:pPr>
            <a:endParaRPr lang="en-US" dirty="0" smtClean="0">
              <a:solidFill>
                <a:srgbClr val="128AFF"/>
              </a:solidFill>
              <a:latin typeface="Lucida Console" pitchFamily="49" charset="0"/>
            </a:endParaRPr>
          </a:p>
        </p:txBody>
      </p:sp>
      <p:sp>
        <p:nvSpPr>
          <p:cNvPr id="10854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Reserved.-Edited By Maysoon Al-Duwais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04728" y="4888469"/>
            <a:ext cx="1371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True</a:t>
            </a:r>
            <a:endParaRPr lang="ar-SA" dirty="0"/>
          </a:p>
        </p:txBody>
      </p:sp>
      <p:sp>
        <p:nvSpPr>
          <p:cNvPr id="6" name="TextBox 5"/>
          <p:cNvSpPr txBox="1"/>
          <p:nvPr/>
        </p:nvSpPr>
        <p:spPr>
          <a:xfrm>
            <a:off x="5524872" y="4876801"/>
            <a:ext cx="1371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True</a:t>
            </a:r>
            <a:endParaRPr lang="ar-SA" dirty="0"/>
          </a:p>
        </p:txBody>
      </p:sp>
      <p:sp>
        <p:nvSpPr>
          <p:cNvPr id="7" name="Left Brace 6"/>
          <p:cNvSpPr/>
          <p:nvPr/>
        </p:nvSpPr>
        <p:spPr>
          <a:xfrm rot="16200000">
            <a:off x="2847628" y="3924301"/>
            <a:ext cx="304800" cy="1752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Left Brace 7"/>
          <p:cNvSpPr/>
          <p:nvPr/>
        </p:nvSpPr>
        <p:spPr>
          <a:xfrm rot="16200000">
            <a:off x="5753472" y="4114801"/>
            <a:ext cx="304800" cy="1371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Left Brace 8"/>
          <p:cNvSpPr/>
          <p:nvPr/>
        </p:nvSpPr>
        <p:spPr>
          <a:xfrm rot="16200000">
            <a:off x="4314428" y="4076701"/>
            <a:ext cx="304800" cy="2514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TextBox 9"/>
          <p:cNvSpPr txBox="1"/>
          <p:nvPr/>
        </p:nvSpPr>
        <p:spPr>
          <a:xfrm>
            <a:off x="1905000" y="5486401"/>
            <a:ext cx="4724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If both are True then the condition of the </a:t>
            </a:r>
            <a:r>
              <a:rPr lang="en-US" b="1" dirty="0" smtClean="0">
                <a:solidFill>
                  <a:srgbClr val="3333FF"/>
                </a:solidFill>
              </a:rPr>
              <a:t>If Statement</a:t>
            </a:r>
            <a:r>
              <a:rPr lang="en-US" dirty="0" smtClean="0"/>
              <a:t> is met</a:t>
            </a:r>
            <a:endParaRPr lang="ar-S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Lucida Console"/>
              </a:rPr>
              <a:t>Select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…</a:t>
            </a:r>
            <a:r>
              <a:rPr lang="en-US" dirty="0" smtClean="0">
                <a:solidFill>
                  <a:srgbClr val="3380E6"/>
                </a:solidFill>
                <a:latin typeface="Lucida Console"/>
              </a:rPr>
              <a:t>Case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Multiple-Selection Statement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If an algorithm takes different actions based on series of decisions to test variable values,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Select…Case multiple-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In slide#3,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Select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statement is used to determine whether each grade is the equivalent of an A, B, C, D or F.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selection statement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can be used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5" algn="l" rtl="0">
              <a:lnSpc>
                <a:spcPct val="90000"/>
              </a:lnSpc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Corbel" pitchFamily="34" charset="0"/>
              </a:rPr>
              <a:t>Select Case </a:t>
            </a:r>
            <a:r>
              <a:rPr lang="en-US" sz="1600" b="1" dirty="0" smtClean="0">
                <a:latin typeface="Corbel" pitchFamily="34" charset="0"/>
              </a:rPr>
              <a:t>controlling expression</a:t>
            </a:r>
          </a:p>
          <a:p>
            <a:pPr lvl="6" algn="l" rtl="0">
              <a:lnSpc>
                <a:spcPct val="90000"/>
              </a:lnSpc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Corbel" pitchFamily="34" charset="0"/>
              </a:rPr>
              <a:t>Case </a:t>
            </a:r>
            <a:r>
              <a:rPr lang="en-US" sz="1600" b="1" dirty="0" smtClean="0">
                <a:latin typeface="Corbel" pitchFamily="34" charset="0"/>
              </a:rPr>
              <a:t>CaseLabel1</a:t>
            </a:r>
          </a:p>
          <a:p>
            <a:pPr lvl="7" algn="l" rtl="0">
              <a:lnSpc>
                <a:spcPct val="90000"/>
              </a:lnSpc>
              <a:buNone/>
            </a:pPr>
            <a:r>
              <a:rPr lang="en-US" sz="1600" b="1" dirty="0" smtClean="0">
                <a:latin typeface="Corbel" pitchFamily="34" charset="0"/>
              </a:rPr>
              <a:t>Action1</a:t>
            </a:r>
          </a:p>
          <a:p>
            <a:pPr lvl="6" algn="l" rtl="0">
              <a:lnSpc>
                <a:spcPct val="90000"/>
              </a:lnSpc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Corbel" pitchFamily="34" charset="0"/>
              </a:rPr>
              <a:t>Case </a:t>
            </a:r>
            <a:r>
              <a:rPr lang="en-US" sz="1600" b="1" dirty="0" smtClean="0">
                <a:latin typeface="Corbel" pitchFamily="34" charset="0"/>
              </a:rPr>
              <a:t>CaseLabel2</a:t>
            </a:r>
          </a:p>
          <a:p>
            <a:pPr lvl="7" algn="l" rtl="0">
              <a:lnSpc>
                <a:spcPct val="90000"/>
              </a:lnSpc>
              <a:buNone/>
            </a:pPr>
            <a:r>
              <a:rPr lang="en-US" sz="1600" b="1" dirty="0" smtClean="0">
                <a:latin typeface="Corbel" pitchFamily="34" charset="0"/>
              </a:rPr>
              <a:t>Action2</a:t>
            </a:r>
          </a:p>
          <a:p>
            <a:pPr lvl="6" algn="l" rtl="0">
              <a:lnSpc>
                <a:spcPct val="90000"/>
              </a:lnSpc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Corbel" pitchFamily="34" charset="0"/>
              </a:rPr>
              <a:t>Case Else</a:t>
            </a:r>
          </a:p>
          <a:p>
            <a:pPr lvl="7" algn="l" rtl="0">
              <a:lnSpc>
                <a:spcPct val="90000"/>
              </a:lnSpc>
              <a:buNone/>
            </a:pPr>
            <a:r>
              <a:rPr lang="en-US" sz="1600" b="1" dirty="0" err="1" smtClean="0">
                <a:latin typeface="Corbel" pitchFamily="34" charset="0"/>
              </a:rPr>
              <a:t>ElseAction</a:t>
            </a:r>
            <a:endParaRPr lang="en-US" sz="1600" b="1" dirty="0" smtClean="0">
              <a:latin typeface="Corbel" pitchFamily="34" charset="0"/>
            </a:endParaRPr>
          </a:p>
          <a:p>
            <a:pPr lvl="5" algn="l" rtl="0">
              <a:lnSpc>
                <a:spcPct val="90000"/>
              </a:lnSpc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Corbel" pitchFamily="34" charset="0"/>
              </a:rPr>
              <a:t>End Select</a:t>
            </a:r>
            <a:endParaRPr lang="en-US" sz="2400" b="1" dirty="0" smtClean="0">
              <a:solidFill>
                <a:srgbClr val="000000"/>
              </a:solidFill>
              <a:latin typeface="Corbe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output of the program is displayed in slide#5.</a:t>
            </a:r>
          </a:p>
        </p:txBody>
      </p:sp>
      <p:sp>
        <p:nvSpPr>
          <p:cNvPr id="7270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BDFA4-06CD-4900-87C3-6A70F71EA6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Logical Operators</a:t>
            </a:r>
          </a:p>
        </p:txBody>
      </p:sp>
      <p:sp>
        <p:nvSpPr>
          <p:cNvPr id="10957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52596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When this combined condition is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True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, the </a:t>
            </a:r>
            <a:r>
              <a:rPr lang="en-US" sz="2400" dirty="0" err="1" smtClean="0">
                <a:solidFill>
                  <a:srgbClr val="000000"/>
                </a:solidFill>
                <a:latin typeface="Lucida Console" pitchFamily="49" charset="0"/>
              </a:rPr>
              <a:t>seniorFemales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count is incremented by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1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buNone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readability of the preceding combined condition can be improved by adding parentheses:</a:t>
            </a:r>
          </a:p>
          <a:p>
            <a:pPr lvl="2">
              <a:buFont typeface="Wingdings 2" pitchFamily="18" charset="2"/>
              <a:buNone/>
            </a:pP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(gender = </a:t>
            </a:r>
            <a:r>
              <a:rPr lang="en-US" sz="2000" dirty="0" smtClean="0">
                <a:solidFill>
                  <a:srgbClr val="128AFF"/>
                </a:solidFill>
                <a:latin typeface="Lucida Console" pitchFamily="49" charset="0"/>
              </a:rPr>
              <a:t>"F"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) </a:t>
            </a:r>
            <a:r>
              <a:rPr lang="en-US" sz="2000" dirty="0" smtClean="0">
                <a:solidFill>
                  <a:srgbClr val="0000FF"/>
                </a:solidFill>
                <a:latin typeface="Lucida Console" pitchFamily="49" charset="0"/>
              </a:rPr>
              <a:t>And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 (age &gt;= </a:t>
            </a:r>
            <a:r>
              <a:rPr lang="en-US" sz="2000" dirty="0" smtClean="0">
                <a:solidFill>
                  <a:srgbClr val="128AFF"/>
                </a:solidFill>
                <a:latin typeface="Lucida Console" pitchFamily="49" charset="0"/>
              </a:rPr>
              <a:t>65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)</a:t>
            </a:r>
          </a:p>
        </p:txBody>
      </p:sp>
      <p:sp>
        <p:nvSpPr>
          <p:cNvPr id="10957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Reserved.-Edited By Maysoon Al-Duwais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43000" y="2209800"/>
          <a:ext cx="6477000" cy="18542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72228"/>
                <a:gridCol w="1770744"/>
                <a:gridCol w="1934028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Is the </a:t>
                      </a:r>
                      <a:r>
                        <a:rPr lang="en-US" b="1" dirty="0" smtClean="0">
                          <a:solidFill>
                            <a:srgbClr val="3333FF"/>
                          </a:solidFill>
                        </a:rPr>
                        <a:t>If</a:t>
                      </a:r>
                      <a:r>
                        <a:rPr lang="en-US" dirty="0" smtClean="0"/>
                        <a:t> Condition met?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Lucida Console" pitchFamily="49" charset="0"/>
                        </a:rPr>
                        <a:t>age &gt;= </a:t>
                      </a:r>
                      <a:r>
                        <a:rPr lang="en-US" dirty="0" smtClean="0">
                          <a:solidFill>
                            <a:srgbClr val="128AFF"/>
                          </a:solidFill>
                          <a:latin typeface="Lucida Console" pitchFamily="49" charset="0"/>
                        </a:rPr>
                        <a:t>65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gender = "F" 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True</a:t>
                      </a:r>
                      <a:endParaRPr lang="ar-SA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True</a:t>
                      </a:r>
                      <a:endParaRPr lang="ar-SA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True</a:t>
                      </a:r>
                      <a:endParaRPr lang="ar-SA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False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False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True</a:t>
                      </a:r>
                      <a:endParaRPr lang="ar-SA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False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True</a:t>
                      </a:r>
                      <a:endParaRPr lang="ar-SA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False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False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False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False</a:t>
                      </a:r>
                      <a:endParaRPr lang="ar-S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Logical Operators</a:t>
            </a:r>
          </a:p>
        </p:txBody>
      </p:sp>
      <p:sp>
        <p:nvSpPr>
          <p:cNvPr id="11264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i="1" dirty="0" smtClean="0">
                <a:solidFill>
                  <a:srgbClr val="000000"/>
                </a:solidFill>
                <a:latin typeface="AGaramond" pitchFamily="50" charset="0"/>
              </a:rPr>
              <a:t>Logical </a:t>
            </a:r>
            <a:r>
              <a:rPr lang="en-US" b="1" i="1" dirty="0" smtClean="0">
                <a:solidFill>
                  <a:srgbClr val="000000"/>
                </a:solidFill>
                <a:latin typeface="Lucida Console" pitchFamily="49" charset="0"/>
              </a:rPr>
              <a:t>Or</a:t>
            </a:r>
            <a:r>
              <a:rPr lang="en-US" b="1" i="1" dirty="0" smtClean="0">
                <a:solidFill>
                  <a:srgbClr val="000000"/>
                </a:solidFill>
                <a:latin typeface="AGaramond" pitchFamily="50" charset="0"/>
              </a:rPr>
              <a:t> Operator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Now let’s consider the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Or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operator.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Suppose we wish to ensure that either or both of two conditions are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True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before we choose a certain path of execution.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We use the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Or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operator as in the following program segment:</a:t>
            </a:r>
          </a:p>
          <a:p>
            <a:pPr lvl="1">
              <a:buNone/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2">
              <a:buFont typeface="Wingdings 2" pitchFamily="18" charset="2"/>
              <a:buNone/>
            </a:pPr>
            <a:r>
              <a:rPr lang="en-US" sz="1700" dirty="0" smtClean="0">
                <a:solidFill>
                  <a:srgbClr val="0000FF"/>
                </a:solidFill>
                <a:latin typeface="Lucida Console" pitchFamily="49" charset="0"/>
              </a:rPr>
              <a:t>	If</a:t>
            </a:r>
            <a:r>
              <a:rPr lang="en-US" sz="1700" dirty="0" smtClean="0">
                <a:solidFill>
                  <a:srgbClr val="000000"/>
                </a:solidFill>
                <a:latin typeface="Lucida Console" pitchFamily="49" charset="0"/>
              </a:rPr>
              <a:t> (</a:t>
            </a:r>
            <a:r>
              <a:rPr lang="en-US" sz="1700" dirty="0" err="1" smtClean="0">
                <a:solidFill>
                  <a:srgbClr val="000000"/>
                </a:solidFill>
                <a:latin typeface="Lucida Console" pitchFamily="49" charset="0"/>
              </a:rPr>
              <a:t>semesterAverage</a:t>
            </a:r>
            <a:r>
              <a:rPr lang="en-US" sz="1700" dirty="0" smtClean="0">
                <a:solidFill>
                  <a:srgbClr val="000000"/>
                </a:solidFill>
                <a:latin typeface="Lucida Console" pitchFamily="49" charset="0"/>
              </a:rPr>
              <a:t> &gt;= </a:t>
            </a:r>
            <a:r>
              <a:rPr lang="en-US" sz="1700" dirty="0" smtClean="0">
                <a:solidFill>
                  <a:srgbClr val="128AFF"/>
                </a:solidFill>
                <a:latin typeface="Lucida Console" pitchFamily="49" charset="0"/>
              </a:rPr>
              <a:t>90</a:t>
            </a:r>
            <a:r>
              <a:rPr lang="en-US" sz="1700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1700" dirty="0" smtClean="0">
                <a:solidFill>
                  <a:srgbClr val="0000FF"/>
                </a:solidFill>
                <a:latin typeface="Lucida Console" pitchFamily="49" charset="0"/>
              </a:rPr>
              <a:t>Or</a:t>
            </a:r>
            <a:r>
              <a:rPr lang="en-US" sz="1700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Lucida Console" pitchFamily="49" charset="0"/>
              </a:rPr>
              <a:t>finalExam</a:t>
            </a:r>
            <a:r>
              <a:rPr lang="en-US" sz="1700" dirty="0" smtClean="0">
                <a:solidFill>
                  <a:srgbClr val="000000"/>
                </a:solidFill>
                <a:latin typeface="Lucida Console" pitchFamily="49" charset="0"/>
              </a:rPr>
              <a:t> &gt;= </a:t>
            </a:r>
            <a:r>
              <a:rPr lang="en-US" sz="1700" dirty="0" smtClean="0">
                <a:solidFill>
                  <a:srgbClr val="128AFF"/>
                </a:solidFill>
                <a:latin typeface="Lucida Console" pitchFamily="49" charset="0"/>
              </a:rPr>
              <a:t>90</a:t>
            </a:r>
            <a:r>
              <a:rPr lang="en-US" sz="1700" dirty="0" smtClean="0">
                <a:solidFill>
                  <a:srgbClr val="000000"/>
                </a:solidFill>
                <a:latin typeface="LucidaSansTypewriter" pitchFamily="49" charset="0"/>
              </a:rPr>
              <a:t>)</a:t>
            </a:r>
            <a:r>
              <a:rPr lang="en-US" sz="1700" dirty="0" smtClean="0">
                <a:solidFill>
                  <a:srgbClr val="128AFF"/>
                </a:solidFill>
                <a:latin typeface="Lucida Console" pitchFamily="49" charset="0"/>
              </a:rPr>
              <a:t> </a:t>
            </a:r>
            <a:r>
              <a:rPr lang="en-US" sz="1700" dirty="0" smtClean="0">
                <a:solidFill>
                  <a:srgbClr val="0000FF"/>
                </a:solidFill>
                <a:latin typeface="Lucida Console" pitchFamily="49" charset="0"/>
              </a:rPr>
              <a:t>Then</a:t>
            </a:r>
            <a:br>
              <a:rPr lang="en-US" sz="1700" dirty="0" smtClean="0">
                <a:solidFill>
                  <a:srgbClr val="0000FF"/>
                </a:solidFill>
                <a:latin typeface="Lucida Console" pitchFamily="49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Lucida Console" pitchFamily="49" charset="0"/>
              </a:rPr>
              <a:t>   </a:t>
            </a:r>
            <a:r>
              <a:rPr lang="en-US" sz="1700" dirty="0" err="1" smtClean="0">
                <a:solidFill>
                  <a:srgbClr val="000000"/>
                </a:solidFill>
                <a:latin typeface="Lucida Console" pitchFamily="49" charset="0"/>
              </a:rPr>
              <a:t>resultLabel.Text</a:t>
            </a:r>
            <a:r>
              <a:rPr lang="en-US" sz="1700" dirty="0" smtClean="0">
                <a:solidFill>
                  <a:srgbClr val="000000"/>
                </a:solidFill>
                <a:latin typeface="Lucida Console" pitchFamily="49" charset="0"/>
              </a:rPr>
              <a:t> = </a:t>
            </a:r>
            <a:r>
              <a:rPr lang="en-US" sz="1700" dirty="0" smtClean="0">
                <a:solidFill>
                  <a:srgbClr val="128AFF"/>
                </a:solidFill>
                <a:latin typeface="Lucida Console" pitchFamily="49" charset="0"/>
              </a:rPr>
              <a:t>"Student grade is A"</a:t>
            </a:r>
            <a:br>
              <a:rPr lang="en-US" sz="1700" dirty="0" smtClean="0">
                <a:solidFill>
                  <a:srgbClr val="128AFF"/>
                </a:solidFill>
                <a:latin typeface="Lucida Console" pitchFamily="49" charset="0"/>
              </a:rPr>
            </a:br>
            <a:r>
              <a:rPr lang="en-US" sz="1700" dirty="0" smtClean="0">
                <a:solidFill>
                  <a:srgbClr val="0000FF"/>
                </a:solidFill>
                <a:latin typeface="Lucida Console" pitchFamily="49" charset="0"/>
              </a:rPr>
              <a:t>End If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This statement also contains two simple conditions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264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Reserved.-Edited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Logical Operators</a:t>
            </a:r>
          </a:p>
        </p:txBody>
      </p:sp>
      <p:sp>
        <p:nvSpPr>
          <p:cNvPr id="11366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condition </a:t>
            </a:r>
            <a:r>
              <a:rPr lang="en-US" sz="2400" dirty="0" err="1" smtClean="0">
                <a:solidFill>
                  <a:srgbClr val="000000"/>
                </a:solidFill>
                <a:latin typeface="Lucida Console" pitchFamily="49" charset="0"/>
              </a:rPr>
              <a:t>semesterAverage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&gt;=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90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is evaluated to determine whether the student deserves an “A” in the course because of his performance throughout the semester.</a:t>
            </a:r>
          </a:p>
          <a:p>
            <a:pPr algn="just">
              <a:buNone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condition </a:t>
            </a:r>
            <a:r>
              <a:rPr lang="en-US" sz="2400" dirty="0" err="1" smtClean="0">
                <a:solidFill>
                  <a:srgbClr val="000000"/>
                </a:solidFill>
                <a:latin typeface="Lucida Console" pitchFamily="49" charset="0"/>
              </a:rPr>
              <a:t>finalExam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&gt;=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90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is evaluated to determine whether the student deserves an “A” in the course because of his performance on the final exam.</a:t>
            </a:r>
          </a:p>
        </p:txBody>
      </p:sp>
      <p:sp>
        <p:nvSpPr>
          <p:cNvPr id="11366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Reserved.-Edited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Logical Operators</a:t>
            </a:r>
          </a:p>
        </p:txBody>
      </p:sp>
      <p:sp>
        <p:nvSpPr>
          <p:cNvPr id="11469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If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Then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statement then considers the combined condition</a:t>
            </a:r>
          </a:p>
          <a:p>
            <a:pPr lvl="2">
              <a:buFont typeface="Wingdings 2" pitchFamily="18" charset="2"/>
              <a:buNone/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2">
              <a:buFont typeface="Wingdings 2" pitchFamily="18" charset="2"/>
              <a:buNone/>
            </a:pPr>
            <a:r>
              <a:rPr lang="en-US" sz="2200" dirty="0" smtClean="0">
                <a:solidFill>
                  <a:srgbClr val="000000"/>
                </a:solidFill>
                <a:latin typeface="Lucida Console" pitchFamily="49" charset="0"/>
              </a:rPr>
              <a:t>(</a:t>
            </a:r>
            <a:r>
              <a:rPr lang="en-US" sz="2200" dirty="0" err="1" smtClean="0">
                <a:solidFill>
                  <a:srgbClr val="000000"/>
                </a:solidFill>
                <a:latin typeface="Lucida Console" pitchFamily="49" charset="0"/>
              </a:rPr>
              <a:t>semesterAverage</a:t>
            </a:r>
            <a:r>
              <a:rPr lang="en-US" sz="2200" dirty="0" smtClean="0">
                <a:solidFill>
                  <a:srgbClr val="000000"/>
                </a:solidFill>
                <a:latin typeface="Lucida Console" pitchFamily="49" charset="0"/>
              </a:rPr>
              <a:t> &gt;= </a:t>
            </a:r>
            <a:r>
              <a:rPr lang="en-US" sz="2200" dirty="0" smtClean="0">
                <a:solidFill>
                  <a:srgbClr val="128AFF"/>
                </a:solidFill>
                <a:latin typeface="Lucida Console" pitchFamily="49" charset="0"/>
              </a:rPr>
              <a:t>90</a:t>
            </a:r>
            <a:r>
              <a:rPr lang="en-US" sz="2200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Lucida Console" pitchFamily="49" charset="0"/>
              </a:rPr>
              <a:t>Or</a:t>
            </a:r>
            <a:r>
              <a:rPr lang="en-US" sz="2200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Lucida Console" pitchFamily="49" charset="0"/>
              </a:rPr>
              <a:t>finalExam</a:t>
            </a:r>
            <a:r>
              <a:rPr lang="en-US" sz="2200" dirty="0" smtClean="0">
                <a:solidFill>
                  <a:srgbClr val="000000"/>
                </a:solidFill>
                <a:latin typeface="Lucida Console" pitchFamily="49" charset="0"/>
              </a:rPr>
              <a:t> &gt;= </a:t>
            </a:r>
            <a:r>
              <a:rPr lang="en-US" sz="2200" dirty="0" smtClean="0">
                <a:solidFill>
                  <a:srgbClr val="128AFF"/>
                </a:solidFill>
                <a:latin typeface="Lucida Console" pitchFamily="49" charset="0"/>
              </a:rPr>
              <a:t>90</a:t>
            </a:r>
            <a:r>
              <a:rPr lang="en-US" sz="2000" dirty="0" smtClean="0">
                <a:solidFill>
                  <a:srgbClr val="000000"/>
                </a:solidFill>
                <a:latin typeface="LucidaSansTypewriter" pitchFamily="49" charset="0"/>
              </a:rPr>
              <a:t>)</a:t>
            </a:r>
          </a:p>
          <a:p>
            <a:pPr lvl="2">
              <a:buFont typeface="Wingdings 2" pitchFamily="18" charset="2"/>
              <a:buNone/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and awards the student an “A” if either or both of the conditions are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True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algn="just"/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text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"Student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grade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is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A"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is displayed, unless both of the conditions are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False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And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operator has a higher precedence than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Or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469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Reserved.-Edited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1" descr="vbhtp5_05images_Page_31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Reserved.-Edited By Maysoon Al-Duwais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500A1-51B4-4E27-A4F6-2F0E61033A6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Logical Operators</a:t>
            </a:r>
          </a:p>
        </p:txBody>
      </p:sp>
      <p:sp>
        <p:nvSpPr>
          <p:cNvPr id="1198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302"/>
            <a:ext cx="8229600" cy="4525962"/>
          </a:xfrm>
        </p:spPr>
        <p:txBody>
          <a:bodyPr/>
          <a:lstStyle/>
          <a:p>
            <a:r>
              <a:rPr lang="en-US" sz="2800" b="1" i="1" dirty="0" smtClean="0">
                <a:solidFill>
                  <a:srgbClr val="000000"/>
                </a:solidFill>
                <a:latin typeface="AGaramond" pitchFamily="50" charset="0"/>
              </a:rPr>
              <a:t>Logical </a:t>
            </a:r>
            <a:r>
              <a:rPr lang="en-US" sz="2800" b="1" i="1" dirty="0" err="1" smtClean="0">
                <a:solidFill>
                  <a:srgbClr val="000000"/>
                </a:solidFill>
                <a:latin typeface="Lucida Console" pitchFamily="49" charset="0"/>
              </a:rPr>
              <a:t>Xor</a:t>
            </a:r>
            <a:r>
              <a:rPr lang="en-US" sz="2800" b="1" i="1" dirty="0" smtClean="0">
                <a:solidFill>
                  <a:srgbClr val="000000"/>
                </a:solidFill>
                <a:latin typeface="AGaramond" pitchFamily="50" charset="0"/>
              </a:rPr>
              <a:t> Operator</a:t>
            </a:r>
          </a:p>
          <a:p>
            <a:pPr lvl="1" algn="just"/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</a:rPr>
              <a:t>A condition containing the 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</a:rPr>
              <a:t>logical exclusive OR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</a:rPr>
              <a:t>Xor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</a:rPr>
              <a:t>operator is </a:t>
            </a:r>
            <a:r>
              <a:rPr lang="en-US" sz="2200" dirty="0" smtClean="0">
                <a:solidFill>
                  <a:srgbClr val="000000"/>
                </a:solidFill>
                <a:latin typeface="Lucida Console" pitchFamily="49" charset="0"/>
              </a:rPr>
              <a:t>True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</a:rPr>
              <a:t> if and only if one of its operands results in a </a:t>
            </a:r>
            <a:r>
              <a:rPr lang="en-US" sz="2200" dirty="0" smtClean="0">
                <a:solidFill>
                  <a:srgbClr val="000000"/>
                </a:solidFill>
                <a:latin typeface="Lucida Console" pitchFamily="49" charset="0"/>
              </a:rPr>
              <a:t>True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</a:rPr>
              <a:t> value and the other results in a </a:t>
            </a:r>
            <a:r>
              <a:rPr lang="en-US" sz="2200" dirty="0" smtClean="0">
                <a:solidFill>
                  <a:srgbClr val="000000"/>
                </a:solidFill>
                <a:latin typeface="Lucida Console" pitchFamily="49" charset="0"/>
              </a:rPr>
              <a:t>False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</a:rPr>
              <a:t> value.</a:t>
            </a:r>
          </a:p>
          <a:p>
            <a:pPr lvl="1" algn="just">
              <a:buNone/>
            </a:pPr>
            <a:endParaRPr lang="en-US" sz="2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 algn="just"/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</a:rPr>
              <a:t>If both operands are </a:t>
            </a:r>
            <a:r>
              <a:rPr lang="en-US" sz="2200" dirty="0" smtClean="0">
                <a:solidFill>
                  <a:srgbClr val="000000"/>
                </a:solidFill>
                <a:latin typeface="Lucida Console" pitchFamily="49" charset="0"/>
              </a:rPr>
              <a:t>True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</a:rPr>
              <a:t> or both are </a:t>
            </a:r>
            <a:r>
              <a:rPr lang="en-US" sz="2200" dirty="0" smtClean="0">
                <a:solidFill>
                  <a:srgbClr val="000000"/>
                </a:solidFill>
                <a:latin typeface="Lucida Console" pitchFamily="49" charset="0"/>
              </a:rPr>
              <a:t>False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</a:rPr>
              <a:t>, the entire condition is </a:t>
            </a:r>
            <a:r>
              <a:rPr lang="en-US" sz="2200" dirty="0" smtClean="0">
                <a:solidFill>
                  <a:srgbClr val="000000"/>
                </a:solidFill>
                <a:latin typeface="Lucida Console" pitchFamily="49" charset="0"/>
              </a:rPr>
              <a:t>False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 algn="just">
              <a:buNone/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 algn="just">
              <a:buNone/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981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Reserved.-Edited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Picture 1" descr="vbhtp5_05images_Page_33.png"/>
          <p:cNvPicPr>
            <a:picLocks noGrp="1" noChangeAspect="1"/>
          </p:cNvPicPr>
          <p:nvPr isPhoto="1"/>
        </p:nvPicPr>
        <p:blipFill>
          <a:blip r:embed="rId2" cstate="print"/>
          <a:srcRect l="12500" r="30000" b="49986"/>
          <a:stretch>
            <a:fillRect/>
          </a:stretch>
        </p:blipFill>
        <p:spPr bwMode="auto">
          <a:xfrm>
            <a:off x="3581400" y="3676799"/>
            <a:ext cx="5257800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Logical Operators</a:t>
            </a:r>
          </a:p>
        </p:txBody>
      </p:sp>
      <p:sp>
        <p:nvSpPr>
          <p:cNvPr id="12185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rgbClr val="000000"/>
                </a:solidFill>
                <a:latin typeface="AGaramond" pitchFamily="50" charset="0"/>
              </a:rPr>
              <a:t>Logical </a:t>
            </a:r>
            <a:r>
              <a:rPr lang="en-US" sz="2800" b="1" i="1" dirty="0" smtClean="0">
                <a:solidFill>
                  <a:srgbClr val="000000"/>
                </a:solidFill>
                <a:latin typeface="Lucida Console" pitchFamily="49" charset="0"/>
              </a:rPr>
              <a:t>Not</a:t>
            </a:r>
            <a:r>
              <a:rPr lang="en-US" sz="2800" b="1" i="1" dirty="0" smtClean="0">
                <a:solidFill>
                  <a:srgbClr val="000000"/>
                </a:solidFill>
                <a:latin typeface="AGaramond" pitchFamily="50" charset="0"/>
              </a:rPr>
              <a:t> Operator</a:t>
            </a:r>
          </a:p>
          <a:p>
            <a:pPr lvl="1" algn="just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Not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(logical negation) operator enables you to “reverse” the meaning of a condition.</a:t>
            </a:r>
          </a:p>
          <a:p>
            <a:pPr lvl="1" algn="just">
              <a:buNone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 algn="just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Unlike the logical operators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And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Or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400" dirty="0" err="1" smtClean="0">
                <a:solidFill>
                  <a:srgbClr val="000000"/>
                </a:solidFill>
                <a:latin typeface="Lucida Console" pitchFamily="49" charset="0"/>
              </a:rPr>
              <a:t>Xor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, which each combine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two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conditions, the logical negation operator is a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unary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operator, requiring only one operand.</a:t>
            </a:r>
          </a:p>
          <a:p>
            <a:pPr lvl="1" algn="just">
              <a:buNone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186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Reserved.-Edited By Maysoon Al-Duwais</a:t>
            </a:r>
            <a:endParaRPr lang="en-US"/>
          </a:p>
        </p:txBody>
      </p:sp>
      <p:pic>
        <p:nvPicPr>
          <p:cNvPr id="5" name="Picture 1" descr="vbhtp5_05images_Page_34.png"/>
          <p:cNvPicPr>
            <a:picLocks noGrp="1" noChangeAspect="1"/>
          </p:cNvPicPr>
          <p:nvPr isPhoto="1"/>
        </p:nvPicPr>
        <p:blipFill>
          <a:blip r:embed="rId2" cstate="print"/>
          <a:srcRect l="25833" r="40000" b="52731"/>
          <a:stretch>
            <a:fillRect/>
          </a:stretch>
        </p:blipFill>
        <p:spPr bwMode="auto">
          <a:xfrm>
            <a:off x="2971800" y="3829199"/>
            <a:ext cx="3124200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Logical Operators</a:t>
            </a:r>
          </a:p>
        </p:txBody>
      </p:sp>
      <p:sp>
        <p:nvSpPr>
          <p:cNvPr id="12288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525962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logical negation operator is demonstrated by the following program segment:</a:t>
            </a:r>
          </a:p>
          <a:p>
            <a:pPr>
              <a:buNone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2">
              <a:buFont typeface="Wingdings 2" pitchFamily="18" charset="2"/>
              <a:buNone/>
            </a:pPr>
            <a:r>
              <a:rPr lang="en-US" sz="1700" dirty="0" smtClean="0">
                <a:solidFill>
                  <a:srgbClr val="0000FF"/>
                </a:solidFill>
                <a:latin typeface="Lucida Console" pitchFamily="49" charset="0"/>
              </a:rPr>
              <a:t>	If</a:t>
            </a:r>
            <a:r>
              <a:rPr lang="en-US" sz="1700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1700" dirty="0" smtClean="0">
                <a:solidFill>
                  <a:srgbClr val="0000FF"/>
                </a:solidFill>
                <a:latin typeface="Lucida Console" pitchFamily="49" charset="0"/>
              </a:rPr>
              <a:t>Not</a:t>
            </a:r>
            <a:r>
              <a:rPr lang="en-US" sz="1700" dirty="0" smtClean="0">
                <a:solidFill>
                  <a:srgbClr val="000000"/>
                </a:solidFill>
                <a:latin typeface="Lucida Console" pitchFamily="49" charset="0"/>
              </a:rPr>
              <a:t> (value = </a:t>
            </a:r>
            <a:r>
              <a:rPr lang="en-US" sz="1700" dirty="0" smtClean="0">
                <a:solidFill>
                  <a:srgbClr val="128AFF"/>
                </a:solidFill>
                <a:latin typeface="Lucida Console" pitchFamily="49" charset="0"/>
              </a:rPr>
              <a:t>0</a:t>
            </a:r>
            <a:r>
              <a:rPr lang="en-US" sz="1700" dirty="0" smtClean="0">
                <a:solidFill>
                  <a:srgbClr val="000000"/>
                </a:solidFill>
                <a:latin typeface="Lucida Console" pitchFamily="49" charset="0"/>
              </a:rPr>
              <a:t>) </a:t>
            </a:r>
            <a:r>
              <a:rPr lang="en-US" sz="1700" dirty="0" smtClean="0">
                <a:solidFill>
                  <a:srgbClr val="0000FF"/>
                </a:solidFill>
                <a:latin typeface="Lucida Console" pitchFamily="49" charset="0"/>
              </a:rPr>
              <a:t>Then</a:t>
            </a:r>
            <a:br>
              <a:rPr lang="en-US" sz="1700" dirty="0" smtClean="0">
                <a:solidFill>
                  <a:srgbClr val="0000FF"/>
                </a:solidFill>
                <a:latin typeface="Lucida Console" pitchFamily="49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Lucida Console" pitchFamily="49" charset="0"/>
              </a:rPr>
              <a:t>   </a:t>
            </a:r>
            <a:r>
              <a:rPr lang="en-US" sz="1700" dirty="0" err="1" smtClean="0">
                <a:solidFill>
                  <a:srgbClr val="000000"/>
                </a:solidFill>
                <a:latin typeface="Lucida Console" pitchFamily="49" charset="0"/>
              </a:rPr>
              <a:t>resultLabel.Text</a:t>
            </a:r>
            <a:r>
              <a:rPr lang="en-US" sz="1700" dirty="0" smtClean="0">
                <a:solidFill>
                  <a:srgbClr val="000000"/>
                </a:solidFill>
                <a:latin typeface="Lucida Console" pitchFamily="49" charset="0"/>
              </a:rPr>
              <a:t> = </a:t>
            </a:r>
            <a:r>
              <a:rPr lang="en-US" sz="1700" dirty="0" smtClean="0">
                <a:solidFill>
                  <a:srgbClr val="128AFF"/>
                </a:solidFill>
                <a:latin typeface="Lucida Console" pitchFamily="49" charset="0"/>
              </a:rPr>
              <a:t>"The value is "</a:t>
            </a:r>
            <a:r>
              <a:rPr lang="en-US" sz="1700" dirty="0" smtClean="0">
                <a:solidFill>
                  <a:srgbClr val="000000"/>
                </a:solidFill>
                <a:latin typeface="Lucida Console" pitchFamily="49" charset="0"/>
              </a:rPr>
              <a:t> &amp; value</a:t>
            </a:r>
            <a:br>
              <a:rPr lang="en-US" sz="1700" dirty="0" smtClean="0">
                <a:solidFill>
                  <a:srgbClr val="000000"/>
                </a:solidFill>
                <a:latin typeface="Lucida Console" pitchFamily="49" charset="0"/>
              </a:rPr>
            </a:br>
            <a:r>
              <a:rPr lang="en-US" sz="1700" dirty="0" smtClean="0">
                <a:solidFill>
                  <a:srgbClr val="0000FF"/>
                </a:solidFill>
                <a:latin typeface="Lucida Console" pitchFamily="49" charset="0"/>
              </a:rPr>
              <a:t>End If</a:t>
            </a:r>
          </a:p>
          <a:p>
            <a:pPr lvl="2">
              <a:buFont typeface="Wingdings 2" pitchFamily="18" charset="2"/>
              <a:buNone/>
            </a:pPr>
            <a:endParaRPr lang="en-US" sz="1700" dirty="0" smtClean="0">
              <a:solidFill>
                <a:srgbClr val="0000FF"/>
              </a:solidFill>
              <a:latin typeface="Lucida Console" pitchFamily="49" charset="0"/>
            </a:endParaRPr>
          </a:p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parentheses around the condition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value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=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0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are </a:t>
            </a:r>
            <a:r>
              <a:rPr lang="en-US" sz="2400" b="1" u="sng" dirty="0" smtClean="0">
                <a:solidFill>
                  <a:srgbClr val="000000"/>
                </a:solidFill>
                <a:latin typeface="Times New Roman" pitchFamily="18" charset="0"/>
              </a:rPr>
              <a:t>necessary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because the logical negation operator (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Not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) has a higher precedence than the equality operator.</a:t>
            </a:r>
          </a:p>
        </p:txBody>
      </p:sp>
      <p:sp>
        <p:nvSpPr>
          <p:cNvPr id="12288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Reserved.-Edited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Logical Operators</a:t>
            </a:r>
          </a:p>
        </p:txBody>
      </p:sp>
      <p:sp>
        <p:nvSpPr>
          <p:cNvPr id="12390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In most cases, you can avoid using logical negation by expressing the condition differently with relational or equality operators.</a:t>
            </a:r>
          </a:p>
          <a:p>
            <a:pPr algn="just">
              <a:buNone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This flexibility helps you express conditions more naturally.</a:t>
            </a:r>
          </a:p>
          <a:p>
            <a:pPr algn="just">
              <a:buNone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For example, the preceding statement can be written as follows:</a:t>
            </a:r>
          </a:p>
          <a:p>
            <a:pPr algn="just">
              <a:buNone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2">
              <a:buFont typeface="Wingdings 2" pitchFamily="18" charset="2"/>
              <a:buNone/>
            </a:pPr>
            <a:r>
              <a:rPr lang="en-US" dirty="0" smtClean="0">
                <a:solidFill>
                  <a:srgbClr val="0000FF"/>
                </a:solidFill>
                <a:latin typeface="Lucida Console" pitchFamily="49" charset="0"/>
              </a:rPr>
              <a:t>	</a:t>
            </a:r>
            <a:endParaRPr lang="en-US" sz="1700" dirty="0" smtClean="0">
              <a:solidFill>
                <a:srgbClr val="0000FF"/>
              </a:solidFill>
              <a:latin typeface="Lucida Console" pitchFamily="49" charset="0"/>
            </a:endParaRPr>
          </a:p>
        </p:txBody>
      </p:sp>
      <p:sp>
        <p:nvSpPr>
          <p:cNvPr id="12390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Reserved.-Edited By Maysoon Al-Duwais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4843046"/>
            <a:ext cx="3124200" cy="3385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en-US" sz="1600" dirty="0" smtClean="0">
                <a:solidFill>
                  <a:srgbClr val="0000FF"/>
                </a:solidFill>
                <a:latin typeface="Lucida Console" pitchFamily="49" charset="0"/>
              </a:rPr>
              <a:t>If</a:t>
            </a:r>
            <a:r>
              <a:rPr lang="en-US" sz="1600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Lucida Console" pitchFamily="49" charset="0"/>
              </a:rPr>
              <a:t>Not</a:t>
            </a:r>
            <a:r>
              <a:rPr lang="en-US" sz="1600" dirty="0" smtClean="0">
                <a:solidFill>
                  <a:srgbClr val="000000"/>
                </a:solidFill>
                <a:latin typeface="Lucida Console" pitchFamily="49" charset="0"/>
              </a:rPr>
              <a:t> (value = </a:t>
            </a:r>
            <a:r>
              <a:rPr lang="en-US" sz="1600" dirty="0" smtClean="0">
                <a:solidFill>
                  <a:srgbClr val="128AFF"/>
                </a:solidFill>
                <a:latin typeface="Lucida Console" pitchFamily="49" charset="0"/>
              </a:rPr>
              <a:t>0</a:t>
            </a:r>
            <a:r>
              <a:rPr lang="en-US" sz="1600" dirty="0" smtClean="0">
                <a:solidFill>
                  <a:srgbClr val="000000"/>
                </a:solidFill>
                <a:latin typeface="Lucida Console" pitchFamily="49" charset="0"/>
              </a:rPr>
              <a:t>) </a:t>
            </a:r>
            <a:r>
              <a:rPr lang="en-US" sz="1600" dirty="0" smtClean="0">
                <a:solidFill>
                  <a:srgbClr val="0000FF"/>
                </a:solidFill>
                <a:latin typeface="Lucida Console" pitchFamily="49" charset="0"/>
              </a:rPr>
              <a:t>Then</a:t>
            </a:r>
          </a:p>
        </p:txBody>
      </p:sp>
      <p:sp>
        <p:nvSpPr>
          <p:cNvPr id="6" name="Rectangle 5"/>
          <p:cNvSpPr/>
          <p:nvPr/>
        </p:nvSpPr>
        <p:spPr>
          <a:xfrm>
            <a:off x="5943600" y="4843046"/>
            <a:ext cx="2667000" cy="3385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Lucida Console" pitchFamily="49" charset="0"/>
              </a:rPr>
              <a:t>If</a:t>
            </a:r>
            <a:r>
              <a:rPr lang="en-US" sz="1600" dirty="0" smtClean="0">
                <a:solidFill>
                  <a:srgbClr val="000000"/>
                </a:solidFill>
                <a:latin typeface="Lucida Console" pitchFamily="49" charset="0"/>
              </a:rPr>
              <a:t> value &lt;&gt; </a:t>
            </a:r>
            <a:r>
              <a:rPr lang="en-US" sz="1600" dirty="0" smtClean="0">
                <a:solidFill>
                  <a:srgbClr val="128AFF"/>
                </a:solidFill>
                <a:latin typeface="Lucida Console" pitchFamily="49" charset="0"/>
              </a:rPr>
              <a:t>0</a:t>
            </a:r>
            <a:r>
              <a:rPr lang="en-US" sz="1600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Lucida Console" pitchFamily="49" charset="0"/>
              </a:rPr>
              <a:t>Then</a:t>
            </a:r>
            <a:endParaRPr lang="ar-SA" sz="1600" dirty="0"/>
          </a:p>
        </p:txBody>
      </p:sp>
      <p:cxnSp>
        <p:nvCxnSpPr>
          <p:cNvPr id="8" name="Straight Arrow Connector 7"/>
          <p:cNvCxnSpPr>
            <a:stCxn id="5" idx="3"/>
            <a:endCxn id="6" idx="1"/>
          </p:cNvCxnSpPr>
          <p:nvPr/>
        </p:nvCxnSpPr>
        <p:spPr>
          <a:xfrm>
            <a:off x="3810000" y="5012323"/>
            <a:ext cx="2133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62400" y="4690646"/>
            <a:ext cx="1828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 smtClean="0"/>
              <a:t>Can be written as</a:t>
            </a:r>
            <a:endParaRPr lang="ar-SA" sz="16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8BF5-001E-4606-B220-31B33B5698C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Operators’ Precedence</a:t>
            </a:r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1992-2011 by Pearson Education, Inc. All Rights Reserved. -Edited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BDFA4-06CD-4900-87C3-6A70F71EA65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6" name="Picture 1" descr="vbhtp5_05images_Page_40.png"/>
          <p:cNvPicPr>
            <a:picLocks noGrp="1" noChangeAspect="1"/>
          </p:cNvPicPr>
          <p:nvPr isPhoto="1"/>
        </p:nvPicPr>
        <p:blipFill>
          <a:blip r:embed="rId2" cstate="print"/>
          <a:srcRect l="14175" t="7783" r="30701" b="10501"/>
          <a:stretch>
            <a:fillRect/>
          </a:stretch>
        </p:blipFill>
        <p:spPr bwMode="auto">
          <a:xfrm>
            <a:off x="1763688" y="1556792"/>
            <a:ext cx="504056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-Edited By Maysoon Al-Duwais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3</a:t>
            </a:fld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536" t="15375" r="17820" b="19657"/>
          <a:stretch>
            <a:fillRect/>
          </a:stretch>
        </p:blipFill>
        <p:spPr bwMode="auto">
          <a:xfrm>
            <a:off x="539552" y="692696"/>
            <a:ext cx="828092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600" y="5661248"/>
            <a:ext cx="71287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The above program Use the </a:t>
            </a:r>
            <a:r>
              <a:rPr lang="en-US" b="1" dirty="0" smtClean="0">
                <a:solidFill>
                  <a:srgbClr val="0033CC"/>
                </a:solidFill>
              </a:rPr>
              <a:t>Select Case </a:t>
            </a:r>
            <a:r>
              <a:rPr lang="en-US" dirty="0" smtClean="0"/>
              <a:t>Statement to determine the grade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1760" y="1340768"/>
            <a:ext cx="43204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accent5"/>
                </a:solidFill>
              </a:rPr>
              <a:t>X += ( 4 \ y * 2 ) ^ ( x – 2 ) </a:t>
            </a:r>
            <a:endParaRPr lang="ar-SA" sz="2800" dirty="0">
              <a:solidFill>
                <a:schemeClr val="accent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1992-2011 by Pearson Education, Inc. All Rights Reserved. -Edited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BDFA4-06CD-4900-87C3-6A70F71EA65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Left Brace 6"/>
          <p:cNvSpPr/>
          <p:nvPr/>
        </p:nvSpPr>
        <p:spPr>
          <a:xfrm rot="16200000">
            <a:off x="3959932" y="1808820"/>
            <a:ext cx="432048" cy="5040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Left Brace 7"/>
          <p:cNvSpPr/>
          <p:nvPr/>
        </p:nvSpPr>
        <p:spPr>
          <a:xfrm rot="16200000">
            <a:off x="3635896" y="2276873"/>
            <a:ext cx="288032" cy="720080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Oval 8"/>
          <p:cNvSpPr/>
          <p:nvPr/>
        </p:nvSpPr>
        <p:spPr>
          <a:xfrm>
            <a:off x="3995936" y="2132856"/>
            <a:ext cx="36004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en-US" dirty="0" smtClean="0"/>
              <a:t>1</a:t>
            </a:r>
            <a:endParaRPr lang="ar-SA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419872" y="1772816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635896" y="2780928"/>
            <a:ext cx="36004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ar-SA" dirty="0" smtClean="0"/>
              <a:t>2</a:t>
            </a:r>
            <a:endParaRPr lang="ar-SA" dirty="0"/>
          </a:p>
        </p:txBody>
      </p:sp>
      <p:sp>
        <p:nvSpPr>
          <p:cNvPr id="17" name="Left Brace 16"/>
          <p:cNvSpPr/>
          <p:nvPr/>
        </p:nvSpPr>
        <p:spPr>
          <a:xfrm rot="16200000">
            <a:off x="5436096" y="2924944"/>
            <a:ext cx="288032" cy="576064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8" name="Straight Connector 17"/>
          <p:cNvCxnSpPr>
            <a:stCxn id="17" idx="2"/>
          </p:cNvCxnSpPr>
          <p:nvPr/>
        </p:nvCxnSpPr>
        <p:spPr>
          <a:xfrm flipV="1">
            <a:off x="5868144" y="1772816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436096" y="3356992"/>
            <a:ext cx="36004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ar-SA" dirty="0" smtClean="0"/>
              <a:t>3</a:t>
            </a:r>
            <a:endParaRPr lang="ar-SA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5292080" y="1772816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eft Brace 22"/>
          <p:cNvSpPr/>
          <p:nvPr/>
        </p:nvSpPr>
        <p:spPr>
          <a:xfrm rot="16200000">
            <a:off x="4469144" y="3243824"/>
            <a:ext cx="432048" cy="1810512"/>
          </a:xfrm>
          <a:prstGeom prst="leftBrace">
            <a:avLst>
              <a:gd name="adj1" fmla="val 8333"/>
              <a:gd name="adj2" fmla="val 634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4" name="Straight Connector 23"/>
          <p:cNvCxnSpPr>
            <a:stCxn id="23" idx="2"/>
            <a:endCxn id="19" idx="4"/>
          </p:cNvCxnSpPr>
          <p:nvPr/>
        </p:nvCxnSpPr>
        <p:spPr>
          <a:xfrm flipV="1">
            <a:off x="5590424" y="371703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3" idx="0"/>
            <a:endCxn id="12" idx="4"/>
          </p:cNvCxnSpPr>
          <p:nvPr/>
        </p:nvCxnSpPr>
        <p:spPr>
          <a:xfrm flipV="1">
            <a:off x="3779912" y="3140968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4788024" y="4365104"/>
            <a:ext cx="36004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ar-SA" dirty="0" smtClean="0"/>
              <a:t>4</a:t>
            </a:r>
            <a:endParaRPr lang="ar-SA" dirty="0"/>
          </a:p>
        </p:txBody>
      </p:sp>
      <p:sp>
        <p:nvSpPr>
          <p:cNvPr id="42" name="Left Brace 41"/>
          <p:cNvSpPr/>
          <p:nvPr/>
        </p:nvSpPr>
        <p:spPr>
          <a:xfrm rot="16200000">
            <a:off x="3641052" y="3999908"/>
            <a:ext cx="432048" cy="2170552"/>
          </a:xfrm>
          <a:prstGeom prst="leftBrace">
            <a:avLst>
              <a:gd name="adj1" fmla="val 8333"/>
              <a:gd name="adj2" fmla="val 634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3" name="Straight Connector 42"/>
          <p:cNvCxnSpPr>
            <a:stCxn id="42" idx="2"/>
            <a:endCxn id="41" idx="4"/>
          </p:cNvCxnSpPr>
          <p:nvPr/>
        </p:nvCxnSpPr>
        <p:spPr>
          <a:xfrm flipV="1">
            <a:off x="4942352" y="472514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2" idx="0"/>
          </p:cNvCxnSpPr>
          <p:nvPr/>
        </p:nvCxnSpPr>
        <p:spPr>
          <a:xfrm flipV="1">
            <a:off x="2771800" y="1772816"/>
            <a:ext cx="0" cy="3096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3995936" y="5301208"/>
            <a:ext cx="37436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ar-SA" dirty="0" smtClean="0"/>
              <a:t>5</a:t>
            </a:r>
            <a:endParaRPr lang="ar-SA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#2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624" y="1340768"/>
            <a:ext cx="734481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chemeClr val="accent5"/>
                </a:solidFill>
              </a:rPr>
              <a:t>If Not( x * y &lt; 0 ) And ( x ^ 2 &gt;= 100 Mod 4 ) </a:t>
            </a:r>
            <a:endParaRPr lang="ar-SA" sz="2800" dirty="0">
              <a:solidFill>
                <a:schemeClr val="accent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1992-2011 by Pearson Education, Inc. All Rights Reserved. -Edited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BDFA4-06CD-4900-87C3-6A70F71EA65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Left Brace 6"/>
          <p:cNvSpPr/>
          <p:nvPr/>
        </p:nvSpPr>
        <p:spPr>
          <a:xfrm rot="16200000">
            <a:off x="2807804" y="1808820"/>
            <a:ext cx="432048" cy="5040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Left Brace 7"/>
          <p:cNvSpPr/>
          <p:nvPr/>
        </p:nvSpPr>
        <p:spPr>
          <a:xfrm rot="16200000">
            <a:off x="3275856" y="2276873"/>
            <a:ext cx="288032" cy="720080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Oval 8"/>
          <p:cNvSpPr/>
          <p:nvPr/>
        </p:nvSpPr>
        <p:spPr>
          <a:xfrm>
            <a:off x="2843808" y="2132856"/>
            <a:ext cx="36004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en-US" dirty="0" smtClean="0"/>
              <a:t>1</a:t>
            </a:r>
            <a:endParaRPr lang="ar-SA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779912" y="1772816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275856" y="2780928"/>
            <a:ext cx="36004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ar-SA" dirty="0" smtClean="0"/>
              <a:t>2</a:t>
            </a:r>
            <a:endParaRPr lang="ar-SA" dirty="0"/>
          </a:p>
        </p:txBody>
      </p:sp>
      <p:sp>
        <p:nvSpPr>
          <p:cNvPr id="17" name="Left Brace 16"/>
          <p:cNvSpPr/>
          <p:nvPr/>
        </p:nvSpPr>
        <p:spPr>
          <a:xfrm rot="16200000">
            <a:off x="5220072" y="1700808"/>
            <a:ext cx="288032" cy="576064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Oval 18"/>
          <p:cNvSpPr/>
          <p:nvPr/>
        </p:nvSpPr>
        <p:spPr>
          <a:xfrm>
            <a:off x="5220072" y="2132856"/>
            <a:ext cx="36004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ar-SA" dirty="0" smtClean="0"/>
              <a:t>3</a:t>
            </a:r>
            <a:endParaRPr lang="ar-SA" dirty="0"/>
          </a:p>
        </p:txBody>
      </p:sp>
      <p:sp>
        <p:nvSpPr>
          <p:cNvPr id="23" name="Left Brace 22"/>
          <p:cNvSpPr/>
          <p:nvPr/>
        </p:nvSpPr>
        <p:spPr>
          <a:xfrm rot="16200000">
            <a:off x="6981980" y="1451069"/>
            <a:ext cx="292608" cy="1080120"/>
          </a:xfrm>
          <a:prstGeom prst="leftBrace">
            <a:avLst>
              <a:gd name="adj1" fmla="val 8333"/>
              <a:gd name="adj2" fmla="val 4915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Oval 40"/>
          <p:cNvSpPr/>
          <p:nvPr/>
        </p:nvSpPr>
        <p:spPr>
          <a:xfrm>
            <a:off x="6948264" y="2132856"/>
            <a:ext cx="36004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ar-SA" dirty="0" smtClean="0"/>
              <a:t>4</a:t>
            </a:r>
            <a:endParaRPr lang="ar-SA" dirty="0"/>
          </a:p>
        </p:txBody>
      </p:sp>
      <p:sp>
        <p:nvSpPr>
          <p:cNvPr id="42" name="Left Brace 41"/>
          <p:cNvSpPr/>
          <p:nvPr/>
        </p:nvSpPr>
        <p:spPr>
          <a:xfrm rot="16200000">
            <a:off x="6014432" y="1852817"/>
            <a:ext cx="457200" cy="1737360"/>
          </a:xfrm>
          <a:prstGeom prst="leftBrace">
            <a:avLst>
              <a:gd name="adj1" fmla="val 8333"/>
              <a:gd name="adj2" fmla="val 505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Oval 44"/>
          <p:cNvSpPr/>
          <p:nvPr/>
        </p:nvSpPr>
        <p:spPr>
          <a:xfrm>
            <a:off x="6084168" y="2924944"/>
            <a:ext cx="37436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ar-SA" dirty="0" smtClean="0"/>
              <a:t>5</a:t>
            </a:r>
            <a:endParaRPr lang="ar-SA" dirty="0"/>
          </a:p>
        </p:txBody>
      </p:sp>
      <p:sp>
        <p:nvSpPr>
          <p:cNvPr id="28" name="Left Brace 27"/>
          <p:cNvSpPr/>
          <p:nvPr/>
        </p:nvSpPr>
        <p:spPr>
          <a:xfrm rot="16200000">
            <a:off x="2615208" y="2721496"/>
            <a:ext cx="457200" cy="1296144"/>
          </a:xfrm>
          <a:prstGeom prst="leftBrace">
            <a:avLst>
              <a:gd name="adj1" fmla="val 8333"/>
              <a:gd name="adj2" fmla="val 505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2195736" y="1844824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2699792" y="3573016"/>
            <a:ext cx="37436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ar-SA" dirty="0" smtClean="0"/>
              <a:t>6</a:t>
            </a:r>
            <a:endParaRPr lang="ar-SA" dirty="0"/>
          </a:p>
        </p:txBody>
      </p:sp>
      <p:sp>
        <p:nvSpPr>
          <p:cNvPr id="33" name="Left Brace 32"/>
          <p:cNvSpPr/>
          <p:nvPr/>
        </p:nvSpPr>
        <p:spPr>
          <a:xfrm rot="16200000">
            <a:off x="4343399" y="2937521"/>
            <a:ext cx="457201" cy="3312368"/>
          </a:xfrm>
          <a:prstGeom prst="leftBrace">
            <a:avLst>
              <a:gd name="adj1" fmla="val 8333"/>
              <a:gd name="adj2" fmla="val 505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Oval 33"/>
          <p:cNvSpPr/>
          <p:nvPr/>
        </p:nvSpPr>
        <p:spPr>
          <a:xfrm>
            <a:off x="4345712" y="4797152"/>
            <a:ext cx="374360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ar-SA" dirty="0" smtClean="0"/>
              <a:t>7</a:t>
            </a:r>
            <a:endParaRPr lang="ar-SA" dirty="0"/>
          </a:p>
        </p:txBody>
      </p:sp>
      <p:cxnSp>
        <p:nvCxnSpPr>
          <p:cNvPr id="35" name="Straight Connector 34"/>
          <p:cNvCxnSpPr>
            <a:endCxn id="45" idx="4"/>
          </p:cNvCxnSpPr>
          <p:nvPr/>
        </p:nvCxnSpPr>
        <p:spPr>
          <a:xfrm flipV="1">
            <a:off x="6228184" y="3284984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3" idx="0"/>
          </p:cNvCxnSpPr>
          <p:nvPr/>
        </p:nvCxnSpPr>
        <p:spPr>
          <a:xfrm flipV="1">
            <a:off x="2915816" y="3933056"/>
            <a:ext cx="0" cy="432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-Edited By Maysoon Al-Duwais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4</a:t>
            </a:fld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089" t="17344" r="17266" b="16704"/>
          <a:stretch>
            <a:fillRect/>
          </a:stretch>
        </p:blipFill>
        <p:spPr bwMode="auto">
          <a:xfrm>
            <a:off x="395536" y="620688"/>
            <a:ext cx="828092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5517232"/>
            <a:ext cx="81369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The above program Use </a:t>
            </a:r>
            <a:r>
              <a:rPr lang="en-US" b="1" dirty="0" smtClean="0">
                <a:solidFill>
                  <a:srgbClr val="0033CC"/>
                </a:solidFill>
              </a:rPr>
              <a:t>If Then </a:t>
            </a:r>
            <a:r>
              <a:rPr lang="en-US" b="1" dirty="0" err="1" smtClean="0">
                <a:solidFill>
                  <a:srgbClr val="0033CC"/>
                </a:solidFill>
              </a:rPr>
              <a:t>ElseIf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Statement to determine the grade</a:t>
            </a:r>
          </a:p>
          <a:p>
            <a:pPr algn="l" rtl="0"/>
            <a:r>
              <a:rPr lang="en-US" dirty="0" smtClean="0"/>
              <a:t>- This program is </a:t>
            </a:r>
            <a:r>
              <a:rPr lang="en-US" b="1" u="sng" dirty="0" smtClean="0"/>
              <a:t>equivalent </a:t>
            </a:r>
            <a:r>
              <a:rPr lang="en-US" dirty="0" smtClean="0"/>
              <a:t>to the one in previous slide#3 that uses </a:t>
            </a:r>
            <a:r>
              <a:rPr lang="en-US" b="1" dirty="0" smtClean="0">
                <a:solidFill>
                  <a:srgbClr val="0033CC"/>
                </a:solidFill>
              </a:rPr>
              <a:t>Select Case</a:t>
            </a:r>
            <a:endParaRPr lang="ar-SA" b="1" dirty="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-Edited By Maysoon Al-Duwais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FB35-F630-43C5-ACF6-0EC747D31FA5}" type="slidenum">
              <a:rPr lang="ar-SA" smtClean="0"/>
              <a:pPr/>
              <a:t>5</a:t>
            </a:fld>
            <a:endParaRPr lang="ar-SA"/>
          </a:p>
        </p:txBody>
      </p:sp>
      <p:sp>
        <p:nvSpPr>
          <p:cNvPr id="10" name="TextBox 9"/>
          <p:cNvSpPr txBox="1"/>
          <p:nvPr/>
        </p:nvSpPr>
        <p:spPr>
          <a:xfrm>
            <a:off x="179512" y="2492896"/>
            <a:ext cx="3960440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400" dirty="0" smtClean="0"/>
              <a:t>When The user enters grade 77 and press the Calculate Score button of the Select Case Statement (The code in Slide#3)</a:t>
            </a:r>
            <a:endParaRPr lang="ar-SA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2492896"/>
            <a:ext cx="4139952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400" dirty="0" smtClean="0"/>
              <a:t>When The user enters grade 77 and press the Calculate Score button of the If Then Else Statement (The code in Slide#4)</a:t>
            </a:r>
            <a:endParaRPr lang="ar-SA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5517232"/>
            <a:ext cx="4032448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400" dirty="0" smtClean="0"/>
              <a:t>When The user Press one of the Calculate Score Button Without Entering any score in the </a:t>
            </a:r>
            <a:r>
              <a:rPr lang="en-US" sz="1400" dirty="0" err="1" smtClean="0"/>
              <a:t>TextBox</a:t>
            </a:r>
            <a:endParaRPr lang="ar-SA" sz="1400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2857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2932" y="332656"/>
            <a:ext cx="2857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356992"/>
            <a:ext cx="2857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2932" y="3356992"/>
            <a:ext cx="2857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932040" y="5517232"/>
            <a:ext cx="4032448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400" dirty="0" smtClean="0"/>
              <a:t>When The user enters grade 89 and press one of the Calculate Score button</a:t>
            </a:r>
            <a:endParaRPr lang="ar-SA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Lucida Console"/>
              </a:rPr>
              <a:t>Select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…</a:t>
            </a:r>
            <a:r>
              <a:rPr lang="en-US" dirty="0" smtClean="0">
                <a:solidFill>
                  <a:srgbClr val="3380E6"/>
                </a:solidFill>
                <a:latin typeface="Lucida Console"/>
              </a:rPr>
              <a:t>Case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Multiple-Selection Statement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A grade in the range:</a:t>
            </a:r>
          </a:p>
          <a:p>
            <a:pPr lvl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100 represents a Perfect A</a:t>
            </a:r>
          </a:p>
          <a:p>
            <a:pPr lvl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90–99 represents an A, </a:t>
            </a:r>
          </a:p>
          <a:p>
            <a:pPr lvl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80–89 represents a B, </a:t>
            </a:r>
          </a:p>
          <a:p>
            <a:pPr lvl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70–79 represents a C, </a:t>
            </a:r>
          </a:p>
          <a:p>
            <a:pPr lvl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60–69 represents a D </a:t>
            </a:r>
          </a:p>
          <a:p>
            <a:pPr lvl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and 0–59 represents an F.</a:t>
            </a:r>
          </a:p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We assume that the user enters a grade in the range 0–100.</a:t>
            </a:r>
          </a:p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The expression following the keywords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Select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(in this case,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grade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) is called the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controlling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expression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It is compared in order with each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If a matching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is found, the code in the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executes, then program control proceeds to the first statement after the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Select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statement.</a:t>
            </a:r>
          </a:p>
        </p:txBody>
      </p:sp>
      <p:sp>
        <p:nvSpPr>
          <p:cNvPr id="82948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1907704" y="6309320"/>
            <a:ext cx="6840760" cy="41215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© 1992-2011 by Pearson Education, Inc. All Rights Reserved. -Edited By </a:t>
            </a:r>
            <a:r>
              <a:rPr lang="en-US" dirty="0" err="1" smtClean="0"/>
              <a:t>Maysoon</a:t>
            </a:r>
            <a:r>
              <a:rPr lang="en-US" dirty="0" smtClean="0"/>
              <a:t> Al-Duwais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BDFA4-06CD-4900-87C3-6A70F71EA6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3380E6"/>
                </a:solidFill>
                <a:latin typeface="Lucida Console"/>
              </a:rPr>
              <a:t>Select</a:t>
            </a:r>
            <a:r>
              <a:rPr lang="en-US" sz="2800" dirty="0" smtClean="0">
                <a:solidFill>
                  <a:srgbClr val="3380E6"/>
                </a:solidFill>
                <a:latin typeface="Arial"/>
              </a:rPr>
              <a:t>…</a:t>
            </a:r>
            <a:r>
              <a:rPr lang="en-US" sz="2800" dirty="0" smtClean="0">
                <a:solidFill>
                  <a:srgbClr val="3380E6"/>
                </a:solidFill>
                <a:latin typeface="Lucida Console"/>
              </a:rPr>
              <a:t>Case</a:t>
            </a:r>
            <a:r>
              <a:rPr lang="en-US" sz="2800" dirty="0" smtClean="0">
                <a:solidFill>
                  <a:srgbClr val="3380E6"/>
                </a:solidFill>
                <a:latin typeface="Arial"/>
              </a:rPr>
              <a:t> Multiple-Selection Statement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statement can specify multiple actions:</a:t>
            </a:r>
          </a:p>
          <a:p>
            <a:pPr lvl="1">
              <a:lnSpc>
                <a:spcPct val="8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Example: The Following 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</a:rPr>
              <a:t>Case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has two actions:</a:t>
            </a:r>
          </a:p>
          <a:p>
            <a:pPr>
              <a:lnSpc>
                <a:spcPct val="80000"/>
              </a:lnSpc>
              <a:buNone/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80000"/>
              </a:lnSpc>
            </a:pPr>
            <a:endParaRPr lang="en-US" sz="21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The output will be as follows:</a:t>
            </a:r>
          </a:p>
          <a:p>
            <a:pPr>
              <a:lnSpc>
                <a:spcPct val="80000"/>
              </a:lnSpc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Keyword </a:t>
            </a:r>
            <a:r>
              <a:rPr lang="en-US" sz="2500" dirty="0" smtClean="0">
                <a:solidFill>
                  <a:srgbClr val="0033CC"/>
                </a:solidFill>
                <a:latin typeface="Lucida Console" pitchFamily="49" charset="0"/>
              </a:rPr>
              <a:t>To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specifies the range; </a:t>
            </a:r>
          </a:p>
          <a:p>
            <a:pPr lvl="1">
              <a:lnSpc>
                <a:spcPct val="8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Example: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			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</a:rPr>
              <a:t>Case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80 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</a:rPr>
              <a:t>To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89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Means all the values [80,81,82,….,87,88,89] ranging between 80 to 89</a:t>
            </a:r>
          </a:p>
        </p:txBody>
      </p:sp>
      <p:sp>
        <p:nvSpPr>
          <p:cNvPr id="8397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BDFA4-06CD-4900-87C3-6A70F71EA6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31797" r="43277" b="58857"/>
          <a:stretch>
            <a:fillRect/>
          </a:stretch>
        </p:blipFill>
        <p:spPr bwMode="auto">
          <a:xfrm>
            <a:off x="1475656" y="1988840"/>
            <a:ext cx="6030668" cy="8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96952"/>
            <a:ext cx="28575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Lucida Console"/>
              </a:rPr>
              <a:t>Select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…</a:t>
            </a:r>
            <a:r>
              <a:rPr lang="en-US" dirty="0" smtClean="0">
                <a:solidFill>
                  <a:srgbClr val="3380E6"/>
                </a:solidFill>
                <a:latin typeface="Lucida Console"/>
              </a:rPr>
              <a:t>Case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Multiple-Selection Statement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If no match occurs between the controlling expression’s value (grade) and a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label, the </a:t>
            </a:r>
            <a:r>
              <a:rPr lang="en-US" sz="2400" b="1" u="sng" dirty="0" smtClean="0">
                <a:solidFill>
                  <a:srgbClr val="000000"/>
                </a:solidFill>
                <a:latin typeface="AGaramond" pitchFamily="50" charset="0"/>
              </a:rPr>
              <a:t>optional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Case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Else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executes.</a:t>
            </a:r>
          </a:p>
          <a:p>
            <a:pPr algn="just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It is not necessary to write the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Case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Else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Example:</a:t>
            </a:r>
          </a:p>
          <a:p>
            <a:pPr lvl="2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In Slide#3: If the User enters the value 59, the action of the </a:t>
            </a: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</a:rPr>
              <a:t>Case Else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will be executed as follows:</a:t>
            </a: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499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BDFA4-06CD-4900-87C3-6A70F71EA6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149080"/>
            <a:ext cx="28575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5496" y="3924345"/>
            <a:ext cx="4896544" cy="2232248"/>
            <a:chOff x="1259632" y="2204864"/>
            <a:chExt cx="4896544" cy="223224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177" t="36046" r="38297" b="33439"/>
            <a:stretch>
              <a:fillRect/>
            </a:stretch>
          </p:blipFill>
          <p:spPr bwMode="auto">
            <a:xfrm>
              <a:off x="1403648" y="2204864"/>
              <a:ext cx="4752528" cy="2232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259632" y="3933056"/>
              <a:ext cx="439248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ar-SA" sz="1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80" y="274638"/>
            <a:ext cx="86868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Lucida Console"/>
              </a:rPr>
              <a:t>Select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…</a:t>
            </a:r>
            <a:r>
              <a:rPr lang="en-US" dirty="0" smtClean="0">
                <a:solidFill>
                  <a:srgbClr val="3380E6"/>
                </a:solidFill>
                <a:latin typeface="Lucida Console"/>
              </a:rPr>
              <a:t>Case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Multiple-Selection Statement</a:t>
            </a:r>
          </a:p>
        </p:txBody>
      </p:sp>
      <p:sp>
        <p:nvSpPr>
          <p:cNvPr id="86019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If no match occurs and the </a:t>
            </a:r>
            <a:r>
              <a:rPr lang="en-US" sz="2400" dirty="0" smtClean="0">
                <a:solidFill>
                  <a:srgbClr val="0033CC"/>
                </a:solidFill>
                <a:latin typeface="Lucida Console" pitchFamily="49" charset="0"/>
              </a:rPr>
              <a:t>Select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</a:rPr>
              <a:t>…</a:t>
            </a:r>
            <a:r>
              <a:rPr lang="en-US" sz="2400" dirty="0" smtClean="0">
                <a:solidFill>
                  <a:srgbClr val="0033CC"/>
                </a:solidFill>
                <a:latin typeface="Lucida Console" pitchFamily="49" charset="0"/>
              </a:rPr>
              <a:t>Case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does not contain a </a:t>
            </a:r>
            <a:r>
              <a:rPr lang="en-US" sz="2400" dirty="0" smtClean="0">
                <a:solidFill>
                  <a:srgbClr val="0033CC"/>
                </a:solidFill>
                <a:latin typeface="Lucida Console" pitchFamily="49" charset="0"/>
              </a:rPr>
              <a:t>Case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33CC"/>
                </a:solidFill>
                <a:latin typeface="Lucida Console" pitchFamily="49" charset="0"/>
              </a:rPr>
              <a:t>Else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, program control simply continues with the first statement after the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Select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…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Case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Example:</a:t>
            </a:r>
          </a:p>
          <a:p>
            <a:pPr lvl="2"/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If the code in slide#3 does not have the </a:t>
            </a:r>
            <a:r>
              <a:rPr lang="en-US" sz="2000" dirty="0" smtClean="0">
                <a:solidFill>
                  <a:srgbClr val="0033CC"/>
                </a:solidFill>
                <a:latin typeface="Times New Roman" pitchFamily="18" charset="0"/>
              </a:rPr>
              <a:t>Case Else </a:t>
            </a:r>
            <a:r>
              <a:rPr lang="en-US" sz="2000" dirty="0" smtClean="0">
                <a:latin typeface="Times New Roman" pitchFamily="18" charset="0"/>
              </a:rPr>
              <a:t>as bellow, when the user Enters the number 59 nothing will happen.</a:t>
            </a:r>
            <a:endParaRPr lang="en-US" sz="2000" dirty="0" smtClean="0">
              <a:latin typeface="Lucida Console" pitchFamily="49" charset="0"/>
            </a:endParaRPr>
          </a:p>
        </p:txBody>
      </p:sp>
      <p:sp>
        <p:nvSpPr>
          <p:cNvPr id="8602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BDFA4-06CD-4900-87C3-6A70F71EA6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140369"/>
            <a:ext cx="28575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>
            <a:stCxn id="6" idx="3"/>
            <a:endCxn id="6146" idx="1"/>
          </p:cNvCxnSpPr>
          <p:nvPr/>
        </p:nvCxnSpPr>
        <p:spPr>
          <a:xfrm>
            <a:off x="4932040" y="5040469"/>
            <a:ext cx="936104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508104" y="5652537"/>
            <a:ext cx="108012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55976" y="5652537"/>
            <a:ext cx="115212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1600" dirty="0" smtClean="0">
                <a:solidFill>
                  <a:schemeClr val="accent2"/>
                </a:solidFill>
              </a:rPr>
              <a:t>Nothing is displayed</a:t>
            </a:r>
            <a:endParaRPr lang="ar-SA" sz="1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30AFAA5D399E489E1819B440698DE2" ma:contentTypeVersion="0" ma:contentTypeDescription="Create a new document." ma:contentTypeScope="" ma:versionID="d2e5e4ccdb149d2076a9830fd3e7492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C3F7E7-5F61-4A1D-ABAC-30E99581169D}"/>
</file>

<file path=customXml/itemProps2.xml><?xml version="1.0" encoding="utf-8"?>
<ds:datastoreItem xmlns:ds="http://schemas.openxmlformats.org/officeDocument/2006/customXml" ds:itemID="{35EF1C80-5219-4A7D-B1EF-DAAF3FB71358}"/>
</file>

<file path=customXml/itemProps3.xml><?xml version="1.0" encoding="utf-8"?>
<ds:datastoreItem xmlns:ds="http://schemas.openxmlformats.org/officeDocument/2006/customXml" ds:itemID="{0A68B43C-EFF4-4076-A80E-1300842FB98A}"/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1887</Words>
  <Application>Microsoft Office PowerPoint</Application>
  <PresentationFormat>On-screen Show (4:3)</PresentationFormat>
  <Paragraphs>269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Chapter 4  Select…Case Multiple-Selection Statement &amp; Logical Operators</vt:lpstr>
      <vt:lpstr>Select…Case Multiple-Selection Statement</vt:lpstr>
      <vt:lpstr>Slide 3</vt:lpstr>
      <vt:lpstr>Slide 4</vt:lpstr>
      <vt:lpstr>Slide 5</vt:lpstr>
      <vt:lpstr>Select…Case Multiple-Selection Statement</vt:lpstr>
      <vt:lpstr>Select…Case Multiple-Selection Statement</vt:lpstr>
      <vt:lpstr>Select…Case Multiple-Selection Statement</vt:lpstr>
      <vt:lpstr>Select…Case Multiple-Selection Statement</vt:lpstr>
      <vt:lpstr>Select…Case Multiple-Selection Statement</vt:lpstr>
      <vt:lpstr>Slide 11</vt:lpstr>
      <vt:lpstr>Select…Case Multiple-Selection Statement </vt:lpstr>
      <vt:lpstr>Select…Case Multiple-Selection Statement </vt:lpstr>
      <vt:lpstr>Select…Case Multiple-Selection Statement</vt:lpstr>
      <vt:lpstr>Select…Case Multiple-Selection Statement</vt:lpstr>
      <vt:lpstr>Logical Operators</vt:lpstr>
      <vt:lpstr>Logical Operators</vt:lpstr>
      <vt:lpstr>Logical Operators</vt:lpstr>
      <vt:lpstr>Logical Operators</vt:lpstr>
      <vt:lpstr>Logical Operators</vt:lpstr>
      <vt:lpstr>Logical Operators</vt:lpstr>
      <vt:lpstr>Logical Operators</vt:lpstr>
      <vt:lpstr>Logical Operators</vt:lpstr>
      <vt:lpstr>Slide 24</vt:lpstr>
      <vt:lpstr>Logical Operators</vt:lpstr>
      <vt:lpstr>Logical Operators</vt:lpstr>
      <vt:lpstr>Logical Operators</vt:lpstr>
      <vt:lpstr>Logical Operators</vt:lpstr>
      <vt:lpstr>Operators’ Precedence</vt:lpstr>
      <vt:lpstr>Example #1</vt:lpstr>
      <vt:lpstr>Example #2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Maysoon</dc:creator>
  <cp:lastModifiedBy>Maysoon</cp:lastModifiedBy>
  <cp:revision>56</cp:revision>
  <dcterms:created xsi:type="dcterms:W3CDTF">2012-02-22T04:33:12Z</dcterms:created>
  <dcterms:modified xsi:type="dcterms:W3CDTF">2013-02-20T12:08:30Z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0x0101005130AFAA5D399E489E1819B440698DE2</vt:lpwstr>
  </property>
</Properties>
</file>