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" d="100"/>
          <a:sy n="11" d="100"/>
        </p:scale>
        <p:origin x="-120" y="-1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185437-8607-46DE-B926-4E009A4ADD5D}" type="datetimeFigureOut">
              <a:rPr lang="x-none" smtClean="0"/>
              <a:pPr/>
              <a:t>15-08-16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FBDA59E-ED57-461E-8C41-E18A02DFD4B1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777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62-899F-490C-A5F0-3D4F71298C75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EDB5-BE51-4081-BC07-62ABDDABBB61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09E4-207F-4942-9DC4-D37CC4CD8194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 rtl="0">
              <a:defRPr/>
            </a:lvl1pPr>
            <a:lvl2pPr algn="just" rtl="0">
              <a:defRPr/>
            </a:lvl2pPr>
            <a:lvl3pPr algn="just" rtl="0">
              <a:defRPr/>
            </a:lvl3pPr>
            <a:lvl4pPr algn="just" rtl="0">
              <a:defRPr/>
            </a:lvl4pPr>
            <a:lvl5pPr algn="just" rtl="0"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3536-928B-4921-BE77-CAF67C66ECD4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1FE-8F71-480A-896D-294EB5EB373C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54F3-5F19-46A2-9A44-186D7E8B0043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57A1-F0AC-4AEE-93C2-D8509ADA0D0D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D971-8EC1-4738-852A-51A83E8635C5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5731-DE83-4BC9-B7B2-DEBB868A5870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D16-0CD0-4D72-A3AC-E0A3C18E5E63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EA76D2-B4F7-4A08-96F4-FCE23C762B2E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B958C2-1762-478E-B0C6-34A10F3BD3ED}" type="datetime1">
              <a:rPr lang="x-none" smtClean="0"/>
              <a:pPr/>
              <a:t>15-08-16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Maysoon AlDuwais From "Managing Computer Networks", Dr. Rafee Jamal AlDeen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8BACC1-8530-4AB8-B3C7-000218338C8B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077200" cy="1673352"/>
          </a:xfrm>
        </p:spPr>
        <p:txBody>
          <a:bodyPr/>
          <a:lstStyle/>
          <a:p>
            <a:pPr algn="ctr" rtl="0"/>
            <a:r>
              <a:rPr lang="en-US" dirty="0" smtClean="0"/>
              <a:t>Lec4: Network Models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</a:t>
            </a:fld>
            <a:endParaRPr 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rot="5400000">
            <a:off x="6400800" y="4648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343400" y="4648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5257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indent="-914400">
              <a:buFont typeface="+mj-lt"/>
              <a:buAutoNum type="alphaUcPeriod" startAt="3"/>
            </a:pPr>
            <a:r>
              <a:rPr lang="en-GB" sz="3600" dirty="0" smtClean="0"/>
              <a:t>Distributed Management Model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 this model network management systems are distributed on different indeterminate and in dependable places.</a:t>
            </a:r>
          </a:p>
          <a:p>
            <a:r>
              <a:rPr lang="en-GB" sz="2800" dirty="0" smtClean="0"/>
              <a:t>Examples:</a:t>
            </a:r>
          </a:p>
          <a:p>
            <a:pPr lvl="1"/>
            <a:r>
              <a:rPr lang="en-GB" sz="2400" dirty="0" smtClean="0"/>
              <a:t>CORBA(NCR)</a:t>
            </a:r>
            <a:endParaRPr lang="x-none" sz="2400" dirty="0" smtClean="0"/>
          </a:p>
          <a:p>
            <a:pPr lvl="1"/>
            <a:r>
              <a:rPr lang="en-GB" sz="2400" dirty="0" smtClean="0"/>
              <a:t>DCOM(Microsoft) </a:t>
            </a:r>
            <a:endParaRPr lang="x-non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10</a:t>
            </a:fld>
            <a:endParaRPr lang="x-none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4038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162800" y="36576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7162800" y="49530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105400" y="49530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105400" y="37338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906871" y="5726668"/>
            <a:ext cx="3207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/>
              <a:t>Network Management system</a:t>
            </a:r>
            <a:endParaRPr lang="x-none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5638800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400" b="1" dirty="0" smtClean="0"/>
              <a:t>NM</a:t>
            </a:r>
            <a:endParaRPr lang="x-none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3"/>
            </a:pPr>
            <a:r>
              <a:rPr lang="en-GB" sz="3600" dirty="0" smtClean="0">
                <a:solidFill>
                  <a:srgbClr val="F0AD00">
                    <a:satMod val="150000"/>
                  </a:srgbClr>
                </a:solidFill>
              </a:rPr>
              <a:t>Distributed Management Model (Cont.)</a:t>
            </a:r>
            <a:endParaRPr lang="x-non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Distributing the load on the entire network completely.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Easy to expand the network.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Reliable and consistent.</a:t>
            </a:r>
          </a:p>
          <a:p>
            <a:pPr marL="678942" indent="-514350"/>
            <a:r>
              <a:rPr lang="en-GB" dirty="0" smtClean="0"/>
              <a:t>Disadvantages: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Very complicated.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International standards are not yet defined.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 Low security.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11</a:t>
            </a:fld>
            <a:endParaRPr lang="x-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V="1">
            <a:off x="4495800" y="3962400"/>
            <a:ext cx="0" cy="4572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495800" y="5105400"/>
            <a:ext cx="0" cy="4572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Management Model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12</a:t>
            </a:fld>
            <a:endParaRPr lang="x-none"/>
          </a:p>
        </p:txBody>
      </p:sp>
      <p:sp>
        <p:nvSpPr>
          <p:cNvPr id="5" name="Rectangle 4"/>
          <p:cNvSpPr/>
          <p:nvPr/>
        </p:nvSpPr>
        <p:spPr>
          <a:xfrm>
            <a:off x="3124200" y="1752600"/>
            <a:ext cx="27432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Manager</a:t>
            </a:r>
            <a:endParaRPr lang="x-non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124200" y="3124200"/>
            <a:ext cx="27432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Agent</a:t>
            </a:r>
            <a:endParaRPr lang="x-none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3124200" y="5486400"/>
            <a:ext cx="27432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MIB</a:t>
            </a:r>
            <a:endParaRPr lang="x-none" sz="2800" b="1" dirty="0"/>
          </a:p>
        </p:txBody>
      </p:sp>
      <p:sp>
        <p:nvSpPr>
          <p:cNvPr id="8" name="Oval 7"/>
          <p:cNvSpPr/>
          <p:nvPr/>
        </p:nvSpPr>
        <p:spPr>
          <a:xfrm>
            <a:off x="3124200" y="4419600"/>
            <a:ext cx="2743200" cy="762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Managed Entity</a:t>
            </a:r>
            <a:endParaRPr lang="x-none" sz="20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2590800"/>
            <a:ext cx="0" cy="4572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953000" y="2590800"/>
            <a:ext cx="0" cy="4572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9200" y="2667000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4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Alerts</a:t>
            </a:r>
            <a:endParaRPr lang="x-none" b="1" dirty="0">
              <a:solidFill>
                <a:schemeClr val="accent4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2667000"/>
            <a:ext cx="137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Instructions</a:t>
            </a:r>
            <a:endParaRPr lang="x-none" b="1" dirty="0">
              <a:solidFill>
                <a:schemeClr val="accent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1981200"/>
            <a:ext cx="2590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Management Stations</a:t>
            </a:r>
            <a:endParaRPr lang="x-none" b="1" dirty="0">
              <a:solidFill>
                <a:schemeClr val="accent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572000"/>
            <a:ext cx="2590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Resources</a:t>
            </a:r>
            <a:endParaRPr lang="x-none" b="1" dirty="0">
              <a:solidFill>
                <a:schemeClr val="accent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5650468"/>
            <a:ext cx="2667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chemeClr val="accent6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Management Information Base</a:t>
            </a:r>
            <a:endParaRPr lang="x-none" b="1" dirty="0">
              <a:solidFill>
                <a:schemeClr val="accent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Network Management Model (Cont.)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Manager:</a:t>
            </a:r>
            <a:r>
              <a:rPr lang="en-GB" sz="2800" b="1" dirty="0" smtClean="0"/>
              <a:t> </a:t>
            </a:r>
            <a:r>
              <a:rPr lang="en-GB" sz="2800" dirty="0" smtClean="0"/>
              <a:t>A program that receives alerts from agents and sends instructions to them.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 </a:t>
            </a:r>
            <a:r>
              <a:rPr lang="en-GB" sz="2800" b="1" u="sng" dirty="0" smtClean="0"/>
              <a:t>Agents</a:t>
            </a:r>
            <a:r>
              <a:rPr lang="en-GB" sz="2800" dirty="0" smtClean="0"/>
              <a:t>: A functional unit (Programs) located inside the managed devices (network resources) and provide management information to the devices and receives instructions to reconfigure the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13</a:t>
            </a:fld>
            <a:endParaRPr lang="x-non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0AD00">
                    <a:satMod val="150000"/>
                  </a:srgbClr>
                </a:solidFill>
              </a:rPr>
              <a:t>Network Management Model (Cont.)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b="1" u="sng" dirty="0" smtClean="0"/>
              <a:t>Managed Entity:</a:t>
            </a:r>
            <a:r>
              <a:rPr lang="en-US" sz="2800" b="1" dirty="0" smtClean="0"/>
              <a:t> </a:t>
            </a:r>
            <a:r>
              <a:rPr lang="en-US" sz="2800" dirty="0" smtClean="0"/>
              <a:t>The network devices (resources) that is managed and controlled.</a:t>
            </a:r>
          </a:p>
          <a:p>
            <a:pPr>
              <a:lnSpc>
                <a:spcPct val="160000"/>
              </a:lnSpc>
            </a:pPr>
            <a:r>
              <a:rPr lang="en-GB" sz="2800" b="1" u="sng" dirty="0" smtClean="0"/>
              <a:t>Management Information Base (MIB):  </a:t>
            </a:r>
            <a:r>
              <a:rPr lang="en-US" sz="2800" dirty="0" smtClean="0"/>
              <a:t>A database of managed entities (resources) in the network and how they are accessed. </a:t>
            </a:r>
          </a:p>
          <a:p>
            <a:pPr>
              <a:lnSpc>
                <a:spcPct val="160000"/>
              </a:lnSpc>
            </a:pPr>
            <a:r>
              <a:rPr lang="en-US" sz="2800" dirty="0" smtClean="0"/>
              <a:t>Example:</a:t>
            </a:r>
          </a:p>
          <a:p>
            <a:pPr lvl="1">
              <a:lnSpc>
                <a:spcPct val="160000"/>
              </a:lnSpc>
            </a:pPr>
            <a:r>
              <a:rPr lang="en-US" sz="2400" b="1" dirty="0" smtClean="0"/>
              <a:t>Remote Monitoring (</a:t>
            </a:r>
            <a:r>
              <a:rPr lang="en-US" sz="2400" b="1" dirty="0" err="1" smtClean="0"/>
              <a:t>Rmon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</a:p>
          <a:p>
            <a:pPr lvl="2">
              <a:lnSpc>
                <a:spcPct val="160000"/>
              </a:lnSpc>
            </a:pPr>
            <a:r>
              <a:rPr lang="en-US" sz="2000" dirty="0" smtClean="0"/>
              <a:t>One of  the most famous MIBs (management information bases) </a:t>
            </a:r>
          </a:p>
          <a:p>
            <a:pPr lvl="2">
              <a:lnSpc>
                <a:spcPct val="160000"/>
              </a:lnSpc>
            </a:pPr>
            <a:r>
              <a:rPr lang="en-US" sz="2000" dirty="0" smtClean="0"/>
              <a:t>Used to monitor all the different components of LAN networks</a:t>
            </a:r>
            <a:endParaRPr lang="x-non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14</a:t>
            </a:fld>
            <a:endParaRPr lang="x-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Autofit/>
          </a:bodyPr>
          <a:lstStyle/>
          <a:p>
            <a:pPr rtl="0"/>
            <a:r>
              <a:rPr lang="en-US" sz="3200" dirty="0" smtClean="0"/>
              <a:t>Relationship Between Network Security &amp; Cost</a:t>
            </a:r>
            <a:endParaRPr lang="x-none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2</a:t>
            </a:fld>
            <a:endParaRPr lang="x-none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676400"/>
          <a:ext cx="8001000" cy="312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73031">
                <a:tc>
                  <a:txBody>
                    <a:bodyPr/>
                    <a:lstStyle/>
                    <a:p>
                      <a:pPr algn="ctr" rtl="0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High</a:t>
                      </a:r>
                      <a:r>
                        <a:rPr lang="en-US" sz="2400" b="1" baseline="0" dirty="0" smtClean="0"/>
                        <a:t> Risk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Medium Risk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Low Risk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73031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Cost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Low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Medium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High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89069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Used by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Universities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Companies &amp; organizations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Military organizations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89069">
                <a:tc>
                  <a:txBody>
                    <a:bodyPr/>
                    <a:lstStyle/>
                    <a:p>
                      <a:pPr algn="ctr" rtl="0"/>
                      <a:r>
                        <a:rPr lang="en-GB" sz="2400" b="1" dirty="0" smtClean="0"/>
                        <a:t>Vulnerability to attacks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High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Medium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Low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667000" y="4876800"/>
            <a:ext cx="5669280" cy="640080"/>
          </a:xfrm>
          <a:prstGeom prst="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0">
                <a:schemeClr val="bg1"/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Security</a:t>
            </a:r>
            <a:endParaRPr lang="en-US" b="1" dirty="0"/>
          </a:p>
        </p:txBody>
      </p:sp>
      <p:sp>
        <p:nvSpPr>
          <p:cNvPr id="9" name="Left Arrow 8"/>
          <p:cNvSpPr/>
          <p:nvPr/>
        </p:nvSpPr>
        <p:spPr>
          <a:xfrm>
            <a:off x="2667000" y="5410200"/>
            <a:ext cx="5669280" cy="640080"/>
          </a:xfrm>
          <a:prstGeom prst="leftArrow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Risk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2819400" y="6019800"/>
            <a:ext cx="5669280" cy="640080"/>
          </a:xfrm>
          <a:prstGeom prst="rightArrow">
            <a:avLst/>
          </a:prstGeom>
          <a:gradFill flip="none" rotWithShape="1">
            <a:gsLst>
              <a:gs pos="0">
                <a:schemeClr val="accent1"/>
              </a:gs>
              <a:gs pos="0">
                <a:schemeClr val="bg1"/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Cost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dirty="0" smtClean="0"/>
              <a:t>Graph that demonstrates the relationship between cost &amp; security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3</a:t>
            </a:fld>
            <a:endParaRPr lang="x-none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610894" y="3619500"/>
            <a:ext cx="3580606" cy="7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819400" y="5410200"/>
            <a:ext cx="3580606" cy="7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7144762">
            <a:off x="2594702" y="2374743"/>
            <a:ext cx="3697037" cy="2423854"/>
          </a:xfrm>
          <a:prstGeom prst="arc">
            <a:avLst>
              <a:gd name="adj1" fmla="val 12274919"/>
              <a:gd name="adj2" fmla="val 2151235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800" y="5257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Cost</a:t>
            </a:r>
            <a:endParaRPr lang="en-US" sz="2000" b="1" dirty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1828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Security</a:t>
            </a:r>
            <a:endParaRPr lang="en-US" sz="2000" b="1" dirty="0"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21144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Risk</a:t>
            </a:r>
            <a:endParaRPr lang="en-US" sz="2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572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Low Security</a:t>
            </a:r>
            <a:endParaRPr lang="en-US" sz="2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3810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Medium Security</a:t>
            </a:r>
            <a:endParaRPr lang="en-US" sz="2000" b="1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2438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 Security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Architectural models for network management</a:t>
            </a:r>
            <a:endParaRPr lang="x-non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/>
            <a:r>
              <a:rPr lang="en-US" dirty="0" smtClean="0"/>
              <a:t>Network management architecture consists of three sections:</a:t>
            </a:r>
          </a:p>
          <a:p>
            <a:pPr marL="971550" lvl="1" indent="-514350" algn="just" rtl="0">
              <a:buFont typeface="+mj-lt"/>
              <a:buAutoNum type="alphaUcPeriod"/>
            </a:pPr>
            <a:r>
              <a:rPr lang="en-US" dirty="0" smtClean="0"/>
              <a:t>Centralized: </a:t>
            </a:r>
          </a:p>
          <a:p>
            <a:pPr lvl="2" algn="just" rtl="0"/>
            <a:r>
              <a:rPr lang="en-US" dirty="0" smtClean="0"/>
              <a:t>Consists of a key management station.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Hierarchical :</a:t>
            </a:r>
          </a:p>
          <a:p>
            <a:pPr lvl="2"/>
            <a:r>
              <a:rPr lang="en-US" dirty="0" smtClean="0"/>
              <a:t>Consists of one main station at the center and various  management stations distributed among the systems.</a:t>
            </a:r>
            <a:endParaRPr lang="x-none" dirty="0" smtClean="0"/>
          </a:p>
          <a:p>
            <a:pPr marL="971550" lvl="1" indent="-514350" algn="just" rtl="0">
              <a:buFont typeface="+mj-lt"/>
              <a:buAutoNum type="alphaUcPeriod"/>
            </a:pPr>
            <a:r>
              <a:rPr lang="en-US" dirty="0" smtClean="0"/>
              <a:t>Distributed: </a:t>
            </a:r>
          </a:p>
          <a:p>
            <a:pPr lvl="2" algn="just" rtl="0"/>
            <a:r>
              <a:rPr lang="en-US" dirty="0" smtClean="0"/>
              <a:t>Consists of various stations for network management </a:t>
            </a:r>
          </a:p>
          <a:p>
            <a:pPr lvl="2" algn="just" rtl="0"/>
            <a:r>
              <a:rPr lang="en-US" dirty="0" smtClean="0"/>
              <a:t>Distributed based on the geographic distance or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4</a:t>
            </a:fld>
            <a:endParaRPr lang="x-non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rtl="0">
              <a:buFont typeface="+mj-lt"/>
              <a:buAutoNum type="alphaUcPeriod"/>
            </a:pPr>
            <a:r>
              <a:rPr lang="en-GB" dirty="0" smtClean="0"/>
              <a:t>Centralized Management Model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4625609"/>
          </a:xfrm>
        </p:spPr>
        <p:txBody>
          <a:bodyPr/>
          <a:lstStyle/>
          <a:p>
            <a:pPr algn="just" rtl="0"/>
            <a:r>
              <a:rPr lang="en-GB" sz="2800" dirty="0" smtClean="0"/>
              <a:t>It is defined as a single network management system that runs network management applications and all the information are stored in a single centralized  database.</a:t>
            </a:r>
          </a:p>
          <a:p>
            <a:pPr algn="just" rtl="0">
              <a:buNone/>
            </a:pPr>
            <a:endParaRPr lang="en-GB" sz="1600" dirty="0" smtClean="0"/>
          </a:p>
          <a:p>
            <a:pPr algn="just" rtl="0"/>
            <a:r>
              <a:rPr lang="en-GB" sz="2800" dirty="0" smtClean="0"/>
              <a:t>Examples:</a:t>
            </a:r>
          </a:p>
          <a:p>
            <a:pPr lvl="1" algn="l" rtl="0"/>
            <a:r>
              <a:rPr lang="en-US" sz="2400" dirty="0" smtClean="0"/>
              <a:t>Open view (hp)</a:t>
            </a:r>
          </a:p>
          <a:p>
            <a:pPr lvl="1" algn="l" rtl="0"/>
            <a:r>
              <a:rPr lang="en-US" sz="2400" dirty="0" smtClean="0"/>
              <a:t>net view (IBM)</a:t>
            </a:r>
          </a:p>
          <a:p>
            <a:pPr lvl="1" algn="l" rtl="0"/>
            <a:r>
              <a:rPr lang="en-US" sz="2400" dirty="0" err="1" smtClean="0"/>
              <a:t>Sepctrum</a:t>
            </a:r>
            <a:endParaRPr lang="x-none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5</a:t>
            </a:fld>
            <a:endParaRPr lang="x-none"/>
          </a:p>
        </p:txBody>
      </p:sp>
      <p:sp>
        <p:nvSpPr>
          <p:cNvPr id="6" name="Rounded Rectangle 5"/>
          <p:cNvSpPr/>
          <p:nvPr/>
        </p:nvSpPr>
        <p:spPr>
          <a:xfrm>
            <a:off x="4876800" y="32766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b="1" dirty="0" smtClean="0"/>
              <a:t>NM</a:t>
            </a:r>
            <a:endParaRPr lang="x-none" sz="3200" b="1" dirty="0"/>
          </a:p>
        </p:txBody>
      </p:sp>
      <p:sp>
        <p:nvSpPr>
          <p:cNvPr id="7" name="Oval 6"/>
          <p:cNvSpPr/>
          <p:nvPr/>
        </p:nvSpPr>
        <p:spPr>
          <a:xfrm>
            <a:off x="3657600" y="4495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8" name="Oval 7"/>
          <p:cNvSpPr/>
          <p:nvPr/>
        </p:nvSpPr>
        <p:spPr>
          <a:xfrm>
            <a:off x="4648200" y="51054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9" name="Oval 8"/>
          <p:cNvSpPr/>
          <p:nvPr/>
        </p:nvSpPr>
        <p:spPr>
          <a:xfrm>
            <a:off x="5715000" y="51054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b="1" dirty="0"/>
          </a:p>
        </p:txBody>
      </p:sp>
      <p:sp>
        <p:nvSpPr>
          <p:cNvPr id="10" name="Oval 9"/>
          <p:cNvSpPr/>
          <p:nvPr/>
        </p:nvSpPr>
        <p:spPr>
          <a:xfrm>
            <a:off x="6858000" y="4495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cxnSp>
        <p:nvCxnSpPr>
          <p:cNvPr id="12" name="Straight Connector 11"/>
          <p:cNvCxnSpPr>
            <a:stCxn id="7" idx="0"/>
            <a:endCxn id="6" idx="1"/>
          </p:cNvCxnSpPr>
          <p:nvPr/>
        </p:nvCxnSpPr>
        <p:spPr>
          <a:xfrm flipV="1">
            <a:off x="4114800" y="37338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</p:cNvCxnSpPr>
          <p:nvPr/>
        </p:nvCxnSpPr>
        <p:spPr>
          <a:xfrm flipV="1">
            <a:off x="5105400" y="4191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19800" y="4191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</p:cNvCxnSpPr>
          <p:nvPr/>
        </p:nvCxnSpPr>
        <p:spPr>
          <a:xfrm>
            <a:off x="6400800" y="3733800"/>
            <a:ext cx="609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10489" y="6107668"/>
            <a:ext cx="2017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/>
              <a:t>Network Resource</a:t>
            </a:r>
            <a:endParaRPr lang="x-none" b="1" dirty="0"/>
          </a:p>
        </p:txBody>
      </p:sp>
      <p:sp>
        <p:nvSpPr>
          <p:cNvPr id="20" name="Rectangle 19"/>
          <p:cNvSpPr/>
          <p:nvPr/>
        </p:nvSpPr>
        <p:spPr>
          <a:xfrm>
            <a:off x="1135471" y="5498068"/>
            <a:ext cx="3207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/>
              <a:t>Network Management system</a:t>
            </a:r>
            <a:endParaRPr lang="x-none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85800" y="5410200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400" b="1" dirty="0" smtClean="0"/>
              <a:t>NM</a:t>
            </a:r>
            <a:endParaRPr lang="x-none" sz="1400" b="1" dirty="0"/>
          </a:p>
        </p:txBody>
      </p:sp>
      <p:sp>
        <p:nvSpPr>
          <p:cNvPr id="22" name="Oval 21"/>
          <p:cNvSpPr/>
          <p:nvPr/>
        </p:nvSpPr>
        <p:spPr>
          <a:xfrm>
            <a:off x="685800" y="6096000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of the Centralized Management Model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 algn="l" rtl="0">
              <a:lnSpc>
                <a:spcPct val="170000"/>
              </a:lnSpc>
              <a:buFont typeface="+mj-lt"/>
              <a:buAutoNum type="arabicPeriod"/>
            </a:pPr>
            <a:r>
              <a:rPr lang="en-GB" dirty="0" smtClean="0"/>
              <a:t>Facilitates decision making.</a:t>
            </a:r>
          </a:p>
          <a:p>
            <a:pPr marL="633222" indent="-514350" algn="l" rtl="0">
              <a:lnSpc>
                <a:spcPct val="170000"/>
              </a:lnSpc>
              <a:buFont typeface="+mj-lt"/>
              <a:buAutoNum type="arabicPeriod"/>
            </a:pPr>
            <a:r>
              <a:rPr lang="en-GB" dirty="0" smtClean="0"/>
              <a:t>Only single place is determined for network management.</a:t>
            </a:r>
          </a:p>
          <a:p>
            <a:pPr marL="633222" indent="-514350" algn="l" rtl="0">
              <a:lnSpc>
                <a:spcPct val="170000"/>
              </a:lnSpc>
              <a:buFont typeface="+mj-lt"/>
              <a:buAutoNum type="arabicPeriod"/>
            </a:pPr>
            <a:r>
              <a:rPr lang="en-GB" dirty="0" smtClean="0"/>
              <a:t>Easy access to the centralized database.</a:t>
            </a:r>
          </a:p>
          <a:p>
            <a:pPr marL="633222" indent="-514350" algn="l" rtl="0">
              <a:lnSpc>
                <a:spcPct val="170000"/>
              </a:lnSpc>
              <a:buFont typeface="+mj-lt"/>
              <a:buAutoNum type="arabicPeriod"/>
            </a:pPr>
            <a:r>
              <a:rPr lang="en-GB" dirty="0" smtClean="0"/>
              <a:t>Easy to expand and maintain the network.</a:t>
            </a:r>
          </a:p>
          <a:p>
            <a:pPr marL="633222" indent="-514350" algn="l" rtl="0">
              <a:lnSpc>
                <a:spcPct val="170000"/>
              </a:lnSpc>
              <a:buFont typeface="+mj-lt"/>
              <a:buAutoNum type="arabicPeriod"/>
            </a:pPr>
            <a:r>
              <a:rPr lang="en-GB" dirty="0" smtClean="0"/>
              <a:t>Highly secure.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6</a:t>
            </a:fld>
            <a:endParaRPr lang="x-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smtClean="0"/>
              <a:t>Disadvantages </a:t>
            </a:r>
            <a:r>
              <a:rPr lang="en-GB" dirty="0" smtClean="0"/>
              <a:t>of the Centralized Management Model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 algn="just" rtl="0">
              <a:buFont typeface="+mj-lt"/>
              <a:buAutoNum type="arabicPeriod"/>
            </a:pPr>
            <a:r>
              <a:rPr lang="en-GB" dirty="0" smtClean="0"/>
              <a:t>In the case of failure in the network management, all the related network management systems will fail.</a:t>
            </a:r>
          </a:p>
          <a:p>
            <a:pPr marL="633222" indent="-514350" algn="just" rtl="0">
              <a:buFont typeface="+mj-lt"/>
              <a:buAutoNum type="arabicPeriod"/>
            </a:pPr>
            <a:endParaRPr lang="en-GB" dirty="0" smtClean="0"/>
          </a:p>
          <a:p>
            <a:pPr marL="633222" indent="-514350" algn="just" rtl="0">
              <a:buFont typeface="+mj-lt"/>
              <a:buAutoNum type="arabicPeriod"/>
            </a:pPr>
            <a:r>
              <a:rPr lang="en-GB" dirty="0" smtClean="0"/>
              <a:t>Overloading the network management system due to the large amount of the exchanged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7</a:t>
            </a:fld>
            <a:endParaRPr lang="x-non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lphaUcPeriod" startAt="2"/>
            </a:pPr>
            <a:r>
              <a:rPr lang="en-US" dirty="0" smtClean="0"/>
              <a:t>Hierarchical</a:t>
            </a:r>
            <a:r>
              <a:rPr lang="en-GB" dirty="0" smtClean="0"/>
              <a:t> model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Hierarchical</a:t>
            </a:r>
            <a:r>
              <a:rPr lang="en-GB" sz="2800" dirty="0" smtClean="0"/>
              <a:t> model is defined as a single network management system that manages various smaller network management systems that control network resources.</a:t>
            </a:r>
          </a:p>
          <a:p>
            <a:r>
              <a:rPr lang="en-GB" sz="2800" dirty="0" smtClean="0"/>
              <a:t>Examples:</a:t>
            </a:r>
            <a:endParaRPr lang="x-none" b="1" dirty="0" smtClean="0"/>
          </a:p>
          <a:p>
            <a:pPr lvl="1"/>
            <a:r>
              <a:rPr lang="en-US" dirty="0" smtClean="0"/>
              <a:t>Open view (hp)</a:t>
            </a:r>
          </a:p>
          <a:p>
            <a:pPr lvl="1"/>
            <a:r>
              <a:rPr lang="en-US" dirty="0" smtClean="0"/>
              <a:t>Cisco</a:t>
            </a:r>
            <a:r>
              <a:rPr lang="en-GB" sz="2000" dirty="0" smtClean="0"/>
              <a:t> </a:t>
            </a:r>
            <a:endParaRPr lang="x-non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8</a:t>
            </a:fld>
            <a:endParaRPr lang="x-none"/>
          </a:p>
        </p:txBody>
      </p:sp>
      <p:sp>
        <p:nvSpPr>
          <p:cNvPr id="6" name="Rounded Rectangle 5"/>
          <p:cNvSpPr/>
          <p:nvPr/>
        </p:nvSpPr>
        <p:spPr>
          <a:xfrm>
            <a:off x="6019800" y="3505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b="1" dirty="0" smtClean="0"/>
              <a:t>NM</a:t>
            </a:r>
            <a:endParaRPr lang="x-none" sz="3200" b="1" dirty="0"/>
          </a:p>
        </p:txBody>
      </p:sp>
      <p:sp>
        <p:nvSpPr>
          <p:cNvPr id="8" name="Oval 7"/>
          <p:cNvSpPr/>
          <p:nvPr/>
        </p:nvSpPr>
        <p:spPr>
          <a:xfrm>
            <a:off x="5562600" y="5638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9" name="Oval 8"/>
          <p:cNvSpPr/>
          <p:nvPr/>
        </p:nvSpPr>
        <p:spPr>
          <a:xfrm>
            <a:off x="7010400" y="55626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b="1" dirty="0"/>
          </a:p>
        </p:txBody>
      </p:sp>
      <p:sp>
        <p:nvSpPr>
          <p:cNvPr id="10" name="Oval 9"/>
          <p:cNvSpPr/>
          <p:nvPr/>
        </p:nvSpPr>
        <p:spPr>
          <a:xfrm>
            <a:off x="8001000" y="55626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cxnSp>
        <p:nvCxnSpPr>
          <p:cNvPr id="11" name="Straight Connector 10"/>
          <p:cNvCxnSpPr>
            <a:endCxn id="6" idx="1"/>
          </p:cNvCxnSpPr>
          <p:nvPr/>
        </p:nvCxnSpPr>
        <p:spPr>
          <a:xfrm flipV="1">
            <a:off x="5029200" y="3962400"/>
            <a:ext cx="990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</p:cNvCxnSpPr>
          <p:nvPr/>
        </p:nvCxnSpPr>
        <p:spPr>
          <a:xfrm flipH="1" flipV="1">
            <a:off x="5791200" y="51816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</p:cNvCxnSpPr>
          <p:nvPr/>
        </p:nvCxnSpPr>
        <p:spPr>
          <a:xfrm flipV="1">
            <a:off x="7467600" y="52578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3"/>
            <a:endCxn id="10" idx="0"/>
          </p:cNvCxnSpPr>
          <p:nvPr/>
        </p:nvCxnSpPr>
        <p:spPr>
          <a:xfrm>
            <a:off x="7543800" y="3962400"/>
            <a:ext cx="914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257800" y="45720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543800" y="45720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 smtClean="0"/>
              <a:t>NM</a:t>
            </a:r>
            <a:endParaRPr lang="x-none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1515289" y="5879068"/>
            <a:ext cx="2017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/>
              <a:t>Network Resource</a:t>
            </a:r>
            <a:endParaRPr lang="x-none" b="1" dirty="0"/>
          </a:p>
        </p:txBody>
      </p:sp>
      <p:sp>
        <p:nvSpPr>
          <p:cNvPr id="29" name="Rectangle 28"/>
          <p:cNvSpPr/>
          <p:nvPr/>
        </p:nvSpPr>
        <p:spPr>
          <a:xfrm>
            <a:off x="1440271" y="5269468"/>
            <a:ext cx="3207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/>
              <a:t>Network Management system</a:t>
            </a:r>
            <a:endParaRPr lang="x-none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990600" y="5181600"/>
            <a:ext cx="533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1400" b="1" dirty="0" smtClean="0"/>
              <a:t>NM</a:t>
            </a:r>
            <a:endParaRPr lang="x-none" sz="1400" b="1" dirty="0"/>
          </a:p>
        </p:txBody>
      </p:sp>
      <p:sp>
        <p:nvSpPr>
          <p:cNvPr id="31" name="Oval 30"/>
          <p:cNvSpPr/>
          <p:nvPr/>
        </p:nvSpPr>
        <p:spPr>
          <a:xfrm>
            <a:off x="990600" y="5867400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dirty="0"/>
          </a:p>
        </p:txBody>
      </p:sp>
      <p:sp>
        <p:nvSpPr>
          <p:cNvPr id="7" name="Oval 6"/>
          <p:cNvSpPr/>
          <p:nvPr/>
        </p:nvSpPr>
        <p:spPr>
          <a:xfrm>
            <a:off x="4419600" y="56388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B. </a:t>
            </a:r>
            <a:r>
              <a:rPr lang="en-US" sz="3600" dirty="0" smtClean="0"/>
              <a:t>Hierarchical</a:t>
            </a:r>
            <a:r>
              <a:rPr lang="en-GB" sz="3600" dirty="0" smtClean="0"/>
              <a:t> Model (Cont.)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Distributing the load of the network.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Distributing the load of managing the network.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Bringing the network management systems closer to the managed network resources</a:t>
            </a:r>
          </a:p>
          <a:p>
            <a:pPr marL="678942" indent="-514350"/>
            <a:r>
              <a:rPr lang="en-US" dirty="0" smtClean="0"/>
              <a:t>Disadvantages: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High cost.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Complicated and difficult in connection.</a:t>
            </a:r>
            <a:endParaRPr lang="x-none" dirty="0" smtClean="0"/>
          </a:p>
          <a:p>
            <a:pPr marL="971550" lvl="1" indent="-514350">
              <a:buFont typeface="+mj-lt"/>
              <a:buAutoNum type="arabicPeriod"/>
            </a:pP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ACC1-8530-4AB8-B3C7-000218338C8B}" type="slidenum">
              <a:rPr lang="x-none" smtClean="0"/>
              <a:pPr/>
              <a:t>9</a:t>
            </a:fld>
            <a:endParaRPr lang="x-non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BEF62FB50E9479EACBA5451E22AD9" ma:contentTypeVersion="0" ma:contentTypeDescription="Create a new document." ma:contentTypeScope="" ma:versionID="8871ccb317dcf0786ae7a6cca07915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991918-626C-4858-AB36-DB939CB78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A01626-0D75-4E4E-B019-5438169AC33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0E4233-884A-431F-9560-1F5E2ACB52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1248</TotalTime>
  <Words>568</Words>
  <Application>Microsoft Macintosh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Lec4: Network Models</vt:lpstr>
      <vt:lpstr>Relationship Between Network Security &amp; Cost</vt:lpstr>
      <vt:lpstr>Graph that demonstrates the relationship between cost &amp; security</vt:lpstr>
      <vt:lpstr>Architectural models for network management</vt:lpstr>
      <vt:lpstr>Centralized Management Model</vt:lpstr>
      <vt:lpstr>Advantages of the Centralized Management Model</vt:lpstr>
      <vt:lpstr>Disadvantages of the Centralized Management Model</vt:lpstr>
      <vt:lpstr>Hierarchical model</vt:lpstr>
      <vt:lpstr>B. Hierarchical Model (Cont.)</vt:lpstr>
      <vt:lpstr>Distributed Management Model</vt:lpstr>
      <vt:lpstr>Distributed Management Model (Cont.)</vt:lpstr>
      <vt:lpstr>Network Management Model</vt:lpstr>
      <vt:lpstr>Network Management Model (Cont.)</vt:lpstr>
      <vt:lpstr>Network Management Model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Lec1: Network Management (Review)</dc:title>
  <dc:creator>Maysoon</dc:creator>
  <cp:lastModifiedBy>Nada</cp:lastModifiedBy>
  <cp:revision>30</cp:revision>
  <dcterms:created xsi:type="dcterms:W3CDTF">2013-09-11T08:43:03Z</dcterms:created>
  <dcterms:modified xsi:type="dcterms:W3CDTF">2015-08-16T08:05:49Z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0x010100575BEF62FB50E9479EACBA5451E22AD9</vt:lpwstr>
  </property>
</Properties>
</file>