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36"/>
  </p:notesMasterIdLst>
  <p:sldIdLst>
    <p:sldId id="256" r:id="rId5"/>
    <p:sldId id="257" r:id="rId6"/>
    <p:sldId id="260" r:id="rId7"/>
    <p:sldId id="261" r:id="rId8"/>
    <p:sldId id="262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7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2" r:id="rId33"/>
    <p:sldId id="293" r:id="rId34"/>
    <p:sldId id="294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7A6469-8C52-49F0-BA4E-B26CE599FAFA}" type="datetimeFigureOut">
              <a:rPr lang="ar-SA" smtClean="0"/>
              <a:pPr/>
              <a:t>22/12/1436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A48D6D-1BAF-495D-A21D-501B4315A9E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053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48D6D-1BAF-495D-A21D-501B4315A9E9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391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508B-3279-4657-B5B1-6F382DD20292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518F-8A00-4099-AF74-A87D12C49B10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E6A4-5EDB-44EF-A783-39A3545B0355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E224D-DC6A-4694-804E-6D71E024FC6E}" type="datetime1">
              <a:rPr lang="ar-SA" smtClean="0"/>
              <a:t>22/12/1436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6048672" cy="24100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DFA4-06CD-4900-87C3-6A70F71EA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8075-675F-4102-BE48-FD91AC1C0F8F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17090-278B-4DF8-8365-97432C07802A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1D5B-E3DC-4F60-94C1-B74BD84376F7}" type="datetime1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2C6F-B7B0-4E08-991F-09558AE9361A}" type="datetime1">
              <a:rPr lang="ar-SA" smtClean="0"/>
              <a:t>22/12/1436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FE78-F6AA-4DD5-86CE-7A2F3C86DB37}" type="datetime1">
              <a:rPr lang="ar-SA" smtClean="0"/>
              <a:t>22/12/1436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25F7-E444-444D-9DA8-738A5B14BA10}" type="datetime1">
              <a:rPr lang="ar-SA" smtClean="0"/>
              <a:t>22/12/1436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38FF-3CF9-4EA6-971F-8FBA935D8ED7}" type="datetime1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087E-F4E6-456D-B343-C38618D7C9E6}" type="datetime1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91A-40B2-4393-B7BE-CC67D8E39B1E}" type="datetime1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3380E6"/>
                </a:solidFill>
                <a:latin typeface="Lucida Console"/>
              </a:rPr>
              <a:t>Chapter 4 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/>
            </a:r>
            <a:br>
              <a:rPr lang="en-US" sz="3600" dirty="0" smtClean="0">
                <a:solidFill>
                  <a:srgbClr val="3380E6"/>
                </a:solidFill>
                <a:latin typeface="Lucida Console"/>
              </a:rPr>
            </a:b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 Multiple-Selection Statement &amp; Logical Operators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2484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commonly is used to deal with invalid values.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this example, we assume all values entered by the user are in the range 0–100.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used,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must be the last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required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keywords terminate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endParaRPr lang="ar-SA" sz="2400" dirty="0"/>
          </a:p>
        </p:txBody>
      </p:sp>
      <p:sp>
        <p:nvSpPr>
          <p:cNvPr id="870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05images_Page_2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1" descr="vbhtp5_05images_Page_2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vbhtp5_05images_Page_26.pn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also can use relational operators to determine whether the controlling expression satisfies a condition.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example:</a:t>
            </a: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uses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along with the relational operator,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to test for values less than 0.</a:t>
            </a:r>
          </a:p>
        </p:txBody>
      </p:sp>
      <p:sp>
        <p:nvSpPr>
          <p:cNvPr id="901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3630157"/>
            <a:ext cx="2664296" cy="5909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Select Case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grade</a:t>
            </a:r>
          </a:p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&lt;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3774173"/>
            <a:ext cx="2736304" cy="3416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 </a:t>
            </a:r>
            <a:r>
              <a:rPr lang="en-US" dirty="0" smtClean="0">
                <a:latin typeface="Lucida Console" pitchFamily="49" charset="0"/>
              </a:rPr>
              <a:t>grade &lt; </a:t>
            </a:r>
            <a:r>
              <a:rPr lang="en-US" dirty="0" smtClean="0">
                <a:solidFill>
                  <a:srgbClr val="00B0F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4067944" y="3925623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67944" y="3630157"/>
            <a:ext cx="10801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Equivalent</a:t>
            </a:r>
            <a:endParaRPr lang="ar-SA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  <a:endParaRPr lang="ar-SA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Multiple values can be tested in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by separating the values with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</a:rPr>
              <a:t>commas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as in</a:t>
            </a:r>
          </a:p>
          <a:p>
            <a:pPr lvl="3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which tests for the value 0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 in the range 5–9.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Also,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can be used to test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Statement to test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String values</a:t>
            </a:r>
          </a:p>
          <a:p>
            <a:pPr lvl="1" algn="just"/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Example: (The Select Color Example) </a:t>
            </a:r>
            <a:r>
              <a:rPr lang="en-US" sz="2400" dirty="0" smtClean="0">
                <a:cs typeface="+mj-cs"/>
              </a:rPr>
              <a:t>A program that asks the user to enter one of the three basic colors (</a:t>
            </a:r>
            <a:r>
              <a:rPr lang="en-US" sz="2400" dirty="0" err="1" smtClean="0">
                <a:cs typeface="+mj-cs"/>
              </a:rPr>
              <a:t>red,green,blue</a:t>
            </a:r>
            <a:r>
              <a:rPr lang="en-US" sz="2400" dirty="0" smtClean="0">
                <a:cs typeface="+mj-cs"/>
              </a:rPr>
              <a:t>) if the input is correct the label change its color to the entered color.</a:t>
            </a:r>
            <a:endParaRPr lang="en-US" sz="2000" b="1" i="1" dirty="0" smtClean="0">
              <a:solidFill>
                <a:srgbClr val="000000"/>
              </a:solidFill>
              <a:latin typeface="Lucida Console" pitchFamily="49" charset="0"/>
              <a:cs typeface="+mj-cs"/>
            </a:endParaRPr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304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820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40768"/>
            <a:ext cx="8229600" cy="1112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(The Select Color Example Program)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87" t="16220" r="37743" b="33935"/>
          <a:stretch>
            <a:fillRect/>
          </a:stretch>
        </p:blipFill>
        <p:spPr bwMode="auto">
          <a:xfrm>
            <a:off x="827584" y="1988840"/>
            <a:ext cx="77768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 condition is an expression that results in a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value—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True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False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So far, we’ve studied only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simple conditions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, such as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count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1000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-1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Each selection and repetition statement evaluated only 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one condition with one of the operators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54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64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handle multiple conditions more efficiently,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logical 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can be used to form complex conditions by combining simple ones.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Logical operators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1065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two conditions are both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a program before a certain path of execution is chosen.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such a case, we can use the logical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follows:</a:t>
            </a:r>
          </a:p>
          <a:p>
            <a:pPr lvl="3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+=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b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3"/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contains two simple conditions.</a:t>
            </a: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gender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"F"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female and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65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a senior citizen.</a:t>
            </a:r>
          </a:p>
          <a:p>
            <a:pPr algn="just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two simple conditions are evaluated first, because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both higher than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</a:p>
          <a:p>
            <a:pPr lvl="2">
              <a:lnSpc>
                <a:spcPct val="90000"/>
              </a:lnSpc>
              <a:buNone/>
            </a:pPr>
            <a:endParaRPr lang="en-US" dirty="0" smtClean="0">
              <a:solidFill>
                <a:srgbClr val="128AFF"/>
              </a:solidFill>
              <a:latin typeface="Lucida Console" pitchFamily="49" charset="0"/>
            </a:endParaRPr>
          </a:p>
        </p:txBody>
      </p:sp>
      <p:sp>
        <p:nvSpPr>
          <p:cNvPr id="1085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04728" y="4888469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524872" y="4876801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2847628" y="3924301"/>
            <a:ext cx="304800" cy="1752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5753472" y="4114801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Left Brace 8"/>
          <p:cNvSpPr/>
          <p:nvPr/>
        </p:nvSpPr>
        <p:spPr>
          <a:xfrm rot="16200000">
            <a:off x="4314428" y="4076701"/>
            <a:ext cx="304800" cy="251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905000" y="5486401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If both are True then the condition of the </a:t>
            </a:r>
            <a:r>
              <a:rPr lang="en-US" b="1" dirty="0" smtClean="0">
                <a:solidFill>
                  <a:srgbClr val="3333FF"/>
                </a:solidFill>
              </a:rPr>
              <a:t>If Statement</a:t>
            </a:r>
            <a:r>
              <a:rPr lang="en-US" dirty="0" smtClean="0"/>
              <a:t> is met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an algorithm takes different actions based on series of decisions to test variable values,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Select…Case multiple-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slide#3,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is used to determine whether each grade is the equivalent of an A, B, C, D or F.</a:t>
            </a:r>
            <a:endParaRPr lang="en-US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selection statement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can be used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Select Case </a:t>
            </a:r>
            <a:r>
              <a:rPr lang="en-US" sz="1600" b="1" dirty="0" smtClean="0">
                <a:latin typeface="Corbel" pitchFamily="34" charset="0"/>
              </a:rPr>
              <a:t>controlling expression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CaseLabel1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Action1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CaseLabel2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Action2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Else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err="1" smtClean="0">
                <a:latin typeface="Corbel" pitchFamily="34" charset="0"/>
              </a:rPr>
              <a:t>ElseAction</a:t>
            </a:r>
            <a:endParaRPr lang="en-US" sz="1600" b="1" dirty="0" smtClean="0">
              <a:latin typeface="Corbel" pitchFamily="34" charset="0"/>
            </a:endParaRP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End Select</a:t>
            </a:r>
            <a:endParaRPr lang="en-US" sz="2400" b="1" dirty="0" smtClean="0">
              <a:solidFill>
                <a:srgbClr val="000000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output of the program is displayed in slide#5.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95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combined condition is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count is incremented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readability of the preceding combined condition can be improved by adding parentheses: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(gender 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(age &gt;=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209800"/>
          <a:ext cx="6477000" cy="18542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772228"/>
                <a:gridCol w="1770744"/>
                <a:gridCol w="19340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Is the </a:t>
                      </a:r>
                      <a:r>
                        <a:rPr lang="en-US" b="1" dirty="0" smtClean="0">
                          <a:solidFill>
                            <a:srgbClr val="3333FF"/>
                          </a:solidFill>
                        </a:rPr>
                        <a:t>If</a:t>
                      </a:r>
                      <a:r>
                        <a:rPr lang="en-US" dirty="0" smtClean="0"/>
                        <a:t> Condition met?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age &gt;= </a:t>
                      </a:r>
                      <a:r>
                        <a:rPr lang="en-US" dirty="0" smtClean="0">
                          <a:solidFill>
                            <a:srgbClr val="128AFF"/>
                          </a:solidFill>
                          <a:latin typeface="Lucida Console" pitchFamily="49" charset="0"/>
                        </a:rPr>
                        <a:t>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gender = "F"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264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Now let’s consider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either or both of two conditions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before we choose a certain path of execution.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in the following program segment: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"Student grade is A"</a:t>
            </a:r>
            <a:b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statement also contains two simple conditions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36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throughout the semester.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on the final exam.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46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then considers the combined condition</a:t>
            </a:r>
          </a:p>
          <a:p>
            <a:pPr lvl="2"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0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</a:p>
          <a:p>
            <a:pPr lvl="2">
              <a:buFont typeface="Wingdings 2" pitchFamily="18" charset="2"/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and awards the student an “A” if either or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"Student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displayed, unless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 has a higher precedence than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5images_Page_3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500A1-51B4-4E27-A4F6-2F0E61033A6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98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302"/>
            <a:ext cx="8229600" cy="45259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 condition containing the 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logical exclusive OR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Xor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operator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if and only if one of its operands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 and the other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value.</a:t>
            </a:r>
          </a:p>
          <a:p>
            <a:pPr lvl="1" algn="just">
              <a:buNone/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If both operands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or both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, the entire condition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1" descr="vbhtp5_05images_Page_33.png"/>
          <p:cNvPicPr>
            <a:picLocks noGrp="1" noChangeAspect="1"/>
          </p:cNvPicPr>
          <p:nvPr isPhoto="1"/>
        </p:nvPicPr>
        <p:blipFill>
          <a:blip r:embed="rId2" cstate="print"/>
          <a:srcRect l="12500" r="30000" b="49986"/>
          <a:stretch>
            <a:fillRect/>
          </a:stretch>
        </p:blipFill>
        <p:spPr bwMode="auto">
          <a:xfrm>
            <a:off x="3581400" y="3676799"/>
            <a:ext cx="525780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(logical negation) operator enables you to “reverse” the meaning of a condition.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Unlike the logical operators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each combine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two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conditions, the logical negation operator is a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operator, requiring only one operand.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5" name="Picture 1" descr="vbhtp5_05images_Page_34.png"/>
          <p:cNvPicPr>
            <a:picLocks noGrp="1" noChangeAspect="1"/>
          </p:cNvPicPr>
          <p:nvPr isPhoto="1"/>
        </p:nvPicPr>
        <p:blipFill>
          <a:blip r:embed="rId2" cstate="print"/>
          <a:srcRect l="25833" r="40000" b="52731"/>
          <a:stretch>
            <a:fillRect/>
          </a:stretch>
        </p:blipFill>
        <p:spPr bwMode="auto">
          <a:xfrm>
            <a:off x="2971800" y="3829199"/>
            <a:ext cx="312420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28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logical negation operator is demonstrated by the following program segment: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"The value is "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&amp; value</a:t>
            </a:r>
            <a:b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2">
              <a:buFont typeface="Wingdings 2" pitchFamily="18" charset="2"/>
              <a:buNone/>
            </a:pP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parentheses around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</a:rPr>
              <a:t>necessary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because the logical negation operator (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has a higher precedence than the equality operator.</a:t>
            </a:r>
          </a:p>
        </p:txBody>
      </p:sp>
      <p:sp>
        <p:nvSpPr>
          <p:cNvPr id="1228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most cases, you can avoid using logical negation by expressing the condition differently with relational or equality operators.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flexibility helps you express conditions more naturally.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example, the preceding statement can be written as follows: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4843046"/>
            <a:ext cx="31242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3600" y="4843046"/>
            <a:ext cx="26670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value &lt;&gt;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endParaRPr lang="ar-SA" sz="16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810000" y="5012323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4690646"/>
            <a:ext cx="18288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Can be written as</a:t>
            </a:r>
            <a:endParaRPr lang="ar-SA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Operators’ Precedence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1" descr="vbhtp5_05images_Page_40.png"/>
          <p:cNvPicPr>
            <a:picLocks noGrp="1" noChangeAspect="1"/>
          </p:cNvPicPr>
          <p:nvPr isPhoto="1"/>
        </p:nvPicPr>
        <p:blipFill>
          <a:blip r:embed="rId2" cstate="print"/>
          <a:srcRect l="14175" t="7783" r="30701" b="10501"/>
          <a:stretch>
            <a:fillRect/>
          </a:stretch>
        </p:blipFill>
        <p:spPr bwMode="auto">
          <a:xfrm>
            <a:off x="1763688" y="1556792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5375" r="17820" b="19657"/>
          <a:stretch>
            <a:fillRect/>
          </a:stretch>
        </p:blipFill>
        <p:spPr bwMode="auto">
          <a:xfrm>
            <a:off x="539552" y="692696"/>
            <a:ext cx="82809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5661248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the </a:t>
            </a:r>
            <a:r>
              <a:rPr lang="en-US" b="1" dirty="0" smtClean="0">
                <a:solidFill>
                  <a:srgbClr val="0033CC"/>
                </a:solidFill>
              </a:rPr>
              <a:t>Select Case </a:t>
            </a:r>
            <a:r>
              <a:rPr lang="en-US" dirty="0" smtClean="0"/>
              <a:t>Statement to determine the grade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760" y="1340768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X += ( 4 \ y * 2 ) ^ ( x – 2 )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959932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63589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3995936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1987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63589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436096" y="2924944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 flipV="1">
            <a:off x="5868144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36096" y="3356992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92080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16200000">
            <a:off x="4469144" y="3243824"/>
            <a:ext cx="432048" cy="181051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4" name="Straight Connector 23"/>
          <p:cNvCxnSpPr>
            <a:stCxn id="23" idx="2"/>
            <a:endCxn id="19" idx="4"/>
          </p:cNvCxnSpPr>
          <p:nvPr/>
        </p:nvCxnSpPr>
        <p:spPr>
          <a:xfrm flipV="1">
            <a:off x="5590424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0"/>
            <a:endCxn id="12" idx="4"/>
          </p:cNvCxnSpPr>
          <p:nvPr/>
        </p:nvCxnSpPr>
        <p:spPr>
          <a:xfrm flipV="1">
            <a:off x="3779912" y="314096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88024" y="4365104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3641052" y="3999908"/>
            <a:ext cx="432048" cy="217055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3" name="Straight Connector 42"/>
          <p:cNvCxnSpPr>
            <a:stCxn id="42" idx="2"/>
            <a:endCxn id="41" idx="4"/>
          </p:cNvCxnSpPr>
          <p:nvPr/>
        </p:nvCxnSpPr>
        <p:spPr>
          <a:xfrm flipV="1">
            <a:off x="4942352" y="47251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0"/>
          </p:cNvCxnSpPr>
          <p:nvPr/>
        </p:nvCxnSpPr>
        <p:spPr>
          <a:xfrm flipV="1">
            <a:off x="2771800" y="1772816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3995936" y="5301208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7" grpId="0" animBg="1"/>
      <p:bldP spid="19" grpId="0" animBg="1"/>
      <p:bldP spid="23" grpId="0" animBg="1"/>
      <p:bldP spid="41" grpId="0" animBg="1"/>
      <p:bldP spid="42" grpId="0" animBg="1"/>
      <p:bldP spid="4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340768"/>
            <a:ext cx="73448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If Not( x * y &lt; 0 ) And ( x ^ 2 &gt;= 100 Mod 4 )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2807804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27585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2843808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7991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7585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220072" y="1700808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Oval 18"/>
          <p:cNvSpPr/>
          <p:nvPr/>
        </p:nvSpPr>
        <p:spPr>
          <a:xfrm>
            <a:off x="5220072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6981980" y="1451069"/>
            <a:ext cx="292608" cy="1080120"/>
          </a:xfrm>
          <a:prstGeom prst="leftBrace">
            <a:avLst>
              <a:gd name="adj1" fmla="val 8333"/>
              <a:gd name="adj2" fmla="val 491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Oval 40"/>
          <p:cNvSpPr/>
          <p:nvPr/>
        </p:nvSpPr>
        <p:spPr>
          <a:xfrm>
            <a:off x="6948264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6014432" y="1852817"/>
            <a:ext cx="457200" cy="1737360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Oval 44"/>
          <p:cNvSpPr/>
          <p:nvPr/>
        </p:nvSpPr>
        <p:spPr>
          <a:xfrm>
            <a:off x="6084168" y="2924944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2615208" y="2721496"/>
            <a:ext cx="457200" cy="1296144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2195736" y="184482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699792" y="3573016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6</a:t>
            </a:r>
            <a:endParaRPr lang="ar-SA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4343399" y="2937521"/>
            <a:ext cx="457201" cy="3312368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Oval 33"/>
          <p:cNvSpPr/>
          <p:nvPr/>
        </p:nvSpPr>
        <p:spPr>
          <a:xfrm>
            <a:off x="4345712" y="4797152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7</a:t>
            </a:r>
            <a:endParaRPr lang="ar-SA" dirty="0"/>
          </a:p>
        </p:txBody>
      </p:sp>
      <p:cxnSp>
        <p:nvCxnSpPr>
          <p:cNvPr id="35" name="Straight Connector 34"/>
          <p:cNvCxnSpPr>
            <a:endCxn id="45" idx="4"/>
          </p:cNvCxnSpPr>
          <p:nvPr/>
        </p:nvCxnSpPr>
        <p:spPr>
          <a:xfrm flipV="1">
            <a:off x="6228184" y="328498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0"/>
          </p:cNvCxnSpPr>
          <p:nvPr/>
        </p:nvCxnSpPr>
        <p:spPr>
          <a:xfrm flipV="1">
            <a:off x="2915816" y="3933056"/>
            <a:ext cx="0" cy="432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7" grpId="0" animBg="1"/>
      <p:bldP spid="19" grpId="0" animBg="1"/>
      <p:bldP spid="23" grpId="0" animBg="1"/>
      <p:bldP spid="41" grpId="0" animBg="1"/>
      <p:bldP spid="42" grpId="0" animBg="1"/>
      <p:bldP spid="45" grpId="0" animBg="1"/>
      <p:bldP spid="28" grpId="0" animBg="1"/>
      <p:bldP spid="32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17344" r="17266" b="16704"/>
          <a:stretch>
            <a:fillRect/>
          </a:stretch>
        </p:blipFill>
        <p:spPr bwMode="auto">
          <a:xfrm>
            <a:off x="395536" y="620688"/>
            <a:ext cx="82809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517232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</a:t>
            </a:r>
            <a:r>
              <a:rPr lang="en-US" b="1" dirty="0" smtClean="0">
                <a:solidFill>
                  <a:srgbClr val="0033CC"/>
                </a:solidFill>
              </a:rPr>
              <a:t>If Then </a:t>
            </a:r>
            <a:r>
              <a:rPr lang="en-US" b="1" dirty="0" err="1" smtClean="0">
                <a:solidFill>
                  <a:srgbClr val="0033CC"/>
                </a:solidFill>
              </a:rPr>
              <a:t>ElseIf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Statement to determine the grade</a:t>
            </a:r>
          </a:p>
          <a:p>
            <a:pPr algn="l" rtl="0"/>
            <a:r>
              <a:rPr lang="en-US" dirty="0" smtClean="0"/>
              <a:t>- This program is </a:t>
            </a:r>
            <a:r>
              <a:rPr lang="en-US" b="1" u="sng" dirty="0" smtClean="0"/>
              <a:t>equivalent </a:t>
            </a:r>
            <a:r>
              <a:rPr lang="en-US" dirty="0" smtClean="0"/>
              <a:t>to the one in previous slide#3 that uses </a:t>
            </a:r>
            <a:r>
              <a:rPr lang="en-US" b="1" dirty="0" smtClean="0">
                <a:solidFill>
                  <a:srgbClr val="0033CC"/>
                </a:solidFill>
              </a:rPr>
              <a:t>Select Case</a:t>
            </a:r>
            <a:endParaRPr lang="ar-SA" b="1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396044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Select Case Statement (The code in Slide#3)</a:t>
            </a:r>
            <a:endParaRPr lang="ar-S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492896"/>
            <a:ext cx="413995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If Then Else Statement (The code in Slide#4)</a:t>
            </a:r>
            <a:endParaRPr lang="ar-S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Press one of the Calculate Score Button Without Entering any score in the </a:t>
            </a:r>
            <a:r>
              <a:rPr lang="en-US" sz="1400" dirty="0" err="1" smtClean="0"/>
              <a:t>TextBox</a:t>
            </a:r>
            <a:endParaRPr lang="ar-SA" sz="1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932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932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932040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89 and press one of the Calculate Score button</a:t>
            </a:r>
            <a:endParaRPr lang="ar-S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grade in the range: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100 represents a Perfect A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90–99 represents an A,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80–89 represents a B,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70–79 represents a C,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60–69 represents a D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and 0–59 represents an F.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assume that the user enters a grade in the range 0–100.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expression following the keywords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this case,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controlling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expression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compared in order with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a matching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found, the code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executes, then program control proceeds to the first statement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907704" y="6309320"/>
            <a:ext cx="6840760" cy="41215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can specify multiple actions: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 The Following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has two actions:</a:t>
            </a: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output will be as follows: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Keyword </a:t>
            </a:r>
            <a:r>
              <a:rPr lang="en-US" sz="2500" dirty="0" smtClean="0">
                <a:solidFill>
                  <a:srgbClr val="0033CC"/>
                </a:solidFill>
                <a:latin typeface="Lucida Console" pitchFamily="49" charset="0"/>
              </a:rPr>
              <a:t>To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specifies the range; 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80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To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89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Means all the values [80,81,82,….,87,88,89] ranging between 80 to 89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31797" r="43277" b="58857"/>
          <a:stretch>
            <a:fillRect/>
          </a:stretch>
        </p:blipFill>
        <p:spPr bwMode="auto">
          <a:xfrm>
            <a:off x="1475656" y="1988840"/>
            <a:ext cx="6030668" cy="8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between the controlling expression’s value (grade) and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label, the </a:t>
            </a:r>
            <a:r>
              <a:rPr lang="en-US" sz="2400" b="1" u="sng" dirty="0" smtClean="0">
                <a:solidFill>
                  <a:srgbClr val="000000"/>
                </a:solidFill>
                <a:latin typeface="AGaramond" pitchFamily="50" charset="0"/>
              </a:rPr>
              <a:t>optional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not necessary to write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Slide#3: If the User enters the value 59, the action of the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will be executed as follows: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49080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3924345"/>
            <a:ext cx="4896544" cy="2232248"/>
            <a:chOff x="1259632" y="2204864"/>
            <a:chExt cx="4896544" cy="22322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177" t="36046" r="38297" b="33439"/>
            <a:stretch>
              <a:fillRect/>
            </a:stretch>
          </p:blipFill>
          <p:spPr bwMode="auto">
            <a:xfrm>
              <a:off x="1403648" y="2204864"/>
              <a:ext cx="4752528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259632" y="3933056"/>
              <a:ext cx="43924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endParaRPr lang="ar-SA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and the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does not contain a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program control simply continues with the first statement after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code in slide#3 does not have the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latin typeface="Times New Roman" pitchFamily="18" charset="0"/>
              </a:rPr>
              <a:t>as bellow, when the user Enters the number 59 nothing will happen.</a:t>
            </a:r>
            <a:endParaRPr lang="en-US" sz="2000" dirty="0" smtClean="0">
              <a:latin typeface="Lucida Console" pitchFamily="49" charset="0"/>
            </a:endParaRP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140369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>
            <a:stCxn id="6" idx="3"/>
            <a:endCxn id="6146" idx="1"/>
          </p:cNvCxnSpPr>
          <p:nvPr/>
        </p:nvCxnSpPr>
        <p:spPr>
          <a:xfrm>
            <a:off x="4932040" y="5040469"/>
            <a:ext cx="93610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08104" y="5652537"/>
            <a:ext cx="108012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5976" y="5652537"/>
            <a:ext cx="115212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accent2"/>
                </a:solidFill>
              </a:rPr>
              <a:t>Nothing is displayed</a:t>
            </a:r>
            <a:endParaRPr lang="ar-SA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68B43C-EFF4-4076-A80E-1300842FB98A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4C3F7E7-5F61-4A1D-ABAC-30E9958116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5EF1C80-5219-4A7D-B1EF-DAAF3FB713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1746</Words>
  <Application>Microsoft Office PowerPoint</Application>
  <PresentationFormat>On-screen Show (4:3)</PresentationFormat>
  <Paragraphs>270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AGaramond</vt:lpstr>
      <vt:lpstr>Arial</vt:lpstr>
      <vt:lpstr>Calibri</vt:lpstr>
      <vt:lpstr>Corbel</vt:lpstr>
      <vt:lpstr>Lucida Console</vt:lpstr>
      <vt:lpstr>LucidaSansTypewriter</vt:lpstr>
      <vt:lpstr>Times New Roman</vt:lpstr>
      <vt:lpstr>Verdana</vt:lpstr>
      <vt:lpstr>Wingdings 2</vt:lpstr>
      <vt:lpstr>Wingdings 3</vt:lpstr>
      <vt:lpstr>Office Theme</vt:lpstr>
      <vt:lpstr>Chapter 4  Select…Case Multiple-Selection Statement &amp; Logical Operators</vt:lpstr>
      <vt:lpstr>Select…Case Multiple-Selection Statement</vt:lpstr>
      <vt:lpstr>PowerPoint Presentation</vt:lpstr>
      <vt:lpstr>PowerPoint Presentation</vt:lpstr>
      <vt:lpstr>PowerPoint Presentation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PowerPoint Presentation</vt:lpstr>
      <vt:lpstr>Select…Case Multiple-Selection Statement </vt:lpstr>
      <vt:lpstr>Select…Case Multiple-Selection Statement </vt:lpstr>
      <vt:lpstr>Select…Case Multiple-Selection Statement</vt:lpstr>
      <vt:lpstr>Select…Case Multiple-Selection Statement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PowerPoint Presentation</vt:lpstr>
      <vt:lpstr>Logical Operators</vt:lpstr>
      <vt:lpstr>Logical Operators</vt:lpstr>
      <vt:lpstr>Logical Operators</vt:lpstr>
      <vt:lpstr>Logical Operators</vt:lpstr>
      <vt:lpstr>Operators’ Precedence</vt:lpstr>
      <vt:lpstr>Example #1</vt:lpstr>
      <vt:lpstr>Example #2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Ashwaq</cp:lastModifiedBy>
  <cp:revision>58</cp:revision>
  <dcterms:created xsi:type="dcterms:W3CDTF">2012-02-22T04:33:12Z</dcterms:created>
  <dcterms:modified xsi:type="dcterms:W3CDTF">2015-10-05T20:32:59Z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