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36"/>
  </p:notesMasterIdLst>
  <p:sldIdLst>
    <p:sldId id="256" r:id="rId5"/>
    <p:sldId id="257" r:id="rId6"/>
    <p:sldId id="260" r:id="rId7"/>
    <p:sldId id="261" r:id="rId8"/>
    <p:sldId id="262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7" r:id="rId17"/>
    <p:sldId id="275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2" r:id="rId33"/>
    <p:sldId id="293" r:id="rId34"/>
    <p:sldId id="294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87A6469-8C52-49F0-BA4E-B26CE599FAFA}" type="datetimeFigureOut">
              <a:rPr lang="ar-SA" smtClean="0"/>
              <a:pPr/>
              <a:t>28/04/1437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A48D6D-1BAF-495D-A21D-501B4315A9E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84958-ABD0-486D-9550-927FC8B26087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C4C8-0160-4D33-8432-D9E6EA97961A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15D8-94F6-4309-9FF8-548BE2328936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EB6BB-0637-40DD-938C-B8D9036BB0B5}" type="datetime1">
              <a:rPr lang="ar-SA" smtClean="0"/>
              <a:pPr>
                <a:defRPr/>
              </a:pPr>
              <a:t>28/04/1437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6048672" cy="24100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BDFA4-06CD-4900-87C3-6A70F71EA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9AD75-0F47-4953-8B55-97F511C0AF32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7018-B51A-4CEE-A3B1-4C53B59E6144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1310-1762-4286-BC4C-19804BE0B732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8642-3E9E-4233-AFE1-FC041C28F3A1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70C8-11D2-4E7F-AC56-AFED02994608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69D6-2628-40F0-9612-FE98402F5A56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CBBA-9D77-4FB5-9017-25F1A2DF4EFB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271A3-6F8B-4FB3-A6A4-20A450D9EA9F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81FEE-6CD9-4C6A-9B8F-7D43BE01533F}" type="datetime1">
              <a:rPr lang="ar-SA" smtClean="0"/>
              <a:pPr/>
              <a:t>28/04/1437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FB35-F630-43C5-ACF6-0EC747D31FA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3380E6"/>
                </a:solidFill>
                <a:latin typeface="Lucida Console"/>
              </a:rPr>
              <a:t>Chapter 4 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/>
            </a:r>
            <a:br>
              <a:rPr lang="en-US" sz="3600" dirty="0" smtClean="0">
                <a:solidFill>
                  <a:srgbClr val="3380E6"/>
                </a:solidFill>
                <a:latin typeface="Lucida Console"/>
              </a:rPr>
            </a:b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6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 Multiple-Selection Statement &amp; Logical Operators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1992-2011 by Pearson Education, Inc. All Rights Reserved. -Edited By Maysoon Al-Duwais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32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24847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commonly is used to deal with invalid values.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this example, we assume all values entered by the user are in the range 0–100.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used,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must be the last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required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keywords terminate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endParaRPr lang="ar-SA" sz="2400" dirty="0"/>
          </a:p>
        </p:txBody>
      </p:sp>
      <p:sp>
        <p:nvSpPr>
          <p:cNvPr id="8704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vbhtp5_05images_Page_2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5" name="Picture 1" descr="vbhtp5_05images_Page_24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vbhtp5_05images_Page_26.png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statements also can use relational operators to determine whether the controlling expression satisfies a condition.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example:</a:t>
            </a: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uses keyword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along with the relational operator,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to test for values less than 0.</a:t>
            </a:r>
          </a:p>
        </p:txBody>
      </p:sp>
      <p:sp>
        <p:nvSpPr>
          <p:cNvPr id="901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3648" y="3630157"/>
            <a:ext cx="2664296" cy="5909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Select Case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grade</a:t>
            </a:r>
          </a:p>
          <a:p>
            <a:pPr algn="just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&lt;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3774173"/>
            <a:ext cx="2736304" cy="3416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If </a:t>
            </a:r>
            <a:r>
              <a:rPr lang="en-US" dirty="0" smtClean="0">
                <a:latin typeface="Lucida Console" pitchFamily="49" charset="0"/>
              </a:rPr>
              <a:t>grade &lt; </a:t>
            </a:r>
            <a:r>
              <a:rPr lang="en-US" dirty="0" smtClean="0">
                <a:solidFill>
                  <a:srgbClr val="00B0F0"/>
                </a:solidFill>
                <a:latin typeface="Lucida Console" pitchFamily="49" charset="0"/>
              </a:rPr>
              <a:t>0</a:t>
            </a:r>
            <a:r>
              <a:rPr lang="en-US" dirty="0" smtClean="0"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4067944" y="3925623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67944" y="3630157"/>
            <a:ext cx="10801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</a:rPr>
              <a:t>Equivalent</a:t>
            </a:r>
            <a:endParaRPr lang="ar-SA" sz="1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 </a:t>
            </a:r>
            <a:endParaRPr lang="ar-SA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Types of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Statements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Multiple values can be tested in a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by separating the values with </a:t>
            </a:r>
            <a:r>
              <a:rPr lang="en-US" dirty="0" smtClean="0">
                <a:solidFill>
                  <a:srgbClr val="0033CC"/>
                </a:solidFill>
                <a:latin typeface="Times New Roman" pitchFamily="18" charset="0"/>
              </a:rPr>
              <a:t>commas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( 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) as in</a:t>
            </a:r>
          </a:p>
          <a:p>
            <a:pPr lvl="3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,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To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9</a:t>
            </a:r>
          </a:p>
          <a:p>
            <a:pPr lvl="1">
              <a:lnSpc>
                <a:spcPct val="90000"/>
              </a:lnSpc>
              <a:buFont typeface="Verdana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	which tests for the value 0 </a:t>
            </a:r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 in the range 5–9.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Also,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 can be used to test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values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91139" name="Text Placeholder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…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b="1" i="1" dirty="0" smtClean="0">
                <a:solidFill>
                  <a:srgbClr val="000000"/>
                </a:solidFill>
                <a:latin typeface="AGaramond" pitchFamily="50" charset="0"/>
              </a:rPr>
              <a:t> Statement to test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String values</a:t>
            </a:r>
          </a:p>
          <a:p>
            <a:pPr lvl="1" algn="just"/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Example: (The Select Color Example) </a:t>
            </a:r>
            <a:r>
              <a:rPr lang="en-US" sz="2400" dirty="0" smtClean="0">
                <a:cs typeface="+mj-cs"/>
              </a:rPr>
              <a:t>A program that asks the user to enter one of the three basic colors (</a:t>
            </a:r>
            <a:r>
              <a:rPr lang="en-US" sz="2400" dirty="0" err="1" smtClean="0">
                <a:cs typeface="+mj-cs"/>
              </a:rPr>
              <a:t>red,green,blue</a:t>
            </a:r>
            <a:r>
              <a:rPr lang="en-US" sz="2400" dirty="0" smtClean="0">
                <a:cs typeface="+mj-cs"/>
              </a:rPr>
              <a:t>) if the input is correct the label change its color to the entered color.</a:t>
            </a:r>
            <a:endParaRPr lang="en-US" sz="2000" b="1" i="1" dirty="0" smtClean="0">
              <a:solidFill>
                <a:srgbClr val="000000"/>
              </a:solidFill>
              <a:latin typeface="Lucida Console" pitchFamily="49" charset="0"/>
              <a:cs typeface="+mj-cs"/>
            </a:endParaRPr>
          </a:p>
        </p:txBody>
      </p:sp>
      <p:sp>
        <p:nvSpPr>
          <p:cNvPr id="911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304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820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24944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653136"/>
            <a:ext cx="270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340768"/>
            <a:ext cx="8229600" cy="11129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i="1" dirty="0" smtClean="0">
                <a:solidFill>
                  <a:srgbClr val="000000"/>
                </a:solidFill>
                <a:latin typeface="Lucida Console" pitchFamily="49" charset="0"/>
              </a:rPr>
              <a:t>(The Select Color Example Program)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87" t="16220" r="37743" b="33935"/>
          <a:stretch>
            <a:fillRect/>
          </a:stretch>
        </p:blipFill>
        <p:spPr bwMode="auto">
          <a:xfrm>
            <a:off x="827584" y="1988840"/>
            <a:ext cx="77768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547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A condition is an expression that results in a 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value—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True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False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So far, we’ve studied only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simple conditions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, such as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count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total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1000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number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-1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Each selection and repetition statement evaluated only 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one condition with one of the operators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800" i="1" dirty="0" smtClean="0">
                <a:solidFill>
                  <a:srgbClr val="000000"/>
                </a:solidFill>
                <a:latin typeface="Lucida Console" pitchFamily="49" charset="0"/>
              </a:rPr>
              <a:t>&lt;&gt;</a:t>
            </a:r>
            <a:r>
              <a:rPr lang="en-US" sz="2800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54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64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To handle multiple conditions more efficiently,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logical operators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can be used to form complex conditions by combining simple ones.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Logical operators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1065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two conditions are both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in a program before a certain path of execution is chosen.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such a case, we can use the logical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follows:</a:t>
            </a:r>
          </a:p>
          <a:p>
            <a:pPr lvl="3"/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+=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1</a:t>
            </a:r>
            <a:b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3"/>
            <a:endParaRPr lang="en-US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statement contains two simple conditions.</a:t>
            </a:r>
          </a:p>
        </p:txBody>
      </p:sp>
      <p:sp>
        <p:nvSpPr>
          <p:cNvPr id="1075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gender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"F"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female and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65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determines whether a person is a senior citizen.</a:t>
            </a:r>
          </a:p>
          <a:p>
            <a:pPr algn="just"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two simple conditions are evaluated first, because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both higher than the precedence of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pPr lvl="2">
              <a:lnSpc>
                <a:spcPct val="90000"/>
              </a:lnSpc>
              <a:buFont typeface="Wingdings 2" pitchFamily="18" charset="2"/>
              <a:buNone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If gender 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age &gt;= </a:t>
            </a:r>
            <a:r>
              <a:rPr lang="en-US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</a:p>
          <a:p>
            <a:pPr lvl="2">
              <a:lnSpc>
                <a:spcPct val="90000"/>
              </a:lnSpc>
              <a:buNone/>
            </a:pPr>
            <a:endParaRPr lang="en-US" dirty="0" smtClean="0">
              <a:solidFill>
                <a:srgbClr val="128AFF"/>
              </a:solidFill>
              <a:latin typeface="Lucida Console" pitchFamily="49" charset="0"/>
            </a:endParaRPr>
          </a:p>
        </p:txBody>
      </p:sp>
      <p:sp>
        <p:nvSpPr>
          <p:cNvPr id="1085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04728" y="4888469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5524872" y="4876801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True</a:t>
            </a:r>
            <a:endParaRPr lang="ar-SA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2847628" y="3924301"/>
            <a:ext cx="304800" cy="1752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5753472" y="4114801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Left Brace 8"/>
          <p:cNvSpPr/>
          <p:nvPr/>
        </p:nvSpPr>
        <p:spPr>
          <a:xfrm rot="16200000">
            <a:off x="4314428" y="4076701"/>
            <a:ext cx="304800" cy="2514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905000" y="5486401"/>
            <a:ext cx="4724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If both are True then the condition of the </a:t>
            </a:r>
            <a:r>
              <a:rPr lang="en-US" b="1" dirty="0" smtClean="0">
                <a:solidFill>
                  <a:srgbClr val="3333FF"/>
                </a:solidFill>
              </a:rPr>
              <a:t>If Statement</a:t>
            </a:r>
            <a:r>
              <a:rPr lang="en-US" dirty="0" smtClean="0"/>
              <a:t> is met</a:t>
            </a:r>
            <a:endParaRPr lang="ar-S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an algorithm takes different actions based on series of decisions to test variable values,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Select…Case multiple-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slide#3,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is used to determine whether each grade is the equivalent of an A, B, C, D or F.</a:t>
            </a:r>
            <a:endParaRPr lang="en-US" sz="24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selection statement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</a:rPr>
              <a:t>can be used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Select Case </a:t>
            </a:r>
            <a:r>
              <a:rPr lang="en-US" sz="1600" b="1" dirty="0" smtClean="0">
                <a:latin typeface="Corbel" pitchFamily="34" charset="0"/>
              </a:rPr>
              <a:t>controlling expression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CaseLabel1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Action1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</a:t>
            </a:r>
            <a:r>
              <a:rPr lang="en-US" sz="1600" b="1" dirty="0" smtClean="0">
                <a:latin typeface="Corbel" pitchFamily="34" charset="0"/>
              </a:rPr>
              <a:t>CaseLabel2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smtClean="0">
                <a:latin typeface="Corbel" pitchFamily="34" charset="0"/>
              </a:rPr>
              <a:t>Action2</a:t>
            </a:r>
          </a:p>
          <a:p>
            <a:pPr lvl="6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Case Else</a:t>
            </a:r>
          </a:p>
          <a:p>
            <a:pPr lvl="7" algn="l" rtl="0">
              <a:lnSpc>
                <a:spcPct val="90000"/>
              </a:lnSpc>
              <a:buNone/>
            </a:pPr>
            <a:r>
              <a:rPr lang="en-US" sz="1600" b="1" dirty="0" err="1" smtClean="0">
                <a:latin typeface="Corbel" pitchFamily="34" charset="0"/>
              </a:rPr>
              <a:t>ElseAction</a:t>
            </a:r>
            <a:endParaRPr lang="en-US" sz="1600" b="1" dirty="0" smtClean="0">
              <a:latin typeface="Corbel" pitchFamily="34" charset="0"/>
            </a:endParaRPr>
          </a:p>
          <a:p>
            <a:pPr lvl="5" algn="l" rtl="0">
              <a:lnSpc>
                <a:spcPct val="90000"/>
              </a:lnSpc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rbel" pitchFamily="34" charset="0"/>
              </a:rPr>
              <a:t>End Select</a:t>
            </a:r>
            <a:endParaRPr lang="en-US" sz="2400" b="1" dirty="0" smtClean="0">
              <a:solidFill>
                <a:srgbClr val="000000"/>
              </a:solidFill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output of the program is displayed in slide#5.</a:t>
            </a: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0957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this combined condition is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seniorFemales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count is incremented by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readability of the preceding combined condition can be improved by adding parentheses:</a:t>
            </a:r>
          </a:p>
          <a:p>
            <a:pPr lvl="2">
              <a:buFont typeface="Wingdings 2" pitchFamily="18" charset="2"/>
              <a:buNone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(gender 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"F"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2000" dirty="0" smtClean="0">
                <a:solidFill>
                  <a:srgbClr val="0000FF"/>
                </a:solidFill>
                <a:latin typeface="Lucida Console" pitchFamily="49" charset="0"/>
              </a:rPr>
              <a:t>And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(age &gt;= </a:t>
            </a:r>
            <a:r>
              <a:rPr lang="en-US" sz="2000" dirty="0" smtClean="0">
                <a:solidFill>
                  <a:srgbClr val="128AFF"/>
                </a:solidFill>
                <a:latin typeface="Lucida Console" pitchFamily="49" charset="0"/>
              </a:rPr>
              <a:t>65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</a:p>
        </p:txBody>
      </p:sp>
      <p:sp>
        <p:nvSpPr>
          <p:cNvPr id="1095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209800"/>
          <a:ext cx="6477000" cy="18542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772228"/>
                <a:gridCol w="1770744"/>
                <a:gridCol w="1934028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Is the </a:t>
                      </a:r>
                      <a:r>
                        <a:rPr lang="en-US" b="1" dirty="0" smtClean="0">
                          <a:solidFill>
                            <a:srgbClr val="3333FF"/>
                          </a:solidFill>
                        </a:rPr>
                        <a:t>If</a:t>
                      </a:r>
                      <a:r>
                        <a:rPr lang="en-US" dirty="0" smtClean="0"/>
                        <a:t> Condition met?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>
                          <a:solidFill>
                            <a:srgbClr val="000000"/>
                          </a:solidFill>
                          <a:latin typeface="Lucida Console" pitchFamily="49" charset="0"/>
                        </a:rPr>
                        <a:t>age &gt;= </a:t>
                      </a:r>
                      <a:r>
                        <a:rPr lang="en-US" dirty="0" smtClean="0">
                          <a:solidFill>
                            <a:srgbClr val="128AFF"/>
                          </a:solidFill>
                          <a:latin typeface="Lucida Console" pitchFamily="49" charset="0"/>
                        </a:rPr>
                        <a:t>65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gender = "F"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True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ar-SA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264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b="1" i="1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Now let’s consider the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Suppose we wish to ensure that either or both of two conditions are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before we choose a certain path of execution.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use the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operator as in the following program segment:</a:t>
            </a:r>
          </a:p>
          <a:p>
            <a:pPr lvl="1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17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"Student grade is A"</a:t>
            </a:r>
            <a:b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statement also contains two simple conditions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26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366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throughout the semester.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condition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&gt;=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90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evaluated to determine whether the student deserves an “A” in the course because of his performance on the final exam.</a:t>
            </a:r>
          </a:p>
        </p:txBody>
      </p:sp>
      <p:sp>
        <p:nvSpPr>
          <p:cNvPr id="1136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469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then considers the combined condition</a:t>
            </a:r>
          </a:p>
          <a:p>
            <a:pPr lvl="2">
              <a:buFont typeface="Wingdings 2" pitchFamily="18" charset="2"/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semesterAverage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Lucida Console" pitchFamily="49" charset="0"/>
              </a:rPr>
              <a:t>Or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Lucida Console" pitchFamily="49" charset="0"/>
              </a:rPr>
              <a:t>finalExam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 &gt;= </a:t>
            </a:r>
            <a:r>
              <a:rPr lang="en-US" sz="2200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sz="2000" dirty="0" smtClean="0">
                <a:solidFill>
                  <a:srgbClr val="000000"/>
                </a:solidFill>
                <a:latin typeface="LucidaSansTypewriter" pitchFamily="49" charset="0"/>
              </a:rPr>
              <a:t>)</a:t>
            </a:r>
          </a:p>
          <a:p>
            <a:pPr lvl="2">
              <a:buFont typeface="Wingdings 2" pitchFamily="18" charset="2"/>
              <a:buNone/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and awards the student an “A” if either or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text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"Student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A"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is displayed, unless both of the conditions are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 has a higher precedence than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" descr="vbhtp5_05images_Page_31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C500A1-51B4-4E27-A4F6-2F0E61033A6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198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302"/>
            <a:ext cx="8229600" cy="45259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A condition containing the 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logical exclusive OR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</a:rPr>
              <a:t>Xor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operator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if and only if one of its operands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 and the other results in a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value.</a:t>
            </a:r>
          </a:p>
          <a:p>
            <a:pPr lvl="1" algn="just">
              <a:buNone/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If both operands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 or both are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, the entire condition is </a:t>
            </a:r>
            <a:r>
              <a:rPr lang="en-US" sz="2200" dirty="0" smtClean="0">
                <a:solidFill>
                  <a:srgbClr val="000000"/>
                </a:solidFill>
                <a:latin typeface="Lucida Console" pitchFamily="49" charset="0"/>
              </a:rPr>
              <a:t>False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>
              <a:buNone/>
            </a:pP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1" descr="vbhtp5_05images_Page_33.png"/>
          <p:cNvPicPr>
            <a:picLocks noGrp="1" noChangeAspect="1"/>
          </p:cNvPicPr>
          <p:nvPr isPhoto="1"/>
        </p:nvPicPr>
        <p:blipFill>
          <a:blip r:embed="rId2" cstate="print"/>
          <a:srcRect l="12500" r="30000" b="49986"/>
          <a:stretch>
            <a:fillRect/>
          </a:stretch>
        </p:blipFill>
        <p:spPr bwMode="auto">
          <a:xfrm>
            <a:off x="3581400" y="3676799"/>
            <a:ext cx="525780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185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Logical </a:t>
            </a:r>
            <a:r>
              <a:rPr lang="en-US" sz="2800" b="1" i="1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800" b="1" i="1" dirty="0" smtClean="0">
                <a:solidFill>
                  <a:srgbClr val="000000"/>
                </a:solidFill>
                <a:latin typeface="AGaramond" pitchFamily="50" charset="0"/>
              </a:rPr>
              <a:t> Operator</a:t>
            </a: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(logical negation) operator enables you to “reverse” the meaning of a condition.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Unlike the logical operators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And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Xor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which each combine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two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conditions, the logical negation operator is a 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unary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operator, requiring only one operand.</a:t>
            </a:r>
          </a:p>
          <a:p>
            <a:pPr lvl="1"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pic>
        <p:nvPicPr>
          <p:cNvPr id="5" name="Picture 1" descr="vbhtp5_05images_Page_34.png"/>
          <p:cNvPicPr>
            <a:picLocks noGrp="1" noChangeAspect="1"/>
          </p:cNvPicPr>
          <p:nvPr isPhoto="1"/>
        </p:nvPicPr>
        <p:blipFill>
          <a:blip r:embed="rId2" cstate="print"/>
          <a:srcRect l="25833" r="40000" b="52731"/>
          <a:stretch>
            <a:fillRect/>
          </a:stretch>
        </p:blipFill>
        <p:spPr bwMode="auto">
          <a:xfrm>
            <a:off x="2971800" y="3829199"/>
            <a:ext cx="3124200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288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logical negation operator is demonstrated by the following program segment: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	If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b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sz="1700" dirty="0" err="1" smtClean="0">
                <a:solidFill>
                  <a:srgbClr val="000000"/>
                </a:solidFill>
                <a:latin typeface="Lucida Console" pitchFamily="49" charset="0"/>
              </a:rPr>
              <a:t>resultLabel.Text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= </a:t>
            </a:r>
            <a:r>
              <a:rPr lang="en-US" sz="1700" dirty="0" smtClean="0">
                <a:solidFill>
                  <a:srgbClr val="128AFF"/>
                </a:solidFill>
                <a:latin typeface="Lucida Console" pitchFamily="49" charset="0"/>
              </a:rPr>
              <a:t>"The value is "</a:t>
            </a:r>
            <a: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  <a:t> &amp; value</a:t>
            </a:r>
            <a:br>
              <a:rPr lang="en-US" sz="1700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sz="1700" dirty="0" smtClean="0">
                <a:solidFill>
                  <a:srgbClr val="0000FF"/>
                </a:solidFill>
                <a:latin typeface="Lucida Console" pitchFamily="49" charset="0"/>
              </a:rPr>
              <a:t>End If</a:t>
            </a:r>
          </a:p>
          <a:p>
            <a:pPr lvl="2">
              <a:buFont typeface="Wingdings 2" pitchFamily="18" charset="2"/>
              <a:buNone/>
            </a:pP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parentheses around the condition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value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0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are </a:t>
            </a:r>
            <a:r>
              <a:rPr lang="en-US" sz="2400" b="1" u="sng" dirty="0" smtClean="0">
                <a:solidFill>
                  <a:srgbClr val="000000"/>
                </a:solidFill>
                <a:latin typeface="Times New Roman" pitchFamily="18" charset="0"/>
              </a:rPr>
              <a:t>necessary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because the logical negation operator (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Not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 has a higher precedence than the equality operator.</a:t>
            </a:r>
          </a:p>
        </p:txBody>
      </p:sp>
      <p:sp>
        <p:nvSpPr>
          <p:cNvPr id="1228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Logical Operators</a:t>
            </a:r>
          </a:p>
        </p:txBody>
      </p:sp>
      <p:sp>
        <p:nvSpPr>
          <p:cNvPr id="1239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In most cases, you can avoid using logical negation by expressing the condition differently with relational or equality operators.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This flexibility helps you express conditions more naturally.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For example, the preceding statement can be written as follows:</a:t>
            </a:r>
          </a:p>
          <a:p>
            <a:pPr algn="just"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>
              <a:buFont typeface="Wingdings 2" pitchFamily="18" charset="2"/>
              <a:buNone/>
            </a:pPr>
            <a:r>
              <a:rPr lang="en-US" dirty="0" smtClean="0">
                <a:solidFill>
                  <a:srgbClr val="0000FF"/>
                </a:solidFill>
                <a:latin typeface="Lucida Console" pitchFamily="49" charset="0"/>
              </a:rPr>
              <a:t>	</a:t>
            </a:r>
            <a:endParaRPr lang="en-US" sz="1700" dirty="0" smtClean="0">
              <a:solidFill>
                <a:srgbClr val="0000FF"/>
              </a:solidFill>
              <a:latin typeface="Lucida Console" pitchFamily="49" charset="0"/>
            </a:endParaRPr>
          </a:p>
        </p:txBody>
      </p:sp>
      <p:sp>
        <p:nvSpPr>
          <p:cNvPr id="12390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Reserved.-Edited By Maysoon Al-Duwais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4843046"/>
            <a:ext cx="31242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Not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(value =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</a:p>
        </p:txBody>
      </p:sp>
      <p:sp>
        <p:nvSpPr>
          <p:cNvPr id="6" name="Rectangle 5"/>
          <p:cNvSpPr/>
          <p:nvPr/>
        </p:nvSpPr>
        <p:spPr>
          <a:xfrm>
            <a:off x="5943600" y="4843046"/>
            <a:ext cx="2667000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value &lt;&gt; </a:t>
            </a:r>
            <a:r>
              <a:rPr lang="en-US" sz="1600" dirty="0" smtClean="0">
                <a:solidFill>
                  <a:srgbClr val="128AFF"/>
                </a:solidFill>
                <a:latin typeface="Lucida Console" pitchFamily="49" charset="0"/>
              </a:rPr>
              <a:t>0</a:t>
            </a:r>
            <a:r>
              <a:rPr lang="en-US" sz="16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Console" pitchFamily="49" charset="0"/>
              </a:rPr>
              <a:t>Then</a:t>
            </a:r>
            <a:endParaRPr lang="ar-SA" sz="16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3810000" y="5012323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4690646"/>
            <a:ext cx="18288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Can be written as</a:t>
            </a:r>
            <a:endParaRPr lang="ar-SA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98BF5-001E-4606-B220-31B33B5698C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Operators’ Precedence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1" descr="vbhtp5_05images_Page_40.png"/>
          <p:cNvPicPr>
            <a:picLocks noGrp="1" noChangeAspect="1"/>
          </p:cNvPicPr>
          <p:nvPr isPhoto="1"/>
        </p:nvPicPr>
        <p:blipFill>
          <a:blip r:embed="rId2" cstate="print"/>
          <a:srcRect l="14175" t="7783" r="30701" b="10501"/>
          <a:stretch>
            <a:fillRect/>
          </a:stretch>
        </p:blipFill>
        <p:spPr bwMode="auto">
          <a:xfrm>
            <a:off x="1763688" y="1556792"/>
            <a:ext cx="50405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15375" r="17820" b="19657"/>
          <a:stretch>
            <a:fillRect/>
          </a:stretch>
        </p:blipFill>
        <p:spPr bwMode="auto">
          <a:xfrm>
            <a:off x="539552" y="692696"/>
            <a:ext cx="828092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5661248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the </a:t>
            </a:r>
            <a:r>
              <a:rPr lang="en-US" b="1" dirty="0" smtClean="0">
                <a:solidFill>
                  <a:srgbClr val="0033CC"/>
                </a:solidFill>
              </a:rPr>
              <a:t>Select Case </a:t>
            </a:r>
            <a:r>
              <a:rPr lang="en-US" dirty="0" smtClean="0"/>
              <a:t>Statement to determine the grade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760" y="1340768"/>
            <a:ext cx="4320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X += ( 4 \ y * 2 ) ^ ( x – 2 )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3959932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63589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3995936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1987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63589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436096" y="2924944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 flipV="1">
            <a:off x="5868144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436096" y="3356992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292080" y="1772816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16200000">
            <a:off x="4469144" y="3243824"/>
            <a:ext cx="432048" cy="181051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4" name="Straight Connector 23"/>
          <p:cNvCxnSpPr>
            <a:stCxn id="23" idx="2"/>
            <a:endCxn id="19" idx="4"/>
          </p:cNvCxnSpPr>
          <p:nvPr/>
        </p:nvCxnSpPr>
        <p:spPr>
          <a:xfrm flipV="1">
            <a:off x="5590424" y="37170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0"/>
            <a:endCxn id="12" idx="4"/>
          </p:cNvCxnSpPr>
          <p:nvPr/>
        </p:nvCxnSpPr>
        <p:spPr>
          <a:xfrm flipV="1">
            <a:off x="3779912" y="314096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788024" y="4365104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3641052" y="3999908"/>
            <a:ext cx="432048" cy="2170552"/>
          </a:xfrm>
          <a:prstGeom prst="leftBrace">
            <a:avLst>
              <a:gd name="adj1" fmla="val 8333"/>
              <a:gd name="adj2" fmla="val 634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3" name="Straight Connector 42"/>
          <p:cNvCxnSpPr>
            <a:stCxn id="42" idx="2"/>
            <a:endCxn id="41" idx="4"/>
          </p:cNvCxnSpPr>
          <p:nvPr/>
        </p:nvCxnSpPr>
        <p:spPr>
          <a:xfrm flipV="1">
            <a:off x="4942352" y="472514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0"/>
          </p:cNvCxnSpPr>
          <p:nvPr/>
        </p:nvCxnSpPr>
        <p:spPr>
          <a:xfrm flipV="1">
            <a:off x="2771800" y="1772816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3995936" y="5301208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340768"/>
            <a:ext cx="734481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If Not( x * y &lt; 0 ) And ( x ^ 2 &gt;= 100 Mod 4 ) </a:t>
            </a:r>
            <a:endParaRPr lang="ar-SA" sz="2800" dirty="0">
              <a:solidFill>
                <a:schemeClr val="accent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2807804" y="1808820"/>
            <a:ext cx="432048" cy="5040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Left Brace 7"/>
          <p:cNvSpPr/>
          <p:nvPr/>
        </p:nvSpPr>
        <p:spPr>
          <a:xfrm rot="16200000">
            <a:off x="3275856" y="2276873"/>
            <a:ext cx="288032" cy="72008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2843808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779912" y="17728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3275856" y="2780928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2</a:t>
            </a:r>
            <a:endParaRPr lang="ar-SA" dirty="0"/>
          </a:p>
        </p:txBody>
      </p:sp>
      <p:sp>
        <p:nvSpPr>
          <p:cNvPr id="17" name="Left Brace 16"/>
          <p:cNvSpPr/>
          <p:nvPr/>
        </p:nvSpPr>
        <p:spPr>
          <a:xfrm rot="16200000">
            <a:off x="5220072" y="1700808"/>
            <a:ext cx="288032" cy="576064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Oval 18"/>
          <p:cNvSpPr/>
          <p:nvPr/>
        </p:nvSpPr>
        <p:spPr>
          <a:xfrm>
            <a:off x="5220072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3</a:t>
            </a:r>
            <a:endParaRPr lang="ar-SA" dirty="0"/>
          </a:p>
        </p:txBody>
      </p:sp>
      <p:sp>
        <p:nvSpPr>
          <p:cNvPr id="23" name="Left Brace 22"/>
          <p:cNvSpPr/>
          <p:nvPr/>
        </p:nvSpPr>
        <p:spPr>
          <a:xfrm rot="16200000">
            <a:off x="6981980" y="1451069"/>
            <a:ext cx="292608" cy="1080120"/>
          </a:xfrm>
          <a:prstGeom prst="leftBrace">
            <a:avLst>
              <a:gd name="adj1" fmla="val 8333"/>
              <a:gd name="adj2" fmla="val 4915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Oval 40"/>
          <p:cNvSpPr/>
          <p:nvPr/>
        </p:nvSpPr>
        <p:spPr>
          <a:xfrm>
            <a:off x="6948264" y="2132856"/>
            <a:ext cx="36004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4</a:t>
            </a:r>
            <a:endParaRPr lang="ar-SA" dirty="0"/>
          </a:p>
        </p:txBody>
      </p:sp>
      <p:sp>
        <p:nvSpPr>
          <p:cNvPr id="42" name="Left Brace 41"/>
          <p:cNvSpPr/>
          <p:nvPr/>
        </p:nvSpPr>
        <p:spPr>
          <a:xfrm rot="16200000">
            <a:off x="6014432" y="1852817"/>
            <a:ext cx="457200" cy="1737360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Oval 44"/>
          <p:cNvSpPr/>
          <p:nvPr/>
        </p:nvSpPr>
        <p:spPr>
          <a:xfrm>
            <a:off x="6084168" y="2924944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5</a:t>
            </a:r>
            <a:endParaRPr lang="ar-SA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2615208" y="2721496"/>
            <a:ext cx="457200" cy="1296144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2195736" y="184482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699792" y="3573016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6</a:t>
            </a:r>
            <a:endParaRPr lang="ar-SA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4343399" y="2937521"/>
            <a:ext cx="457201" cy="3312368"/>
          </a:xfrm>
          <a:prstGeom prst="leftBrace">
            <a:avLst>
              <a:gd name="adj1" fmla="val 8333"/>
              <a:gd name="adj2" fmla="val 505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" name="Oval 33"/>
          <p:cNvSpPr/>
          <p:nvPr/>
        </p:nvSpPr>
        <p:spPr>
          <a:xfrm>
            <a:off x="4345712" y="4797152"/>
            <a:ext cx="374360" cy="3600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ar-SA" dirty="0" smtClean="0"/>
              <a:t>7</a:t>
            </a:r>
            <a:endParaRPr lang="ar-SA" dirty="0"/>
          </a:p>
        </p:txBody>
      </p:sp>
      <p:cxnSp>
        <p:nvCxnSpPr>
          <p:cNvPr id="35" name="Straight Connector 34"/>
          <p:cNvCxnSpPr>
            <a:endCxn id="45" idx="4"/>
          </p:cNvCxnSpPr>
          <p:nvPr/>
        </p:nvCxnSpPr>
        <p:spPr>
          <a:xfrm flipV="1">
            <a:off x="6228184" y="328498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3" idx="0"/>
          </p:cNvCxnSpPr>
          <p:nvPr/>
        </p:nvCxnSpPr>
        <p:spPr>
          <a:xfrm flipV="1">
            <a:off x="2915816" y="3933056"/>
            <a:ext cx="0" cy="432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089" t="17344" r="17266" b="16704"/>
          <a:stretch>
            <a:fillRect/>
          </a:stretch>
        </p:blipFill>
        <p:spPr bwMode="auto">
          <a:xfrm>
            <a:off x="395536" y="620688"/>
            <a:ext cx="82809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5517232"/>
            <a:ext cx="81369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The above program Use </a:t>
            </a:r>
            <a:r>
              <a:rPr lang="en-US" b="1" dirty="0" smtClean="0">
                <a:solidFill>
                  <a:srgbClr val="0033CC"/>
                </a:solidFill>
              </a:rPr>
              <a:t>If Then </a:t>
            </a:r>
            <a:r>
              <a:rPr lang="en-US" b="1" dirty="0" err="1" smtClean="0">
                <a:solidFill>
                  <a:srgbClr val="0033CC"/>
                </a:solidFill>
              </a:rPr>
              <a:t>ElseIf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Statement to determine the grade</a:t>
            </a:r>
          </a:p>
          <a:p>
            <a:pPr algn="l" rtl="0"/>
            <a:r>
              <a:rPr lang="en-US" dirty="0" smtClean="0"/>
              <a:t>- This program is </a:t>
            </a:r>
            <a:r>
              <a:rPr lang="en-US" b="1" u="sng" dirty="0" smtClean="0"/>
              <a:t>equivalent </a:t>
            </a:r>
            <a:r>
              <a:rPr lang="en-US" dirty="0" smtClean="0"/>
              <a:t>to the one in previous slide#3 that uses </a:t>
            </a:r>
            <a:r>
              <a:rPr lang="en-US" b="1" dirty="0" smtClean="0">
                <a:solidFill>
                  <a:srgbClr val="0033CC"/>
                </a:solidFill>
              </a:rPr>
              <a:t>Select Case</a:t>
            </a:r>
            <a:endParaRPr lang="ar-SA" b="1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FB35-F630-43C5-ACF6-0EC747D31FA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179512" y="2492896"/>
            <a:ext cx="396044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Select Case Statement (The code in Slide#3)</a:t>
            </a:r>
            <a:endParaRPr lang="ar-SA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2492896"/>
            <a:ext cx="4139952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77 and press the Calculate Score button of the If Then Else Statement (The code in Slide#4)</a:t>
            </a:r>
            <a:endParaRPr lang="ar-S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Press one of the Calculate Score Button Without Entering any score in the </a:t>
            </a:r>
            <a:r>
              <a:rPr lang="en-US" sz="1400" dirty="0" err="1" smtClean="0"/>
              <a:t>TextBox</a:t>
            </a:r>
            <a:endParaRPr lang="ar-SA" sz="14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932" y="332656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2932" y="3356992"/>
            <a:ext cx="2857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932040" y="5517232"/>
            <a:ext cx="403244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When The user enters grade 89 and press one of the Calculate Score button</a:t>
            </a:r>
            <a:endParaRPr lang="ar-SA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grade in the range: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100 represents a Perfect A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90–99 represents an A,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80–89 represents a B,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70–79 represents a C,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60–69 represents a D 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and 0–59 represents an F.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assume that the user enters a grade in the range 0–100.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expression following the keywords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(in this case,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grade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controlling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expression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is compared in order with each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a matching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found, the code in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executes, then program control proceeds to the first statement after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907704" y="6309320"/>
            <a:ext cx="6840760" cy="41215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© 1992-2011 by Pearson Education, Inc. All Rights Reserved. -Edited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can specify multiple actions: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 The Following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has two actions:</a:t>
            </a: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The output will be as follows:</a:t>
            </a: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Keyword </a:t>
            </a:r>
            <a:r>
              <a:rPr lang="en-US" sz="2500" dirty="0" smtClean="0">
                <a:solidFill>
                  <a:srgbClr val="0033CC"/>
                </a:solidFill>
                <a:latin typeface="Lucida Console" pitchFamily="49" charset="0"/>
              </a:rPr>
              <a:t>To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specifies the range; 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			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Case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80 </a:t>
            </a:r>
            <a:r>
              <a:rPr lang="en-US" sz="2100" b="1" dirty="0" smtClean="0">
                <a:solidFill>
                  <a:srgbClr val="0033CC"/>
                </a:solidFill>
                <a:latin typeface="Times New Roman" pitchFamily="18" charset="0"/>
              </a:rPr>
              <a:t>To</a:t>
            </a: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 89</a:t>
            </a:r>
          </a:p>
          <a:p>
            <a:pPr lvl="1">
              <a:lnSpc>
                <a:spcPct val="80000"/>
              </a:lnSpc>
              <a:buNone/>
            </a:pPr>
            <a:r>
              <a:rPr lang="en-US" sz="2100" dirty="0" smtClean="0">
                <a:solidFill>
                  <a:srgbClr val="000000"/>
                </a:solidFill>
                <a:latin typeface="Times New Roman" pitchFamily="18" charset="0"/>
              </a:rPr>
              <a:t>Means all the values [80,81,82,….,87,88,89] ranging between 80 to 89</a:t>
            </a:r>
          </a:p>
        </p:txBody>
      </p:sp>
      <p:sp>
        <p:nvSpPr>
          <p:cNvPr id="839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31797" r="43277" b="58857"/>
          <a:stretch>
            <a:fillRect/>
          </a:stretch>
        </p:blipFill>
        <p:spPr bwMode="auto">
          <a:xfrm>
            <a:off x="1475656" y="1988840"/>
            <a:ext cx="6030668" cy="8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between the controlling expression’s value (grade) and a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label, the </a:t>
            </a:r>
            <a:r>
              <a:rPr lang="en-US" sz="2400" b="1" u="sng" dirty="0" smtClean="0">
                <a:solidFill>
                  <a:srgbClr val="000000"/>
                </a:solidFill>
                <a:latin typeface="AGaramond" pitchFamily="50" charset="0"/>
              </a:rPr>
              <a:t>optional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executes.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It is not necessary to write the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In Slide#3: If the User enters the value 59, the action of the </a:t>
            </a:r>
            <a:r>
              <a:rPr lang="en-US" sz="2000" b="1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will be executed as follows: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49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149080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496" y="3924345"/>
            <a:ext cx="4896544" cy="2232248"/>
            <a:chOff x="1259632" y="2204864"/>
            <a:chExt cx="4896544" cy="22322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5177" t="36046" r="38297" b="33439"/>
            <a:stretch>
              <a:fillRect/>
            </a:stretch>
          </p:blipFill>
          <p:spPr bwMode="auto">
            <a:xfrm>
              <a:off x="1403648" y="2204864"/>
              <a:ext cx="4752528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259632" y="3933056"/>
              <a:ext cx="43924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1">
              <a:spAutoFit/>
            </a:bodyPr>
            <a:lstStyle/>
            <a:p>
              <a:endParaRPr lang="ar-SA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274638"/>
            <a:ext cx="8686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3380E6"/>
                </a:solidFill>
                <a:latin typeface="Lucida Console"/>
              </a:rPr>
              <a:t>Select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Case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If no match occurs and the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does not contain a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latin typeface="Lucida Console" pitchFamily="49" charset="0"/>
              </a:rPr>
              <a:t>Else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, program control simply continues with the first statement after the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Select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lvl="2"/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If the code in slide#3 does not have the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</a:rPr>
              <a:t>Case Else </a:t>
            </a:r>
            <a:r>
              <a:rPr lang="en-US" sz="2000" dirty="0" smtClean="0">
                <a:latin typeface="Times New Roman" pitchFamily="18" charset="0"/>
              </a:rPr>
              <a:t>as bellow, when the user Enters the number 59 nothing will happen.</a:t>
            </a:r>
            <a:endParaRPr lang="en-US" sz="2000" dirty="0" smtClean="0">
              <a:latin typeface="Lucida Console" pitchFamily="49" charset="0"/>
            </a:endParaRP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© 1992-2011 by Pearson Education, Inc. All Rights Reserved. -Edited By Maysoon Al-Duwais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BDFA4-06CD-4900-87C3-6A70F71EA6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140369"/>
            <a:ext cx="2857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>
            <a:stCxn id="6" idx="3"/>
            <a:endCxn id="6146" idx="1"/>
          </p:cNvCxnSpPr>
          <p:nvPr/>
        </p:nvCxnSpPr>
        <p:spPr>
          <a:xfrm>
            <a:off x="4932040" y="5040469"/>
            <a:ext cx="93610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508104" y="5652537"/>
            <a:ext cx="108012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55976" y="5652537"/>
            <a:ext cx="115212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1600" dirty="0" smtClean="0">
                <a:solidFill>
                  <a:schemeClr val="accent2"/>
                </a:solidFill>
              </a:rPr>
              <a:t>Nothing is displayed</a:t>
            </a:r>
            <a:endParaRPr lang="ar-SA" sz="1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EF1C80-5219-4A7D-B1EF-DAAF3FB713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C3F7E7-5F61-4A1D-ABAC-30E9958116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A68B43C-EFF4-4076-A80E-1300842FB98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1887</Words>
  <Application>Microsoft Office PowerPoint</Application>
  <PresentationFormat>On-screen Show (4:3)</PresentationFormat>
  <Paragraphs>269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Chapter 4  Select…Case Multiple-Selection Statement &amp; Logical Operators</vt:lpstr>
      <vt:lpstr>Select…Case Multiple-Selection Statement</vt:lpstr>
      <vt:lpstr>Slide 3</vt:lpstr>
      <vt:lpstr>Slide 4</vt:lpstr>
      <vt:lpstr>Slide 5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Select…Case Multiple-Selection Statement</vt:lpstr>
      <vt:lpstr>Slide 11</vt:lpstr>
      <vt:lpstr>Select…Case Multiple-Selection Statement </vt:lpstr>
      <vt:lpstr>Select…Case Multiple-Selection Statement </vt:lpstr>
      <vt:lpstr>Select…Case Multiple-Selection Statement</vt:lpstr>
      <vt:lpstr>Select…Case Multiple-Selection Statement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Logical Operators</vt:lpstr>
      <vt:lpstr>Slide 24</vt:lpstr>
      <vt:lpstr>Logical Operators</vt:lpstr>
      <vt:lpstr>Logical Operators</vt:lpstr>
      <vt:lpstr>Logical Operators</vt:lpstr>
      <vt:lpstr>Logical Operators</vt:lpstr>
      <vt:lpstr>Operators’ Precedence</vt:lpstr>
      <vt:lpstr>Example #1</vt:lpstr>
      <vt:lpstr>Example #2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Nouf</cp:lastModifiedBy>
  <cp:revision>56</cp:revision>
  <dcterms:created xsi:type="dcterms:W3CDTF">2012-02-22T04:33:12Z</dcterms:created>
  <dcterms:modified xsi:type="dcterms:W3CDTF">2016-02-07T13:50:01Z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