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69" r:id="rId3"/>
  </p:sldMasterIdLst>
  <p:notesMasterIdLst>
    <p:notesMasterId r:id="rId43"/>
  </p:notesMasterIdLst>
  <p:handoutMasterIdLst>
    <p:handoutMasterId r:id="rId44"/>
  </p:handoutMasterIdLst>
  <p:sldIdLst>
    <p:sldId id="317" r:id="rId4"/>
    <p:sldId id="451" r:id="rId5"/>
    <p:sldId id="511" r:id="rId6"/>
    <p:sldId id="512" r:id="rId7"/>
    <p:sldId id="513" r:id="rId8"/>
    <p:sldId id="552" r:id="rId9"/>
    <p:sldId id="514" r:id="rId10"/>
    <p:sldId id="515" r:id="rId11"/>
    <p:sldId id="516" r:id="rId12"/>
    <p:sldId id="517" r:id="rId13"/>
    <p:sldId id="518" r:id="rId14"/>
    <p:sldId id="519" r:id="rId15"/>
    <p:sldId id="521" r:id="rId16"/>
    <p:sldId id="522" r:id="rId17"/>
    <p:sldId id="523" r:id="rId18"/>
    <p:sldId id="525" r:id="rId19"/>
    <p:sldId id="553" r:id="rId20"/>
    <p:sldId id="526" r:id="rId21"/>
    <p:sldId id="524" r:id="rId22"/>
    <p:sldId id="520" r:id="rId23"/>
    <p:sldId id="527" r:id="rId24"/>
    <p:sldId id="528" r:id="rId25"/>
    <p:sldId id="530" r:id="rId26"/>
    <p:sldId id="531" r:id="rId27"/>
    <p:sldId id="532" r:id="rId28"/>
    <p:sldId id="533" r:id="rId29"/>
    <p:sldId id="535" r:id="rId30"/>
    <p:sldId id="534" r:id="rId31"/>
    <p:sldId id="536" r:id="rId32"/>
    <p:sldId id="538" r:id="rId33"/>
    <p:sldId id="554" r:id="rId34"/>
    <p:sldId id="557" r:id="rId35"/>
    <p:sldId id="555" r:id="rId36"/>
    <p:sldId id="556" r:id="rId37"/>
    <p:sldId id="558" r:id="rId38"/>
    <p:sldId id="560" r:id="rId39"/>
    <p:sldId id="559" r:id="rId40"/>
    <p:sldId id="561" r:id="rId41"/>
    <p:sldId id="345" r:id="rId42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74" autoAdjust="0"/>
  </p:normalViewPr>
  <p:slideViewPr>
    <p:cSldViewPr>
      <p:cViewPr>
        <p:scale>
          <a:sx n="50" d="100"/>
          <a:sy n="50" d="100"/>
        </p:scale>
        <p:origin x="-2208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87B5F4E2-C586-D740-971C-D19B00902766}" type="datetimeFigureOut">
              <a:rPr lang="en-US"/>
              <a:pPr>
                <a:defRPr/>
              </a:pPr>
              <a:t>4/1/18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C67A942-723D-034C-A66D-9786852F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185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CC36078-1ED3-9348-B41C-6A2C7079E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4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Line coding is the process of converting digital data to digital signals. We assume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data, in the form of text, numbers, graphical images, audio, or video, are stored in computer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memory as sequences of bits (see Chapter 1). Line coding converts a sequence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bits to a digital signal. At the sender, digital data are encoded into a digital signal; at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receiver, the digital data are recreated by decoding the digital signal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0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NRZ (Non-Return-to-Zero) Traditionally, a unipolar scheme was designed as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non-return-to-zero (NRZ) scheme in which the positive voltage defines bit I and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zero voltage defines bit O. It is called NRZ because the signal does not return to zero 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middle of the bit.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05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Let us discuss the bandwidth. Figure 4.6 also shows the normalized bandwidth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both variations. The vertical axis shows the power density (the power for each I Hz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bandwidth); the horizontal axis shows the frequency. The bandwidth reveals a very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serious problem for this type of encoding. The value of the power density is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velY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high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around frequencies close to zero. This means that there are DC components that carry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high level of energy. As a matter of fact, most of the energy is concentrated in frequencies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between a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NIl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. This means that although the average of the signal rate is N12,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energy is not distributed evenly between the two halves.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Let us compare these two schemes based on the criteria we previously defined.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Although baseline wandering is a problem for both variations, it is twice as severe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NRZ-L. If there is a long sequence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or Is in NRZ-L, the average signal power becomes skewed. The receiver might have difficulty discerning the bit value. In NRZ-I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this problem occurs only for a long sequence of as. If somehow we can eliminate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long sequence of as, we can avoid baseline wandering. We will see shortly how this can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be done.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synchronization problem (sender and receiver clocks are not synchronized)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also exists in both schemes. Again, this problem is more serious in NRZ-L than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NRZ-I. While a long sequence of as can cause a problem in both schemes, a long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sequence of 1s affects only NRZ-L.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Another problem with NRZ-L occurs when there is a sudden change of polarity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system. For example, if twisted-pair cable is the medium, a change in the polarity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wire results in all as interpreted as I s and all I s interpreted as as. NRZ-I does not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have this problem. Both schemes have an average signal rate of NI2 Bd.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7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E15F9-7625-D845-A7B8-BEA6FA6BB29E}" type="slidenum">
              <a:rPr lang="en-US"/>
              <a:pPr/>
              <a:t>23</a:t>
            </a:fld>
            <a:endParaRPr lang="en-US"/>
          </a:p>
        </p:txBody>
      </p:sp>
      <p:sp>
        <p:nvSpPr>
          <p:cNvPr id="94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main problem with NRZ encoding occurs when the sender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and receiver clocks are not synchronized. The receiver does not know when one bit has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ended and the next bit is starting. One solution is the return-to-zero (RZ) scheme,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which uses three values: positive, negative, and zero. In RZ, the signal changes not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between bits but during the bit.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 Figure 4.7 we see that the signal goes to 0 in the middle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of each bit. It remains there until the beginning of the next bit.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78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As a result of 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these deficiencies, the scheme is not used today. Instead, it has been replaced by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better-performing Manchester and differential Manchester schemes (discussed next).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7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Manchester scheme overcomes several problems associated with NRZ-L,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differential Manchester overcomes several problems associated with NRZ-I. First, there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is no baseline wandering. There is no  DC component because each bit has a positive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andnegative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voltage contribution. The only drawback is the signal rate. The signal rate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Manchester and differential Manchester is double that for NRZ. The reason is that there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always one transition at the middle of the bit and maybe one transition at the end of each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bit. Figure 4.8 shows both Manchester and differential Manchester encoding schemes.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Note that Manchester and differential Manchester schemes are also called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biphase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schemes.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52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So AMI means alternate I inversion. A neutral zero voltage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represents binary O. Binary Is are represented by alternating positive and negative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voltages. A variation of AMI encoding is called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pseudoternary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in which the 1 bit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encoded as a zero voltage and the 0 bit is encoded as alternating positive and negative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voltages.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6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So AMI means alternate I inversion. A neutral zero voltage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represents binary O. Binary Is are represented by alternating positive and negative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voltages. A variation of AMI encoding is called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pseudoternary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in which the 1 bit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encoded as a zero voltage and the 0 bit is encoded as alternating positive and negative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voltages.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bipolar scheme was developed as an alternative to NRZ. The bipolar scheme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has the same signal rate as NRZ, but there is no DC component. The NRZ scheme has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most of its energy concentrated near zero frequency, which makes it unsuitable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transmission over channels with poor performance around this frequency. The concentration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of the energy in bipolar encoding is around frequency N12. Figure 4.9 shows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typical energy concentration for a bipolar scheme.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One may ask why we do not have DC component in bipolar encoding. We can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answer this question by using the Fourier transform, but we can also think about it intuitively.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If we have a long sequence of 1s, the voltage level alternates between positive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and negative; it is not constant. Therefore, there is no DC component. For a long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sequence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, the voltage remains constant, but its amplitude is zero, which is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same as having no DC component. In other words, a sequence that creates a constant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zero voltage does not have a DC component.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AMI is commonly used for long-distance communication, but it has a synchronization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problem when a long sequence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is present in the data. Later in the chapter, we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will see how a scrambling technique can solve this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20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Recall that NRZ-I has a good signal rate, one-half that of the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biphase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, but it has a synchronization problem. A long sequence of as can make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receiver clock lose synchronization. One solution is to change the bit stream, prior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encoding with NRZ-I, so that it does not have a long stream of as. The 4B/5B scheme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achieves this goal. The block-coded stream does not have more that three consecutive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as, as we will see later. At the receiver, the NRZ-I encoded digital signal is first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decoded into a stream of bits and then decoded to remove the redundancy. Figure 4.15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shows the idea.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79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Figure 4.16 shows an example of substitution in 4B/5B coding. 4B/5B encoding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solves the problem of synchronization and overcomes one of the deficiencies of NRZ-1.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However, we need to remember that it increases the signal rate of NRZ-1. The redundant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bits add 20 percent more baud. Still, the result is less than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biphase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scheme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which has a signal rate of 2 times that of NRZ-1. However, 4B/5B block encoding does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not solve the DC component problem of NRZ-1. If a DC component is unacceptable, we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need to use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biphase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or bipolar encoding.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02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Before discussing different line coding schemes, we address their common characteristics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 data communications, our goal is to send data elements.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data element is the smallest entity that can represent a piece of information: this is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bit. In digital data communications, a signal element carries data elements. A signal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element is the shortest unit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timewise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) of a digital signal. In other words, data elements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are what we need to send; signal elements are what we can send. Data elements are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being carried; signal elements are the carriers.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1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Increasing the data rate increases the speed of transmission; decreasing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signal rate decreases the bandwidth requirement.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This relationship, of course, depends on the value of r. It also depends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on the data pattern. If we have a data pattern of all 1s or all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, the signal rate may be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different from a data pattern of alternating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and Is. To derive a formula for the relationship,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we need to define three cases: the worst, best, and average. The worst case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when we need the maximum signal rate; the best case is when we need the minimum.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 data communications, we are usually interested in the average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79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We discussed in Chapter 3 that a digital signal that carries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infonnation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is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nonperiodic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. We also showed that the bandwidth of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nonperiodic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signal is continuous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with an infinite range. However, most digital signals we encounter in real life have a bandwidth with finite values. In other words, the bandwidth is theoretically infinite, but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many of the components have such a small amplitude that they can be ignored.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effective bandwidth is finite. From now on, when we talk about the bandwidth of a digital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signal, we need to remember that we are talking about this effective bandwidth.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70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the incoming signal does not vary over a long period of time, the baseline will drift and thus cause errors in detection of incoming data elements.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27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When the voltage level in a digital signal is constant for a while,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spectrum creates very low frequencies (results of Fourier analysis). These frequencies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around zero, called DC (direct-current) components, present problems for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system that cannot pass low frequencies or a system that uses electrical coupling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(via a transformer). For example, a telephone line cannot pass frequencies below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200 Hz. Also a long-distance link may use one or more transformers to isolate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different parts of the line electrically. For these systems, we need a scheme with no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DC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0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To correctly interpret the signals received from the sender,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receiver's bit intervals must correspond exactly to the sender's bit intervals. If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receiver clock is faster or slower, the bit intervals are not matched and the receiver might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misinterpret the signals.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 self-synchronizing digital signal includes timing information in the data being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transmitted. This can be achieved if there are transitions in the signal that alert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receiver to the beginning, middle, or end of the pulse. If the receiver's clock is out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synchronization, these points can reset the clock.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8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It is desirable to have a built-in error-detecting capability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 the generated code to detect some of or all the errors that occurred during transmission.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Some encoding schemes that we will discuss have this capability to some extent.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 complex scheme is more costly to implement than a simple one.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example, a scheme that uses four signal levels is more difficult to interpret than one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uses only two levels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3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1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smtClean="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4163" y="6227763"/>
            <a:ext cx="8574087" cy="173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anchor="b" anchorCtr="0"/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CD93-6BEB-A14E-B5C4-4B66061D7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2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B319D-FA99-D14E-97D2-8D5C61108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4FF7B-0F39-D942-A559-4223B8B5A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91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84163" y="4279900"/>
            <a:ext cx="8575675" cy="138113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/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16D73-BCF4-0E4D-8ED4-F823BB964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43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267200"/>
            <a:ext cx="2743200" cy="21209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84163" y="461963"/>
            <a:ext cx="8575675" cy="136525"/>
            <a:chOff x="284163" y="1759424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3BA5-90AE-554E-825B-91050B558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30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21013" y="4802188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1F096-B9DD-5B41-B7F4-043F05B31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41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DC66-0BCE-5A4C-984A-F676C4A2B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4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5314156" y="2856707"/>
            <a:ext cx="5934075" cy="11350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 rot="5400000">
            <a:off x="4658519" y="3355181"/>
            <a:ext cx="5934075" cy="138113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70396" y="1587323"/>
              <a:ext cx="159918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71870" y="1587324"/>
              <a:ext cx="2741779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13649" y="1587324"/>
              <a:ext cx="4233121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6B49-E00E-4E49-9291-3C287E37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6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C8498-1D66-EE40-BD70-CCF868C14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smtClean="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anchor="b" anchorCtr="0"/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6814-3BC9-624E-BB23-881A7A643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0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smtClean="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4C608-39C4-6E42-9C1C-16BFD747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5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smtClean="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/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ED84-A070-3F4D-A32C-D33AC5928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0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E1B46-ED72-D249-8D19-DABB82440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8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59740-5D96-D040-9E0F-69B477E4D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0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5" name="Rectangle 4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9364-4EE3-F74A-9E01-15CF210CA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5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3" name="Rectangle 2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Rectangle 3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5" name="Rectangle 4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B5E75-F7EA-CA47-B146-5BA5F7FCB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1175" y="2133600"/>
            <a:ext cx="7077075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373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5" y="6437313"/>
            <a:ext cx="612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166688"/>
            <a:ext cx="631825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86E73845-8983-B94E-9DAE-DB4FF5AB3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238"/>
            <a:ext cx="8574087" cy="9683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9pPr>
    </p:titleStyle>
    <p:bodyStyle>
      <a:lvl1pPr marL="454025" indent="-454025" algn="l" rtl="0" eaLnBrk="0" fontAlgn="base" hangingPunct="0">
        <a:spcBef>
          <a:spcPts val="20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sz="2400" kern="12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charset="0"/>
        <a:buChar char=""/>
        <a:defRPr sz="2200" kern="1200">
          <a:solidFill>
            <a:srgbClr val="262626"/>
          </a:solidFill>
          <a:latin typeface="+mn-lt"/>
          <a:ea typeface="ＭＳ Ｐゴシック" charset="0"/>
          <a:cs typeface="+mn-cs"/>
        </a:defRPr>
      </a:lvl2pPr>
      <a:lvl3pPr marL="1260475" indent="-346075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sz="2000" kern="1200">
          <a:solidFill>
            <a:srgbClr val="262626"/>
          </a:solidFill>
          <a:latin typeface="+mn-lt"/>
          <a:ea typeface="ＭＳ Ｐゴシック" charset="0"/>
          <a:cs typeface="+mn-cs"/>
        </a:defRPr>
      </a:lvl3pPr>
      <a:lvl4pPr marL="1600200" indent="-339725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charset="0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4pPr>
      <a:lvl5pPr marL="1939925" indent="-331788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808913" cy="10874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latin typeface="Candara"/>
              </a:rPr>
              <a:t>Digital Transmission</a:t>
            </a:r>
            <a:br>
              <a:rPr lang="en-US" sz="4400" b="1" dirty="0" smtClean="0">
                <a:latin typeface="Candara"/>
              </a:rPr>
            </a:br>
            <a:r>
              <a:rPr lang="en-US" sz="4400" b="1" dirty="0" smtClean="0">
                <a:latin typeface="Candara"/>
              </a:rPr>
              <a:t>Line coding</a:t>
            </a:r>
            <a:endParaRPr lang="en-US" dirty="0"/>
          </a:p>
        </p:txBody>
      </p:sp>
      <p:sp>
        <p:nvSpPr>
          <p:cNvPr id="20482" name="Subtitle 6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753350" cy="484188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A6A6A6"/>
              </a:buClr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NET 205: Data Transmission and Digital Communication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charset="0"/>
              <a:buNone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228600" y="2362200"/>
            <a:ext cx="88392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>
                <a:latin typeface="Candara"/>
                <a:ea typeface="+mn-ea"/>
                <a:cs typeface="+mn-cs"/>
              </a:rPr>
              <a:t>2</a:t>
            </a:r>
            <a:r>
              <a:rPr lang="en-US" sz="2000" baseline="30000" dirty="0">
                <a:latin typeface="Candara"/>
                <a:ea typeface="+mn-ea"/>
                <a:cs typeface="+mn-cs"/>
              </a:rPr>
              <a:t>nd</a:t>
            </a:r>
            <a:r>
              <a:rPr lang="en-US" sz="2000" dirty="0">
                <a:latin typeface="Candara"/>
                <a:ea typeface="+mn-ea"/>
                <a:cs typeface="+mn-cs"/>
              </a:rPr>
              <a:t> semester 1438-1439</a:t>
            </a:r>
          </a:p>
          <a:p>
            <a:pPr algn="ctr">
              <a:defRPr/>
            </a:pPr>
            <a:endParaRPr lang="en-US" altLang="x-none" sz="2400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r>
              <a:rPr lang="en-US" i="1" baseline="0" dirty="0" smtClean="0"/>
              <a:t>A signal is carrying data in which one data element is encoded as one signal element ( r = 1). If the bit rate is 100 kbps, what is the average value of the baud rate if c is between 0 and 1?</a:t>
            </a:r>
          </a:p>
          <a:p>
            <a:pPr algn="just"/>
            <a:r>
              <a:rPr lang="en-US" baseline="0" dirty="0" smtClean="0">
                <a:solidFill>
                  <a:srgbClr val="3366FF"/>
                </a:solidFill>
                <a:latin typeface="Times" charset="0"/>
              </a:rPr>
              <a:t>We assume that the average value of c is 1/2 . The baud rate is then</a:t>
            </a:r>
            <a:endParaRPr lang="en-US" dirty="0">
              <a:solidFill>
                <a:srgbClr val="3366FF"/>
              </a:solidFill>
              <a:latin typeface="Time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4800600"/>
            <a:ext cx="6635750" cy="739775"/>
          </a:xfrm>
          <a:prstGeom prst="rect">
            <a:avLst/>
          </a:prstGeom>
          <a:noFill/>
          <a:ln w="57150" cmpd="thickThin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504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aseline="0" dirty="0" smtClean="0">
                <a:latin typeface="Arial" charset="0"/>
              </a:rPr>
              <a:t>Bandwidth of a Digital Signal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/>
              <a:t>Although the actual bandwidth of a digital signal is infinite, the effective bandwidth is finite.</a:t>
            </a:r>
          </a:p>
          <a:p>
            <a:r>
              <a:rPr lang="en-US" dirty="0"/>
              <a:t>the baud rate, not the bit rate, determines the required </a:t>
            </a:r>
            <a:r>
              <a:rPr lang="en-US" dirty="0" smtClean="0"/>
              <a:t>bandwidth for </a:t>
            </a:r>
            <a:r>
              <a:rPr lang="en-US" dirty="0"/>
              <a:t>a digital signal</a:t>
            </a:r>
            <a:r>
              <a:rPr lang="en-US" dirty="0" smtClean="0"/>
              <a:t>.</a:t>
            </a:r>
          </a:p>
          <a:p>
            <a:r>
              <a:rPr lang="en-US" dirty="0"/>
              <a:t>The minimum bandwidth can be given </a:t>
            </a:r>
            <a:r>
              <a:rPr lang="en-US" dirty="0" smtClean="0"/>
              <a:t>as</a:t>
            </a:r>
          </a:p>
          <a:p>
            <a:pPr marL="0" indent="0" algn="ctr">
              <a:buNone/>
            </a:pPr>
            <a:r>
              <a:rPr lang="en-US" dirty="0" err="1" smtClean="0"/>
              <a:t>B</a:t>
            </a:r>
            <a:r>
              <a:rPr lang="en-US" baseline="-25000" dirty="0" err="1" smtClean="0"/>
              <a:t>min</a:t>
            </a:r>
            <a:r>
              <a:rPr lang="en-US" dirty="0" smtClean="0"/>
              <a:t> = c x N x 1/r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2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Baseline Wandering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decoding digital signal, the receiver calculate the average power of the received signal.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average called the </a:t>
            </a:r>
            <a:r>
              <a:rPr lang="en-US" dirty="0" smtClean="0">
                <a:solidFill>
                  <a:srgbClr val="FF6600"/>
                </a:solidFill>
              </a:rPr>
              <a:t>baseline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incoming  signal power is evaluated against this baseline  to determine the value of the incoming data elements.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long string of 0s and 1s can cause a drift in the baseline ( baseline wandering) and make it difficult for a receiver to decode correctly.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A good line encoding scheme will prevent long runs of fixed amplitude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53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DC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r>
              <a:rPr lang="en-US" dirty="0" smtClean="0"/>
              <a:t>When the voltage level in a digital signal remains constant for long periods of time, there is an increase in the low frequencies of the signal.</a:t>
            </a:r>
          </a:p>
          <a:p>
            <a:r>
              <a:rPr lang="en-US" dirty="0"/>
              <a:t>These </a:t>
            </a:r>
            <a:r>
              <a:rPr lang="en-US" dirty="0" smtClean="0"/>
              <a:t>frequencies around </a:t>
            </a:r>
            <a:r>
              <a:rPr lang="en-US" dirty="0"/>
              <a:t>zero, called DC (direct-current) </a:t>
            </a:r>
            <a:r>
              <a:rPr lang="en-US" dirty="0" smtClean="0"/>
              <a:t>components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Most channels are band-pass and may not support the low frequencies.</a:t>
            </a:r>
          </a:p>
          <a:p>
            <a:r>
              <a:rPr lang="en-US" dirty="0" smtClean="0"/>
              <a:t>This will require the removal of the dc component of a transmitted signal.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95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 smtClean="0"/>
              <a:t>The receiver's bit intervals must correspond exactly to the sender's bit intervals, to </a:t>
            </a:r>
            <a:r>
              <a:rPr lang="en-US" dirty="0"/>
              <a:t>correctly interpret the </a:t>
            </a:r>
            <a:r>
              <a:rPr lang="en-US" dirty="0" smtClean="0"/>
              <a:t>received signals. </a:t>
            </a:r>
          </a:p>
          <a:p>
            <a:r>
              <a:rPr lang="en-US" dirty="0" smtClean="0"/>
              <a:t>If the receiver </a:t>
            </a:r>
            <a:r>
              <a:rPr lang="en-US" dirty="0"/>
              <a:t>clock is faster or slower, the bit intervals are not matched and the receiver </a:t>
            </a:r>
            <a:r>
              <a:rPr lang="en-US" dirty="0" smtClean="0"/>
              <a:t>might misinterpret </a:t>
            </a:r>
            <a:r>
              <a:rPr lang="en-US" dirty="0"/>
              <a:t>the signals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6600"/>
                </a:solidFill>
              </a:rPr>
              <a:t>self-synchronizing </a:t>
            </a:r>
            <a:r>
              <a:rPr lang="en-US" dirty="0"/>
              <a:t>digital signal includes timing information in the data </a:t>
            </a:r>
            <a:r>
              <a:rPr lang="en-US" dirty="0" smtClean="0"/>
              <a:t>being transmitted</a:t>
            </a:r>
            <a:r>
              <a:rPr lang="en-US" dirty="0"/>
              <a:t>. </a:t>
            </a:r>
            <a:r>
              <a:rPr lang="en-US" dirty="0" smtClean="0"/>
              <a:t>(transitions </a:t>
            </a:r>
            <a:r>
              <a:rPr lang="en-US" dirty="0"/>
              <a:t>in the signal that alert </a:t>
            </a:r>
            <a:r>
              <a:rPr lang="en-US" dirty="0" smtClean="0"/>
              <a:t>the receiver </a:t>
            </a:r>
            <a:r>
              <a:rPr lang="en-US" dirty="0"/>
              <a:t>to the beginning, middle, or end of the </a:t>
            </a:r>
            <a:r>
              <a:rPr lang="en-US" dirty="0" smtClean="0"/>
              <a:t>pulse).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42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627812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831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kern="1200" dirty="0">
                <a:latin typeface="+mj-lt"/>
              </a:rPr>
              <a:t>Other Characteristics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057400"/>
            <a:ext cx="8172450" cy="399256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Built-in Error Detection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is desirable to have a built-in error-detecting </a:t>
            </a:r>
            <a:r>
              <a:rPr lang="en-US" dirty="0" smtClean="0"/>
              <a:t>capability in </a:t>
            </a:r>
            <a:r>
              <a:rPr lang="en-US" dirty="0"/>
              <a:t>the generated code to detect some of or all the errors that occurred during transmission.</a:t>
            </a:r>
          </a:p>
          <a:p>
            <a:r>
              <a:rPr lang="en-US" dirty="0">
                <a:solidFill>
                  <a:srgbClr val="FF6600"/>
                </a:solidFill>
              </a:rPr>
              <a:t>Complexity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 complex scheme is more costly to implement than a simple one. </a:t>
            </a:r>
          </a:p>
          <a:p>
            <a:r>
              <a:rPr lang="en-US" dirty="0">
                <a:solidFill>
                  <a:srgbClr val="FF6600"/>
                </a:solidFill>
              </a:rPr>
              <a:t>Immunity to Noise and </a:t>
            </a:r>
            <a:r>
              <a:rPr lang="en-US" dirty="0" smtClean="0">
                <a:solidFill>
                  <a:srgbClr val="FF6600"/>
                </a:solidFill>
              </a:rPr>
              <a:t>Interference:  </a:t>
            </a:r>
            <a:r>
              <a:rPr lang="en-US" dirty="0"/>
              <a:t>Another desirable code characteristic</a:t>
            </a:r>
          </a:p>
          <a:p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B5E75-F7EA-CA47-B146-5BA5F7FCB1A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44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FA69A1-C88C-6F47-80A7-4E1D80FFD8CD}" type="slidenum">
              <a:rPr lang="en-US" sz="1400">
                <a:solidFill>
                  <a:srgbClr val="FFFFFF"/>
                </a:solidFill>
              </a:rPr>
              <a:pPr/>
              <a:t>17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7493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Outline</a:t>
            </a: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685800" y="1828800"/>
            <a:ext cx="76200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400" dirty="0" smtClean="0"/>
              <a:t>Digital to Digital Conversion</a:t>
            </a:r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400" dirty="0" smtClean="0"/>
              <a:t>Some Characteristics of Line Coding</a:t>
            </a:r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>
                <a:solidFill>
                  <a:schemeClr val="accent2"/>
                </a:solidFill>
              </a:rPr>
              <a:t>Line </a:t>
            </a:r>
            <a:r>
              <a:rPr lang="fr-FR" sz="2400" dirty="0" err="1">
                <a:solidFill>
                  <a:schemeClr val="accent2"/>
                </a:solidFill>
              </a:rPr>
              <a:t>Coding</a:t>
            </a:r>
            <a:r>
              <a:rPr lang="fr-FR" sz="2400" dirty="0">
                <a:solidFill>
                  <a:schemeClr val="accent2"/>
                </a:solidFill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</a:rPr>
              <a:t>Schemes</a:t>
            </a:r>
            <a:endParaRPr lang="fr-FR" sz="24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fr-FR" sz="2400" dirty="0" smtClean="0"/>
              <a:t>Block </a:t>
            </a:r>
            <a:r>
              <a:rPr lang="fr-FR" sz="2400" dirty="0" err="1" smtClean="0"/>
              <a:t>Coding</a:t>
            </a:r>
            <a:endParaRPr lang="fr-FR" sz="2400" dirty="0"/>
          </a:p>
          <a:p>
            <a:pPr>
              <a:lnSpc>
                <a:spcPct val="130000"/>
              </a:lnSpc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8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Line Coding Schemes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95600"/>
            <a:ext cx="81534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07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Unipolar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r>
              <a:rPr lang="en-US" dirty="0" smtClean="0"/>
              <a:t>It is very simple and very primitive.</a:t>
            </a:r>
          </a:p>
          <a:p>
            <a:r>
              <a:rPr lang="en-US" dirty="0" smtClean="0"/>
              <a:t>Unipolar encoding is so named because it uses only one polarity.</a:t>
            </a:r>
          </a:p>
          <a:p>
            <a:pPr lvl="1"/>
            <a:r>
              <a:rPr lang="en-US" dirty="0" smtClean="0"/>
              <a:t>This polarity is assigned to one of the two binary states, usually the 1.</a:t>
            </a:r>
          </a:p>
          <a:p>
            <a:pPr lvl="1"/>
            <a:r>
              <a:rPr lang="en-US" dirty="0" smtClean="0"/>
              <a:t>The other state, usually the 0, is represented by zero voltage.</a:t>
            </a:r>
          </a:p>
          <a:p>
            <a:pPr lvl="1"/>
            <a:r>
              <a:rPr lang="en-US" dirty="0"/>
              <a:t>all the signal levels are on one side of the time axis, either </a:t>
            </a:r>
            <a:r>
              <a:rPr lang="en-US" dirty="0" smtClean="0"/>
              <a:t>above or </a:t>
            </a:r>
            <a:r>
              <a:rPr lang="en-US" dirty="0"/>
              <a:t>below.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6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>
                <a:latin typeface="Corbel" charset="0"/>
              </a:rPr>
              <a:t>205NET CLO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24850" cy="3992563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Calibri" charset="0"/>
              </a:rPr>
              <a:t>1-Introduction to Communication Systems and Networks architecture OSI Reference Model.</a:t>
            </a:r>
          </a:p>
          <a:p>
            <a:pPr eaLnBrk="1" hangingPunct="1"/>
            <a:r>
              <a:rPr lang="en-US">
                <a:latin typeface="Calibri" charset="0"/>
              </a:rPr>
              <a:t>2- Data Transmission Principles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  <a:latin typeface="Calibri" charset="0"/>
              </a:rPr>
              <a:t>3- Transmission medias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4- Data modulation and encoding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1120F-8E6F-6747-BC25-B988853C33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Unipolar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33600"/>
            <a:ext cx="8172450" cy="39925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Scheme is prone to baseline wandering and DC components. It has no synchronization or any error detection. It is simple but costly in power consumption.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46576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075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Polar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33600"/>
            <a:ext cx="8172450" cy="3992563"/>
          </a:xfrm>
        </p:spPr>
        <p:txBody>
          <a:bodyPr/>
          <a:lstStyle/>
          <a:p>
            <a:r>
              <a:rPr lang="en-US" dirty="0" smtClean="0"/>
              <a:t>Use two voltage levels.</a:t>
            </a:r>
          </a:p>
          <a:p>
            <a:pPr lvl="1"/>
            <a:r>
              <a:rPr lang="en-US" dirty="0" smtClean="0"/>
              <a:t>The voltage </a:t>
            </a:r>
            <a:r>
              <a:rPr lang="en-US" dirty="0"/>
              <a:t>level for 0 can be positive and the voltage level </a:t>
            </a:r>
            <a:r>
              <a:rPr lang="en-US" dirty="0" smtClean="0"/>
              <a:t>for 1 can </a:t>
            </a:r>
            <a:r>
              <a:rPr lang="en-US" dirty="0"/>
              <a:t>be negative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voltages are on both sides of the time axis.</a:t>
            </a:r>
          </a:p>
          <a:p>
            <a:r>
              <a:rPr lang="en-US" dirty="0"/>
              <a:t>There are two versions: </a:t>
            </a:r>
          </a:p>
          <a:p>
            <a:pPr lvl="1"/>
            <a:r>
              <a:rPr lang="en-US" dirty="0"/>
              <a:t>NZR - Level (NRZ-L) - positive voltage for one symbol and negative for the other</a:t>
            </a:r>
          </a:p>
          <a:p>
            <a:pPr lvl="1"/>
            <a:r>
              <a:rPr lang="en-US" dirty="0"/>
              <a:t>NRZ - Inversion (NRZ-I) - the change or lack of change in polarity determines the value of a symbol. E.g. a “1” symbol inverts the polarity a “0” does not.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1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88661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7620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NRZ-L and NRZ-I both have an average signal rate of N/2 Bd.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4648200"/>
            <a:ext cx="7943850" cy="2209800"/>
          </a:xfrm>
          <a:prstGeom prst="rect">
            <a:avLst/>
          </a:prstGeom>
        </p:spPr>
        <p:txBody>
          <a:bodyPr/>
          <a:lstStyle>
            <a:lvl1pPr marL="454025" indent="-454025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A6A6A6"/>
              </a:buClr>
              <a:buSzPct val="90000"/>
              <a:buFont typeface="Wingdings" charset="0"/>
              <a:buChar char=""/>
              <a:defRPr sz="2400" kern="12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914400" indent="-4572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04040"/>
              </a:buClr>
              <a:buSzPct val="90000"/>
              <a:buFont typeface="Wingdings" charset="0"/>
              <a:buChar char=""/>
              <a:defRPr sz="2200" kern="1200">
                <a:solidFill>
                  <a:srgbClr val="262626"/>
                </a:solidFill>
                <a:latin typeface="+mn-lt"/>
                <a:ea typeface="ＭＳ Ｐゴシック" charset="0"/>
                <a:cs typeface="+mn-cs"/>
              </a:defRPr>
            </a:lvl2pPr>
            <a:lvl3pPr marL="1260475" indent="-3460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A6A6A6"/>
              </a:buClr>
              <a:buSzPct val="90000"/>
              <a:buFont typeface="Wingdings" charset="0"/>
              <a:buChar char=""/>
              <a:defRPr sz="2000" kern="1200">
                <a:solidFill>
                  <a:srgbClr val="262626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33972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04040"/>
              </a:buClr>
              <a:buSzPct val="90000"/>
              <a:buFont typeface="Wingdings" charset="0"/>
              <a:buChar char=""/>
              <a:defRPr kern="1200">
                <a:solidFill>
                  <a:srgbClr val="262626"/>
                </a:solidFill>
                <a:latin typeface="+mn-lt"/>
                <a:ea typeface="ＭＳ Ｐゴシック" charset="0"/>
                <a:cs typeface="+mn-cs"/>
              </a:defRPr>
            </a:lvl4pPr>
            <a:lvl5pPr marL="1939925" indent="-331788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A6A6A6"/>
              </a:buClr>
              <a:buSzPct val="90000"/>
              <a:buFont typeface="Wingdings" charset="0"/>
              <a:buChar char=""/>
              <a:defRPr kern="1200">
                <a:solidFill>
                  <a:srgbClr val="262626"/>
                </a:solidFill>
                <a:latin typeface="+mn-lt"/>
                <a:ea typeface="ＭＳ Ｐゴシック" charset="0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smtClean="0"/>
              <a:t>NRZ-L and NRZ-I both have a DC component problem and baseline wandering, it is worse for NRZ-L.</a:t>
            </a:r>
          </a:p>
          <a:p>
            <a:r>
              <a:rPr lang="en-US" sz="2200" smtClean="0"/>
              <a:t> Both have no self synchronization &amp;no error detection. </a:t>
            </a:r>
          </a:p>
          <a:p>
            <a:r>
              <a:rPr lang="en-US" sz="2200" smtClean="0"/>
              <a:t>Both are relatively simple to implement.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216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4.</a:t>
            </a:r>
            <a:fld id="{BF72217D-AE99-774F-9B86-A3310F794F4D}" type="slidenum">
              <a:rPr lang="en-US"/>
              <a:pPr/>
              <a:t>23</a:t>
            </a:fld>
            <a:endParaRPr lang="en-US"/>
          </a:p>
        </p:txBody>
      </p:sp>
      <p:sp>
        <p:nvSpPr>
          <p:cNvPr id="916488" name="Rectangle 8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aseline="0">
              <a:latin typeface="Tahoma" charset="0"/>
            </a:endParaRPr>
          </a:p>
        </p:txBody>
      </p:sp>
      <p:sp>
        <p:nvSpPr>
          <p:cNvPr id="916489" name="Rectangle 9"/>
          <p:cNvSpPr>
            <a:spLocks noChangeArrowheads="1"/>
          </p:cNvSpPr>
          <p:nvPr/>
        </p:nvSpPr>
        <p:spPr bwMode="auto">
          <a:xfrm>
            <a:off x="685800" y="20574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baseline="0" dirty="0">
                <a:latin typeface="+mn-lt"/>
              </a:rPr>
              <a:t>A system is using NRZ-I to transfer 1-Mbps data. What are the average signal rate and minimum bandwidth?</a:t>
            </a:r>
          </a:p>
        </p:txBody>
      </p:sp>
      <p:sp>
        <p:nvSpPr>
          <p:cNvPr id="916490" name="Rectangle 10"/>
          <p:cNvSpPr>
            <a:spLocks noChangeArrowheads="1"/>
          </p:cNvSpPr>
          <p:nvPr/>
        </p:nvSpPr>
        <p:spPr bwMode="auto">
          <a:xfrm>
            <a:off x="533400" y="3106738"/>
            <a:ext cx="83820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b="1" i="1" baseline="0" dirty="0">
                <a:solidFill>
                  <a:schemeClr val="hlink"/>
                </a:solidFill>
              </a:rPr>
              <a:t>Solution</a:t>
            </a:r>
          </a:p>
          <a:p>
            <a:pPr algn="just"/>
            <a:r>
              <a:rPr lang="en-US" sz="2800" b="1" i="1" baseline="0" dirty="0">
                <a:solidFill>
                  <a:srgbClr val="0000FF"/>
                </a:solidFill>
                <a:latin typeface="Times" charset="0"/>
              </a:rPr>
              <a:t>The average signal rate is S= c x N x R = 1/2 x N x 1 = 500 </a:t>
            </a:r>
            <a:r>
              <a:rPr lang="en-US" sz="2800" b="1" i="1" baseline="0" dirty="0" err="1">
                <a:solidFill>
                  <a:srgbClr val="0000FF"/>
                </a:solidFill>
                <a:latin typeface="Times" charset="0"/>
              </a:rPr>
              <a:t>kbaud</a:t>
            </a:r>
            <a:r>
              <a:rPr lang="en-US" sz="2800" b="1" i="1" baseline="0" dirty="0">
                <a:solidFill>
                  <a:srgbClr val="0000FF"/>
                </a:solidFill>
                <a:latin typeface="Times" charset="0"/>
              </a:rPr>
              <a:t>. The minimum bandwidth for this average baud rate is </a:t>
            </a:r>
            <a:r>
              <a:rPr lang="en-US" sz="2800" b="1" i="1" baseline="0" dirty="0" err="1">
                <a:solidFill>
                  <a:srgbClr val="0000FF"/>
                </a:solidFill>
                <a:latin typeface="Times" charset="0"/>
              </a:rPr>
              <a:t>B</a:t>
            </a:r>
            <a:r>
              <a:rPr lang="en-US" sz="2800" b="1" i="1" dirty="0" err="1">
                <a:solidFill>
                  <a:srgbClr val="0000FF"/>
                </a:solidFill>
                <a:latin typeface="Times" charset="0"/>
              </a:rPr>
              <a:t>min</a:t>
            </a:r>
            <a:r>
              <a:rPr lang="en-US" sz="2800" b="1" i="1" baseline="0" dirty="0">
                <a:solidFill>
                  <a:srgbClr val="0000FF"/>
                </a:solidFill>
                <a:latin typeface="Times" charset="0"/>
              </a:rPr>
              <a:t> = S = 500 kHz.</a:t>
            </a:r>
          </a:p>
          <a:p>
            <a:pPr algn="just"/>
            <a:endParaRPr lang="en-US" sz="2800" b="1" i="1" baseline="0" dirty="0">
              <a:solidFill>
                <a:srgbClr val="0000FF"/>
              </a:solidFill>
              <a:latin typeface="Times" charset="0"/>
            </a:endParaRPr>
          </a:p>
          <a:p>
            <a:pPr algn="just"/>
            <a:r>
              <a:rPr lang="en-US" sz="2800" b="1" i="1" baseline="0" dirty="0">
                <a:solidFill>
                  <a:srgbClr val="0000FF"/>
                </a:solidFill>
                <a:latin typeface="Times" charset="0"/>
              </a:rPr>
              <a:t>Note c = 1/2 for the avg. case as worst case is 1 and best case is 0</a:t>
            </a:r>
          </a:p>
        </p:txBody>
      </p:sp>
    </p:spTree>
    <p:extLst>
      <p:ext uri="{BB962C8B-B14F-4D97-AF65-F5344CB8AC3E}">
        <p14:creationId xmlns:p14="http://schemas.microsoft.com/office/powerpoint/2010/main" val="139746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Return to Zero (RZ)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133600"/>
            <a:ext cx="8020050" cy="3992563"/>
          </a:xfrm>
        </p:spPr>
        <p:txBody>
          <a:bodyPr/>
          <a:lstStyle/>
          <a:p>
            <a:r>
              <a:rPr lang="en-US" dirty="0" smtClean="0"/>
              <a:t>It uses </a:t>
            </a:r>
            <a:r>
              <a:rPr lang="en-US" dirty="0"/>
              <a:t>three values: positive, negative, and </a:t>
            </a:r>
            <a:r>
              <a:rPr lang="en-US" dirty="0" smtClean="0"/>
              <a:t>zero.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/>
              <a:t>Each symbol has a transition in the middle. Either from high to zero or from low to zero.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signal changes </a:t>
            </a:r>
            <a:r>
              <a:rPr lang="en-US" dirty="0" smtClean="0">
                <a:solidFill>
                  <a:schemeClr val="tx1"/>
                </a:solidFill>
              </a:rPr>
              <a:t>not between </a:t>
            </a:r>
            <a:r>
              <a:rPr lang="en-US" dirty="0">
                <a:solidFill>
                  <a:schemeClr val="tx1"/>
                </a:solidFill>
              </a:rPr>
              <a:t>bits but during the bit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7751762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993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Return to Zero (RZ)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33600"/>
            <a:ext cx="8172450" cy="3992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scheme has more signal transitions (two per symbol) and therefore requires a wider bandwidth.</a:t>
            </a:r>
          </a:p>
          <a:p>
            <a:pPr>
              <a:lnSpc>
                <a:spcPct val="90000"/>
              </a:lnSpc>
            </a:pPr>
            <a:r>
              <a:rPr lang="en-US" dirty="0"/>
              <a:t>No DC components or baseline wandering.</a:t>
            </a:r>
          </a:p>
          <a:p>
            <a:pPr>
              <a:lnSpc>
                <a:spcPct val="90000"/>
              </a:lnSpc>
            </a:pPr>
            <a:r>
              <a:rPr lang="en-US" dirty="0"/>
              <a:t>Self synchronization 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More complex as it uses three voltage level. It has no error detection capability.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0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Manchester </a:t>
            </a:r>
            <a:r>
              <a:rPr lang="en-US" dirty="0"/>
              <a:t>and Differential Manchester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133600"/>
            <a:ext cx="8324850" cy="3992563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Manchester</a:t>
            </a:r>
            <a:r>
              <a:rPr lang="en-US" dirty="0"/>
              <a:t> coding consists of combining the NRZ-L and RZ schemes.</a:t>
            </a:r>
          </a:p>
          <a:p>
            <a:r>
              <a:rPr lang="en-US" dirty="0"/>
              <a:t>Every symbol has a level transition in the middle: from high to low or low to high. Uses only two voltage levels.</a:t>
            </a:r>
          </a:p>
          <a:p>
            <a:r>
              <a:rPr lang="en-US" dirty="0">
                <a:solidFill>
                  <a:srgbClr val="FF6600"/>
                </a:solidFill>
              </a:rPr>
              <a:t>Differential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Manchester</a:t>
            </a:r>
            <a:r>
              <a:rPr lang="en-US" dirty="0"/>
              <a:t> coding consists of combining the NRZ-I and RZ schemes.</a:t>
            </a:r>
          </a:p>
          <a:p>
            <a:r>
              <a:rPr lang="en-US" dirty="0"/>
              <a:t>Every symbol has a level transition in the middle. But the level at the beginning of the symbol is determined by the symbol value. One symbol causes a level change the other does not.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66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560513"/>
            <a:ext cx="8510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544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Manchester and Differential Manchester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/>
              <a:t>In Manchester and differential Manchester encoding, the </a:t>
            </a:r>
            <a:r>
              <a:rPr lang="en-US" dirty="0" smtClean="0"/>
              <a:t>transition at </a:t>
            </a:r>
            <a:r>
              <a:rPr lang="en-US" dirty="0"/>
              <a:t>the middle of the bit is used for synchronization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minimum bandwidth of Manchester and differential Manchester is 2 times that of NRZ.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is no DC component and no baseline wandering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None of these codes has error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9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Bipolar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r>
              <a:rPr lang="en-US" dirty="0"/>
              <a:t>In bipolar encoding (sometimes called multilevel binary), there are three voltage </a:t>
            </a:r>
            <a:r>
              <a:rPr lang="en-US" dirty="0" smtClean="0"/>
              <a:t>levels: positive</a:t>
            </a:r>
            <a:r>
              <a:rPr lang="en-US" dirty="0"/>
              <a:t>, negative, and </a:t>
            </a:r>
            <a:r>
              <a:rPr lang="en-US" dirty="0" smtClean="0"/>
              <a:t>zero.</a:t>
            </a:r>
          </a:p>
          <a:p>
            <a:r>
              <a:rPr lang="en-US" dirty="0" smtClean="0"/>
              <a:t>The </a:t>
            </a:r>
            <a:r>
              <a:rPr lang="en-US" dirty="0"/>
              <a:t>voltage level for one data element is at zero, </a:t>
            </a:r>
            <a:r>
              <a:rPr lang="en-US" dirty="0" smtClean="0"/>
              <a:t>while the </a:t>
            </a:r>
            <a:r>
              <a:rPr lang="en-US" dirty="0"/>
              <a:t>voltage level for the other element alternates between positive and negative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Alternate mark </a:t>
            </a:r>
            <a:r>
              <a:rPr lang="en-US" dirty="0"/>
              <a:t>inversion (AMI)</a:t>
            </a:r>
            <a:r>
              <a:rPr lang="en-US" dirty="0" smtClean="0"/>
              <a:t>and </a:t>
            </a:r>
            <a:r>
              <a:rPr lang="en-US" dirty="0" err="1" smtClean="0"/>
              <a:t>Pseudoternary</a:t>
            </a:r>
            <a:r>
              <a:rPr lang="en-US" dirty="0" smtClean="0"/>
              <a:t> are </a:t>
            </a:r>
            <a:r>
              <a:rPr lang="en-US" dirty="0"/>
              <a:t>two variations of bipolar </a:t>
            </a:r>
            <a:r>
              <a:rPr lang="en-US" dirty="0" smtClean="0"/>
              <a:t>encoding.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FA69A1-C88C-6F47-80A7-4E1D80FFD8CD}" type="slidenum">
              <a:rPr lang="en-US" sz="1400">
                <a:solidFill>
                  <a:srgbClr val="FFFFFF"/>
                </a:solidFill>
              </a:rPr>
              <a:pPr/>
              <a:t>3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7493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Outline</a:t>
            </a: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1219200" y="1828800"/>
            <a:ext cx="7620000" cy="247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400" dirty="0" smtClean="0">
                <a:solidFill>
                  <a:schemeClr val="accent2"/>
                </a:solidFill>
              </a:rPr>
              <a:t>Digital to Digital Conversion</a:t>
            </a:r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400" dirty="0" smtClean="0"/>
              <a:t>Some Characteristics of Line Coding</a:t>
            </a:r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fr-FR" sz="2400" dirty="0" smtClean="0"/>
              <a:t> </a:t>
            </a:r>
            <a:r>
              <a:rPr lang="fr-FR" sz="2400" dirty="0"/>
              <a:t>Line </a:t>
            </a:r>
            <a:r>
              <a:rPr lang="fr-FR" sz="2400" dirty="0" err="1"/>
              <a:t>Coding</a:t>
            </a:r>
            <a:r>
              <a:rPr lang="fr-FR" sz="2400" dirty="0"/>
              <a:t> </a:t>
            </a:r>
            <a:r>
              <a:rPr lang="fr-FR" sz="2400" dirty="0" err="1" smtClean="0"/>
              <a:t>Schemes</a:t>
            </a:r>
            <a:endParaRPr lang="fr-FR" sz="2400" dirty="0"/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fr-FR" sz="2400" dirty="0" smtClean="0"/>
              <a:t>Block </a:t>
            </a:r>
            <a:r>
              <a:rPr lang="fr-FR" sz="2400" dirty="0" err="1" smtClean="0"/>
              <a:t>Coding</a:t>
            </a:r>
            <a:endParaRPr lang="fr-FR" sz="2400" dirty="0"/>
          </a:p>
          <a:p>
            <a:pPr>
              <a:lnSpc>
                <a:spcPct val="130000"/>
              </a:lnSpc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556625" cy="237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45720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latin typeface="+mn-lt"/>
              </a:rPr>
              <a:t>It is a better alternative to NRZ.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+mn-lt"/>
              </a:rPr>
              <a:t>Has no DC component or baseline wandering.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+mn-lt"/>
              </a:rPr>
              <a:t>Has no self synchronization because long runs of </a:t>
            </a:r>
            <a:r>
              <a:rPr lang="ja-JP" altLang="en-US" sz="2400" dirty="0">
                <a:latin typeface="+mn-lt"/>
              </a:rPr>
              <a:t>“</a:t>
            </a:r>
            <a:r>
              <a:rPr lang="en-US" sz="2400" dirty="0">
                <a:latin typeface="+mn-lt"/>
              </a:rPr>
              <a:t>0</a:t>
            </a:r>
            <a:r>
              <a:rPr lang="ja-JP" altLang="en-US" sz="2400" dirty="0">
                <a:latin typeface="+mn-lt"/>
              </a:rPr>
              <a:t>”</a:t>
            </a:r>
            <a:r>
              <a:rPr lang="en-US" sz="2400" dirty="0">
                <a:latin typeface="+mn-lt"/>
              </a:rPr>
              <a:t>s results in no signal transitions.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+mn-lt"/>
              </a:rPr>
              <a:t>No error detection</a:t>
            </a:r>
          </a:p>
        </p:txBody>
      </p:sp>
    </p:spTree>
    <p:extLst>
      <p:ext uri="{BB962C8B-B14F-4D97-AF65-F5344CB8AC3E}">
        <p14:creationId xmlns:p14="http://schemas.microsoft.com/office/powerpoint/2010/main" val="113751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Other Schemes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 smtClean="0"/>
              <a:t>2B1Q ( two binary, one quaternary)</a:t>
            </a:r>
          </a:p>
          <a:p>
            <a:r>
              <a:rPr lang="en-US" dirty="0" smtClean="0"/>
              <a:t>Use four voltage levels, each pulse can then represent 2 bits.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B5E75-F7EA-CA47-B146-5BA5F7FCB1A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3505200"/>
            <a:ext cx="765968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90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FA69A1-C88C-6F47-80A7-4E1D80FFD8CD}" type="slidenum">
              <a:rPr lang="en-US" sz="1400">
                <a:solidFill>
                  <a:srgbClr val="FFFFFF"/>
                </a:solidFill>
              </a:rPr>
              <a:pPr/>
              <a:t>32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7493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Outline</a:t>
            </a: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685800" y="1828800"/>
            <a:ext cx="7620000" cy="247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400" dirty="0" smtClean="0"/>
              <a:t>Digital to Digital Conversion</a:t>
            </a:r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400" dirty="0" smtClean="0"/>
              <a:t>Some Characteristics of Line Coding</a:t>
            </a:r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fr-FR" sz="2400" dirty="0" smtClean="0"/>
              <a:t> </a:t>
            </a:r>
            <a:r>
              <a:rPr lang="fr-FR" sz="2400" dirty="0"/>
              <a:t>Line </a:t>
            </a:r>
            <a:r>
              <a:rPr lang="fr-FR" sz="2400" dirty="0" err="1"/>
              <a:t>Coding</a:t>
            </a:r>
            <a:r>
              <a:rPr lang="fr-FR" sz="2400" dirty="0"/>
              <a:t> </a:t>
            </a:r>
            <a:r>
              <a:rPr lang="fr-FR" sz="2400" dirty="0" err="1" smtClean="0"/>
              <a:t>Schemes</a:t>
            </a:r>
            <a:endParaRPr lang="fr-FR" sz="2400" dirty="0"/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fr-FR" sz="2400" dirty="0" smtClean="0">
                <a:solidFill>
                  <a:schemeClr val="accent2"/>
                </a:solidFill>
              </a:rPr>
              <a:t>Block </a:t>
            </a:r>
            <a:r>
              <a:rPr lang="fr-FR" sz="2400" dirty="0" err="1" smtClean="0">
                <a:solidFill>
                  <a:schemeClr val="accent2"/>
                </a:solidFill>
              </a:rPr>
              <a:t>Coding</a:t>
            </a:r>
            <a:endParaRPr lang="fr-FR" sz="2400" dirty="0">
              <a:solidFill>
                <a:schemeClr val="accent2"/>
              </a:solidFill>
            </a:endParaRPr>
          </a:p>
          <a:p>
            <a:pPr>
              <a:lnSpc>
                <a:spcPct val="130000"/>
              </a:lnSpc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1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Block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3992563"/>
          </a:xfrm>
        </p:spPr>
        <p:txBody>
          <a:bodyPr/>
          <a:lstStyle/>
          <a:p>
            <a:r>
              <a:rPr lang="en-US" dirty="0" smtClean="0"/>
              <a:t>Two improve the performance of line coding, block coding was introduced.</a:t>
            </a:r>
          </a:p>
          <a:p>
            <a:r>
              <a:rPr lang="en-US" dirty="0" smtClean="0"/>
              <a:t>Adding redundancy (</a:t>
            </a:r>
            <a:r>
              <a:rPr lang="en-US" dirty="0"/>
              <a:t>extra bits to the data </a:t>
            </a:r>
            <a:r>
              <a:rPr lang="en-US" dirty="0" smtClean="0"/>
              <a:t>bits) help to </a:t>
            </a:r>
            <a:r>
              <a:rPr lang="en-US" dirty="0"/>
              <a:t>ensure synchronization and to provide some kind of </a:t>
            </a:r>
            <a:r>
              <a:rPr lang="en-US" dirty="0" smtClean="0"/>
              <a:t>inherent error </a:t>
            </a:r>
            <a:r>
              <a:rPr lang="en-US" dirty="0"/>
              <a:t>detecting</a:t>
            </a:r>
            <a:r>
              <a:rPr lang="en-US" dirty="0" smtClean="0"/>
              <a:t>.</a:t>
            </a:r>
          </a:p>
          <a:p>
            <a:r>
              <a:rPr lang="en-US" dirty="0"/>
              <a:t>In general, block coding changes a block of m bits into a </a:t>
            </a:r>
            <a:r>
              <a:rPr lang="en-US" dirty="0" smtClean="0"/>
              <a:t>block of </a:t>
            </a:r>
            <a:r>
              <a:rPr lang="en-US" dirty="0"/>
              <a:t>n bits, where n is larger than 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Block coding is referred to as an </a:t>
            </a:r>
            <a:r>
              <a:rPr lang="en-US" dirty="0" err="1"/>
              <a:t>mB</a:t>
            </a:r>
            <a:r>
              <a:rPr lang="en-US" dirty="0"/>
              <a:t>/</a:t>
            </a:r>
            <a:r>
              <a:rPr lang="en-US" dirty="0" err="1"/>
              <a:t>nB</a:t>
            </a:r>
            <a:r>
              <a:rPr lang="en-US" dirty="0"/>
              <a:t> </a:t>
            </a:r>
            <a:r>
              <a:rPr lang="en-US" dirty="0" smtClean="0"/>
              <a:t>encoding technique.</a:t>
            </a:r>
          </a:p>
          <a:p>
            <a:r>
              <a:rPr lang="en-US" dirty="0" smtClean="0"/>
              <a:t>Block </a:t>
            </a:r>
            <a:r>
              <a:rPr lang="en-US" dirty="0"/>
              <a:t>coding normally involves three steps: </a:t>
            </a:r>
            <a:r>
              <a:rPr lang="en-US" dirty="0">
                <a:solidFill>
                  <a:srgbClr val="FF6600"/>
                </a:solidFill>
              </a:rPr>
              <a:t>division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substitution</a:t>
            </a:r>
            <a:r>
              <a:rPr lang="en-US" dirty="0"/>
              <a:t>, and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combination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01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Block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133600"/>
            <a:ext cx="8096250" cy="3992563"/>
          </a:xfrm>
        </p:spPr>
        <p:txBody>
          <a:bodyPr/>
          <a:lstStyle/>
          <a:p>
            <a:r>
              <a:rPr lang="en-US" dirty="0" smtClean="0"/>
              <a:t>In the </a:t>
            </a:r>
            <a:r>
              <a:rPr lang="en-US" dirty="0" smtClean="0">
                <a:solidFill>
                  <a:srgbClr val="FF6600"/>
                </a:solidFill>
              </a:rPr>
              <a:t>division</a:t>
            </a:r>
            <a:r>
              <a:rPr lang="en-US" dirty="0" smtClean="0"/>
              <a:t> </a:t>
            </a:r>
            <a:r>
              <a:rPr lang="en-US" dirty="0"/>
              <a:t>step, a sequence of bits is divided into groups </a:t>
            </a:r>
            <a:r>
              <a:rPr lang="en-US" dirty="0" smtClean="0"/>
              <a:t>of m </a:t>
            </a:r>
            <a:r>
              <a:rPr lang="en-US" dirty="0"/>
              <a:t>bits. For example, in 4B/</a:t>
            </a:r>
            <a:r>
              <a:rPr lang="en-US" dirty="0" smtClean="0"/>
              <a:t>5B encoding</a:t>
            </a:r>
            <a:r>
              <a:rPr lang="en-US" dirty="0"/>
              <a:t>, the original bit sequence is divided into 4-bit groups. 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>
                <a:solidFill>
                  <a:srgbClr val="528A02"/>
                </a:solidFill>
              </a:rPr>
              <a:t>substitution</a:t>
            </a:r>
            <a:r>
              <a:rPr lang="en-US" dirty="0"/>
              <a:t> </a:t>
            </a:r>
            <a:r>
              <a:rPr lang="en-US" dirty="0" smtClean="0"/>
              <a:t>step: </a:t>
            </a:r>
            <a:r>
              <a:rPr lang="en-US" dirty="0"/>
              <a:t>we substitute an m-bit group for an n-bit </a:t>
            </a:r>
            <a:r>
              <a:rPr lang="en-US" dirty="0" smtClean="0"/>
              <a:t>group. For </a:t>
            </a:r>
            <a:r>
              <a:rPr lang="en-US" dirty="0"/>
              <a:t>example, in 4B/5B encoding we substitute a 4-bit code for a 5-bit group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Finally</a:t>
            </a:r>
            <a:r>
              <a:rPr lang="en-US" dirty="0" smtClean="0"/>
              <a:t>, the </a:t>
            </a:r>
            <a:r>
              <a:rPr lang="en-US" dirty="0"/>
              <a:t>n-bit groups are </a:t>
            </a:r>
            <a:r>
              <a:rPr lang="en-US" dirty="0">
                <a:solidFill>
                  <a:srgbClr val="FF2929"/>
                </a:solidFill>
              </a:rPr>
              <a:t>combined</a:t>
            </a:r>
            <a:r>
              <a:rPr lang="en-US" dirty="0"/>
              <a:t> together to form a stream. The new stream has more </a:t>
            </a:r>
            <a:r>
              <a:rPr lang="en-US" dirty="0" smtClean="0"/>
              <a:t>bits than </a:t>
            </a:r>
            <a:r>
              <a:rPr lang="en-US" dirty="0"/>
              <a:t>the original bits.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337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778" t="11111" r="6944"/>
          <a:stretch/>
        </p:blipFill>
        <p:spPr>
          <a:xfrm>
            <a:off x="1168400" y="762000"/>
            <a:ext cx="73406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0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4B/5B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1" y="2133600"/>
            <a:ext cx="8096250" cy="3992563"/>
          </a:xfrm>
        </p:spPr>
        <p:txBody>
          <a:bodyPr/>
          <a:lstStyle/>
          <a:p>
            <a:r>
              <a:rPr lang="en-US" dirty="0"/>
              <a:t>The four binary/five binary (4B/5B) coding scheme was designed to be used in </a:t>
            </a:r>
            <a:r>
              <a:rPr lang="en-US" dirty="0" smtClean="0"/>
              <a:t>combination with </a:t>
            </a:r>
            <a:r>
              <a:rPr lang="en-US" dirty="0"/>
              <a:t>NRZ-I</a:t>
            </a:r>
            <a:r>
              <a:rPr lang="en-US" dirty="0" smtClean="0"/>
              <a:t>.</a:t>
            </a:r>
          </a:p>
          <a:p>
            <a:r>
              <a:rPr lang="en-US" dirty="0"/>
              <a:t>In 4B/5B, the 5-bit output that replaces the 4-bit input has no more than one </a:t>
            </a:r>
            <a:r>
              <a:rPr lang="en-US" dirty="0" smtClean="0"/>
              <a:t>leading zero </a:t>
            </a:r>
            <a:r>
              <a:rPr lang="en-US" dirty="0"/>
              <a:t>(left bit) and no more than two trailing zeros (right bits). So </a:t>
            </a:r>
            <a:r>
              <a:rPr lang="en-US" dirty="0" smtClean="0"/>
              <a:t>after combination </a:t>
            </a:r>
            <a:r>
              <a:rPr lang="en-US" dirty="0"/>
              <a:t>there are never more than three consecutive </a:t>
            </a:r>
            <a:r>
              <a:rPr lang="en-US" dirty="0" smtClean="0"/>
              <a:t>0s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B5E75-F7EA-CA47-B146-5BA5F7FCB1A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7285037" cy="184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51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Substitution in 4B/5B block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705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295400" y="4165600"/>
            <a:ext cx="6569075" cy="2667000"/>
            <a:chOff x="134" y="559"/>
            <a:chExt cx="5482" cy="4058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" y="559"/>
              <a:ext cx="5482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" y="2208"/>
              <a:ext cx="5465" cy="2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280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2133600"/>
            <a:ext cx="8096251" cy="3992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4 bit </a:t>
            </a:r>
            <a:r>
              <a:rPr lang="en-US" dirty="0" smtClean="0"/>
              <a:t>can </a:t>
            </a:r>
            <a:r>
              <a:rPr lang="en-US" dirty="0"/>
              <a:t>have </a:t>
            </a:r>
            <a:r>
              <a:rPr lang="en-US" dirty="0" smtClean="0"/>
              <a:t>16 </a:t>
            </a:r>
            <a:r>
              <a:rPr lang="en-US" dirty="0"/>
              <a:t>combinations.</a:t>
            </a:r>
          </a:p>
          <a:p>
            <a:pPr>
              <a:lnSpc>
                <a:spcPct val="90000"/>
              </a:lnSpc>
            </a:pPr>
            <a:r>
              <a:rPr lang="en-US" dirty="0"/>
              <a:t>A 5 bit </a:t>
            </a:r>
            <a:r>
              <a:rPr lang="en-US" dirty="0" smtClean="0"/>
              <a:t>can </a:t>
            </a:r>
            <a:r>
              <a:rPr lang="en-US" dirty="0"/>
              <a:t>have </a:t>
            </a:r>
            <a:r>
              <a:rPr lang="en-US" dirty="0" smtClean="0"/>
              <a:t>32 </a:t>
            </a:r>
            <a:r>
              <a:rPr lang="en-US" dirty="0"/>
              <a:t>combinations.</a:t>
            </a:r>
          </a:p>
          <a:p>
            <a:pPr>
              <a:lnSpc>
                <a:spcPct val="90000"/>
              </a:lnSpc>
            </a:pPr>
            <a:r>
              <a:rPr lang="en-US" dirty="0"/>
              <a:t>We therefore have 32 - </a:t>
            </a:r>
            <a:r>
              <a:rPr lang="en-US" dirty="0" smtClean="0"/>
              <a:t>16 </a:t>
            </a:r>
            <a:r>
              <a:rPr lang="en-US" dirty="0"/>
              <a:t>= 16 extra groups that are not used for 4B/5B encoding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Some of the extra groups </a:t>
            </a:r>
            <a:r>
              <a:rPr lang="en-US" dirty="0" smtClean="0"/>
              <a:t>are </a:t>
            </a:r>
            <a:r>
              <a:rPr lang="en-US" dirty="0"/>
              <a:t>used for control/</a:t>
            </a:r>
            <a:r>
              <a:rPr lang="en-US" dirty="0" err="1"/>
              <a:t>signalling</a:t>
            </a:r>
            <a:r>
              <a:rPr lang="en-US" dirty="0"/>
              <a:t> purposes.</a:t>
            </a:r>
          </a:p>
          <a:p>
            <a:r>
              <a:rPr lang="en-US" dirty="0"/>
              <a:t>E</a:t>
            </a:r>
            <a:r>
              <a:rPr lang="en-US" dirty="0" smtClean="0"/>
              <a:t>rror detection: If </a:t>
            </a:r>
            <a:r>
              <a:rPr lang="en-US" dirty="0"/>
              <a:t>a 5-bit group arrives that belongs to the unused portion of the table, the </a:t>
            </a:r>
            <a:r>
              <a:rPr lang="en-US" dirty="0" smtClean="0"/>
              <a:t>receiver knows </a:t>
            </a:r>
            <a:r>
              <a:rPr lang="en-US" dirty="0"/>
              <a:t>that there is an error in the transmission.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81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4E5689-F268-C449-9AC6-BDFCE735056D}" type="slidenum">
              <a:rPr lang="en-US" sz="1400">
                <a:solidFill>
                  <a:srgbClr val="FFFFFF"/>
                </a:solidFill>
              </a:rPr>
              <a:pPr/>
              <a:t>39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2819400"/>
            <a:ext cx="9144001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4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Any Questions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DIGITAL-TO</a:t>
            </a:r>
            <a:r>
              <a:rPr lang="en-US" dirty="0"/>
              <a:t>-</a:t>
            </a:r>
            <a:r>
              <a:rPr lang="en-US" dirty="0" smtClean="0"/>
              <a:t>DIGITAL </a:t>
            </a:r>
            <a:r>
              <a:rPr lang="en-US" dirty="0"/>
              <a:t>CONVERSION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389437"/>
            <a:ext cx="8229600" cy="2468563"/>
          </a:xfrm>
        </p:spPr>
        <p:txBody>
          <a:bodyPr/>
          <a:lstStyle/>
          <a:p>
            <a:r>
              <a:rPr lang="en-US" dirty="0" smtClean="0"/>
              <a:t>The conversion involves three techniques: line coding, block coding, and </a:t>
            </a:r>
            <a:r>
              <a:rPr lang="en-US" dirty="0" smtClean="0">
                <a:solidFill>
                  <a:schemeClr val="tx1"/>
                </a:solidFill>
              </a:rPr>
              <a:t>scrambling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Line coding is always needed; block coding and scrambling may or may not be needed ( used to improve the efficiency of line coding).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B5E75-F7EA-CA47-B146-5BA5F7FCB1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94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24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133600"/>
            <a:ext cx="8324850" cy="3992563"/>
          </a:xfrm>
        </p:spPr>
        <p:txBody>
          <a:bodyPr/>
          <a:lstStyle/>
          <a:p>
            <a:r>
              <a:rPr lang="en-US" dirty="0"/>
              <a:t>Line coding is the process of converting digital data to digital signals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We </a:t>
            </a:r>
            <a:r>
              <a:rPr lang="en-US" dirty="0"/>
              <a:t>assume </a:t>
            </a:r>
            <a:r>
              <a:rPr lang="en-US" dirty="0" smtClean="0"/>
              <a:t>that data</a:t>
            </a:r>
            <a:r>
              <a:rPr lang="en-US" dirty="0"/>
              <a:t>, in the form of text, numbers, graphical images, audio, or video, are stored in </a:t>
            </a:r>
            <a:r>
              <a:rPr lang="en-US" dirty="0" smtClean="0"/>
              <a:t>computer memory </a:t>
            </a:r>
            <a:r>
              <a:rPr lang="en-US" dirty="0"/>
              <a:t>as sequences of </a:t>
            </a:r>
            <a:r>
              <a:rPr lang="en-US" dirty="0" smtClean="0"/>
              <a:t>bits.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0"/>
            <a:ext cx="5747301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75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FA69A1-C88C-6F47-80A7-4E1D80FFD8CD}" type="slidenum">
              <a:rPr lang="en-US" sz="1400">
                <a:solidFill>
                  <a:srgbClr val="FFFFFF"/>
                </a:solidFill>
              </a:rPr>
              <a:pPr/>
              <a:t>6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7493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Outline</a:t>
            </a: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685800" y="1524000"/>
            <a:ext cx="7620000" cy="527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400" dirty="0" smtClean="0"/>
              <a:t>Digital to Digital Conversion</a:t>
            </a:r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400" dirty="0" smtClean="0">
                <a:solidFill>
                  <a:schemeClr val="accent2"/>
                </a:solidFill>
              </a:rPr>
              <a:t>Some Characteristics of Line Coding</a:t>
            </a:r>
          </a:p>
          <a:p>
            <a:pPr marL="800100" lvl="1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000" dirty="0"/>
              <a:t>Data Elements </a:t>
            </a:r>
            <a:r>
              <a:rPr lang="en-US" sz="2000" dirty="0" smtClean="0"/>
              <a:t>versus Signal Elements</a:t>
            </a:r>
          </a:p>
          <a:p>
            <a:pPr marL="800100" lvl="1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000" dirty="0" smtClean="0"/>
              <a:t>Data Rate </a:t>
            </a:r>
            <a:r>
              <a:rPr lang="en-US" sz="2000" dirty="0"/>
              <a:t>and </a:t>
            </a:r>
            <a:r>
              <a:rPr lang="en-US" sz="2000" dirty="0" smtClean="0"/>
              <a:t>Signal rate</a:t>
            </a:r>
          </a:p>
          <a:p>
            <a:pPr marL="800100" lvl="1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000" dirty="0"/>
              <a:t>Bandwidth of a Digital Signal </a:t>
            </a:r>
            <a:endParaRPr lang="en-US" sz="2000" dirty="0" smtClean="0"/>
          </a:p>
          <a:p>
            <a:pPr marL="800100" lvl="1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000" dirty="0"/>
              <a:t>Baseline </a:t>
            </a:r>
            <a:r>
              <a:rPr lang="en-US" sz="2000" dirty="0" smtClean="0"/>
              <a:t>Wandering</a:t>
            </a:r>
          </a:p>
          <a:p>
            <a:pPr marL="800100" lvl="1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000" dirty="0"/>
              <a:t>DC Components</a:t>
            </a:r>
            <a:r>
              <a:rPr lang="en-US" sz="2000" dirty="0" smtClean="0"/>
              <a:t> </a:t>
            </a:r>
          </a:p>
          <a:p>
            <a:pPr marL="800100" lvl="1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000" dirty="0"/>
              <a:t>Self-</a:t>
            </a:r>
            <a:r>
              <a:rPr lang="en-US" sz="2000" dirty="0" smtClean="0"/>
              <a:t>synchronization</a:t>
            </a:r>
          </a:p>
          <a:p>
            <a:pPr marL="800100" lvl="1" indent="-342900">
              <a:lnSpc>
                <a:spcPct val="130000"/>
              </a:lnSpc>
              <a:buFont typeface="Wingdings" charset="0"/>
              <a:buChar char="ü"/>
            </a:pPr>
            <a:r>
              <a:rPr lang="en-US" sz="2000" dirty="0" smtClean="0"/>
              <a:t>Other </a:t>
            </a:r>
            <a:r>
              <a:rPr lang="en-US" sz="2000" dirty="0"/>
              <a:t>Characteristics </a:t>
            </a:r>
            <a:endParaRPr lang="en-US" sz="2000" dirty="0" smtClean="0"/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fr-FR" sz="2400" dirty="0" smtClean="0"/>
              <a:t> </a:t>
            </a:r>
            <a:r>
              <a:rPr lang="fr-FR" sz="2400" dirty="0"/>
              <a:t>Line </a:t>
            </a:r>
            <a:r>
              <a:rPr lang="fr-FR" sz="2400" dirty="0" err="1"/>
              <a:t>Coding</a:t>
            </a:r>
            <a:r>
              <a:rPr lang="fr-FR" sz="2400" dirty="0"/>
              <a:t> </a:t>
            </a:r>
            <a:r>
              <a:rPr lang="fr-FR" sz="2400" dirty="0" err="1" smtClean="0"/>
              <a:t>Schemes</a:t>
            </a:r>
            <a:endParaRPr lang="fr-FR" sz="2400" dirty="0"/>
          </a:p>
          <a:p>
            <a:pPr marL="342900" indent="-342900">
              <a:lnSpc>
                <a:spcPct val="130000"/>
              </a:lnSpc>
              <a:buFont typeface="Wingdings" charset="0"/>
              <a:buChar char="ü"/>
            </a:pPr>
            <a:r>
              <a:rPr lang="fr-FR" sz="2400" dirty="0" smtClean="0"/>
              <a:t>Block </a:t>
            </a:r>
            <a:r>
              <a:rPr lang="fr-FR" sz="2400" dirty="0" err="1" smtClean="0"/>
              <a:t>Coding</a:t>
            </a:r>
            <a:endParaRPr lang="fr-FR" sz="2400" dirty="0"/>
          </a:p>
          <a:p>
            <a:pPr>
              <a:lnSpc>
                <a:spcPct val="130000"/>
              </a:lnSpc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Mapping Data Elements onto Signal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data symbol (or element) can consist of a number of data bits: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 , 0 or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11, 10, 01, ……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data element can be coded into a single signal element ( level)  or multiple signal elements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+V, 0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-V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+V and -V, 0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-V and +V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ratio </a:t>
            </a:r>
            <a:r>
              <a:rPr lang="ja-JP" altLang="en-US" dirty="0" smtClean="0">
                <a:latin typeface="Arial"/>
              </a:rPr>
              <a:t>‘</a:t>
            </a:r>
            <a:r>
              <a:rPr lang="en-US" dirty="0" smtClean="0"/>
              <a:t>r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 is the number of data elements carried by a signal element.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8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705725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57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Relationship between data rate and signal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133600"/>
            <a:ext cx="8324850" cy="3992563"/>
          </a:xfrm>
        </p:spPr>
        <p:txBody>
          <a:bodyPr/>
          <a:lstStyle/>
          <a:p>
            <a:r>
              <a:rPr lang="en-US" dirty="0" smtClean="0"/>
              <a:t>Goal is </a:t>
            </a:r>
            <a:r>
              <a:rPr lang="en-US" dirty="0"/>
              <a:t>to increase the data rate while decreasing </a:t>
            </a:r>
            <a:r>
              <a:rPr lang="en-US" dirty="0" smtClean="0"/>
              <a:t>the signal </a:t>
            </a:r>
            <a:r>
              <a:rPr lang="en-US" dirty="0"/>
              <a:t>rate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smtClean="0"/>
              <a:t>S = c x N x 1/r bauds</a:t>
            </a:r>
          </a:p>
          <a:p>
            <a:pPr algn="ctr">
              <a:buNone/>
            </a:pPr>
            <a:r>
              <a:rPr lang="en-US" dirty="0" smtClean="0"/>
              <a:t>where N is data rate</a:t>
            </a:r>
          </a:p>
          <a:p>
            <a:pPr algn="ctr">
              <a:buNone/>
            </a:pPr>
            <a:r>
              <a:rPr lang="en-US" dirty="0" smtClean="0"/>
              <a:t>c is the case factor (worst, best &amp; avg.)</a:t>
            </a:r>
          </a:p>
          <a:p>
            <a:pPr algn="ctr">
              <a:buNone/>
            </a:pPr>
            <a:r>
              <a:rPr lang="en-US" dirty="0" smtClean="0"/>
              <a:t>r is the ratio between data element &amp; signal element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78231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D9087F-56F2-490C-A4D5-AF64B0809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FD4B8-14AB-4639-A50B-E72AEEBE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16565</TotalTime>
  <Words>3950</Words>
  <Application>Microsoft Macintosh PowerPoint</Application>
  <PresentationFormat>On-screen Show (4:3)</PresentationFormat>
  <Paragraphs>358</Paragraphs>
  <Slides>39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Spectrum</vt:lpstr>
      <vt:lpstr>Digital Transmission Line coding</vt:lpstr>
      <vt:lpstr>205NET CLO</vt:lpstr>
      <vt:lpstr>PowerPoint Presentation</vt:lpstr>
      <vt:lpstr>DIGITAL-TO-DIGITAL CONVERSION</vt:lpstr>
      <vt:lpstr>Line Coding</vt:lpstr>
      <vt:lpstr>PowerPoint Presentation</vt:lpstr>
      <vt:lpstr>Mapping Data Elements onto Signal levels</vt:lpstr>
      <vt:lpstr>PowerPoint Presentation</vt:lpstr>
      <vt:lpstr>Relationship between data rate and signal rate</vt:lpstr>
      <vt:lpstr>Example</vt:lpstr>
      <vt:lpstr>Bandwidth of a Digital Signal </vt:lpstr>
      <vt:lpstr>Baseline Wandering </vt:lpstr>
      <vt:lpstr>DC Components</vt:lpstr>
      <vt:lpstr>Self-synchronization</vt:lpstr>
      <vt:lpstr>PowerPoint Presentation</vt:lpstr>
      <vt:lpstr>Other Characteristics </vt:lpstr>
      <vt:lpstr>PowerPoint Presentation</vt:lpstr>
      <vt:lpstr>Line Coding Schemes</vt:lpstr>
      <vt:lpstr>Unipolar Scheme</vt:lpstr>
      <vt:lpstr>Unipolar Scheme</vt:lpstr>
      <vt:lpstr>Polar Schemes</vt:lpstr>
      <vt:lpstr>PowerPoint Presentation</vt:lpstr>
      <vt:lpstr>Example</vt:lpstr>
      <vt:lpstr>Return to Zero (RZ)</vt:lpstr>
      <vt:lpstr>Return to Zero (RZ)</vt:lpstr>
      <vt:lpstr>Manchester and Differential Manchester</vt:lpstr>
      <vt:lpstr>PowerPoint Presentation</vt:lpstr>
      <vt:lpstr>Manchester and Differential Manchester</vt:lpstr>
      <vt:lpstr>Bipolar</vt:lpstr>
      <vt:lpstr>PowerPoint Presentation</vt:lpstr>
      <vt:lpstr>Some Other Schemes</vt:lpstr>
      <vt:lpstr>PowerPoint Presentation</vt:lpstr>
      <vt:lpstr>Block Coding</vt:lpstr>
      <vt:lpstr>Block Coding</vt:lpstr>
      <vt:lpstr>PowerPoint Presentation</vt:lpstr>
      <vt:lpstr>4B/5B</vt:lpstr>
      <vt:lpstr>Substitution in 4B/5B block coding</vt:lpstr>
      <vt:lpstr>Redundancy</vt:lpstr>
      <vt:lpstr>PowerPoint Presentation</vt:lpstr>
    </vt:vector>
  </TitlesOfParts>
  <Company>International Institute of 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Bruhadeshwar Bezawada</dc:creator>
  <cp:lastModifiedBy>Nour Alhariqi</cp:lastModifiedBy>
  <cp:revision>454</cp:revision>
  <dcterms:created xsi:type="dcterms:W3CDTF">2007-07-09T18:36:04Z</dcterms:created>
  <dcterms:modified xsi:type="dcterms:W3CDTF">2018-04-01T12:19:09Z</dcterms:modified>
</cp:coreProperties>
</file>