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Default Extension="wav" ContentType="audio/wav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0" r:id="rId3"/>
    <p:sldId id="282" r:id="rId4"/>
    <p:sldId id="281" r:id="rId5"/>
    <p:sldId id="283" r:id="rId6"/>
    <p:sldId id="284" r:id="rId7"/>
    <p:sldId id="285" r:id="rId8"/>
    <p:sldId id="286" r:id="rId9"/>
    <p:sldId id="287" r:id="rId10"/>
    <p:sldId id="288" r:id="rId11"/>
    <p:sldId id="293" r:id="rId12"/>
    <p:sldId id="290" r:id="rId13"/>
    <p:sldId id="289" r:id="rId14"/>
    <p:sldId id="291" r:id="rId15"/>
    <p:sldId id="292" r:id="rId16"/>
    <p:sldId id="294" r:id="rId17"/>
    <p:sldId id="295" r:id="rId18"/>
    <p:sldId id="296" r:id="rId19"/>
    <p:sldId id="297" r:id="rId20"/>
    <p:sldId id="299" r:id="rId21"/>
    <p:sldId id="300" r:id="rId22"/>
    <p:sldId id="301" r:id="rId23"/>
    <p:sldId id="303" r:id="rId24"/>
    <p:sldId id="30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6600"/>
    <a:srgbClr val="443C42"/>
    <a:srgbClr val="00CC00"/>
    <a:srgbClr val="FF9900"/>
    <a:srgbClr val="55542A"/>
    <a:srgbClr val="72D89A"/>
    <a:srgbClr val="F2FDF7"/>
    <a:srgbClr val="CC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9" autoAdjust="0"/>
    <p:restoredTop sz="93866" autoAdjust="0"/>
  </p:normalViewPr>
  <p:slideViewPr>
    <p:cSldViewPr snapToObjects="1">
      <p:cViewPr varScale="1">
        <p:scale>
          <a:sx n="68" d="100"/>
          <a:sy n="68" d="100"/>
        </p:scale>
        <p:origin x="-1596" y="-108"/>
      </p:cViewPr>
      <p:guideLst>
        <p:guide orient="horz" pos="4319"/>
        <p:guide orient="horz"/>
        <p:guide orient="horz" pos="720"/>
        <p:guide orient="horz" pos="1440"/>
        <p:guide orient="horz" pos="2160"/>
        <p:guide orient="horz" pos="2880"/>
        <p:guide orient="horz" pos="3600"/>
        <p:guide pos="5759"/>
        <p:guide/>
        <p:guide pos="2160"/>
        <p:guide pos="3600"/>
        <p:guide pos="1440"/>
        <p:guide pos="4320"/>
        <p:guide pos="2880"/>
        <p:guide pos="50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18AC52C-BE37-4BD5-A7F2-C768CDDE3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8096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C71C61-8551-42FC-B15A-0990F9F26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2884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1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10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11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12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13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14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15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16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17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18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19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2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20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21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22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23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24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3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4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5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6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7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8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9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6BBF2-F36E-4C7A-8DC6-617E33941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426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1A4C3-46E7-4079-ADFF-2AF80B3FC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420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5CCBC-FC9F-4520-A75B-959F21F01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6333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عنوان ومخط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خطط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37189-8C6E-4F92-A014-070599130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1626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8BB3-AFB4-4A28-B1EC-99FD6B3B7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906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61657-DD3A-4D9B-B274-2F6F7A4D9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22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60627-D422-47DC-A1B8-FB5C930D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350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F35B6-A575-4841-BF7B-328C4E29E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299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E774-E027-4056-9842-71F209FF5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640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F267E-1759-4AE4-9C65-5923361BC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24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D7676-961A-4D26-8D0B-10ADF20C5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00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384C6-AD66-4951-995F-DA66CADB5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855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A1E01-C490-4A81-904E-6630AE1BE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155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888881F-4358-48BB-90B0-6E0DCEB0D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2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2.gif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2.gif"/><Relationship Id="rId5" Type="http://schemas.openxmlformats.org/officeDocument/2006/relationships/image" Target="../media/image10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0" y="133598"/>
            <a:ext cx="8845615" cy="65908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>
              <a:defRPr/>
            </a:pPr>
            <a:endParaRPr lang="ar-SA" sz="3200" dirty="0">
              <a:solidFill>
                <a:srgbClr val="002060"/>
              </a:solidFill>
            </a:endParaRPr>
          </a:p>
        </p:txBody>
      </p:sp>
      <p:sp>
        <p:nvSpPr>
          <p:cNvPr id="3076" name="Rectangle 97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3077" name="Rectangle 98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3078" name="Rectangle 99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3079" name="Rectangle 100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863588" y="757111"/>
            <a:ext cx="2130195" cy="22863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508" y="3032956"/>
            <a:ext cx="3420380" cy="342038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auto">
          <a:xfrm>
            <a:off x="3725903" y="1232756"/>
            <a:ext cx="4845009" cy="501317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87924" y="2744924"/>
            <a:ext cx="457027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مدخل النظم والتصميم التعليمي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1412776"/>
            <a:ext cx="27340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dirty="0" smtClean="0">
                <a:solidFill>
                  <a:srgbClr val="FFFF99"/>
                </a:solidFill>
              </a:rPr>
              <a:t>الوحدة الثامنة</a:t>
            </a:r>
            <a:endParaRPr lang="ar-SA" sz="32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algn="r" rtl="1">
              <a:defRPr/>
            </a:pPr>
            <a:r>
              <a:rPr lang="ar-SA" altLang="ar-S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التصميم التعليمي هو:</a:t>
            </a:r>
          </a:p>
          <a:p>
            <a:pPr algn="just" rtl="1">
              <a:defRPr/>
            </a:pPr>
            <a:r>
              <a:rPr lang="ar-SA" altLang="ar-SA" sz="3600" dirty="0" smtClean="0">
                <a:solidFill>
                  <a:schemeClr val="tx1">
                    <a:lumMod val="50000"/>
                  </a:schemeClr>
                </a:solidFill>
              </a:rPr>
              <a:t>علم يصف </a:t>
            </a:r>
            <a:r>
              <a:rPr lang="ar-SA" altLang="ar-SA" sz="3600" dirty="0" smtClean="0">
                <a:solidFill>
                  <a:srgbClr val="0070C0"/>
                </a:solidFill>
              </a:rPr>
              <a:t>الإجراءات</a:t>
            </a:r>
            <a:r>
              <a:rPr lang="ar-SA" altLang="ar-SA" sz="3600" dirty="0" smtClean="0">
                <a:solidFill>
                  <a:schemeClr val="tx1">
                    <a:lumMod val="50000"/>
                  </a:schemeClr>
                </a:solidFill>
              </a:rPr>
              <a:t> التي تتعلق </a:t>
            </a:r>
            <a:r>
              <a:rPr lang="ar-SA" altLang="ar-SA" sz="3600" dirty="0" smtClean="0">
                <a:solidFill>
                  <a:srgbClr val="92D050"/>
                </a:solidFill>
              </a:rPr>
              <a:t>باختيار</a:t>
            </a:r>
            <a:r>
              <a:rPr lang="ar-SA" altLang="ar-SA" sz="3600" dirty="0" smtClean="0">
                <a:solidFill>
                  <a:schemeClr val="tx1">
                    <a:lumMod val="50000"/>
                  </a:schemeClr>
                </a:solidFill>
              </a:rPr>
              <a:t> المادة التعليمية المراد تصميمها, و</a:t>
            </a:r>
            <a:r>
              <a:rPr lang="ar-SA" altLang="ar-SA" sz="3600" dirty="0" smtClean="0">
                <a:solidFill>
                  <a:srgbClr val="92D050"/>
                </a:solidFill>
              </a:rPr>
              <a:t>تحليلها</a:t>
            </a:r>
            <a:r>
              <a:rPr lang="ar-SA" altLang="ar-SA" sz="3600" dirty="0" smtClean="0">
                <a:solidFill>
                  <a:schemeClr val="tx1">
                    <a:lumMod val="50000"/>
                  </a:schemeClr>
                </a:solidFill>
              </a:rPr>
              <a:t> و</a:t>
            </a:r>
            <a:r>
              <a:rPr lang="ar-SA" altLang="ar-SA" sz="3600" dirty="0" smtClean="0">
                <a:solidFill>
                  <a:srgbClr val="92D050"/>
                </a:solidFill>
              </a:rPr>
              <a:t>تنظيمها</a:t>
            </a:r>
            <a:r>
              <a:rPr lang="ar-SA" altLang="ar-SA" sz="3600" dirty="0" smtClean="0">
                <a:solidFill>
                  <a:schemeClr val="tx1">
                    <a:lumMod val="50000"/>
                  </a:schemeClr>
                </a:solidFill>
              </a:rPr>
              <a:t> و</a:t>
            </a:r>
            <a:r>
              <a:rPr lang="ar-SA" altLang="ar-SA" sz="3600" dirty="0" smtClean="0">
                <a:solidFill>
                  <a:srgbClr val="92D050"/>
                </a:solidFill>
              </a:rPr>
              <a:t>تطويرها</a:t>
            </a:r>
            <a:r>
              <a:rPr lang="ar-SA" altLang="ar-SA" sz="3600" dirty="0" smtClean="0">
                <a:solidFill>
                  <a:schemeClr val="tx1">
                    <a:lumMod val="50000"/>
                  </a:schemeClr>
                </a:solidFill>
              </a:rPr>
              <a:t> و</a:t>
            </a:r>
            <a:r>
              <a:rPr lang="ar-SA" altLang="ar-SA" sz="3600" dirty="0" smtClean="0">
                <a:solidFill>
                  <a:srgbClr val="92D050"/>
                </a:solidFill>
              </a:rPr>
              <a:t>تقويمها</a:t>
            </a:r>
            <a:r>
              <a:rPr lang="ar-SA" altLang="ar-SA" sz="36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ar-SA" altLang="ar-SA" sz="3600" dirty="0" smtClean="0">
                <a:solidFill>
                  <a:srgbClr val="00B0F0"/>
                </a:solidFill>
              </a:rPr>
              <a:t>وذلك من أجل </a:t>
            </a:r>
            <a:r>
              <a:rPr lang="ar-SA" altLang="ar-SA" sz="3600" dirty="0" smtClean="0">
                <a:solidFill>
                  <a:schemeClr val="tx1">
                    <a:lumMod val="50000"/>
                  </a:schemeClr>
                </a:solidFill>
              </a:rPr>
              <a:t>تصميم مناهج تعليمية تساعد على التعلم بطريقة أفضل وأسرع، وتساعد المعلم على إتباع أفضل الطرق التعليمية في أقل وقت وجهد ممكنين.</a:t>
            </a:r>
          </a:p>
          <a:p>
            <a:pPr algn="r" rtl="1">
              <a:defRPr/>
            </a:pPr>
            <a:endParaRPr lang="ar-SA" altLang="ar-SA" sz="3600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4973772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مفهوم التصميم التعليمي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algn="r" rtl="1">
              <a:defRPr/>
            </a:pPr>
            <a:endParaRPr lang="ar-SA" altLang="ar-SA" sz="3600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4973772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مفهوم التصميم التعليمي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sp>
        <p:nvSpPr>
          <p:cNvPr id="7" name="عنوان 3"/>
          <p:cNvSpPr txBox="1">
            <a:spLocks/>
          </p:cNvSpPr>
          <p:nvPr/>
        </p:nvSpPr>
        <p:spPr bwMode="auto">
          <a:xfrm>
            <a:off x="854111" y="1977879"/>
            <a:ext cx="3242320" cy="4052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هل نستطيع إنشاء مبنى بدون</a:t>
            </a:r>
            <a:br>
              <a:rPr kumimoji="0" lang="ar-SA" sz="40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40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تخطيط مسبق.. أو تصميم؟!</a:t>
            </a:r>
            <a:br>
              <a:rPr kumimoji="0" lang="ar-SA" sz="40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عنصر نائب للصورة 8" descr="صورة1.jpg"/>
          <p:cNvPicPr>
            <a:picLocks noChangeAspect="1"/>
          </p:cNvPicPr>
          <p:nvPr/>
        </p:nvPicPr>
        <p:blipFill>
          <a:blip r:embed="rId5" cstate="print"/>
          <a:srcRect t="13569" b="13569"/>
          <a:stretch>
            <a:fillRect/>
          </a:stretch>
        </p:blipFill>
        <p:spPr bwMode="auto">
          <a:xfrm rot="420000">
            <a:off x="4016376" y="2052652"/>
            <a:ext cx="4617720" cy="393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marL="457200" indent="-457200" algn="r" rtl="1">
              <a:buBlip>
                <a:blip r:embed="rId3"/>
              </a:buBlip>
              <a:defRPr/>
            </a:pPr>
            <a:endParaRPr lang="ar-SA" altLang="ar-S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4973772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ar-SA" alt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أهمية التصميم التعليمي</a:t>
            </a:r>
            <a:endParaRPr lang="ar-SA" altLang="ar-SA" sz="3200" b="1" dirty="0">
              <a:solidFill>
                <a:srgbClr val="33993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285720" y="1496785"/>
            <a:ext cx="86679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1- </a:t>
            </a:r>
            <a:r>
              <a:rPr lang="ar-SA" altLang="ar-SA" sz="3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الربط بين </a:t>
            </a:r>
            <a:r>
              <a:rPr lang="ar-SA" altLang="ar-SA" sz="3200" dirty="0" smtClean="0">
                <a:solidFill>
                  <a:srgbClr val="FF0000"/>
                </a:solidFill>
                <a:latin typeface="+mn-lt"/>
              </a:rPr>
              <a:t>العلوم التطبيقية والعلوم </a:t>
            </a:r>
            <a:r>
              <a:rPr lang="ar-SA" altLang="ar-SA" sz="3200" dirty="0" smtClean="0">
                <a:solidFill>
                  <a:srgbClr val="FF0000"/>
                </a:solidFill>
              </a:rPr>
              <a:t>النظرية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-71470" y="2071678"/>
            <a:ext cx="907262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altLang="ar-SA" sz="3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2- تساعد في البحث عن أفضل الطرق والاستراتيجيات </a:t>
            </a:r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التعليمية التي تؤدي إلى </a:t>
            </a:r>
            <a:r>
              <a:rPr lang="ar-SA" sz="3200" dirty="0" smtClean="0">
                <a:solidFill>
                  <a:srgbClr val="FF0000"/>
                </a:solidFill>
              </a:rPr>
              <a:t>تحقيق الأهداف التعليمية </a:t>
            </a:r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في اقصر وقت وجهد ممكنين.</a:t>
            </a:r>
            <a:endParaRPr lang="ar-SA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87524" y="3083668"/>
            <a:ext cx="871363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3- يزود التصميم التعليمي </a:t>
            </a:r>
            <a:r>
              <a:rPr lang="ar-SA" sz="3200" dirty="0" smtClean="0">
                <a:solidFill>
                  <a:srgbClr val="FF0000"/>
                </a:solidFill>
              </a:rPr>
              <a:t>المعلم</a:t>
            </a:r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 بتصاميم ونماذج </a:t>
            </a:r>
            <a:r>
              <a:rPr lang="ar-SA" sz="3200" dirty="0" smtClean="0">
                <a:solidFill>
                  <a:srgbClr val="FF0000"/>
                </a:solidFill>
              </a:rPr>
              <a:t>تساعده</a:t>
            </a:r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 على تخطيط دروسه اليومية والوحدات الدراسية.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1643010" y="4160886"/>
            <a:ext cx="735814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4- تقلل من عملية التخبط والعشوائية لدى </a:t>
            </a:r>
            <a:r>
              <a:rPr lang="ar-SA" sz="3200" dirty="0" smtClean="0">
                <a:solidFill>
                  <a:srgbClr val="FF0000"/>
                </a:solidFill>
              </a:rPr>
              <a:t>المعلم </a:t>
            </a:r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ar-SA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42844" y="4714884"/>
            <a:ext cx="885831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5- يوجه التصميم التعليمي الانتباه إلى </a:t>
            </a:r>
            <a:r>
              <a:rPr lang="ar-SA" sz="3200" dirty="0" smtClean="0">
                <a:solidFill>
                  <a:srgbClr val="FF0000"/>
                </a:solidFill>
              </a:rPr>
              <a:t>تحقيق الأهداف العامة للمادة </a:t>
            </a:r>
            <a:r>
              <a:rPr lang="ar-SA" sz="3200" smtClean="0">
                <a:solidFill>
                  <a:srgbClr val="FF0000"/>
                </a:solidFill>
              </a:rPr>
              <a:t>الدراسية والأهداف </a:t>
            </a:r>
            <a:r>
              <a:rPr lang="ar-SA" sz="3200" dirty="0" smtClean="0">
                <a:solidFill>
                  <a:srgbClr val="FF0000"/>
                </a:solidFill>
              </a:rPr>
              <a:t>السلوكية</a:t>
            </a:r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ar-SA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857224" y="5645554"/>
            <a:ext cx="814393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6- يركز التصميم التعليمي </a:t>
            </a:r>
            <a:r>
              <a:rPr lang="ar-SA" sz="3200" dirty="0" smtClean="0">
                <a:solidFill>
                  <a:srgbClr val="FF0000"/>
                </a:solidFill>
                <a:latin typeface="+mj-lt"/>
              </a:rPr>
              <a:t>على دور المتعلم </a:t>
            </a:r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وضرورة إشراكه في تحقيق أقصى درجة من إتقان التعلم</a:t>
            </a:r>
            <a:endParaRPr lang="ar-SA" sz="3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marL="457200" indent="-457200" algn="r" rtl="1">
              <a:buBlip>
                <a:blip r:embed="rId3"/>
              </a:buBlip>
              <a:defRPr/>
            </a:pPr>
            <a:endParaRPr lang="ar-SA" altLang="ar-S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4973772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ar-SA" alt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أهمية التصميم التعليمي</a:t>
            </a:r>
            <a:endParaRPr lang="ar-SA" altLang="ar-SA" sz="3200" b="1" dirty="0">
              <a:solidFill>
                <a:srgbClr val="33993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sp>
        <p:nvSpPr>
          <p:cNvPr id="13" name="مربع نص 12"/>
          <p:cNvSpPr txBox="1"/>
          <p:nvPr/>
        </p:nvSpPr>
        <p:spPr>
          <a:xfrm>
            <a:off x="142845" y="1477946"/>
            <a:ext cx="882164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7- يساعد في توضيح </a:t>
            </a:r>
            <a:r>
              <a:rPr lang="ar-SA" sz="3200" dirty="0" smtClean="0">
                <a:solidFill>
                  <a:srgbClr val="FF0000"/>
                </a:solidFill>
              </a:rPr>
              <a:t>دور المعلم </a:t>
            </a:r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على أنه مصمم ومنظم للظروف البيئية ومنفذ ومخرج ومقوم.</a:t>
            </a:r>
            <a:endParaRPr lang="ar-SA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42845" y="2555164"/>
            <a:ext cx="881376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8- يلقي الضوء على الدور الذي تقوم </a:t>
            </a:r>
            <a:r>
              <a:rPr lang="ar-SA" sz="3200" dirty="0" err="1" smtClean="0">
                <a:solidFill>
                  <a:schemeClr val="tx1">
                    <a:lumMod val="50000"/>
                  </a:schemeClr>
                </a:solidFill>
              </a:rPr>
              <a:t>به</a:t>
            </a:r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ar-SA" sz="3200" dirty="0" smtClean="0">
                <a:solidFill>
                  <a:srgbClr val="FF0000"/>
                </a:solidFill>
              </a:rPr>
              <a:t>التغذية الراجعة </a:t>
            </a:r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في التطوير المستمر للمواقف التعليمية</a:t>
            </a:r>
            <a:endParaRPr lang="ar-SA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42844" y="3632382"/>
            <a:ext cx="881377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9- يهتم التصميم التعليمي بالاستخدام الوظيفي </a:t>
            </a:r>
            <a:r>
              <a:rPr lang="ar-SA" sz="3200" dirty="0" smtClean="0">
                <a:solidFill>
                  <a:srgbClr val="FF0000"/>
                </a:solidFill>
              </a:rPr>
              <a:t>للوسائل التعليمية </a:t>
            </a:r>
            <a:r>
              <a:rPr lang="ar-SA" sz="3200" dirty="0" smtClean="0">
                <a:solidFill>
                  <a:schemeClr val="tx1">
                    <a:lumMod val="50000"/>
                  </a:schemeClr>
                </a:solidFill>
              </a:rPr>
              <a:t>كمكون أساسي من مكوناتها.</a:t>
            </a:r>
            <a:endParaRPr lang="ar-SA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algn="just" rtl="1">
              <a:defRPr/>
            </a:pPr>
            <a:r>
              <a:rPr lang="ar-SA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نماذج التصميم التعليمي هي:</a:t>
            </a:r>
          </a:p>
          <a:p>
            <a:pPr algn="just" rtl="1">
              <a:defRPr/>
            </a:pPr>
            <a:r>
              <a:rPr lang="ar-SA" sz="3300" dirty="0" smtClean="0"/>
              <a:t>وصف الإجراءات والعمليات الخاصة بتصميم التعليم والعلاقات بينهما وتمثيلها بصورة مبسطة في شكل مخطط.</a:t>
            </a:r>
            <a:endParaRPr lang="ar-SA" sz="3200" dirty="0" smtClean="0"/>
          </a:p>
          <a:p>
            <a:pPr algn="just" rtl="1">
              <a:defRPr/>
            </a:pPr>
            <a:r>
              <a:rPr lang="ar-SA" sz="32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وتصنف إلى ثلاث مستويات:</a:t>
            </a:r>
          </a:p>
          <a:p>
            <a:pPr marL="457200" lvl="0" indent="-457200" algn="just" rtl="1">
              <a:buBlip>
                <a:blip r:embed="rId3"/>
              </a:buBlip>
              <a:defRPr/>
            </a:pPr>
            <a:r>
              <a:rPr lang="ar-SA" altLang="ar-SA" sz="3200" dirty="0" smtClean="0">
                <a:solidFill>
                  <a:srgbClr val="FF6600"/>
                </a:solidFill>
              </a:rPr>
              <a:t>المستوى المكبر: </a:t>
            </a:r>
          </a:p>
          <a:p>
            <a:pPr algn="just" rtl="1">
              <a:defRPr/>
            </a:pPr>
            <a:r>
              <a:rPr lang="ar-SA" altLang="ar-SA" sz="3200" dirty="0" smtClean="0">
                <a:solidFill>
                  <a:schemeClr val="tx1">
                    <a:lumMod val="50000"/>
                  </a:schemeClr>
                </a:solidFill>
              </a:rPr>
              <a:t>لتصميم المناهج والبرامج والمقررات الدراسية.</a:t>
            </a:r>
          </a:p>
          <a:p>
            <a:pPr marL="457200" indent="-457200" algn="just" rtl="1">
              <a:buBlip>
                <a:blip r:embed="rId3"/>
              </a:buBlip>
              <a:defRPr/>
            </a:pPr>
            <a:r>
              <a:rPr lang="ar-SA" altLang="ar-SA" sz="3200" dirty="0" smtClean="0">
                <a:solidFill>
                  <a:srgbClr val="FF6600"/>
                </a:solidFill>
              </a:rPr>
              <a:t>المستوى المصغر: </a:t>
            </a:r>
          </a:p>
          <a:p>
            <a:pPr algn="r" rtl="1">
              <a:defRPr/>
            </a:pPr>
            <a:r>
              <a:rPr lang="ar-SA" altLang="ar-SA" sz="3200" dirty="0" smtClean="0">
                <a:solidFill>
                  <a:schemeClr val="tx1">
                    <a:lumMod val="50000"/>
                  </a:schemeClr>
                </a:solidFill>
              </a:rPr>
              <a:t>لتصميم الوحدات الدراسية الصغيرة والدروس اليومية)</a:t>
            </a:r>
          </a:p>
          <a:p>
            <a:pPr marL="457200" indent="-457200" algn="just" rtl="1">
              <a:buBlip>
                <a:blip r:embed="rId3"/>
              </a:buBlip>
              <a:defRPr/>
            </a:pPr>
            <a:r>
              <a:rPr lang="ar-SA" altLang="ar-SA" sz="3200" dirty="0" smtClean="0">
                <a:solidFill>
                  <a:srgbClr val="FF6600"/>
                </a:solidFill>
              </a:rPr>
              <a:t>المستوى العام (المشترك): </a:t>
            </a:r>
          </a:p>
          <a:p>
            <a:pPr algn="r" rtl="1">
              <a:defRPr/>
            </a:pPr>
            <a:r>
              <a:rPr lang="ar-SA" altLang="ar-SA" sz="3200" dirty="0" smtClean="0">
                <a:solidFill>
                  <a:schemeClr val="tx1">
                    <a:lumMod val="50000"/>
                  </a:schemeClr>
                </a:solidFill>
              </a:rPr>
              <a:t>في الحالتين السابقة معاً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kumimoji="0" lang="ar-SA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نماذج التصميم التعليمي      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algn="just" rtl="1">
              <a:defRPr/>
            </a:pPr>
            <a:endParaRPr lang="ar-SA" altLang="ar-SA" sz="36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lang="ar-SA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النموذج </a:t>
            </a:r>
            <a:r>
              <a:rPr lang="ar-SA" sz="4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العام</a:t>
            </a:r>
            <a:r>
              <a:rPr lang="ar-SA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للتصميم التعليمي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ADDIE</a:t>
            </a:r>
            <a:endParaRPr kumimoji="0" lang="ar-SA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sp>
        <p:nvSpPr>
          <p:cNvPr id="9" name="شكل بيضاوي 8"/>
          <p:cNvSpPr/>
          <p:nvPr/>
        </p:nvSpPr>
        <p:spPr>
          <a:xfrm>
            <a:off x="642938" y="2786058"/>
            <a:ext cx="1500187" cy="15001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/>
          <a:lstStyle/>
          <a:p>
            <a:pPr algn="ctr">
              <a:defRPr/>
            </a:pPr>
            <a:r>
              <a:rPr lang="ar-SA" sz="2000" b="1" dirty="0">
                <a:solidFill>
                  <a:srgbClr val="333333"/>
                </a:solidFill>
              </a:rPr>
              <a:t>أين البداية</a:t>
            </a:r>
          </a:p>
          <a:p>
            <a:pPr algn="ctr">
              <a:defRPr/>
            </a:pPr>
            <a:endParaRPr lang="ar-SA" sz="2000" b="1" dirty="0">
              <a:solidFill>
                <a:srgbClr val="333333"/>
              </a:solidFill>
            </a:endParaRPr>
          </a:p>
        </p:txBody>
      </p:sp>
      <p:sp>
        <p:nvSpPr>
          <p:cNvPr id="10" name="زر إجراء: تعليمات 9">
            <a:hlinkClick r:id="" action="ppaction://noaction" highlightClick="1"/>
          </p:cNvPr>
          <p:cNvSpPr/>
          <p:nvPr/>
        </p:nvSpPr>
        <p:spPr>
          <a:xfrm>
            <a:off x="928688" y="3500433"/>
            <a:ext cx="928687" cy="928687"/>
          </a:xfrm>
          <a:prstGeom prst="actionButtonHelp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pSp>
        <p:nvGrpSpPr>
          <p:cNvPr id="27" name="مجموعة 26"/>
          <p:cNvGrpSpPr/>
          <p:nvPr/>
        </p:nvGrpSpPr>
        <p:grpSpPr>
          <a:xfrm>
            <a:off x="1785918" y="1654630"/>
            <a:ext cx="7429552" cy="4778386"/>
            <a:chOff x="1628007" y="2143117"/>
            <a:chExt cx="5275262" cy="3684588"/>
          </a:xfrm>
        </p:grpSpPr>
        <p:pic>
          <p:nvPicPr>
            <p:cNvPr id="28" name="Diagram 2"/>
            <p:cNvPicPr>
              <a:picLocks noChangeArrowheads="1"/>
            </p:cNvPicPr>
            <p:nvPr/>
          </p:nvPicPr>
          <p:blipFill>
            <a:blip r:embed="rId5" cstate="print"/>
            <a:srcRect l="-21451" r="-21313"/>
            <a:stretch>
              <a:fillRect/>
            </a:stretch>
          </p:blipFill>
          <p:spPr bwMode="auto">
            <a:xfrm>
              <a:off x="1628007" y="2143117"/>
              <a:ext cx="5275262" cy="3684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9" name="Group 12"/>
            <p:cNvGrpSpPr>
              <a:grpSpLocks/>
            </p:cNvGrpSpPr>
            <p:nvPr/>
          </p:nvGrpSpPr>
          <p:grpSpPr bwMode="auto">
            <a:xfrm>
              <a:off x="2857488" y="2428869"/>
              <a:ext cx="3028950" cy="3028950"/>
              <a:chOff x="3292" y="4732"/>
              <a:chExt cx="4770" cy="4770"/>
            </a:xfrm>
          </p:grpSpPr>
          <p:sp>
            <p:nvSpPr>
              <p:cNvPr id="30" name="AutoShape 13"/>
              <p:cNvSpPr>
                <a:spLocks noChangeArrowheads="1"/>
              </p:cNvSpPr>
              <p:nvPr/>
            </p:nvSpPr>
            <p:spPr bwMode="auto">
              <a:xfrm>
                <a:off x="6765" y="6780"/>
                <a:ext cx="390" cy="765"/>
              </a:xfrm>
              <a:prstGeom prst="rightArrow">
                <a:avLst>
                  <a:gd name="adj1" fmla="val 50065"/>
                  <a:gd name="adj2" fmla="val 7899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31" name="AutoShape 14"/>
              <p:cNvSpPr>
                <a:spLocks noChangeArrowheads="1"/>
              </p:cNvSpPr>
              <p:nvPr/>
            </p:nvSpPr>
            <p:spPr bwMode="auto">
              <a:xfrm rot="16200000">
                <a:off x="5445" y="5422"/>
                <a:ext cx="390" cy="765"/>
              </a:xfrm>
              <a:prstGeom prst="rightArrow">
                <a:avLst>
                  <a:gd name="adj1" fmla="val 50065"/>
                  <a:gd name="adj2" fmla="val 7899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32" name="AutoShape 15"/>
              <p:cNvSpPr>
                <a:spLocks noChangeArrowheads="1"/>
              </p:cNvSpPr>
              <p:nvPr/>
            </p:nvSpPr>
            <p:spPr bwMode="auto">
              <a:xfrm flipH="1">
                <a:off x="4140" y="6780"/>
                <a:ext cx="390" cy="765"/>
              </a:xfrm>
              <a:prstGeom prst="rightArrow">
                <a:avLst>
                  <a:gd name="adj1" fmla="val 50065"/>
                  <a:gd name="adj2" fmla="val 7899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33" name="AutoShape 16"/>
              <p:cNvSpPr>
                <a:spLocks noChangeArrowheads="1"/>
              </p:cNvSpPr>
              <p:nvPr/>
            </p:nvSpPr>
            <p:spPr bwMode="auto">
              <a:xfrm rot="5400000" flipV="1">
                <a:off x="5445" y="8017"/>
                <a:ext cx="390" cy="765"/>
              </a:xfrm>
              <a:prstGeom prst="rightArrow">
                <a:avLst>
                  <a:gd name="adj1" fmla="val 50065"/>
                  <a:gd name="adj2" fmla="val 7899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34" name="AutoShape 17"/>
              <p:cNvSpPr>
                <a:spLocks noChangeArrowheads="1"/>
              </p:cNvSpPr>
              <p:nvPr/>
            </p:nvSpPr>
            <p:spPr bwMode="auto">
              <a:xfrm rot="-4115226">
                <a:off x="7485" y="7627"/>
                <a:ext cx="390" cy="765"/>
              </a:xfrm>
              <a:prstGeom prst="rightArrow">
                <a:avLst>
                  <a:gd name="adj1" fmla="val 50065"/>
                  <a:gd name="adj2" fmla="val 78995"/>
                </a:avLst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35" name="AutoShape 18"/>
              <p:cNvSpPr>
                <a:spLocks noChangeArrowheads="1"/>
              </p:cNvSpPr>
              <p:nvPr/>
            </p:nvSpPr>
            <p:spPr bwMode="auto">
              <a:xfrm rot="-9510948">
                <a:off x="6360" y="4732"/>
                <a:ext cx="390" cy="765"/>
              </a:xfrm>
              <a:prstGeom prst="rightArrow">
                <a:avLst>
                  <a:gd name="adj1" fmla="val 50065"/>
                  <a:gd name="adj2" fmla="val 78995"/>
                </a:avLst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36" name="AutoShape 19"/>
              <p:cNvSpPr>
                <a:spLocks noChangeArrowheads="1"/>
              </p:cNvSpPr>
              <p:nvPr/>
            </p:nvSpPr>
            <p:spPr bwMode="auto">
              <a:xfrm rot="-14240910">
                <a:off x="3480" y="5782"/>
                <a:ext cx="390" cy="765"/>
              </a:xfrm>
              <a:prstGeom prst="rightArrow">
                <a:avLst>
                  <a:gd name="adj1" fmla="val 50065"/>
                  <a:gd name="adj2" fmla="val 78995"/>
                </a:avLst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37" name="AutoShape 20"/>
              <p:cNvSpPr>
                <a:spLocks noChangeArrowheads="1"/>
              </p:cNvSpPr>
              <p:nvPr/>
            </p:nvSpPr>
            <p:spPr bwMode="auto">
              <a:xfrm rot="-19915428">
                <a:off x="4530" y="8737"/>
                <a:ext cx="390" cy="765"/>
              </a:xfrm>
              <a:prstGeom prst="rightArrow">
                <a:avLst>
                  <a:gd name="adj1" fmla="val 50065"/>
                  <a:gd name="adj2" fmla="val 78995"/>
                </a:avLst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</p:grpSp>
      </p:grpSp>
      <p:sp>
        <p:nvSpPr>
          <p:cNvPr id="38" name="مستطيل 37"/>
          <p:cNvSpPr/>
          <p:nvPr/>
        </p:nvSpPr>
        <p:spPr bwMode="auto">
          <a:xfrm>
            <a:off x="5220702" y="1928802"/>
            <a:ext cx="565744" cy="25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مستطيل 38"/>
          <p:cNvSpPr/>
          <p:nvPr/>
        </p:nvSpPr>
        <p:spPr bwMode="auto">
          <a:xfrm>
            <a:off x="7072330" y="3714752"/>
            <a:ext cx="565744" cy="25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مستطيل 39"/>
          <p:cNvSpPr/>
          <p:nvPr/>
        </p:nvSpPr>
        <p:spPr bwMode="auto">
          <a:xfrm>
            <a:off x="3214678" y="3643314"/>
            <a:ext cx="565744" cy="25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مستطيل 40"/>
          <p:cNvSpPr/>
          <p:nvPr/>
        </p:nvSpPr>
        <p:spPr bwMode="auto">
          <a:xfrm>
            <a:off x="5149264" y="5463016"/>
            <a:ext cx="565744" cy="25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مستطيل 41"/>
          <p:cNvSpPr/>
          <p:nvPr/>
        </p:nvSpPr>
        <p:spPr bwMode="auto">
          <a:xfrm>
            <a:off x="5220702" y="3500438"/>
            <a:ext cx="565744" cy="25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algn="just" rtl="1">
              <a:defRPr/>
            </a:pPr>
            <a:r>
              <a:rPr lang="ar-SA" sz="3600" dirty="0" smtClean="0"/>
              <a:t>تحليل جميع الجوانب المتعلقة بالعملية التعليمية والتي تمثل </a:t>
            </a:r>
            <a:r>
              <a:rPr lang="ar-S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مدخلات</a:t>
            </a:r>
            <a:r>
              <a:rPr lang="ar-SA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600" dirty="0" smtClean="0"/>
              <a:t>النظام</a:t>
            </a:r>
            <a:endParaRPr lang="ar-SA" altLang="ar-SA" sz="36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1- مرحلة التحليل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Analysis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048" y="2801183"/>
            <a:ext cx="8251053" cy="2284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solidFill>
              <a:schemeClr val="tx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algn="just" rtl="1">
              <a:defRPr/>
            </a:pPr>
            <a:r>
              <a:rPr lang="ar-SA" sz="3600" dirty="0" smtClean="0"/>
              <a:t>وضع المخططات والمسودات الأولية لتطوير المنتج التعليمي ووصف الأساليب والإجراءات التي تتعلق بكيفية التنفيذ.</a:t>
            </a:r>
            <a:endParaRPr lang="ar-SA" altLang="ar-SA" sz="36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2- مرحلة التصميم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Design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0" y="2745736"/>
            <a:ext cx="6318448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Tx/>
              <a:buFont typeface="Wingdings 2"/>
              <a:buChar char=""/>
              <a:tabLst/>
              <a:defRPr/>
            </a:pPr>
            <a:r>
              <a:rPr lang="ar-SA" sz="2800" dirty="0">
                <a:solidFill>
                  <a:prstClr val="black"/>
                </a:solidFill>
                <a:latin typeface="Constantia"/>
              </a:rPr>
              <a:t>تحديد الأهداف السلوكية (الأدائية) الخاصة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Tx/>
              <a:buFont typeface="Wingdings 2"/>
              <a:buChar char=""/>
              <a:tabLst/>
              <a:defRPr/>
            </a:pPr>
            <a:r>
              <a:rPr lang="ar-SA" sz="2800" dirty="0">
                <a:solidFill>
                  <a:prstClr val="black"/>
                </a:solidFill>
                <a:latin typeface="Constantia"/>
              </a:rPr>
              <a:t>تحديد </a:t>
            </a:r>
            <a:r>
              <a:rPr lang="ar-SA" sz="2800" dirty="0" err="1">
                <a:solidFill>
                  <a:prstClr val="black"/>
                </a:solidFill>
                <a:latin typeface="Constantia"/>
              </a:rPr>
              <a:t>إستراتيجية</a:t>
            </a:r>
            <a:r>
              <a:rPr lang="ar-SA" sz="2800" dirty="0">
                <a:solidFill>
                  <a:prstClr val="black"/>
                </a:solidFill>
                <a:latin typeface="Constantia"/>
              </a:rPr>
              <a:t> استخدام المنتج التعليمي</a:t>
            </a:r>
            <a:endParaRPr lang="en-US" sz="2800" dirty="0">
              <a:solidFill>
                <a:prstClr val="black"/>
              </a:solidFill>
              <a:latin typeface="Constantia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lang="ar-SA" sz="2800" dirty="0" smtClean="0">
                <a:solidFill>
                  <a:prstClr val="black"/>
                </a:solidFill>
                <a:latin typeface="Constantia"/>
              </a:rPr>
              <a:t>اختيار التقنيات التعليمية</a:t>
            </a:r>
            <a:endParaRPr lang="en-US" sz="2800" dirty="0">
              <a:solidFill>
                <a:prstClr val="black"/>
              </a:solidFill>
              <a:latin typeface="Constantia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lang="ar-SA" sz="2800" dirty="0">
                <a:solidFill>
                  <a:prstClr val="black"/>
                </a:solidFill>
                <a:latin typeface="Constantia"/>
              </a:rPr>
              <a:t>عمل مخطط للمنتج التعليمي</a:t>
            </a:r>
          </a:p>
        </p:txBody>
      </p:sp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marL="342900" indent="-342900" algn="r" rtl="1" eaLnBrk="1" hangingPunct="1">
              <a:buSzTx/>
              <a:buFont typeface="Wingdings" pitchFamily="2" charset="2"/>
              <a:buNone/>
            </a:pPr>
            <a:r>
              <a:rPr lang="ar-SA" sz="3600" dirty="0" smtClean="0"/>
              <a:t>هي عملية ترجمة مخرجات عملية التصميم من مخططات وتصاميم إلى منتج تعليمي حقيقي.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3- مرحلة التطوير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Development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marL="342900" indent="-342900" algn="r" rtl="1" eaLnBrk="1" hangingPunct="1">
              <a:buSzTx/>
              <a:buFont typeface="Wingdings" pitchFamily="2" charset="2"/>
              <a:buNone/>
            </a:pPr>
            <a:r>
              <a:rPr lang="ar-SA" sz="3600" dirty="0" smtClean="0"/>
              <a:t>عملية توظيف واستخدام المنتج التعليمي في الواقع بشكل فعال، وفي هذه المرحلة يتم جمع بيانات التقييم الإجمالي.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4- مرحلة التنفيذ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Implementation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marL="457200" indent="-457200" algn="r" rtl="1">
              <a:buBlip>
                <a:blip r:embed="rId3"/>
              </a:buBlip>
              <a:defRPr/>
            </a:pPr>
            <a:r>
              <a:rPr lang="ar-SA" sz="3200" dirty="0" smtClean="0">
                <a:solidFill>
                  <a:srgbClr val="002060"/>
                </a:solidFill>
              </a:rPr>
              <a:t>تعريف النظام وأنواعه</a:t>
            </a:r>
          </a:p>
          <a:p>
            <a:pPr marL="457200" indent="-457200" algn="r" rtl="1">
              <a:buBlip>
                <a:blip r:embed="rId3"/>
              </a:buBlip>
              <a:defRPr/>
            </a:pPr>
            <a:r>
              <a:rPr lang="ar-SA" sz="3200" dirty="0" smtClean="0">
                <a:solidFill>
                  <a:srgbClr val="002060"/>
                </a:solidFill>
              </a:rPr>
              <a:t>عناصر </a:t>
            </a:r>
            <a:r>
              <a:rPr lang="ar-SA" sz="3200" dirty="0">
                <a:solidFill>
                  <a:srgbClr val="002060"/>
                </a:solidFill>
              </a:rPr>
              <a:t>النظام</a:t>
            </a:r>
          </a:p>
          <a:p>
            <a:pPr marL="457200" indent="-457200" algn="r" rtl="1">
              <a:buBlip>
                <a:blip r:embed="rId3"/>
              </a:buBlip>
              <a:defRPr/>
            </a:pPr>
            <a:r>
              <a:rPr lang="ar-SA" sz="3200" dirty="0" smtClean="0">
                <a:solidFill>
                  <a:srgbClr val="002060"/>
                </a:solidFill>
              </a:rPr>
              <a:t>مدخل النظم</a:t>
            </a:r>
          </a:p>
          <a:p>
            <a:pPr marL="457200" indent="-457200" algn="r" rtl="1">
              <a:buBlip>
                <a:blip r:embed="rId3"/>
              </a:buBlip>
              <a:defRPr/>
            </a:pPr>
            <a:r>
              <a:rPr lang="ar-SA" sz="3200" dirty="0" smtClean="0">
                <a:solidFill>
                  <a:srgbClr val="002060"/>
                </a:solidFill>
              </a:rPr>
              <a:t>أهمية </a:t>
            </a:r>
            <a:r>
              <a:rPr lang="ar-SA" sz="3200" dirty="0">
                <a:solidFill>
                  <a:srgbClr val="002060"/>
                </a:solidFill>
              </a:rPr>
              <a:t>مدخل النظم في العملية التعليمية</a:t>
            </a:r>
          </a:p>
          <a:p>
            <a:pPr marL="457200" indent="-457200" algn="r" rtl="1">
              <a:buBlip>
                <a:blip r:embed="rId3"/>
              </a:buBlip>
              <a:defRPr/>
            </a:pPr>
            <a:r>
              <a:rPr lang="ar-SA" sz="3200" dirty="0" smtClean="0">
                <a:solidFill>
                  <a:srgbClr val="002060"/>
                </a:solidFill>
              </a:rPr>
              <a:t>مدخل النظم وتصميم التعليم</a:t>
            </a:r>
          </a:p>
          <a:p>
            <a:pPr marL="457200" indent="-457200" algn="r" rtl="1">
              <a:buBlip>
                <a:blip r:embed="rId3"/>
              </a:buBlip>
              <a:defRPr/>
            </a:pPr>
            <a:r>
              <a:rPr lang="ar-SA" sz="3200" dirty="0" smtClean="0">
                <a:solidFill>
                  <a:srgbClr val="002060"/>
                </a:solidFill>
              </a:rPr>
              <a:t>مفهوم التصميم التعليمي</a:t>
            </a:r>
          </a:p>
          <a:p>
            <a:pPr marL="457200" indent="-457200" algn="r" rtl="1">
              <a:buBlip>
                <a:blip r:embed="rId3"/>
              </a:buBlip>
              <a:defRPr/>
            </a:pPr>
            <a:r>
              <a:rPr lang="ar-SA" sz="3200" dirty="0" smtClean="0">
                <a:solidFill>
                  <a:srgbClr val="002060"/>
                </a:solidFill>
              </a:rPr>
              <a:t>أهمية التصميم التعليمي</a:t>
            </a:r>
          </a:p>
          <a:p>
            <a:pPr marL="457200" indent="-457200" algn="r" rtl="1">
              <a:buBlip>
                <a:blip r:embed="rId3"/>
              </a:buBlip>
              <a:defRPr/>
            </a:pPr>
            <a:r>
              <a:rPr lang="ar-SA" sz="3200" dirty="0" smtClean="0">
                <a:solidFill>
                  <a:srgbClr val="002060"/>
                </a:solidFill>
              </a:rPr>
              <a:t>نماذج </a:t>
            </a:r>
            <a:r>
              <a:rPr lang="ar-SA" sz="3200" dirty="0">
                <a:solidFill>
                  <a:srgbClr val="002060"/>
                </a:solidFill>
              </a:rPr>
              <a:t>التصميم التعليمي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عناصر المحاضرة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2634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marL="342900" indent="-342900" algn="r" rtl="1" eaLnBrk="1" hangingPunct="1">
              <a:buSzTx/>
              <a:buFont typeface="Wingdings" pitchFamily="2" charset="2"/>
              <a:buNone/>
            </a:pPr>
            <a:r>
              <a:rPr lang="ar-SA" sz="3600" dirty="0" smtClean="0"/>
              <a:t>في هذه المرحلة يتم قياس مدى كفاءة وفاعلية المنتج التعليمي</a:t>
            </a:r>
          </a:p>
          <a:p>
            <a:pPr marL="342900" indent="-342900" algn="r" rtl="1" eaLnBrk="1" hangingPunct="1">
              <a:buSzTx/>
              <a:buFont typeface="Wingdings" pitchFamily="2" charset="2"/>
              <a:buNone/>
            </a:pPr>
            <a:endParaRPr lang="ar-SA" sz="3600" dirty="0" smtClean="0"/>
          </a:p>
          <a:p>
            <a:pPr marL="457200" lvl="0" indent="-457200" algn="just" rtl="1">
              <a:buBlip>
                <a:blip r:embed="rId3"/>
              </a:buBlip>
              <a:defRPr/>
            </a:pPr>
            <a:r>
              <a:rPr lang="ar-SA" sz="3200" dirty="0" smtClean="0">
                <a:solidFill>
                  <a:srgbClr val="FF6600"/>
                </a:solidFill>
                <a:latin typeface="+mj-lt"/>
              </a:rPr>
              <a:t>التقويم التكويني </a:t>
            </a:r>
            <a:r>
              <a:rPr lang="en-US" sz="3200" dirty="0" smtClean="0">
                <a:solidFill>
                  <a:srgbClr val="FF6600"/>
                </a:solidFill>
                <a:latin typeface="+mj-lt"/>
              </a:rPr>
              <a:t>Formative Evaluation</a:t>
            </a:r>
          </a:p>
          <a:p>
            <a:pPr algn="r" rtl="1">
              <a:buNone/>
              <a:defRPr/>
            </a:pPr>
            <a:r>
              <a:rPr lang="ar-SA" sz="3200" dirty="0" smtClean="0">
                <a:solidFill>
                  <a:srgbClr val="333333"/>
                </a:solidFill>
              </a:rPr>
              <a:t>وهو تقويم مستمر أثناء كل مرحلة وبين المراحل المختلفة، ويهدف إلى تحسين المنتج التعليمي قبل وضعه بصيغتها النهائية.</a:t>
            </a:r>
          </a:p>
          <a:p>
            <a:pPr marL="457200" lvl="0" indent="-457200" algn="just" rtl="1">
              <a:buBlip>
                <a:blip r:embed="rId3"/>
              </a:buBlip>
              <a:defRPr/>
            </a:pPr>
            <a:r>
              <a:rPr lang="ar-SA" sz="3200" dirty="0" smtClean="0">
                <a:solidFill>
                  <a:srgbClr val="FF6600"/>
                </a:solidFill>
                <a:latin typeface="+mj-lt"/>
              </a:rPr>
              <a:t>التقييم الختامي </a:t>
            </a:r>
            <a:r>
              <a:rPr lang="en-US" sz="3200" dirty="0" smtClean="0">
                <a:solidFill>
                  <a:srgbClr val="FF6600"/>
                </a:solidFill>
                <a:latin typeface="+mj-lt"/>
              </a:rPr>
              <a:t>Summative Evaluation</a:t>
            </a:r>
          </a:p>
          <a:p>
            <a:pPr algn="r" rtl="1">
              <a:defRPr/>
            </a:pPr>
            <a:r>
              <a:rPr lang="en-US" sz="3200" dirty="0" smtClean="0">
                <a:solidFill>
                  <a:srgbClr val="333333"/>
                </a:solidFill>
              </a:rPr>
              <a:t> </a:t>
            </a:r>
            <a:r>
              <a:rPr lang="ar-SA" sz="3200" dirty="0" smtClean="0">
                <a:solidFill>
                  <a:srgbClr val="333333"/>
                </a:solidFill>
              </a:rPr>
              <a:t>ويكون في العادة بعد الاستخدام الفعلي للمنتج التعليمي.</a:t>
            </a:r>
          </a:p>
          <a:p>
            <a:pPr marL="342900" indent="-342900" algn="r" rtl="1" eaLnBrk="1" hangingPunct="1">
              <a:buSzTx/>
              <a:buFont typeface="Wingdings" pitchFamily="2" charset="2"/>
              <a:buNone/>
            </a:pPr>
            <a:endParaRPr lang="ar-SA" sz="3600" dirty="0" smtClean="0"/>
          </a:p>
          <a:p>
            <a:pPr marL="342900" indent="-342900" algn="r" rtl="1" eaLnBrk="1" hangingPunct="1">
              <a:buSzTx/>
              <a:buFont typeface="Wingdings" pitchFamily="2" charset="2"/>
              <a:buNone/>
            </a:pPr>
            <a:endParaRPr lang="ar-SA" sz="36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5- مرحلة التقويم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Evaluation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marL="457200" lvl="0" indent="-457200" algn="just" rtl="1">
              <a:spcBef>
                <a:spcPts val="1200"/>
              </a:spcBef>
              <a:buBlip>
                <a:blip r:embed="rId3"/>
              </a:buBlip>
              <a:defRPr/>
            </a:pPr>
            <a:r>
              <a:rPr lang="ar-SA" sz="3600" dirty="0" smtClean="0">
                <a:solidFill>
                  <a:schemeClr val="bg2"/>
                </a:solidFill>
              </a:rPr>
              <a:t>نموذج </a:t>
            </a:r>
            <a:r>
              <a:rPr lang="ar-SA" sz="3600" dirty="0" err="1" smtClean="0">
                <a:solidFill>
                  <a:schemeClr val="bg2"/>
                </a:solidFill>
              </a:rPr>
              <a:t>جيرلاك</a:t>
            </a:r>
            <a:r>
              <a:rPr lang="ar-SA" sz="3600" dirty="0" smtClean="0">
                <a:solidFill>
                  <a:schemeClr val="bg2"/>
                </a:solidFill>
              </a:rPr>
              <a:t> </a:t>
            </a:r>
            <a:r>
              <a:rPr lang="ar-SA" sz="3600" dirty="0" err="1" smtClean="0">
                <a:solidFill>
                  <a:schemeClr val="bg2"/>
                </a:solidFill>
              </a:rPr>
              <a:t>وإيلي</a:t>
            </a:r>
            <a:r>
              <a:rPr lang="ar-SA" sz="3600" dirty="0" smtClean="0">
                <a:solidFill>
                  <a:schemeClr val="bg2"/>
                </a:solidFill>
              </a:rPr>
              <a:t> (1980) </a:t>
            </a:r>
            <a:r>
              <a:rPr lang="en-US" sz="3600" dirty="0" err="1" smtClean="0">
                <a:solidFill>
                  <a:schemeClr val="bg2"/>
                </a:solidFill>
              </a:rPr>
              <a:t>Gerlack</a:t>
            </a:r>
            <a:r>
              <a:rPr lang="en-US" sz="3600" dirty="0" smtClean="0">
                <a:solidFill>
                  <a:schemeClr val="bg2"/>
                </a:solidFill>
              </a:rPr>
              <a:t> &amp; Ely</a:t>
            </a:r>
            <a:r>
              <a:rPr lang="ar-SA" sz="3600" dirty="0" smtClean="0">
                <a:solidFill>
                  <a:schemeClr val="bg2"/>
                </a:solidFill>
              </a:rPr>
              <a:t> </a:t>
            </a:r>
          </a:p>
          <a:p>
            <a:pPr marL="457200" lvl="0" indent="-457200" algn="just" rtl="1">
              <a:spcBef>
                <a:spcPts val="1200"/>
              </a:spcBef>
              <a:buBlip>
                <a:blip r:embed="rId3"/>
              </a:buBlip>
              <a:defRPr/>
            </a:pPr>
            <a:r>
              <a:rPr lang="ar-SA" sz="3600" dirty="0" smtClean="0">
                <a:solidFill>
                  <a:schemeClr val="bg2"/>
                </a:solidFill>
              </a:rPr>
              <a:t>نموذج </a:t>
            </a:r>
            <a:r>
              <a:rPr lang="ar-SA" sz="3600" dirty="0" err="1" smtClean="0">
                <a:solidFill>
                  <a:schemeClr val="bg2"/>
                </a:solidFill>
              </a:rPr>
              <a:t>كمب</a:t>
            </a:r>
            <a:r>
              <a:rPr lang="ar-SA" sz="3600" dirty="0" smtClean="0">
                <a:solidFill>
                  <a:schemeClr val="bg2"/>
                </a:solidFill>
              </a:rPr>
              <a:t> (1985) </a:t>
            </a:r>
            <a:r>
              <a:rPr lang="en-US" sz="3600" dirty="0" smtClean="0">
                <a:solidFill>
                  <a:schemeClr val="bg2"/>
                </a:solidFill>
              </a:rPr>
              <a:t>Kemp</a:t>
            </a:r>
            <a:endParaRPr lang="ar-SA" sz="3600" dirty="0" smtClean="0">
              <a:solidFill>
                <a:schemeClr val="bg2"/>
              </a:solidFill>
            </a:endParaRPr>
          </a:p>
          <a:p>
            <a:pPr marL="457200" lvl="0" indent="-457200" algn="just" rtl="1">
              <a:spcBef>
                <a:spcPts val="1200"/>
              </a:spcBef>
              <a:buBlip>
                <a:blip r:embed="rId3"/>
              </a:buBlip>
              <a:defRPr/>
            </a:pPr>
            <a:r>
              <a:rPr lang="ar-SA" sz="3600" dirty="0" smtClean="0">
                <a:solidFill>
                  <a:schemeClr val="bg2"/>
                </a:solidFill>
              </a:rPr>
              <a:t>نموذج ديك وكاري (1990) </a:t>
            </a:r>
            <a:r>
              <a:rPr lang="en-US" sz="3600" dirty="0" smtClean="0">
                <a:solidFill>
                  <a:schemeClr val="bg2"/>
                </a:solidFill>
              </a:rPr>
              <a:t>Dick &amp; Carey</a:t>
            </a:r>
            <a:endParaRPr lang="ar-SA" sz="3600" dirty="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نماذج المستوى المصغر للتصميم التعليمي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cxnSp>
        <p:nvCxnSpPr>
          <p:cNvPr id="8" name="رابط مستقيم 7"/>
          <p:cNvCxnSpPr/>
          <p:nvPr/>
        </p:nvCxnSpPr>
        <p:spPr bwMode="auto">
          <a:xfrm>
            <a:off x="3857620" y="2500306"/>
            <a:ext cx="4929222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 bwMode="auto">
          <a:xfrm>
            <a:off x="1428242" y="3214686"/>
            <a:ext cx="73586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marL="457200" lvl="0" indent="-457200" algn="just" rtl="1">
              <a:spcBef>
                <a:spcPts val="1200"/>
              </a:spcBef>
              <a:defRPr/>
            </a:pPr>
            <a:endParaRPr lang="ar-SA" sz="3600" dirty="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نماذج المستوى المصغر للتصميم التعليمي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grpSp>
        <p:nvGrpSpPr>
          <p:cNvPr id="38" name="مجموعة 36"/>
          <p:cNvGrpSpPr/>
          <p:nvPr/>
        </p:nvGrpSpPr>
        <p:grpSpPr>
          <a:xfrm>
            <a:off x="785786" y="1888122"/>
            <a:ext cx="7929618" cy="3898332"/>
            <a:chOff x="859172" y="1470083"/>
            <a:chExt cx="7713356" cy="3673429"/>
          </a:xfrm>
        </p:grpSpPr>
        <p:cxnSp>
          <p:nvCxnSpPr>
            <p:cNvPr id="39" name="رابط كسهم مستقيم 38"/>
            <p:cNvCxnSpPr/>
            <p:nvPr/>
          </p:nvCxnSpPr>
          <p:spPr>
            <a:xfrm rot="10800000" flipV="1">
              <a:off x="5000628" y="2867019"/>
              <a:ext cx="285752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AAA">
                  <a:lumMod val="50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40" name="رابط مستقيم 39"/>
            <p:cNvCxnSpPr/>
            <p:nvPr/>
          </p:nvCxnSpPr>
          <p:spPr>
            <a:xfrm rot="5400000">
              <a:off x="1410793" y="2747876"/>
              <a:ext cx="2103231" cy="9947"/>
            </a:xfrm>
            <a:prstGeom prst="line">
              <a:avLst/>
            </a:prstGeom>
            <a:noFill/>
            <a:ln w="25400" cap="flat" cmpd="sng" algn="ctr">
              <a:solidFill>
                <a:srgbClr val="FFCAAA">
                  <a:lumMod val="50000"/>
                </a:srgbClr>
              </a:solidFill>
              <a:prstDash val="solid"/>
            </a:ln>
            <a:effectLst/>
          </p:spPr>
        </p:cxnSp>
        <p:grpSp>
          <p:nvGrpSpPr>
            <p:cNvPr id="41" name="مجموعة 35"/>
            <p:cNvGrpSpPr/>
            <p:nvPr/>
          </p:nvGrpSpPr>
          <p:grpSpPr>
            <a:xfrm>
              <a:off x="859172" y="1470083"/>
              <a:ext cx="7713356" cy="3673429"/>
              <a:chOff x="859172" y="1470083"/>
              <a:chExt cx="7713356" cy="3673429"/>
            </a:xfrm>
          </p:grpSpPr>
          <p:grpSp>
            <p:nvGrpSpPr>
              <p:cNvPr id="42" name="مجموعة 29"/>
              <p:cNvGrpSpPr/>
              <p:nvPr/>
            </p:nvGrpSpPr>
            <p:grpSpPr>
              <a:xfrm>
                <a:off x="859172" y="1470083"/>
                <a:ext cx="7713356" cy="3673429"/>
                <a:chOff x="859172" y="1470083"/>
                <a:chExt cx="7713356" cy="3673429"/>
              </a:xfrm>
            </p:grpSpPr>
            <p:sp>
              <p:nvSpPr>
                <p:cNvPr id="57" name="مستطيل مستدير الزوايا 56"/>
                <p:cNvSpPr/>
                <p:nvPr/>
              </p:nvSpPr>
              <p:spPr>
                <a:xfrm>
                  <a:off x="7286644" y="1728225"/>
                  <a:ext cx="1285884" cy="857256"/>
                </a:xfrm>
                <a:prstGeom prst="roundRect">
                  <a:avLst/>
                </a:prstGeom>
                <a:gradFill rotWithShape="1">
                  <a:gsLst>
                    <a:gs pos="0">
                      <a:srgbClr val="FFCAAA">
                        <a:tint val="50000"/>
                        <a:satMod val="300000"/>
                      </a:srgbClr>
                    </a:gs>
                    <a:gs pos="35000">
                      <a:srgbClr val="FFCAAA">
                        <a:tint val="37000"/>
                        <a:satMod val="300000"/>
                      </a:srgbClr>
                    </a:gs>
                    <a:gs pos="100000">
                      <a:srgbClr val="FFCAAA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ln w="9525" cap="flat" cmpd="sng" algn="ctr">
                  <a:solidFill>
                    <a:srgbClr val="FFCAAA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1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Tahoma"/>
                      <a:ea typeface="+mn-ea"/>
                      <a:cs typeface="+mn-cs"/>
                    </a:rPr>
                    <a:t>تحديد المحتوى</a:t>
                  </a:r>
                  <a:endParaRPr kumimoji="0" lang="ar-SA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مستطيل مستدير الزوايا 57"/>
                <p:cNvSpPr/>
                <p:nvPr/>
              </p:nvSpPr>
              <p:spPr>
                <a:xfrm>
                  <a:off x="7286644" y="4133763"/>
                  <a:ext cx="1285884" cy="857256"/>
                </a:xfrm>
                <a:prstGeom prst="roundRect">
                  <a:avLst/>
                </a:prstGeom>
                <a:gradFill rotWithShape="1">
                  <a:gsLst>
                    <a:gs pos="0">
                      <a:srgbClr val="FFCAAA">
                        <a:tint val="50000"/>
                        <a:satMod val="300000"/>
                      </a:srgbClr>
                    </a:gs>
                    <a:gs pos="35000">
                      <a:srgbClr val="FFCAAA">
                        <a:tint val="37000"/>
                        <a:satMod val="300000"/>
                      </a:srgbClr>
                    </a:gs>
                    <a:gs pos="100000">
                      <a:srgbClr val="FFCAAA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ln w="9525" cap="flat" cmpd="sng" algn="ctr">
                  <a:solidFill>
                    <a:srgbClr val="FFCAAA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1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Tahoma"/>
                      <a:ea typeface="+mn-ea"/>
                      <a:cs typeface="+mn-cs"/>
                    </a:rPr>
                    <a:t>تحديد الأهداف</a:t>
                  </a:r>
                  <a:endParaRPr kumimoji="0" lang="ar-SA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مستطيل مستدير الزوايا 58"/>
                <p:cNvSpPr/>
                <p:nvPr/>
              </p:nvSpPr>
              <p:spPr>
                <a:xfrm>
                  <a:off x="5286380" y="2000240"/>
                  <a:ext cx="1285884" cy="1928826"/>
                </a:xfrm>
                <a:prstGeom prst="roundRect">
                  <a:avLst/>
                </a:prstGeom>
                <a:gradFill rotWithShape="1">
                  <a:gsLst>
                    <a:gs pos="0">
                      <a:srgbClr val="FFCAAA">
                        <a:tint val="50000"/>
                        <a:satMod val="300000"/>
                      </a:srgbClr>
                    </a:gs>
                    <a:gs pos="35000">
                      <a:srgbClr val="FFCAAA">
                        <a:tint val="37000"/>
                        <a:satMod val="300000"/>
                      </a:srgbClr>
                    </a:gs>
                    <a:gs pos="100000">
                      <a:srgbClr val="FFCAAA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ln w="9525" cap="flat" cmpd="sng" algn="ctr">
                  <a:solidFill>
                    <a:srgbClr val="FFCAAA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0" rIns="0" rtlCol="1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Tahoma"/>
                      <a:ea typeface="+mn-ea"/>
                      <a:cs typeface="+mn-cs"/>
                    </a:rPr>
                    <a:t>تقدير وقياس السلوك </a:t>
                  </a:r>
                  <a:r>
                    <a:rPr kumimoji="0" lang="ar-SA" sz="2000" b="1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Tahoma"/>
                      <a:ea typeface="+mn-ea"/>
                      <a:cs typeface="+mn-cs"/>
                    </a:rPr>
                    <a:t>المدخلي</a:t>
                  </a:r>
                  <a:r>
                    <a:rPr kumimoji="0" lang="ar-SA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Tahoma"/>
                      <a:ea typeface="+mn-ea"/>
                      <a:cs typeface="+mn-cs"/>
                    </a:rPr>
                    <a:t> للمتعلمين</a:t>
                  </a:r>
                  <a:endParaRPr kumimoji="0" lang="ar-SA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مستطيل 6"/>
                <p:cNvSpPr/>
                <p:nvPr/>
              </p:nvSpPr>
              <p:spPr>
                <a:xfrm>
                  <a:off x="2596414" y="3086914"/>
                  <a:ext cx="2276182" cy="441000"/>
                </a:xfrm>
                <a:prstGeom prst="rect">
                  <a:avLst/>
                </a:prstGeom>
                <a:gradFill rotWithShape="1">
                  <a:gsLst>
                    <a:gs pos="0">
                      <a:srgbClr val="FFCAAA">
                        <a:tint val="50000"/>
                        <a:satMod val="300000"/>
                      </a:srgbClr>
                    </a:gs>
                    <a:gs pos="35000">
                      <a:srgbClr val="FFCAAA">
                        <a:tint val="37000"/>
                        <a:satMod val="300000"/>
                      </a:srgbClr>
                    </a:gs>
                    <a:gs pos="100000">
                      <a:srgbClr val="FFCAAA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ln w="9525" cap="flat" cmpd="sng" algn="ctr">
                  <a:solidFill>
                    <a:srgbClr val="FFCAAA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1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Tahoma"/>
                      <a:ea typeface="+mn-ea"/>
                      <a:cs typeface="+mn-cs"/>
                    </a:rPr>
                    <a:t>تحديد مكان التدريس</a:t>
                  </a:r>
                  <a:endParaRPr kumimoji="0" lang="ar-SA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مستطيل 7"/>
                <p:cNvSpPr/>
                <p:nvPr/>
              </p:nvSpPr>
              <p:spPr>
                <a:xfrm>
                  <a:off x="2596414" y="2548381"/>
                  <a:ext cx="2276182" cy="441000"/>
                </a:xfrm>
                <a:prstGeom prst="rect">
                  <a:avLst/>
                </a:prstGeom>
                <a:gradFill rotWithShape="1">
                  <a:gsLst>
                    <a:gs pos="0">
                      <a:srgbClr val="FFCAAA">
                        <a:tint val="50000"/>
                        <a:satMod val="300000"/>
                      </a:srgbClr>
                    </a:gs>
                    <a:gs pos="35000">
                      <a:srgbClr val="FFCAAA">
                        <a:tint val="37000"/>
                        <a:satMod val="300000"/>
                      </a:srgbClr>
                    </a:gs>
                    <a:gs pos="100000">
                      <a:srgbClr val="FFCAAA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ln w="9525" cap="flat" cmpd="sng" algn="ctr">
                  <a:solidFill>
                    <a:srgbClr val="FFCAAA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0" rIns="0" rtlCol="1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Tahoma"/>
                      <a:ea typeface="+mn-ea"/>
                      <a:cs typeface="+mn-cs"/>
                    </a:rPr>
                    <a:t>تحديد وتوزيع</a:t>
                  </a:r>
                  <a:r>
                    <a:rPr kumimoji="0" lang="ar-SA" sz="2000" b="1" i="0" u="none" strike="noStrike" kern="0" cap="none" spc="0" normalizeH="0" noProof="0" dirty="0" smtClean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Tahoma"/>
                      <a:ea typeface="+mn-ea"/>
                      <a:cs typeface="+mn-cs"/>
                    </a:rPr>
                    <a:t> و</a:t>
                  </a:r>
                  <a:r>
                    <a:rPr kumimoji="0" lang="ar-SA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Tahoma"/>
                      <a:ea typeface="+mn-ea"/>
                      <a:cs typeface="+mn-cs"/>
                    </a:rPr>
                    <a:t>قت التدريس</a:t>
                  </a:r>
                  <a:endParaRPr kumimoji="0" lang="ar-SA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مستطيل 8"/>
                <p:cNvSpPr/>
                <p:nvPr/>
              </p:nvSpPr>
              <p:spPr>
                <a:xfrm>
                  <a:off x="2596414" y="2009848"/>
                  <a:ext cx="2276182" cy="441000"/>
                </a:xfrm>
                <a:prstGeom prst="rect">
                  <a:avLst/>
                </a:prstGeom>
                <a:gradFill rotWithShape="1">
                  <a:gsLst>
                    <a:gs pos="0">
                      <a:srgbClr val="FFCAAA">
                        <a:tint val="50000"/>
                        <a:satMod val="300000"/>
                      </a:srgbClr>
                    </a:gs>
                    <a:gs pos="35000">
                      <a:srgbClr val="FFCAAA">
                        <a:tint val="37000"/>
                        <a:satMod val="300000"/>
                      </a:srgbClr>
                    </a:gs>
                    <a:gs pos="100000">
                      <a:srgbClr val="FFCAAA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ln w="9525" cap="flat" cmpd="sng" algn="ctr">
                  <a:solidFill>
                    <a:srgbClr val="FFCAAA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1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Tahoma"/>
                      <a:ea typeface="+mn-ea"/>
                      <a:cs typeface="+mn-cs"/>
                    </a:rPr>
                    <a:t>تنظيم المجموعات للتعلم</a:t>
                  </a:r>
                  <a:endParaRPr kumimoji="0" lang="ar-SA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مستطيل 9"/>
                <p:cNvSpPr/>
                <p:nvPr/>
              </p:nvSpPr>
              <p:spPr>
                <a:xfrm>
                  <a:off x="2596414" y="3625446"/>
                  <a:ext cx="2276182" cy="441000"/>
                </a:xfrm>
                <a:prstGeom prst="rect">
                  <a:avLst/>
                </a:prstGeom>
                <a:gradFill rotWithShape="1">
                  <a:gsLst>
                    <a:gs pos="0">
                      <a:srgbClr val="FFCAAA">
                        <a:tint val="50000"/>
                        <a:satMod val="300000"/>
                      </a:srgbClr>
                    </a:gs>
                    <a:gs pos="35000">
                      <a:srgbClr val="FFCAAA">
                        <a:tint val="37000"/>
                        <a:satMod val="300000"/>
                      </a:srgbClr>
                    </a:gs>
                    <a:gs pos="100000">
                      <a:srgbClr val="FFCAAA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ln w="9525" cap="flat" cmpd="sng" algn="ctr">
                  <a:solidFill>
                    <a:srgbClr val="FFCAAA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1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Tahoma"/>
                      <a:ea typeface="+mn-ea"/>
                      <a:cs typeface="+mn-cs"/>
                    </a:rPr>
                    <a:t>اختيار مصادر التدريس</a:t>
                  </a:r>
                  <a:endParaRPr kumimoji="0" lang="ar-SA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مستطيل مستدير الزوايا 10"/>
                <p:cNvSpPr/>
                <p:nvPr/>
              </p:nvSpPr>
              <p:spPr>
                <a:xfrm>
                  <a:off x="928662" y="1785926"/>
                  <a:ext cx="1285884" cy="857256"/>
                </a:xfrm>
                <a:prstGeom prst="roundRect">
                  <a:avLst/>
                </a:prstGeom>
                <a:gradFill rotWithShape="1">
                  <a:gsLst>
                    <a:gs pos="0">
                      <a:srgbClr val="FFCAAA">
                        <a:tint val="50000"/>
                        <a:satMod val="300000"/>
                      </a:srgbClr>
                    </a:gs>
                    <a:gs pos="35000">
                      <a:srgbClr val="FFCAAA">
                        <a:tint val="37000"/>
                        <a:satMod val="300000"/>
                      </a:srgbClr>
                    </a:gs>
                    <a:gs pos="100000">
                      <a:srgbClr val="FFCAAA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ln w="9525" cap="flat" cmpd="sng" algn="ctr">
                  <a:solidFill>
                    <a:srgbClr val="FFCAAA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1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Tahoma"/>
                      <a:ea typeface="+mn-ea"/>
                      <a:cs typeface="+mn-cs"/>
                    </a:rPr>
                    <a:t>تقويم الأداء</a:t>
                  </a:r>
                  <a:endParaRPr kumimoji="0" lang="ar-SA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مستطيل مستدير الزوايا 11"/>
                <p:cNvSpPr/>
                <p:nvPr/>
              </p:nvSpPr>
              <p:spPr>
                <a:xfrm>
                  <a:off x="859172" y="4286256"/>
                  <a:ext cx="1426813" cy="857256"/>
                </a:xfrm>
                <a:prstGeom prst="roundRect">
                  <a:avLst/>
                </a:prstGeom>
                <a:gradFill rotWithShape="1">
                  <a:gsLst>
                    <a:gs pos="0">
                      <a:srgbClr val="FFCAAA">
                        <a:tint val="50000"/>
                        <a:satMod val="300000"/>
                      </a:srgbClr>
                    </a:gs>
                    <a:gs pos="35000">
                      <a:srgbClr val="FFCAAA">
                        <a:tint val="37000"/>
                        <a:satMod val="300000"/>
                      </a:srgbClr>
                    </a:gs>
                    <a:gs pos="100000">
                      <a:srgbClr val="FFCAAA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ln w="9525" cap="flat" cmpd="sng" algn="ctr">
                  <a:solidFill>
                    <a:srgbClr val="FFCAAA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1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ar-SA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Tahoma"/>
                      <a:ea typeface="+mn-ea"/>
                      <a:cs typeface="+mn-cs"/>
                    </a:rPr>
                    <a:t>تحليل بيانات التغذية الراجعة</a:t>
                  </a:r>
                  <a:endParaRPr kumimoji="0" lang="ar-SA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مستطيل 5"/>
                <p:cNvSpPr/>
                <p:nvPr/>
              </p:nvSpPr>
              <p:spPr>
                <a:xfrm>
                  <a:off x="2596414" y="1470083"/>
                  <a:ext cx="2276182" cy="441000"/>
                </a:xfrm>
                <a:prstGeom prst="rect">
                  <a:avLst/>
                </a:prstGeom>
                <a:gradFill rotWithShape="1">
                  <a:gsLst>
                    <a:gs pos="0">
                      <a:srgbClr val="FFCAAA">
                        <a:tint val="50000"/>
                        <a:satMod val="300000"/>
                      </a:srgbClr>
                    </a:gs>
                    <a:gs pos="35000">
                      <a:srgbClr val="FFCAAA">
                        <a:tint val="37000"/>
                        <a:satMod val="300000"/>
                      </a:srgbClr>
                    </a:gs>
                    <a:gs pos="100000">
                      <a:srgbClr val="FFCAAA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ln w="9525" cap="flat" cmpd="sng" algn="ctr">
                  <a:solidFill>
                    <a:srgbClr val="FFCAAA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1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ar-SA" sz="2000" b="1" kern="0" dirty="0" smtClean="0">
                      <a:solidFill>
                        <a:srgbClr val="000066"/>
                      </a:solidFill>
                      <a:latin typeface="Tahoma"/>
                    </a:rPr>
                    <a:t>تقرير </a:t>
                  </a:r>
                  <a:r>
                    <a:rPr kumimoji="0" lang="ar-SA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Tahoma"/>
                      <a:ea typeface="+mn-ea"/>
                      <a:cs typeface="+mn-cs"/>
                    </a:rPr>
                    <a:t>إستراتيجية التدريس</a:t>
                  </a:r>
                  <a:endParaRPr kumimoji="0" lang="ar-SA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3" name="مجموعة 33"/>
              <p:cNvGrpSpPr/>
              <p:nvPr/>
            </p:nvGrpSpPr>
            <p:grpSpPr>
              <a:xfrm>
                <a:off x="1571604" y="1690481"/>
                <a:ext cx="6375518" cy="3024403"/>
                <a:chOff x="1571604" y="1690481"/>
                <a:chExt cx="6375518" cy="3024403"/>
              </a:xfrm>
            </p:grpSpPr>
            <p:cxnSp>
              <p:nvCxnSpPr>
                <p:cNvPr id="44" name="رابط كسهم مستقيم 43"/>
                <p:cNvCxnSpPr/>
                <p:nvPr/>
              </p:nvCxnSpPr>
              <p:spPr>
                <a:xfrm rot="10800000">
                  <a:off x="6572264" y="3001959"/>
                  <a:ext cx="428628" cy="0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CAAA">
                      <a:lumMod val="50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45" name="رابط مستقيم 44"/>
                <p:cNvCxnSpPr/>
                <p:nvPr/>
              </p:nvCxnSpPr>
              <p:spPr>
                <a:xfrm rot="10800000">
                  <a:off x="7007097" y="2158440"/>
                  <a:ext cx="245127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FFCAAA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" name="رابط مستقيم 45"/>
                <p:cNvCxnSpPr/>
                <p:nvPr/>
              </p:nvCxnSpPr>
              <p:spPr>
                <a:xfrm rot="5400000">
                  <a:off x="5857884" y="3286124"/>
                  <a:ext cx="2286016" cy="1588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FFCAAA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" name="رابط مستقيم 46"/>
                <p:cNvCxnSpPr/>
                <p:nvPr/>
              </p:nvCxnSpPr>
              <p:spPr>
                <a:xfrm>
                  <a:off x="7000892" y="4429132"/>
                  <a:ext cx="285752" cy="1588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FFCAAA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" name="رابط كسهم مستقيم 47"/>
                <p:cNvCxnSpPr/>
                <p:nvPr/>
              </p:nvCxnSpPr>
              <p:spPr>
                <a:xfrm rot="5400000">
                  <a:off x="7196626" y="3392884"/>
                  <a:ext cx="1500198" cy="794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CAAA">
                      <a:lumMod val="50000"/>
                    </a:srgbClr>
                  </a:solidFill>
                  <a:prstDash val="solid"/>
                  <a:headEnd type="arrow"/>
                  <a:tailEnd type="arrow"/>
                </a:ln>
                <a:effectLst/>
              </p:spPr>
            </p:cxnSp>
            <p:cxnSp>
              <p:nvCxnSpPr>
                <p:cNvPr id="49" name="رابط مستقيم 48"/>
                <p:cNvCxnSpPr/>
                <p:nvPr/>
              </p:nvCxnSpPr>
              <p:spPr>
                <a:xfrm rot="5400000">
                  <a:off x="3976937" y="2752849"/>
                  <a:ext cx="2103231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FFCAAA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50" name="رابط مستقيم 49"/>
                <p:cNvCxnSpPr/>
                <p:nvPr/>
              </p:nvCxnSpPr>
              <p:spPr>
                <a:xfrm rot="10800000">
                  <a:off x="4885678" y="3797179"/>
                  <a:ext cx="142876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FFCAAA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51" name="رابط كسهم مستقيم 50"/>
                <p:cNvCxnSpPr/>
                <p:nvPr/>
              </p:nvCxnSpPr>
              <p:spPr>
                <a:xfrm rot="10800000">
                  <a:off x="2179478" y="2216141"/>
                  <a:ext cx="280145" cy="0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CAAA">
                      <a:lumMod val="50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52" name="رابط كسهم مستقيم 51"/>
                <p:cNvCxnSpPr>
                  <a:stCxn id="64" idx="2"/>
                  <a:endCxn id="65" idx="0"/>
                </p:cNvCxnSpPr>
                <p:nvPr/>
              </p:nvCxnSpPr>
              <p:spPr>
                <a:xfrm rot="16200000" flipH="1">
                  <a:off x="750555" y="3464231"/>
                  <a:ext cx="1643074" cy="975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CAAA">
                      <a:lumMod val="50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53" name="رابط كسهم مستقيم 52"/>
                <p:cNvCxnSpPr>
                  <a:stCxn id="65" idx="3"/>
                </p:cNvCxnSpPr>
                <p:nvPr/>
              </p:nvCxnSpPr>
              <p:spPr>
                <a:xfrm>
                  <a:off x="2285985" y="4714884"/>
                  <a:ext cx="5000658" cy="0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CAAA">
                      <a:lumMod val="50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54" name="رابط مستقيم 53"/>
                <p:cNvCxnSpPr/>
                <p:nvPr/>
              </p:nvCxnSpPr>
              <p:spPr>
                <a:xfrm flipV="1">
                  <a:off x="2457435" y="1707324"/>
                  <a:ext cx="140073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FFCAAA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55" name="رابط مستقيم 54"/>
                <p:cNvCxnSpPr/>
                <p:nvPr/>
              </p:nvCxnSpPr>
              <p:spPr>
                <a:xfrm flipV="1">
                  <a:off x="2457435" y="3797180"/>
                  <a:ext cx="140073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FFCAAA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56" name="رابط مستقيم 55"/>
                <p:cNvCxnSpPr/>
                <p:nvPr/>
              </p:nvCxnSpPr>
              <p:spPr>
                <a:xfrm rot="10800000">
                  <a:off x="4885678" y="1690481"/>
                  <a:ext cx="142876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FFCAAA">
                      <a:lumMod val="50000"/>
                    </a:srgbClr>
                  </a:solidFill>
                  <a:prstDash val="solid"/>
                </a:ln>
                <a:effectLst/>
              </p:spPr>
            </p:cxnSp>
          </p:grpSp>
        </p:grpSp>
      </p:grpSp>
      <p:sp>
        <p:nvSpPr>
          <p:cNvPr id="36" name="مربع نص 35"/>
          <p:cNvSpPr txBox="1"/>
          <p:nvPr/>
        </p:nvSpPr>
        <p:spPr>
          <a:xfrm>
            <a:off x="2928926" y="5624625"/>
            <a:ext cx="37301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dirty="0" smtClean="0"/>
              <a:t>ارجعي للشرح صفحة 264 - 265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marL="457200" indent="-457200" algn="just" rtl="1">
              <a:spcBef>
                <a:spcPts val="1200"/>
              </a:spcBef>
              <a:defRPr/>
            </a:pPr>
            <a:r>
              <a:rPr lang="ar-SA" sz="3600" dirty="0" smtClean="0">
                <a:solidFill>
                  <a:srgbClr val="666666"/>
                </a:solidFill>
              </a:rPr>
              <a:t>ارسمي خريطة ذهنية لما </a:t>
            </a:r>
            <a:r>
              <a:rPr lang="ar-SA" sz="3600" dirty="0" err="1" smtClean="0">
                <a:solidFill>
                  <a:srgbClr val="666666"/>
                </a:solidFill>
              </a:rPr>
              <a:t>تعلمتيه</a:t>
            </a:r>
            <a:r>
              <a:rPr lang="ar-SA" sz="3600" dirty="0" smtClean="0">
                <a:solidFill>
                  <a:srgbClr val="666666"/>
                </a:solidFill>
              </a:rPr>
              <a:t> في هذه المحاضرة</a:t>
            </a:r>
          </a:p>
          <a:p>
            <a:pPr marL="457200" lvl="0" indent="-457200" algn="just" rtl="1">
              <a:spcBef>
                <a:spcPts val="1200"/>
              </a:spcBef>
              <a:defRPr/>
            </a:pPr>
            <a:endParaRPr lang="ar-SA" sz="3600" dirty="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عمل جماعي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pic>
        <p:nvPicPr>
          <p:cNvPr id="8" name="صورة 7" descr="259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488" y="71414"/>
            <a:ext cx="1214446" cy="1214446"/>
          </a:xfrm>
          <a:prstGeom prst="rect">
            <a:avLst/>
          </a:prstGeom>
        </p:spPr>
      </p:pic>
      <p:pic>
        <p:nvPicPr>
          <p:cNvPr id="11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pic>
        <p:nvPicPr>
          <p:cNvPr id="10" name="صورة 9" descr="logo_1790045793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0100" y="2061389"/>
            <a:ext cx="7543551" cy="465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marL="457200" indent="-457200" algn="just" rtl="1">
              <a:spcBef>
                <a:spcPts val="1200"/>
              </a:spcBef>
              <a:defRPr/>
            </a:pPr>
            <a:r>
              <a:rPr lang="ar-SA" sz="3600" dirty="0" smtClean="0">
                <a:solidFill>
                  <a:schemeClr val="bg2"/>
                </a:solidFill>
              </a:rPr>
              <a:t>قومي مع مجموعتك بتحضير درس تعليمي مبسط باستخدام نموذج </a:t>
            </a:r>
            <a:r>
              <a:rPr lang="ar-SA" sz="3600" dirty="0" err="1" smtClean="0">
                <a:solidFill>
                  <a:schemeClr val="bg2"/>
                </a:solidFill>
              </a:rPr>
              <a:t>جيرلاك</a:t>
            </a:r>
            <a:r>
              <a:rPr lang="ar-SA" sz="3600" dirty="0" smtClean="0">
                <a:solidFill>
                  <a:schemeClr val="bg2"/>
                </a:solidFill>
              </a:rPr>
              <a:t> </a:t>
            </a:r>
            <a:r>
              <a:rPr lang="ar-SA" sz="3600" dirty="0" err="1" smtClean="0">
                <a:solidFill>
                  <a:schemeClr val="bg2"/>
                </a:solidFill>
              </a:rPr>
              <a:t>وإيلي</a:t>
            </a:r>
            <a:endParaRPr lang="ar-SA" sz="3600" dirty="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عمل جماعي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pic>
        <p:nvPicPr>
          <p:cNvPr id="8" name="صورة 7" descr="259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488" y="71414"/>
            <a:ext cx="1214446" cy="1214446"/>
          </a:xfrm>
          <a:prstGeom prst="rect">
            <a:avLst/>
          </a:prstGeom>
        </p:spPr>
      </p:pic>
      <p:pic>
        <p:nvPicPr>
          <p:cNvPr id="11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9" name="TextBox 15"/>
          <p:cNvSpPr txBox="1"/>
          <p:nvPr/>
        </p:nvSpPr>
        <p:spPr>
          <a:xfrm>
            <a:off x="3961539" y="2850086"/>
            <a:ext cx="1407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5 دقائق</a:t>
            </a:r>
            <a:endParaRPr lang="en-GB" sz="2400" dirty="0"/>
          </a:p>
        </p:txBody>
      </p:sp>
      <p:pic>
        <p:nvPicPr>
          <p:cNvPr id="12" name="MS900074799[1].wav">
            <a:hlinkClick r:id="" action="ppaction://media"/>
          </p:cNvPr>
          <p:cNvPicPr>
            <a:picLocks noRot="1" noChangeAspect="1"/>
          </p:cNvPicPr>
          <p:nvPr>
            <a:wavAudioFile r:embed="rId1" name="MS900074799[1].wav"/>
          </p:nvPr>
        </p:nvPicPr>
        <p:blipFill>
          <a:blip r:embed="rId7" cstate="print"/>
          <a:stretch>
            <a:fillRect/>
          </a:stretch>
        </p:blipFill>
        <p:spPr>
          <a:xfrm>
            <a:off x="3798049" y="4240562"/>
            <a:ext cx="244475" cy="244475"/>
          </a:xfrm>
          <a:prstGeom prst="rect">
            <a:avLst/>
          </a:prstGeom>
        </p:spPr>
      </p:pic>
      <p:sp>
        <p:nvSpPr>
          <p:cNvPr id="13" name="Oval 13"/>
          <p:cNvSpPr/>
          <p:nvPr/>
        </p:nvSpPr>
        <p:spPr>
          <a:xfrm>
            <a:off x="3662780" y="3448474"/>
            <a:ext cx="2052228" cy="2052228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4"/>
          <p:cNvSpPr/>
          <p:nvPr/>
        </p:nvSpPr>
        <p:spPr>
          <a:xfrm>
            <a:off x="3662780" y="3448474"/>
            <a:ext cx="2052228" cy="2052228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17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marL="457200" indent="-457200" algn="just" rtl="1">
              <a:buBlip>
                <a:blip r:embed="rId3"/>
              </a:buBlip>
              <a:defRPr/>
            </a:pPr>
            <a:endParaRPr lang="ar-SA" sz="36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تمهيـــد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799693" y="2240868"/>
            <a:ext cx="7056784" cy="3096344"/>
            <a:chOff x="2739029" y="1700808"/>
            <a:chExt cx="6117447" cy="2484275"/>
          </a:xfrm>
        </p:grpSpPr>
        <p:pic>
          <p:nvPicPr>
            <p:cNvPr id="59395" name="Picture 3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319" t="65737" r="51563" b="15928"/>
            <a:stretch/>
          </p:blipFill>
          <p:spPr bwMode="auto">
            <a:xfrm>
              <a:off x="2739029" y="1700808"/>
              <a:ext cx="6117447" cy="2484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/>
          </p:nvSpPr>
          <p:spPr bwMode="auto">
            <a:xfrm>
              <a:off x="6696236" y="1700808"/>
              <a:ext cx="1620180" cy="3960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688124" y="1517883"/>
            <a:ext cx="309634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 eaLnBrk="1" hangingPunct="1"/>
            <a:r>
              <a:rPr lang="ar-SA" altLang="ar-SA" sz="4800" dirty="0" smtClean="0">
                <a:solidFill>
                  <a:srgbClr val="443C42"/>
                </a:solidFill>
                <a:cs typeface="MCS Hijon S_U 3d." pitchFamily="2" charset="-78"/>
              </a:rPr>
              <a:t>قال تعالى:</a:t>
            </a:r>
            <a:endParaRPr lang="en-US" altLang="ar-SA" sz="4800" dirty="0">
              <a:solidFill>
                <a:srgbClr val="443C42"/>
              </a:solidFill>
              <a:cs typeface="MCS Hijaz S_U adorn." pitchFamily="2" charset="-78"/>
              <a:sym typeface="AGA Arabesque Desktop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236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marL="457200" indent="-457200" algn="just" rtl="1">
              <a:buBlip>
                <a:blip r:embed="rId3"/>
              </a:buBlip>
              <a:defRPr/>
            </a:pPr>
            <a:r>
              <a:rPr lang="ar-SA" sz="3600" dirty="0" smtClean="0">
                <a:solidFill>
                  <a:schemeClr val="tx1"/>
                </a:solidFill>
              </a:rPr>
              <a:t>مجموعة </a:t>
            </a:r>
            <a:r>
              <a:rPr lang="ar-SA" sz="3600" dirty="0">
                <a:solidFill>
                  <a:schemeClr val="tx1"/>
                </a:solidFill>
              </a:rPr>
              <a:t>من </a:t>
            </a:r>
            <a:r>
              <a:rPr lang="ar-SA" sz="3600" dirty="0">
                <a:solidFill>
                  <a:srgbClr val="0070C0"/>
                </a:solidFill>
              </a:rPr>
              <a:t>المكونات</a:t>
            </a:r>
            <a:r>
              <a:rPr lang="ar-SA" sz="3600" dirty="0">
                <a:solidFill>
                  <a:schemeClr val="tx1"/>
                </a:solidFill>
              </a:rPr>
              <a:t> </a:t>
            </a:r>
            <a:r>
              <a:rPr lang="ar-SA" sz="3600" dirty="0">
                <a:solidFill>
                  <a:srgbClr val="FF6600"/>
                </a:solidFill>
              </a:rPr>
              <a:t>المترابطة</a:t>
            </a:r>
            <a:r>
              <a:rPr lang="ar-SA" sz="3600" dirty="0">
                <a:solidFill>
                  <a:schemeClr val="tx1"/>
                </a:solidFill>
              </a:rPr>
              <a:t> في كلٍ واحد وبينها </a:t>
            </a:r>
            <a:r>
              <a:rPr lang="ar-SA" sz="3600" dirty="0">
                <a:solidFill>
                  <a:srgbClr val="FF6600"/>
                </a:solidFill>
              </a:rPr>
              <a:t>علاقات تفاعلية منظمة </a:t>
            </a:r>
            <a:r>
              <a:rPr lang="ar-SA" sz="3600" dirty="0">
                <a:solidFill>
                  <a:srgbClr val="00CC00"/>
                </a:solidFill>
              </a:rPr>
              <a:t>وعلاقات تبادلية مع النظم الأخرى</a:t>
            </a:r>
            <a:r>
              <a:rPr lang="ar-SA" sz="3600" dirty="0">
                <a:solidFill>
                  <a:schemeClr val="tx1"/>
                </a:solidFill>
              </a:rPr>
              <a:t> </a:t>
            </a:r>
            <a:r>
              <a:rPr lang="ar-SA" sz="3600" dirty="0">
                <a:solidFill>
                  <a:srgbClr val="0070C0"/>
                </a:solidFill>
              </a:rPr>
              <a:t>بغرض بلوغ هدف أو مجموعة أهداف محددة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تعريف النظام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7145267" y="3320988"/>
            <a:ext cx="1639201" cy="1759353"/>
            <a:chOff x="7145267" y="3320988"/>
            <a:chExt cx="1639201" cy="175935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104" t="18000" r="24286"/>
            <a:stretch/>
          </p:blipFill>
          <p:spPr>
            <a:xfrm>
              <a:off x="7145267" y="3320988"/>
              <a:ext cx="1639201" cy="1759352"/>
            </a:xfrm>
            <a:prstGeom prst="rect">
              <a:avLst/>
            </a:prstGeom>
          </p:spPr>
        </p:pic>
        <p:sp>
          <p:nvSpPr>
            <p:cNvPr id="7" name="زر إجراء: تعليمات 8">
              <a:hlinkClick r:id="" action="ppaction://noaction" highlightClick="1"/>
            </p:cNvPr>
            <p:cNvSpPr/>
            <p:nvPr/>
          </p:nvSpPr>
          <p:spPr>
            <a:xfrm>
              <a:off x="7500523" y="4365105"/>
              <a:ext cx="928687" cy="715236"/>
            </a:xfrm>
            <a:prstGeom prst="actionButtonHelp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ar-SA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236296" y="3645024"/>
              <a:ext cx="1440160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3600" dirty="0" smtClean="0"/>
                <a:t>أمثلــة</a:t>
              </a:r>
              <a:endParaRPr lang="ar-SA" sz="3600" dirty="0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3680966"/>
            <a:ext cx="2359986" cy="15733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3320988"/>
            <a:ext cx="2548880" cy="256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52534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algn="just" rtl="1">
              <a:defRPr/>
            </a:pPr>
            <a:r>
              <a:rPr lang="ar-SA" altLang="ar-SA" sz="3600" dirty="0">
                <a:solidFill>
                  <a:schemeClr val="tx1">
                    <a:lumMod val="50000"/>
                  </a:schemeClr>
                </a:solidFill>
              </a:rPr>
              <a:t>يوجد نوعين من النظم تبعاً لعلاقة النظام </a:t>
            </a:r>
            <a:r>
              <a:rPr lang="ar-SA" altLang="ar-SA" sz="3600" dirty="0">
                <a:solidFill>
                  <a:srgbClr val="0070C0"/>
                </a:solidFill>
              </a:rPr>
              <a:t>بالبيئة الخارجية والداخلية </a:t>
            </a:r>
            <a:r>
              <a:rPr lang="ar-SA" altLang="ar-SA" sz="3600" dirty="0">
                <a:solidFill>
                  <a:schemeClr val="bg2"/>
                </a:solidFill>
              </a:rPr>
              <a:t> </a:t>
            </a:r>
            <a:r>
              <a:rPr lang="ar-SA" altLang="ar-SA" sz="3600" dirty="0" smtClean="0">
                <a:solidFill>
                  <a:schemeClr val="bg2"/>
                </a:solidFill>
              </a:rPr>
              <a:t>وهما:</a:t>
            </a:r>
          </a:p>
          <a:p>
            <a:pPr marL="457200" indent="-457200" algn="just" rtl="1">
              <a:buBlip>
                <a:blip r:embed="rId3"/>
              </a:buBlip>
              <a:defRPr/>
            </a:pPr>
            <a:r>
              <a:rPr lang="ar-SA" altLang="ar-SA" sz="3600" dirty="0" smtClean="0">
                <a:solidFill>
                  <a:srgbClr val="FF6600"/>
                </a:solidFill>
              </a:rPr>
              <a:t>النظام المفتوح:</a:t>
            </a:r>
          </a:p>
          <a:p>
            <a:pPr algn="just" rtl="1">
              <a:defRPr/>
            </a:pPr>
            <a:r>
              <a:rPr lang="ar-SA" altLang="ar-SA" sz="3600" dirty="0" smtClean="0">
                <a:solidFill>
                  <a:schemeClr val="tx1">
                    <a:lumMod val="50000"/>
                  </a:schemeClr>
                </a:solidFill>
              </a:rPr>
              <a:t>هو النظام الذي يتأثر بأي نظم تحيط به ويؤثر فيها. مثل؟</a:t>
            </a:r>
          </a:p>
          <a:p>
            <a:pPr marL="457200" indent="-457200" algn="just" rtl="1">
              <a:buBlip>
                <a:blip r:embed="rId3"/>
              </a:buBlip>
              <a:defRPr/>
            </a:pPr>
            <a:r>
              <a:rPr lang="ar-SA" altLang="ar-SA" sz="3600" dirty="0" smtClean="0">
                <a:solidFill>
                  <a:srgbClr val="FF6600"/>
                </a:solidFill>
              </a:rPr>
              <a:t>النظام المغلق: </a:t>
            </a:r>
          </a:p>
          <a:p>
            <a:pPr algn="just" rtl="1">
              <a:defRPr/>
            </a:pPr>
            <a:r>
              <a:rPr lang="ar-SA" altLang="ar-SA" sz="3600" dirty="0" smtClean="0">
                <a:solidFill>
                  <a:schemeClr val="tx1">
                    <a:lumMod val="50000"/>
                  </a:schemeClr>
                </a:solidFill>
              </a:rPr>
              <a:t>هو النظام الذي لا يتأثر بأي نظم حوله ولا يؤثر فيها. مثل؟</a:t>
            </a:r>
            <a:endParaRPr lang="ar-SA" altLang="ar-SA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kumimoji="0" lang="ar-SA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أنواع النظم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algn="just" rtl="1">
              <a:defRPr/>
            </a:pPr>
            <a:endParaRPr lang="ar-SA" altLang="ar-SA" sz="3600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kumimoji="0" lang="ar-SA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عناصر النظام (مكونات)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sp>
        <p:nvSpPr>
          <p:cNvPr id="7" name="مستطيل ذو زاوية واحدة مستديرة 7"/>
          <p:cNvSpPr/>
          <p:nvPr/>
        </p:nvSpPr>
        <p:spPr bwMode="auto">
          <a:xfrm>
            <a:off x="6675438" y="2376946"/>
            <a:ext cx="1500187" cy="980616"/>
          </a:xfrm>
          <a:prstGeom prst="round1Rect">
            <a:avLst/>
          </a:prstGeom>
          <a:solidFill>
            <a:srgbClr val="FFFF99"/>
          </a:solidFill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algn="ctr">
              <a:defRPr/>
            </a:pPr>
            <a:r>
              <a:rPr lang="ar-SA" sz="3200" b="1" dirty="0" smtClean="0">
                <a:solidFill>
                  <a:schemeClr val="bg2"/>
                </a:solidFill>
                <a:latin typeface="Times New Roman" pitchFamily="18" charset="0"/>
              </a:rPr>
              <a:t>المدخلات</a:t>
            </a:r>
            <a:endParaRPr lang="ar-SA" sz="3200" b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0" name="مستطيل ذو زاوية واحدة مستديرة 7"/>
          <p:cNvSpPr/>
          <p:nvPr/>
        </p:nvSpPr>
        <p:spPr bwMode="auto">
          <a:xfrm>
            <a:off x="3587985" y="4365104"/>
            <a:ext cx="2422053" cy="980616"/>
          </a:xfrm>
          <a:prstGeom prst="round1Rect">
            <a:avLst/>
          </a:prstGeom>
          <a:solidFill>
            <a:srgbClr val="FFFF99"/>
          </a:solidFill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algn="ctr">
              <a:defRPr/>
            </a:pPr>
            <a:r>
              <a:rPr lang="ar-SA" sz="3200" b="1" dirty="0" smtClean="0">
                <a:solidFill>
                  <a:schemeClr val="bg2"/>
                </a:solidFill>
                <a:latin typeface="Times New Roman" pitchFamily="18" charset="0"/>
              </a:rPr>
              <a:t>التغذية الراجعة</a:t>
            </a:r>
            <a:endParaRPr lang="ar-SA" sz="3200" b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1" name="مستطيل ذو زاوية واحدة مستديرة 7"/>
          <p:cNvSpPr/>
          <p:nvPr/>
        </p:nvSpPr>
        <p:spPr bwMode="auto">
          <a:xfrm>
            <a:off x="1321869" y="2357430"/>
            <a:ext cx="1607057" cy="980616"/>
          </a:xfrm>
          <a:prstGeom prst="round1Rect">
            <a:avLst/>
          </a:prstGeom>
          <a:solidFill>
            <a:srgbClr val="FFFF99"/>
          </a:solidFill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algn="ctr">
              <a:defRPr/>
            </a:pPr>
            <a:r>
              <a:rPr lang="ar-SA" sz="3200" b="1" dirty="0" smtClean="0">
                <a:solidFill>
                  <a:schemeClr val="bg2"/>
                </a:solidFill>
                <a:latin typeface="Times New Roman" pitchFamily="18" charset="0"/>
              </a:rPr>
              <a:t>المخرجات</a:t>
            </a:r>
            <a:endParaRPr lang="ar-SA" sz="3200" b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2" name="مستطيل ذو زاوية واحدة مستديرة 7"/>
          <p:cNvSpPr/>
          <p:nvPr/>
        </p:nvSpPr>
        <p:spPr bwMode="auto">
          <a:xfrm>
            <a:off x="4048919" y="2376946"/>
            <a:ext cx="1500187" cy="980616"/>
          </a:xfrm>
          <a:prstGeom prst="round1Rect">
            <a:avLst/>
          </a:prstGeom>
          <a:solidFill>
            <a:srgbClr val="FFFF99"/>
          </a:solidFill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algn="ctr">
              <a:defRPr/>
            </a:pPr>
            <a:r>
              <a:rPr lang="ar-SA" sz="3200" b="1" dirty="0" smtClean="0">
                <a:solidFill>
                  <a:schemeClr val="bg2"/>
                </a:solidFill>
                <a:latin typeface="Times New Roman" pitchFamily="18" charset="0"/>
              </a:rPr>
              <a:t>العمليات</a:t>
            </a:r>
            <a:endParaRPr lang="ar-SA" sz="3200" b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5517370" y="2867254"/>
            <a:ext cx="1126332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5"/>
          <p:cNvCxnSpPr/>
          <p:nvPr/>
        </p:nvCxnSpPr>
        <p:spPr bwMode="auto">
          <a:xfrm flipH="1">
            <a:off x="2922587" y="2875192"/>
            <a:ext cx="1126332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بشكل مرفق 15"/>
          <p:cNvCxnSpPr>
            <a:stCxn id="21" idx="2"/>
            <a:endCxn id="20" idx="1"/>
          </p:cNvCxnSpPr>
          <p:nvPr/>
        </p:nvCxnSpPr>
        <p:spPr bwMode="auto">
          <a:xfrm rot="16200000" flipH="1">
            <a:off x="2098008" y="3365435"/>
            <a:ext cx="1517366" cy="1462587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بشكل مرفق 24"/>
          <p:cNvCxnSpPr>
            <a:endCxn id="7" idx="2"/>
          </p:cNvCxnSpPr>
          <p:nvPr/>
        </p:nvCxnSpPr>
        <p:spPr bwMode="auto">
          <a:xfrm rot="5400000" flipH="1" flipV="1">
            <a:off x="5968860" y="3398740"/>
            <a:ext cx="1497850" cy="1415494"/>
          </a:xfrm>
          <a:prstGeom prst="bentConnector3">
            <a:avLst>
              <a:gd name="adj1" fmla="val -1774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53813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marL="457200" indent="-457200" algn="just" rtl="1">
              <a:buBlip>
                <a:blip r:embed="rId3"/>
              </a:buBlip>
              <a:defRPr/>
            </a:pPr>
            <a:r>
              <a:rPr lang="ar-SA" altLang="ar-SA" sz="31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المدخلات</a:t>
            </a:r>
            <a:r>
              <a:rPr lang="ar-SA" altLang="ar-SA" sz="31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 rtl="1">
              <a:defRPr/>
            </a:pPr>
            <a:r>
              <a:rPr lang="ar-SA" altLang="ar-SA" sz="31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جميع العناصر التي تدخل النظام من أجل تحقيق أهداف معينة، وقد تكون أساسية أو محيطة.</a:t>
            </a:r>
          </a:p>
          <a:p>
            <a:pPr marL="457200" indent="-457200" algn="just" rtl="1">
              <a:buBlip>
                <a:blip r:embed="rId3"/>
              </a:buBlip>
              <a:defRPr/>
            </a:pPr>
            <a:r>
              <a:rPr lang="ar-SA" altLang="ar-SA" sz="31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العمليات:</a:t>
            </a:r>
          </a:p>
          <a:p>
            <a:pPr algn="just" rtl="1">
              <a:defRPr/>
            </a:pPr>
            <a:r>
              <a:rPr lang="ar-SA" altLang="ar-SA" sz="31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تضم الاستراتيجيات بما تشمله من طرائق وأساليب ووسائل، وكذلك تضم العلاقات المتبادلة والمتفاعلة بين </a:t>
            </a:r>
            <a:r>
              <a:rPr lang="ar-SA" altLang="ar-SA" sz="3100" dirty="0" err="1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مدخلات</a:t>
            </a:r>
            <a:r>
              <a:rPr lang="ar-SA" altLang="ar-SA" sz="31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النظام.</a:t>
            </a:r>
          </a:p>
          <a:p>
            <a:pPr marL="457200" indent="-457200" algn="just" rtl="1">
              <a:buBlip>
                <a:blip r:embed="rId3"/>
              </a:buBlip>
              <a:defRPr/>
            </a:pPr>
            <a:r>
              <a:rPr lang="ar-SA" altLang="ar-SA" sz="31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المخرجات:</a:t>
            </a:r>
          </a:p>
          <a:p>
            <a:pPr algn="r" rtl="1">
              <a:defRPr/>
            </a:pPr>
            <a:r>
              <a:rPr lang="ar-SA" sz="31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وهي النتائج أو </a:t>
            </a:r>
            <a:r>
              <a:rPr lang="ar-SA" sz="3100" dirty="0" err="1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النتاجات</a:t>
            </a:r>
            <a:r>
              <a:rPr lang="ar-SA" sz="31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النهائية للنظام.</a:t>
            </a:r>
          </a:p>
          <a:p>
            <a:pPr marL="457200" indent="-457200" algn="just" rtl="1">
              <a:buBlip>
                <a:blip r:embed="rId3"/>
              </a:buBlip>
              <a:defRPr/>
            </a:pPr>
            <a:r>
              <a:rPr lang="ar-SA" altLang="ar-SA" sz="31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التغذية الراجعة:</a:t>
            </a:r>
          </a:p>
          <a:p>
            <a:pPr algn="r" rtl="1">
              <a:defRPr/>
            </a:pPr>
            <a:r>
              <a:rPr lang="ar-SA" altLang="ar-SA" sz="31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تعطي المؤشرات عن مدى تحقيق الأهداف وإنجازها</a:t>
            </a:r>
            <a:br>
              <a:rPr lang="ar-SA" altLang="ar-SA" sz="31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altLang="ar-SA" sz="31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وتبين مراكز القوة ومواطن وذلك لإجراء التعديلات.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4973772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عناصر النظام (مكونات)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algn="r" rtl="1">
              <a:defRPr/>
            </a:pPr>
            <a:r>
              <a:rPr lang="ar-SA" altLang="ar-S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يعرف مدخل النظم بأنه:</a:t>
            </a:r>
          </a:p>
          <a:p>
            <a:pPr algn="r" rtl="1">
              <a:defRPr/>
            </a:pPr>
            <a:r>
              <a:rPr lang="ar-SA" altLang="ar-SA" sz="3600" dirty="0" smtClean="0">
                <a:solidFill>
                  <a:schemeClr val="tx1">
                    <a:lumMod val="50000"/>
                  </a:schemeClr>
                </a:solidFill>
              </a:rPr>
              <a:t>أسلوب منهجي، وطريقة عملية في تخطيط، وتنفيذ، وتقويم، أي عمل، أو نشاط لتحقيق أفضل مستوى من النتائج.</a:t>
            </a:r>
          </a:p>
          <a:p>
            <a:pPr algn="r" rtl="1">
              <a:defRPr/>
            </a:pPr>
            <a:endParaRPr lang="ar-SA" altLang="ar-SA" sz="3600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4973772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Systems Approach</a:t>
            </a:r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مدخل النظم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marL="457200" indent="-457200" algn="r" rtl="1">
              <a:spcAft>
                <a:spcPts val="600"/>
              </a:spcAft>
              <a:buBlip>
                <a:blip r:embed="rId3"/>
              </a:buBlip>
              <a:defRPr/>
            </a:pPr>
            <a:r>
              <a:rPr lang="ar-SA" altLang="ar-SA" sz="35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ينظر مدخل النظم إلى العملية التعليمية على أنها نظام.</a:t>
            </a:r>
          </a:p>
          <a:p>
            <a:pPr marL="457200" indent="-457200" algn="r" rtl="1">
              <a:spcAft>
                <a:spcPts val="600"/>
              </a:spcAft>
              <a:buBlip>
                <a:blip r:embed="rId3"/>
              </a:buBlip>
              <a:defRPr/>
            </a:pPr>
            <a:r>
              <a:rPr lang="ar-SA" altLang="ar-SA" sz="35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النظام التعليمي يتكون من مجموعة من الأنظمة الفرعية.</a:t>
            </a:r>
          </a:p>
          <a:p>
            <a:pPr marL="457200" indent="-457200" algn="r" rtl="1">
              <a:spcAft>
                <a:spcPts val="600"/>
              </a:spcAft>
              <a:buBlip>
                <a:blip r:embed="rId3"/>
              </a:buBlip>
              <a:defRPr/>
            </a:pPr>
            <a:r>
              <a:rPr lang="ar-SA" altLang="ar-SA" sz="35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كل نظام فرعي يتكون من مجموعة من الأنظمة الأصغر.</a:t>
            </a:r>
          </a:p>
          <a:p>
            <a:pPr marL="457200" indent="-457200" algn="r" rtl="1">
              <a:spcAft>
                <a:spcPts val="600"/>
              </a:spcAft>
              <a:buBlip>
                <a:blip r:embed="rId3"/>
              </a:buBlip>
              <a:defRPr/>
            </a:pPr>
            <a:r>
              <a:rPr lang="ar-SA" altLang="ar-SA" sz="35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ترتبط هذه الأنظمة سوياً, ويؤثر كل منها على الآخر ويتأثر </a:t>
            </a:r>
            <a:r>
              <a:rPr lang="ar-SA" altLang="ar-SA" sz="3500" dirty="0" err="1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</a:t>
            </a:r>
            <a:r>
              <a:rPr lang="ar-SA" altLang="ar-SA" sz="35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وتعمل بشكل متكامل لتحقيق الأهداف التعليمية.</a:t>
            </a:r>
          </a:p>
          <a:p>
            <a:pPr marL="457200" indent="-457200" algn="r" rtl="1">
              <a:spcAft>
                <a:spcPts val="600"/>
              </a:spcAft>
              <a:buBlip>
                <a:blip r:embed="rId3"/>
              </a:buBlip>
              <a:defRPr/>
            </a:pPr>
            <a:r>
              <a:rPr lang="ar-SA" altLang="ar-SA" sz="35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يمكن من خلال مدخل النظم تصميم نظام تعليمي متكامل بمكوناته وعلاقاته وعملياته التي تسعى إلى تحقيق</a:t>
            </a:r>
            <a:br>
              <a:rPr lang="ar-SA" altLang="ar-SA" sz="35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altLang="ar-SA" sz="35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الأهداف المنشودة.</a:t>
            </a:r>
          </a:p>
          <a:p>
            <a:pPr marL="457200" indent="-457200" algn="r" rtl="1">
              <a:buBlip>
                <a:blip r:embed="rId3"/>
              </a:buBlip>
              <a:defRPr/>
            </a:pPr>
            <a:endParaRPr lang="ar-SA" altLang="ar-S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4973772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ar-SA" altLang="ar-SA" sz="4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مدخل </a:t>
            </a:r>
            <a:r>
              <a:rPr lang="ar-SA" alt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النظم في العملية التعليمية</a:t>
            </a:r>
            <a:r>
              <a:rPr lang="ar-SA" altLang="ar-SA" sz="3200" b="1" dirty="0" smtClean="0">
                <a:solidFill>
                  <a:srgbClr val="339933"/>
                </a:solidFill>
              </a:rPr>
              <a:t> </a:t>
            </a:r>
            <a:endParaRPr lang="ar-SA" altLang="ar-SA" sz="3200" b="1" dirty="0">
              <a:solidFill>
                <a:srgbClr val="33993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FFFFFF"/>
      </a:lt1>
      <a:dk2>
        <a:srgbClr val="FF0000"/>
      </a:dk2>
      <a:lt2>
        <a:srgbClr val="666666"/>
      </a:lt2>
      <a:accent1>
        <a:srgbClr val="FF0080"/>
      </a:accent1>
      <a:accent2>
        <a:srgbClr val="66CCFF"/>
      </a:accent2>
      <a:accent3>
        <a:srgbClr val="FFFFFF"/>
      </a:accent3>
      <a:accent4>
        <a:srgbClr val="404040"/>
      </a:accent4>
      <a:accent5>
        <a:srgbClr val="FFAAC0"/>
      </a:accent5>
      <a:accent6>
        <a:srgbClr val="5CB9E7"/>
      </a:accent6>
      <a:hlink>
        <a:srgbClr val="FF0000"/>
      </a:hlink>
      <a:folHlink>
        <a:srgbClr val="4C4C4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4303</TotalTime>
  <Words>805</Words>
  <Application>Microsoft Office PowerPoint</Application>
  <PresentationFormat>عرض على الشاشة (3:4)‏</PresentationFormat>
  <Paragraphs>137</Paragraphs>
  <Slides>24</Slides>
  <Notes>24</Notes>
  <HiddenSlides>0</HiddenSlides>
  <MMClips>1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Default Design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and pen template</dc:title>
  <dc:creator>Presentation Magazine</dc:creator>
  <cp:lastModifiedBy>pc</cp:lastModifiedBy>
  <cp:revision>197</cp:revision>
  <dcterms:modified xsi:type="dcterms:W3CDTF">2016-02-22T05:04:20Z</dcterms:modified>
</cp:coreProperties>
</file>