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65"/>
    <p:restoredTop sz="94631"/>
  </p:normalViewPr>
  <p:slideViewPr>
    <p:cSldViewPr>
      <p:cViewPr>
        <p:scale>
          <a:sx n="70" d="100"/>
          <a:sy n="70" d="100"/>
        </p:scale>
        <p:origin x="1264" y="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17C900-B866-44B0-AB5D-825D20C66C05}" type="datetimeFigureOut">
              <a:rPr lang="x-none" smtClean="0"/>
              <a:pPr/>
              <a:t>10/20/16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C880D7A-5BE7-4940-9DF9-92CCA457F1D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8498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1E851-EF5A-4D8C-ACAA-48CFDA7D7E18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B45-FEBB-4FB2-BBDD-0A00D3089D64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00D-D912-47B4-B7CE-4CB18636A0E1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 algn="l" rtl="0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lnSpc>
                <a:spcPct val="150000"/>
              </a:lnSpc>
              <a:defRPr/>
            </a:lvl1pPr>
            <a:lvl2pPr algn="just">
              <a:lnSpc>
                <a:spcPct val="150000"/>
              </a:lnSpc>
              <a:defRPr/>
            </a:lvl2pPr>
            <a:lvl3pPr algn="just">
              <a:lnSpc>
                <a:spcPct val="150000"/>
              </a:lnSpc>
              <a:defRPr/>
            </a:lvl3pPr>
            <a:lvl4pPr algn="just">
              <a:lnSpc>
                <a:spcPct val="150000"/>
              </a:lnSpc>
              <a:defRPr/>
            </a:lvl4pPr>
            <a:lvl5pPr algn="just">
              <a:lnSpc>
                <a:spcPct val="150000"/>
              </a:lnSpc>
              <a:defRPr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F8DAA-1421-4AAA-AD3D-1BF0B21310F3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5EEE-4EFE-4A6E-B5BB-CAE4A2F3C54B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4BC3-1D70-4D8B-AAC5-1439938202C5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68DF-00E1-4C68-9E88-CFCD33E94CA9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7A7-4578-4029-A47A-FEEE54D481D4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DF4-FB2B-4967-A399-6E67CE787145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A04D-531F-4A4F-8F97-5F96A3896A51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325FD3B-2787-4867-AFB1-B34D77163239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1A61E6F-68B5-4F8D-9A5B-C517C80B72AB}" type="datetime1">
              <a:rPr lang="x-none" smtClean="0"/>
              <a:pPr/>
              <a:t>10/20/16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352800"/>
            <a:ext cx="8915400" cy="1673352"/>
          </a:xfrm>
        </p:spPr>
        <p:txBody>
          <a:bodyPr>
            <a:normAutofit/>
          </a:bodyPr>
          <a:lstStyle/>
          <a:p>
            <a:r>
              <a:rPr lang="en-GB" sz="4400" dirty="0" smtClean="0"/>
              <a:t>Lec 5: SNMP Network Management</a:t>
            </a:r>
            <a:endParaRPr lang="x-none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</a:t>
            </a:fld>
            <a:endParaRPr lang="x-non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 Example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29199"/>
          </a:xfrm>
        </p:spPr>
        <p:txBody>
          <a:bodyPr>
            <a:normAutofit fontScale="70000" lnSpcReduction="20000"/>
          </a:bodyPr>
          <a:lstStyle/>
          <a:p>
            <a:pPr marL="12700">
              <a:lnSpc>
                <a:spcPct val="170000"/>
              </a:lnSpc>
              <a:spcBef>
                <a:spcPts val="148"/>
              </a:spcBef>
            </a:pPr>
            <a:r>
              <a:rPr lang="en-US" sz="2800" dirty="0" smtClean="0">
                <a:solidFill>
                  <a:srgbClr val="00007B"/>
                </a:solidFill>
                <a:latin typeface="PMingLiU"/>
                <a:cs typeface="PMingLiU"/>
              </a:rPr>
              <a:t></a:t>
            </a:r>
            <a:r>
              <a:rPr lang="en-US" dirty="0" smtClean="0">
                <a:latin typeface="Arial"/>
                <a:cs typeface="Arial"/>
              </a:rPr>
              <a:t>A management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application of NMS calls for the service of the management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process</a:t>
            </a:r>
          </a:p>
          <a:p>
            <a:pPr marL="12700">
              <a:lnSpc>
                <a:spcPct val="170000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The management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process calls the SNMP manager</a:t>
            </a:r>
          </a:p>
          <a:p>
            <a:pPr marL="12700">
              <a:lnSpc>
                <a:spcPct val="170000"/>
              </a:lnSpc>
              <a:spcBef>
                <a:spcPts val="148"/>
              </a:spcBef>
            </a:pPr>
            <a:r>
              <a:rPr lang="en-US" sz="2800" dirty="0" smtClean="0">
                <a:solidFill>
                  <a:srgbClr val="00007B"/>
                </a:solidFill>
                <a:latin typeface="PMingLiU"/>
                <a:cs typeface="PMingLiU"/>
              </a:rPr>
              <a:t></a:t>
            </a:r>
            <a:r>
              <a:rPr lang="en-US" dirty="0" smtClean="0">
                <a:latin typeface="Arial"/>
                <a:cs typeface="Arial"/>
              </a:rPr>
              <a:t>The SNMP manager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constructs</a:t>
            </a:r>
            <a:r>
              <a:rPr lang="en-US" spc="-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request packet </a:t>
            </a:r>
            <a:r>
              <a:rPr lang="en-US" dirty="0" smtClean="0">
                <a:latin typeface="Arial"/>
                <a:cs typeface="Arial"/>
              </a:rPr>
              <a:t>and sends it to SNMP agent</a:t>
            </a:r>
          </a:p>
          <a:p>
            <a:pPr marL="355600" marR="718621" indent="-342900">
              <a:lnSpc>
                <a:spcPct val="170000"/>
              </a:lnSpc>
              <a:spcBef>
                <a:spcPts val="812"/>
              </a:spcBef>
              <a:tabLst>
                <a:tab pos="355600" algn="l"/>
              </a:tabLst>
            </a:pPr>
            <a:r>
              <a:rPr lang="en-US" sz="2800" dirty="0" smtClean="0">
                <a:solidFill>
                  <a:srgbClr val="00007B"/>
                </a:solidFill>
                <a:latin typeface="PMingLiU"/>
                <a:cs typeface="PMingLiU"/>
              </a:rPr>
              <a:t></a:t>
            </a:r>
            <a:r>
              <a:rPr lang="en-US" dirty="0" smtClean="0">
                <a:latin typeface="Arial"/>
                <a:cs typeface="Arial"/>
              </a:rPr>
              <a:t>The SNMP agent passes the packet to the agent p</a:t>
            </a:r>
            <a:r>
              <a:rPr lang="en-US" spc="4" dirty="0" smtClean="0">
                <a:latin typeface="Arial"/>
                <a:cs typeface="Arial"/>
              </a:rPr>
              <a:t>rocess</a:t>
            </a:r>
          </a:p>
          <a:p>
            <a:pPr marL="355600" marR="718621" indent="-342900">
              <a:lnSpc>
                <a:spcPct val="170000"/>
              </a:lnSpc>
              <a:spcBef>
                <a:spcPts val="812"/>
              </a:spcBef>
              <a:tabLst>
                <a:tab pos="355600" algn="l"/>
              </a:tabLst>
            </a:pPr>
            <a:r>
              <a:rPr lang="en-US" dirty="0" smtClean="0">
                <a:latin typeface="Arial"/>
                <a:cs typeface="Arial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agent process accesses the values of the requested </a:t>
            </a:r>
            <a:r>
              <a:rPr lang="en-US" spc="4" dirty="0" smtClean="0">
                <a:solidFill>
                  <a:srgbClr val="FF0000"/>
                </a:solidFill>
                <a:latin typeface="Arial"/>
                <a:cs typeface="Arial"/>
              </a:rPr>
              <a:t>v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ariable</a:t>
            </a:r>
            <a:r>
              <a:rPr lang="en-US" spc="1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and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passes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it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to</a:t>
            </a:r>
            <a:r>
              <a:rPr lang="en-US" spc="-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SNMP agent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10</a:t>
            </a:fld>
            <a:endParaRPr lang="x-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 Example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5468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The SNMP agent</a:t>
            </a:r>
            <a:r>
              <a:rPr lang="en-US" spc="-79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constructs</a:t>
            </a:r>
            <a:r>
              <a:rPr lang="en-US" spc="-14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the response</a:t>
            </a:r>
            <a:r>
              <a:rPr lang="en-US" spc="-131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packet</a:t>
            </a:r>
            <a:endParaRPr lang="en-US" dirty="0" smtClean="0">
              <a:latin typeface="Arial"/>
              <a:cs typeface="Arial"/>
            </a:endParaRPr>
          </a:p>
          <a:p>
            <a:pPr marL="12700" marR="60921">
              <a:lnSpc>
                <a:spcPts val="3454"/>
              </a:lnSpc>
              <a:spcBef>
                <a:spcPts val="4"/>
              </a:spcBef>
            </a:pPr>
            <a:r>
              <a:rPr lang="en-US" spc="-4" dirty="0" smtClean="0">
                <a:latin typeface="Arial"/>
                <a:cs typeface="Arial"/>
              </a:rPr>
              <a:t>And se</a:t>
            </a:r>
            <a:r>
              <a:rPr lang="en-US" spc="4" dirty="0" smtClean="0">
                <a:latin typeface="Arial"/>
                <a:cs typeface="Arial"/>
              </a:rPr>
              <a:t>n</a:t>
            </a:r>
            <a:r>
              <a:rPr lang="en-US" dirty="0" smtClean="0">
                <a:latin typeface="Arial"/>
                <a:cs typeface="Arial"/>
              </a:rPr>
              <a:t>t</a:t>
            </a:r>
            <a:r>
              <a:rPr lang="en-US" spc="-51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i</a:t>
            </a:r>
            <a:r>
              <a:rPr lang="en-US" dirty="0" smtClean="0">
                <a:latin typeface="Arial"/>
                <a:cs typeface="Arial"/>
              </a:rPr>
              <a:t>t to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</a:t>
            </a:r>
            <a:r>
              <a:rPr lang="en-US" spc="-4" dirty="0" smtClean="0">
                <a:latin typeface="Arial"/>
                <a:cs typeface="Arial"/>
              </a:rPr>
              <a:t>h</a:t>
            </a:r>
            <a:r>
              <a:rPr lang="en-US" dirty="0" smtClean="0">
                <a:latin typeface="Arial"/>
                <a:cs typeface="Arial"/>
              </a:rPr>
              <a:t>e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SNMP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</a:t>
            </a:r>
            <a:r>
              <a:rPr lang="en-US" spc="-4" dirty="0" smtClean="0">
                <a:latin typeface="Arial"/>
                <a:cs typeface="Arial"/>
              </a:rPr>
              <a:t>e</a:t>
            </a:r>
            <a:r>
              <a:rPr lang="en-US" dirty="0" smtClean="0">
                <a:latin typeface="Arial"/>
                <a:cs typeface="Arial"/>
              </a:rPr>
              <a:t>r</a:t>
            </a:r>
          </a:p>
          <a:p>
            <a:pPr marL="36361" marR="60921">
              <a:lnSpc>
                <a:spcPct val="95825"/>
              </a:lnSpc>
              <a:spcBef>
                <a:spcPts val="371"/>
              </a:spcBef>
            </a:pPr>
            <a:r>
              <a:rPr lang="en-US" dirty="0" smtClean="0">
                <a:latin typeface="Arial"/>
                <a:cs typeface="Arial"/>
              </a:rPr>
              <a:t>The SNMP man</a:t>
            </a:r>
            <a:r>
              <a:rPr lang="en-US" spc="4" dirty="0" smtClean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ger</a:t>
            </a:r>
            <a:r>
              <a:rPr lang="en-US" spc="-12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receives</a:t>
            </a:r>
            <a:r>
              <a:rPr lang="en-US" spc="-1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 re</a:t>
            </a:r>
            <a:r>
              <a:rPr lang="en-US" spc="9" dirty="0" smtClean="0">
                <a:latin typeface="Arial"/>
                <a:cs typeface="Arial"/>
              </a:rPr>
              <a:t>s</a:t>
            </a:r>
            <a:r>
              <a:rPr lang="en-US" dirty="0" smtClean="0">
                <a:latin typeface="Arial"/>
                <a:cs typeface="Arial"/>
              </a:rPr>
              <a:t>ponse packet</a:t>
            </a:r>
            <a:r>
              <a:rPr lang="en-US" spc="-9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and</a:t>
            </a:r>
            <a:r>
              <a:rPr lang="en-US" spc="-5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passes</a:t>
            </a:r>
            <a:r>
              <a:rPr lang="en-US" spc="-101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it to management</a:t>
            </a:r>
            <a:r>
              <a:rPr lang="en-US" spc="-18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process the</a:t>
            </a:r>
            <a:r>
              <a:rPr lang="en-US" spc="-5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management</a:t>
            </a:r>
            <a:r>
              <a:rPr lang="en-US" spc="-19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process</a:t>
            </a:r>
            <a:r>
              <a:rPr lang="en-US" spc="-121" dirty="0" smtClean="0">
                <a:latin typeface="Arial"/>
                <a:cs typeface="Arial"/>
              </a:rPr>
              <a:t>.</a:t>
            </a:r>
          </a:p>
          <a:p>
            <a:pPr marL="36361" marR="60921">
              <a:lnSpc>
                <a:spcPct val="95825"/>
              </a:lnSpc>
              <a:spcBef>
                <a:spcPts val="371"/>
              </a:spcBef>
            </a:pPr>
            <a:endParaRPr lang="en-US" spc="-121" dirty="0" smtClean="0">
              <a:latin typeface="Arial"/>
              <a:cs typeface="Arial"/>
            </a:endParaRPr>
          </a:p>
          <a:p>
            <a:pPr>
              <a:lnSpc>
                <a:spcPts val="1000"/>
              </a:lnSpc>
              <a:spcBef>
                <a:spcPts val="48"/>
              </a:spcBef>
            </a:pPr>
            <a:r>
              <a:rPr lang="en-US" dirty="0" smtClean="0">
                <a:latin typeface="Arial"/>
                <a:cs typeface="Arial"/>
              </a:rPr>
              <a:t>The</a:t>
            </a:r>
            <a:r>
              <a:rPr lang="en-US" spc="-50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management</a:t>
            </a:r>
            <a:r>
              <a:rPr lang="en-US" spc="-19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process</a:t>
            </a:r>
            <a:r>
              <a:rPr lang="en-US" spc="-121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either</a:t>
            </a:r>
            <a:r>
              <a:rPr lang="en-US" spc="-7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passes</a:t>
            </a:r>
            <a:r>
              <a:rPr lang="en-US" spc="-11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 </a:t>
            </a:r>
            <a:endParaRPr lang="en-US" sz="1000" dirty="0" smtClean="0"/>
          </a:p>
          <a:p>
            <a:pPr marL="929633" marR="228409" indent="-19">
              <a:lnSpc>
                <a:spcPts val="3460"/>
              </a:lnSpc>
              <a:spcBef>
                <a:spcPts val="173"/>
              </a:spcBef>
              <a:buNone/>
            </a:pPr>
            <a:r>
              <a:rPr lang="en-US" dirty="0" smtClean="0">
                <a:latin typeface="Arial"/>
                <a:cs typeface="Arial"/>
              </a:rPr>
              <a:t>requested</a:t>
            </a:r>
            <a:r>
              <a:rPr lang="en-US" spc="-142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values</a:t>
            </a:r>
            <a:r>
              <a:rPr lang="en-US" spc="-92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to the application</a:t>
            </a:r>
            <a:r>
              <a:rPr lang="en-US" spc="-152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program</a:t>
            </a:r>
            <a:r>
              <a:rPr lang="en-US" spc="-1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that displays</a:t>
            </a:r>
            <a:r>
              <a:rPr lang="en-US" spc="-115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i</a:t>
            </a:r>
            <a:r>
              <a:rPr lang="en-US" spc="4" dirty="0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,</a:t>
            </a:r>
            <a:r>
              <a:rPr lang="en-US" spc="-7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perhap</a:t>
            </a:r>
            <a:r>
              <a:rPr lang="en-US" dirty="0" smtClean="0">
                <a:latin typeface="Arial"/>
                <a:cs typeface="Arial"/>
              </a:rPr>
              <a:t>s</a:t>
            </a:r>
            <a:r>
              <a:rPr lang="en-US" spc="-11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using</a:t>
            </a:r>
            <a:r>
              <a:rPr lang="en-US" spc="-7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spc="4" dirty="0" smtClean="0">
                <a:latin typeface="Arial"/>
                <a:cs typeface="Arial"/>
              </a:rPr>
              <a:t>G</a:t>
            </a:r>
            <a:r>
              <a:rPr lang="en-US" dirty="0" smtClean="0">
                <a:latin typeface="Arial"/>
                <a:cs typeface="Arial"/>
              </a:rPr>
              <a:t>raphical</a:t>
            </a:r>
            <a:r>
              <a:rPr lang="en-US" spc="-112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User Interface (GUI), or</a:t>
            </a:r>
            <a:r>
              <a:rPr lang="en-US" spc="-28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stores</a:t>
            </a:r>
            <a:r>
              <a:rPr lang="en-US" spc="-8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it in</a:t>
            </a:r>
            <a:r>
              <a:rPr lang="en-US" spc="-2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memory</a:t>
            </a:r>
            <a:r>
              <a:rPr lang="en-US" spc="-11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for later retrieval.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11</a:t>
            </a:fld>
            <a:endParaRPr 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SNMP Protocol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800600"/>
          </a:xfrm>
        </p:spPr>
        <p:txBody>
          <a:bodyPr>
            <a:normAutofit/>
          </a:bodyPr>
          <a:lstStyle/>
          <a:p>
            <a:pPr marL="12700">
              <a:lnSpc>
                <a:spcPts val="3370"/>
              </a:lnSpc>
              <a:spcBef>
                <a:spcPts val="168"/>
              </a:spcBef>
            </a:pPr>
            <a:r>
              <a:rPr lang="en-US" sz="2400" dirty="0" smtClean="0">
                <a:solidFill>
                  <a:srgbClr val="00007B"/>
                </a:solidFill>
                <a:latin typeface="PMingLiU"/>
                <a:cs typeface="PMingLiU"/>
              </a:rPr>
              <a:t></a:t>
            </a:r>
            <a:r>
              <a:rPr lang="en-US" dirty="0" smtClean="0">
                <a:latin typeface="Arial"/>
                <a:cs typeface="Arial"/>
              </a:rPr>
              <a:t>SNMP management station</a:t>
            </a:r>
          </a:p>
          <a:p>
            <a:pPr marL="579438" lvl="1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err="1" smtClean="0">
                <a:latin typeface="Arial"/>
                <a:cs typeface="Arial"/>
              </a:rPr>
              <a:t>getRequest</a:t>
            </a:r>
          </a:p>
          <a:p>
            <a:pPr marL="579438" lvl="1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err="1" smtClean="0">
                <a:latin typeface="Arial"/>
                <a:cs typeface="Arial"/>
              </a:rPr>
              <a:t>getNextRequest</a:t>
            </a:r>
          </a:p>
          <a:p>
            <a:pPr marL="579438" lvl="1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err="1" smtClean="0">
                <a:latin typeface="Arial"/>
                <a:cs typeface="Arial"/>
              </a:rPr>
              <a:t>setRequest</a:t>
            </a:r>
          </a:p>
          <a:p>
            <a:pPr marL="286830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SNMP agent</a:t>
            </a:r>
          </a:p>
          <a:p>
            <a:pPr marL="579438" lvl="1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err="1" smtClean="0">
                <a:latin typeface="Arial"/>
                <a:cs typeface="Arial"/>
              </a:rPr>
              <a:t>GetResponse</a:t>
            </a:r>
            <a:endParaRPr lang="en-US" dirty="0" smtClean="0">
              <a:latin typeface="Arial"/>
              <a:cs typeface="Arial"/>
            </a:endParaRPr>
          </a:p>
          <a:p>
            <a:pPr marL="844614" lvl="2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The form of acknowledged message by the agent </a:t>
            </a:r>
          </a:p>
          <a:p>
            <a:pPr marL="844614" lvl="2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Pass</a:t>
            </a:r>
            <a:r>
              <a:rPr lang="en-US" spc="-4" dirty="0" smtClean="0">
                <a:latin typeface="Arial"/>
                <a:cs typeface="Arial"/>
              </a:rPr>
              <a:t>e</a:t>
            </a:r>
            <a:r>
              <a:rPr lang="en-US" dirty="0" smtClean="0">
                <a:latin typeface="Arial"/>
                <a:cs typeface="Arial"/>
              </a:rPr>
              <a:t>d up to t</a:t>
            </a:r>
            <a:r>
              <a:rPr lang="en-US" spc="-4" dirty="0" smtClean="0">
                <a:latin typeface="Arial"/>
                <a:cs typeface="Arial"/>
              </a:rPr>
              <a:t>h</a:t>
            </a:r>
            <a:r>
              <a:rPr lang="en-US" dirty="0" smtClean="0">
                <a:latin typeface="Arial"/>
                <a:cs typeface="Arial"/>
              </a:rPr>
              <a:t>e</a:t>
            </a:r>
            <a:r>
              <a:rPr lang="en-US" spc="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management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ap</a:t>
            </a:r>
            <a:r>
              <a:rPr lang="en-US" dirty="0" smtClean="0">
                <a:latin typeface="Arial"/>
                <a:cs typeface="Arial"/>
              </a:rPr>
              <a:t>pli</a:t>
            </a:r>
            <a:r>
              <a:rPr lang="en-US" spc="4" dirty="0" smtClean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at</a:t>
            </a:r>
            <a:r>
              <a:rPr lang="en-US" spc="4" dirty="0" smtClean="0">
                <a:latin typeface="Arial"/>
                <a:cs typeface="Arial"/>
              </a:rPr>
              <a:t>ion</a:t>
            </a:r>
            <a:endParaRPr lang="en-US" dirty="0" smtClean="0">
              <a:latin typeface="Arial"/>
              <a:cs typeface="Arial"/>
            </a:endParaRPr>
          </a:p>
          <a:p>
            <a:pPr marL="579438" lvl="1" indent="-228600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Trap</a:t>
            </a:r>
          </a:p>
          <a:p>
            <a:pPr marL="1495037">
              <a:lnSpc>
                <a:spcPts val="2125"/>
              </a:lnSpc>
              <a:spcBef>
                <a:spcPts val="106"/>
              </a:spcBef>
            </a:pPr>
            <a:r>
              <a:rPr lang="en-US" baseline="2415" dirty="0" smtClean="0">
                <a:latin typeface="Arial"/>
                <a:cs typeface="Arial"/>
              </a:rPr>
              <a:t>Issues by agent</a:t>
            </a:r>
            <a:r>
              <a:rPr lang="en-US" spc="19" baseline="2415" dirty="0" smtClean="0">
                <a:latin typeface="Arial"/>
                <a:cs typeface="Arial"/>
              </a:rPr>
              <a:t> </a:t>
            </a:r>
            <a:r>
              <a:rPr lang="en-US" baseline="2415" dirty="0" smtClean="0">
                <a:latin typeface="Arial"/>
                <a:cs typeface="Arial"/>
              </a:rPr>
              <a:t>to response</a:t>
            </a:r>
            <a:r>
              <a:rPr lang="en-US" spc="25" baseline="2415" dirty="0" smtClean="0">
                <a:latin typeface="Arial"/>
                <a:cs typeface="Arial"/>
              </a:rPr>
              <a:t> to</a:t>
            </a:r>
            <a:r>
              <a:rPr lang="en-US" spc="25" dirty="0" smtClean="0">
                <a:latin typeface="Arial"/>
                <a:cs typeface="Arial"/>
              </a:rPr>
              <a:t> </a:t>
            </a:r>
            <a:r>
              <a:rPr lang="en-US" baseline="2415" dirty="0" smtClean="0">
                <a:latin typeface="Arial"/>
                <a:cs typeface="Arial"/>
              </a:rPr>
              <a:t>an eve</a:t>
            </a:r>
            <a:r>
              <a:rPr lang="en-US" spc="4" baseline="2415" dirty="0" smtClean="0">
                <a:latin typeface="Arial"/>
                <a:cs typeface="Arial"/>
              </a:rPr>
              <a:t>n</a:t>
            </a:r>
            <a:r>
              <a:rPr lang="en-US" baseline="2415" dirty="0" smtClean="0">
                <a:latin typeface="Arial"/>
                <a:cs typeface="Arial"/>
              </a:rPr>
              <a:t>t t</a:t>
            </a:r>
            <a:r>
              <a:rPr lang="en-US" spc="-4" baseline="2415" dirty="0" smtClean="0">
                <a:latin typeface="Arial"/>
                <a:cs typeface="Arial"/>
              </a:rPr>
              <a:t>h</a:t>
            </a:r>
            <a:r>
              <a:rPr lang="en-US" baseline="2415" dirty="0" smtClean="0">
                <a:latin typeface="Arial"/>
                <a:cs typeface="Arial"/>
              </a:rPr>
              <a:t>at </a:t>
            </a:r>
            <a:r>
              <a:rPr lang="en-US" spc="-4" baseline="2415" dirty="0" smtClean="0">
                <a:latin typeface="Arial"/>
                <a:cs typeface="Arial"/>
              </a:rPr>
              <a:t>e</a:t>
            </a:r>
            <a:r>
              <a:rPr lang="en-US" baseline="2415" dirty="0" smtClean="0">
                <a:latin typeface="Arial"/>
                <a:cs typeface="Arial"/>
              </a:rPr>
              <a:t>ff</a:t>
            </a:r>
            <a:r>
              <a:rPr lang="en-US" spc="-4" baseline="2415" dirty="0" smtClean="0">
                <a:latin typeface="Arial"/>
                <a:cs typeface="Arial"/>
              </a:rPr>
              <a:t>e</a:t>
            </a:r>
            <a:r>
              <a:rPr lang="en-US" baseline="2415" dirty="0" smtClean="0">
                <a:latin typeface="Arial"/>
                <a:cs typeface="Arial"/>
              </a:rPr>
              <a:t>cts t</a:t>
            </a:r>
            <a:r>
              <a:rPr lang="en-US" spc="-4" baseline="2415" dirty="0" smtClean="0">
                <a:latin typeface="Arial"/>
                <a:cs typeface="Arial"/>
              </a:rPr>
              <a:t>h</a:t>
            </a:r>
            <a:r>
              <a:rPr lang="en-US" baseline="2415" dirty="0" smtClean="0">
                <a:latin typeface="Arial"/>
                <a:cs typeface="Arial"/>
              </a:rPr>
              <a:t>e</a:t>
            </a:r>
            <a:r>
              <a:rPr lang="x-none" baseline="2415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MIB</a:t>
            </a:r>
            <a:r>
              <a:rPr lang="en-US" sz="2400" spc="-9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and</a:t>
            </a:r>
            <a:r>
              <a:rPr lang="en-US" sz="2400" spc="14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the</a:t>
            </a:r>
            <a:r>
              <a:rPr lang="en-US" sz="2400" spc="14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underlying</a:t>
            </a:r>
            <a:r>
              <a:rPr lang="en-US" sz="2400" spc="14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managed</a:t>
            </a:r>
            <a:r>
              <a:rPr lang="en-US" sz="2400" spc="14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resources</a:t>
            </a:r>
          </a:p>
          <a:p>
            <a:pPr marL="844614" lvl="2">
              <a:lnSpc>
                <a:spcPts val="3370"/>
              </a:lnSpc>
              <a:spcBef>
                <a:spcPts val="168"/>
              </a:spcBef>
            </a:pPr>
            <a:endParaRPr lang="en-US" dirty="0" smtClean="0">
              <a:latin typeface="Arial"/>
              <a:cs typeface="Arial"/>
            </a:endParaRPr>
          </a:p>
          <a:p>
            <a:pPr marL="286830" indent="-228600">
              <a:lnSpc>
                <a:spcPts val="3370"/>
              </a:lnSpc>
              <a:spcBef>
                <a:spcPts val="168"/>
              </a:spcBef>
            </a:pPr>
            <a:endParaRPr lang="en-US" dirty="0" smtClean="0">
              <a:latin typeface="Arial"/>
              <a:cs typeface="Arial"/>
            </a:endParaRPr>
          </a:p>
          <a:p>
            <a:pPr marL="12700">
              <a:lnSpc>
                <a:spcPts val="3370"/>
              </a:lnSpc>
              <a:spcBef>
                <a:spcPts val="168"/>
              </a:spcBef>
            </a:pPr>
            <a:endParaRPr lang="en-US" sz="2800" dirty="0" smtClean="0">
              <a:latin typeface="Arial"/>
              <a:cs typeface="Arial"/>
            </a:endParaRP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12</a:t>
            </a:fld>
            <a:endParaRPr lang="x-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SNMP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13</a:t>
            </a:fld>
            <a:endParaRPr lang="x-none"/>
          </a:p>
        </p:txBody>
      </p:sp>
      <p:sp>
        <p:nvSpPr>
          <p:cNvPr id="12" name="object 21"/>
          <p:cNvSpPr/>
          <p:nvPr/>
        </p:nvSpPr>
        <p:spPr>
          <a:xfrm>
            <a:off x="943356" y="1547095"/>
            <a:ext cx="7290816" cy="9143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4" name="object 23"/>
          <p:cNvSpPr/>
          <p:nvPr/>
        </p:nvSpPr>
        <p:spPr>
          <a:xfrm>
            <a:off x="943356" y="1621676"/>
            <a:ext cx="7290816" cy="87426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6" name="object 25"/>
          <p:cNvSpPr/>
          <p:nvPr/>
        </p:nvSpPr>
        <p:spPr>
          <a:xfrm>
            <a:off x="943356" y="2478913"/>
            <a:ext cx="7290816" cy="8742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8" name="object 27"/>
          <p:cNvSpPr/>
          <p:nvPr/>
        </p:nvSpPr>
        <p:spPr>
          <a:xfrm>
            <a:off x="943356" y="3336151"/>
            <a:ext cx="7290816" cy="8742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0" name="object 29"/>
          <p:cNvSpPr/>
          <p:nvPr/>
        </p:nvSpPr>
        <p:spPr>
          <a:xfrm>
            <a:off x="943356" y="4193401"/>
            <a:ext cx="7290816" cy="87426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2" name="object 31"/>
          <p:cNvSpPr/>
          <p:nvPr/>
        </p:nvSpPr>
        <p:spPr>
          <a:xfrm>
            <a:off x="943356" y="5050638"/>
            <a:ext cx="7290816" cy="87426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4" name="object 33"/>
          <p:cNvSpPr/>
          <p:nvPr/>
        </p:nvSpPr>
        <p:spPr>
          <a:xfrm>
            <a:off x="943356" y="5907532"/>
            <a:ext cx="7290816" cy="8742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30" name="object 14"/>
          <p:cNvSpPr txBox="1"/>
          <p:nvPr/>
        </p:nvSpPr>
        <p:spPr>
          <a:xfrm>
            <a:off x="-914400" y="3346946"/>
            <a:ext cx="9906000" cy="857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1" name="object 13"/>
          <p:cNvSpPr txBox="1"/>
          <p:nvPr/>
        </p:nvSpPr>
        <p:spPr>
          <a:xfrm>
            <a:off x="-914400" y="4204196"/>
            <a:ext cx="9906000" cy="85724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2" name="object 12"/>
          <p:cNvSpPr txBox="1"/>
          <p:nvPr/>
        </p:nvSpPr>
        <p:spPr>
          <a:xfrm>
            <a:off x="-914400" y="5061446"/>
            <a:ext cx="9906000" cy="857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3" name="object 11"/>
          <p:cNvSpPr txBox="1"/>
          <p:nvPr/>
        </p:nvSpPr>
        <p:spPr>
          <a:xfrm>
            <a:off x="-914400" y="5918696"/>
            <a:ext cx="9906000" cy="85725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 Directed Polling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5809">
              <a:lnSpc>
                <a:spcPts val="3370"/>
              </a:lnSpc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If the number</a:t>
            </a:r>
            <a:r>
              <a:rPr lang="en-US" spc="-108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of managed</a:t>
            </a:r>
            <a:r>
              <a:rPr lang="en-US" spc="-13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agents</a:t>
            </a:r>
            <a:r>
              <a:rPr lang="en-US" spc="-9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is</a:t>
            </a:r>
            <a:r>
              <a:rPr lang="en-US" spc="-2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large,</a:t>
            </a:r>
            <a:r>
              <a:rPr lang="en-US" spc="-7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and</a:t>
            </a:r>
            <a:r>
              <a:rPr lang="en-US" spc="-5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if each agent</a:t>
            </a:r>
            <a:r>
              <a:rPr lang="en-US" spc="-7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maintains</a:t>
            </a:r>
            <a:r>
              <a:rPr lang="en-US" spc="-13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larg</a:t>
            </a:r>
            <a:r>
              <a:rPr lang="en-US" dirty="0" smtClean="0">
                <a:latin typeface="Arial"/>
                <a:cs typeface="Arial"/>
              </a:rPr>
              <a:t>e</a:t>
            </a:r>
            <a:r>
              <a:rPr lang="en-US" spc="-71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number</a:t>
            </a:r>
            <a:r>
              <a:rPr lang="en-US" spc="-108" dirty="0" smtClean="0">
                <a:latin typeface="Arial"/>
                <a:cs typeface="Arial"/>
              </a:rPr>
              <a:t> </a:t>
            </a:r>
            <a:r>
              <a:rPr lang="en-US" spc="-4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f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objects</a:t>
            </a:r>
          </a:p>
          <a:p>
            <a:pPr marL="328417" lvl="1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Management station becomes impractical regularly to poll all agents for all object data</a:t>
            </a:r>
          </a:p>
          <a:p>
            <a:pPr marL="35809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At initialization time, and at infrequent intervals</a:t>
            </a:r>
          </a:p>
          <a:p>
            <a:pPr marL="328417" lvl="1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Management station poll all of the agents for some key information</a:t>
            </a:r>
          </a:p>
          <a:p>
            <a:pPr marL="328417" lvl="1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Interface characteristics</a:t>
            </a:r>
          </a:p>
          <a:p>
            <a:pPr marL="328417" lvl="1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Baseline performance statistics</a:t>
            </a:r>
          </a:p>
          <a:p>
            <a:pPr marL="593593" lvl="2">
              <a:lnSpc>
                <a:spcPts val="3370"/>
              </a:lnSpc>
              <a:spcBef>
                <a:spcPts val="168"/>
              </a:spcBef>
            </a:pPr>
            <a:r>
              <a:rPr lang="en-US" dirty="0" smtClean="0"/>
              <a:t>Packet count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14</a:t>
            </a:fld>
            <a:endParaRPr lang="x-non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Trap Directed Polling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Once baseline is established</a:t>
            </a:r>
          </a:p>
          <a:p>
            <a:pPr lvl="1"/>
            <a:r>
              <a:rPr lang="en-US" dirty="0" smtClean="0"/>
              <a:t>Management station refrains from polling</a:t>
            </a:r>
          </a:p>
          <a:p>
            <a:pPr lvl="1"/>
            <a:r>
              <a:rPr lang="en-US" dirty="0" smtClean="0"/>
              <a:t>Each agent notifies the management station of any unusual event – </a:t>
            </a:r>
            <a:r>
              <a:rPr lang="en-US" dirty="0" smtClean="0">
                <a:solidFill>
                  <a:srgbClr val="FF0000"/>
                </a:solidFill>
              </a:rPr>
              <a:t>traps</a:t>
            </a:r>
          </a:p>
          <a:p>
            <a:pPr lvl="2"/>
            <a:r>
              <a:rPr lang="en-US" dirty="0" smtClean="0"/>
              <a:t>Agent crashes and is rebooted</a:t>
            </a:r>
          </a:p>
          <a:p>
            <a:pPr lvl="2"/>
            <a:r>
              <a:rPr lang="en-US" dirty="0" smtClean="0"/>
              <a:t>Link fails</a:t>
            </a:r>
          </a:p>
          <a:p>
            <a:pPr lvl="2"/>
            <a:r>
              <a:rPr lang="en-US" dirty="0" smtClean="0"/>
              <a:t>Overload condition as defined by the packet load crosses some threshold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15</a:t>
            </a:fld>
            <a:endParaRPr lang="x-non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Trap Directed Polling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Management station may choose to take some action</a:t>
            </a:r>
          </a:p>
          <a:p>
            <a:pPr lvl="1"/>
            <a:r>
              <a:rPr lang="en-US" dirty="0" smtClean="0"/>
              <a:t>Is alerted to an exception condition</a:t>
            </a:r>
          </a:p>
          <a:p>
            <a:pPr lvl="1"/>
            <a:r>
              <a:rPr lang="en-US" dirty="0" smtClean="0"/>
              <a:t>May directly poll to the agent reporting the event and to some nearby agents to diagnose any problem</a:t>
            </a:r>
          </a:p>
          <a:p>
            <a:pPr lvl="1"/>
            <a:r>
              <a:rPr lang="en-US" dirty="0" smtClean="0"/>
              <a:t>Gain more specific information about the exception condition</a:t>
            </a:r>
          </a:p>
          <a:p>
            <a:r>
              <a:rPr lang="en-US" dirty="0" smtClean="0"/>
              <a:t>Results in substantial savings of network capacity and agent processing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16</a:t>
            </a:fld>
            <a:endParaRPr lang="x-non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Overhead of Network Management System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number of CPU cycles</a:t>
            </a:r>
          </a:p>
          <a:p>
            <a:pPr lvl="1"/>
            <a:r>
              <a:rPr lang="en-US" dirty="0" smtClean="0"/>
              <a:t>Management application program</a:t>
            </a:r>
          </a:p>
          <a:p>
            <a:pPr lvl="1"/>
            <a:r>
              <a:rPr lang="en-US" dirty="0" smtClean="0"/>
              <a:t>SNMP protocol</a:t>
            </a:r>
          </a:p>
          <a:p>
            <a:pPr lvl="2"/>
            <a:r>
              <a:rPr lang="en-US" dirty="0" smtClean="0"/>
              <a:t>Constructs a request packet</a:t>
            </a:r>
          </a:p>
          <a:p>
            <a:pPr lvl="2"/>
            <a:r>
              <a:rPr lang="en-US" dirty="0" smtClean="0"/>
              <a:t>the number of control bytes supplied by the protocol stack layers</a:t>
            </a:r>
          </a:p>
          <a:p>
            <a:pPr lvl="1"/>
            <a:r>
              <a:rPr lang="en-US" dirty="0" smtClean="0"/>
              <a:t>Large storage for management stations and management agents</a:t>
            </a:r>
          </a:p>
          <a:p>
            <a:pPr lvl="1"/>
            <a:r>
              <a:rPr lang="en-US" dirty="0" smtClean="0"/>
              <a:t>The amount of traffic generated by network management packets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17</a:t>
            </a:fld>
            <a:endParaRPr lang="x-none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protocol?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rial"/>
                <a:cs typeface="Arial"/>
              </a:rPr>
              <a:t>TCP/IP network</a:t>
            </a:r>
            <a:r>
              <a:rPr lang="en-US" sz="2800" spc="-103" dirty="0" smtClean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management</a:t>
            </a:r>
            <a:r>
              <a:rPr lang="en-US" sz="2800" spc="-186" dirty="0" smtClean="0">
                <a:latin typeface="Arial"/>
                <a:cs typeface="Arial"/>
              </a:rPr>
              <a:t> </a:t>
            </a:r>
            <a:r>
              <a:rPr lang="en-US" sz="2800" dirty="0" smtClean="0">
                <a:latin typeface="Arial"/>
                <a:cs typeface="Arial"/>
              </a:rPr>
              <a:t>model:</a:t>
            </a:r>
            <a:endParaRPr lang="en-US" sz="2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spc="-5" dirty="0" smtClean="0">
                <a:latin typeface="Arial"/>
                <a:cs typeface="Arial"/>
              </a:rPr>
              <a:t>Managemen</a:t>
            </a:r>
            <a:r>
              <a:rPr lang="en-US" sz="2400" dirty="0" smtClean="0">
                <a:latin typeface="Arial"/>
                <a:cs typeface="Arial"/>
              </a:rPr>
              <a:t>t</a:t>
            </a:r>
            <a:r>
              <a:rPr lang="en-US" sz="2400" spc="-205" dirty="0" smtClean="0">
                <a:latin typeface="Arial"/>
                <a:cs typeface="Arial"/>
              </a:rPr>
              <a:t> </a:t>
            </a:r>
            <a:r>
              <a:rPr lang="en-US" sz="2400" spc="-5" dirty="0" smtClean="0">
                <a:latin typeface="Arial"/>
                <a:cs typeface="Arial"/>
              </a:rPr>
              <a:t>station</a:t>
            </a:r>
            <a:endParaRPr lang="x-none" sz="2400" spc="-5" dirty="0" smtClean="0">
              <a:latin typeface="Arial"/>
              <a:cs typeface="Arial"/>
            </a:endParaRPr>
          </a:p>
          <a:p>
            <a:pPr marL="914400" marR="60916" lvl="1" indent="-457200">
              <a:buFont typeface="+mj-lt"/>
              <a:buAutoNum type="arabicPeriod"/>
            </a:pPr>
            <a:r>
              <a:rPr lang="fr-FR" sz="2400" spc="-5" dirty="0" smtClean="0">
                <a:latin typeface="Arial"/>
                <a:cs typeface="Arial"/>
              </a:rPr>
              <a:t>Management agent</a:t>
            </a:r>
          </a:p>
          <a:p>
            <a:pPr marL="914400" lvl="1" indent="-457200">
              <a:buFont typeface="+mj-lt"/>
              <a:buAutoNum type="arabicPeriod"/>
            </a:pPr>
            <a:r>
              <a:rPr lang="fr-FR" sz="2400" spc="-5" dirty="0" smtClean="0">
                <a:latin typeface="Arial"/>
                <a:cs typeface="Arial"/>
              </a:rPr>
              <a:t>Management information base</a:t>
            </a:r>
            <a:endParaRPr lang="x-none" sz="2400" spc="-5" dirty="0" smtClean="0">
              <a:latin typeface="Arial"/>
              <a:cs typeface="Arial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spc="-5" dirty="0" smtClean="0">
                <a:latin typeface="Arial"/>
                <a:cs typeface="Arial"/>
              </a:rPr>
              <a:t>Network management protocol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2</a:t>
            </a:fld>
            <a:endParaRPr lang="x-non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Arial"/>
                <a:cs typeface="Arial"/>
              </a:rPr>
              <a:t>Is a stand-alone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device</a:t>
            </a:r>
          </a:p>
          <a:p>
            <a:r>
              <a:rPr lang="en-US" dirty="0" smtClean="0">
                <a:solidFill>
                  <a:srgbClr val="00007B"/>
                </a:solidFill>
                <a:latin typeface="PMingLiU"/>
                <a:cs typeface="PMingLiU"/>
              </a:rPr>
              <a:t></a:t>
            </a:r>
            <a:r>
              <a:rPr lang="en-US" dirty="0" smtClean="0">
                <a:latin typeface="Arial"/>
                <a:cs typeface="Arial"/>
              </a:rPr>
              <a:t>A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set </a:t>
            </a:r>
            <a:r>
              <a:rPr lang="en-US" spc="-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f management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applications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for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data analysi</a:t>
            </a:r>
            <a:r>
              <a:rPr lang="en-US" spc="9" dirty="0" smtClean="0">
                <a:latin typeface="Arial"/>
                <a:cs typeface="Arial"/>
              </a:rPr>
              <a:t>s</a:t>
            </a:r>
            <a:r>
              <a:rPr lang="en-US" dirty="0" smtClean="0">
                <a:latin typeface="Arial"/>
                <a:cs typeface="Arial"/>
              </a:rPr>
              <a:t>, fault  recovery</a:t>
            </a:r>
          </a:p>
          <a:p>
            <a:r>
              <a:rPr lang="en-US" dirty="0" smtClean="0">
                <a:latin typeface="Arial"/>
                <a:cs typeface="Arial"/>
              </a:rPr>
              <a:t>An interface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by which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network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manager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monitors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and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controls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 network</a:t>
            </a:r>
          </a:p>
          <a:p>
            <a:r>
              <a:rPr lang="en-US" dirty="0" smtClean="0">
                <a:latin typeface="Arial"/>
                <a:cs typeface="Arial"/>
              </a:rPr>
              <a:t>A database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of information</a:t>
            </a:r>
            <a:r>
              <a:rPr lang="en-US" spc="2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extracted from the MIBs of all the managed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entities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in the network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marL="586685">
              <a:lnSpc>
                <a:spcPct val="95825"/>
              </a:lnSpc>
              <a:spcBef>
                <a:spcPts val="1000"/>
              </a:spcBef>
            </a:pPr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 Station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Performs the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monitoring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function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by retrieving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value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of MIB objects</a:t>
            </a:r>
          </a:p>
          <a:p>
            <a:r>
              <a:rPr lang="en-US" dirty="0" smtClean="0">
                <a:latin typeface="Arial"/>
                <a:cs typeface="Arial"/>
              </a:rPr>
              <a:t>Cause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action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to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take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place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at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an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agent</a:t>
            </a:r>
          </a:p>
          <a:p>
            <a:r>
              <a:rPr lang="en-US" dirty="0" smtClean="0">
                <a:latin typeface="Arial"/>
                <a:cs typeface="Arial"/>
              </a:rPr>
              <a:t>Changes</a:t>
            </a:r>
            <a:r>
              <a:rPr lang="en-US" spc="2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 conf</a:t>
            </a:r>
            <a:r>
              <a:rPr lang="en-US" spc="5" dirty="0" smtClean="0">
                <a:latin typeface="Arial"/>
                <a:cs typeface="Arial"/>
              </a:rPr>
              <a:t>i</a:t>
            </a:r>
            <a:r>
              <a:rPr lang="en-US" dirty="0" smtClean="0">
                <a:latin typeface="Arial"/>
                <a:cs typeface="Arial"/>
              </a:rPr>
              <a:t>guration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settings at an </a:t>
            </a:r>
            <a:r>
              <a:rPr lang="en-US" spc="-5" dirty="0" smtClean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gent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spc="-5" dirty="0" smtClean="0">
                <a:latin typeface="Arial"/>
                <a:cs typeface="Arial"/>
              </a:rPr>
              <a:t>b</a:t>
            </a:r>
            <a:r>
              <a:rPr lang="en-US" dirty="0" smtClean="0">
                <a:latin typeface="Arial"/>
                <a:cs typeface="Arial"/>
              </a:rPr>
              <a:t>y modi</a:t>
            </a:r>
            <a:r>
              <a:rPr lang="en-US" spc="-5" dirty="0" smtClean="0">
                <a:latin typeface="Arial"/>
                <a:cs typeface="Arial"/>
              </a:rPr>
              <a:t>f</a:t>
            </a:r>
            <a:r>
              <a:rPr lang="en-US" dirty="0" smtClean="0">
                <a:latin typeface="Arial"/>
                <a:cs typeface="Arial"/>
              </a:rPr>
              <a:t>yi</a:t>
            </a:r>
            <a:r>
              <a:rPr lang="en-US" spc="-5" dirty="0" smtClean="0">
                <a:latin typeface="Arial"/>
                <a:cs typeface="Arial"/>
              </a:rPr>
              <a:t>n</a:t>
            </a:r>
            <a:r>
              <a:rPr lang="en-US" dirty="0" smtClean="0">
                <a:latin typeface="Arial"/>
                <a:cs typeface="Arial"/>
              </a:rPr>
              <a:t>g</a:t>
            </a:r>
            <a:r>
              <a:rPr lang="en-US" spc="2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 value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of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specific</a:t>
            </a:r>
            <a:r>
              <a:rPr lang="en-US" spc="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variables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Management Agent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2699" marR="60916"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Equipped</a:t>
            </a:r>
            <a:r>
              <a:rPr lang="en-US" spc="-13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on</a:t>
            </a:r>
            <a:r>
              <a:rPr lang="en-US" spc="-3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key</a:t>
            </a:r>
            <a:r>
              <a:rPr lang="en-US" spc="-4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platforms</a:t>
            </a:r>
          </a:p>
          <a:p>
            <a:pPr marL="305307" marR="60916" lvl="1">
              <a:spcBef>
                <a:spcPts val="168"/>
              </a:spcBef>
            </a:pPr>
            <a:r>
              <a:rPr lang="en-US" sz="2500" dirty="0" smtClean="0">
                <a:latin typeface="Arial"/>
                <a:cs typeface="Arial"/>
              </a:rPr>
              <a:t>Hosts,</a:t>
            </a:r>
            <a:r>
              <a:rPr lang="en-US" sz="2500" spc="-9" dirty="0" smtClean="0">
                <a:latin typeface="Arial"/>
                <a:cs typeface="Arial"/>
              </a:rPr>
              <a:t> </a:t>
            </a:r>
            <a:r>
              <a:rPr lang="en-US" sz="2500" dirty="0" smtClean="0">
                <a:latin typeface="Arial"/>
                <a:cs typeface="Arial"/>
              </a:rPr>
              <a:t>bridges, routers,</a:t>
            </a:r>
            <a:r>
              <a:rPr lang="en-US" sz="2500" spc="-9" dirty="0" smtClean="0">
                <a:latin typeface="Arial"/>
                <a:cs typeface="Arial"/>
              </a:rPr>
              <a:t> </a:t>
            </a:r>
            <a:r>
              <a:rPr lang="en-US" sz="2500" dirty="0" smtClean="0">
                <a:latin typeface="Arial"/>
                <a:cs typeface="Arial"/>
              </a:rPr>
              <a:t>and</a:t>
            </a:r>
            <a:r>
              <a:rPr lang="en-US" sz="2500" spc="9" dirty="0" smtClean="0">
                <a:latin typeface="Arial"/>
                <a:cs typeface="Arial"/>
              </a:rPr>
              <a:t> </a:t>
            </a:r>
            <a:r>
              <a:rPr lang="en-US" sz="2500" dirty="0" smtClean="0">
                <a:latin typeface="Arial"/>
                <a:cs typeface="Arial"/>
              </a:rPr>
              <a:t>hubs</a:t>
            </a:r>
          </a:p>
          <a:p>
            <a:pPr marL="12699" marR="60916"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Managed</a:t>
            </a:r>
            <a:r>
              <a:rPr lang="en-US" spc="-14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from</a:t>
            </a:r>
            <a:r>
              <a:rPr lang="en-US" spc="-6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</a:t>
            </a:r>
            <a:r>
              <a:rPr lang="en-US" spc="-1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management</a:t>
            </a:r>
            <a:r>
              <a:rPr lang="en-US" spc="-18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station</a:t>
            </a:r>
          </a:p>
          <a:p>
            <a:pPr marL="12699" marR="60916"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Responds</a:t>
            </a:r>
            <a:r>
              <a:rPr lang="en-US" spc="-14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to requests</a:t>
            </a:r>
            <a:r>
              <a:rPr lang="en-US" spc="-122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for information</a:t>
            </a:r>
          </a:p>
          <a:p>
            <a:pPr marL="305307" marR="60916" lvl="1">
              <a:spcBef>
                <a:spcPts val="168"/>
              </a:spcBef>
            </a:pPr>
            <a:r>
              <a:rPr lang="en-US" dirty="0" smtClean="0">
                <a:latin typeface="Arial"/>
                <a:cs typeface="Arial"/>
              </a:rPr>
              <a:t>Action from the management</a:t>
            </a:r>
            <a:r>
              <a:rPr lang="en-US" spc="1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station</a:t>
            </a:r>
          </a:p>
          <a:p>
            <a:pPr marL="305307" marR="60916" lvl="1">
              <a:spcBef>
                <a:spcPts val="168"/>
              </a:spcBef>
            </a:pPr>
            <a:r>
              <a:rPr lang="en-US" spc="-5" dirty="0" smtClean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s</a:t>
            </a:r>
            <a:r>
              <a:rPr lang="en-US" spc="5" dirty="0" smtClean="0">
                <a:latin typeface="Arial"/>
                <a:cs typeface="Arial"/>
              </a:rPr>
              <a:t>y</a:t>
            </a:r>
            <a:r>
              <a:rPr lang="en-US" dirty="0" smtClean="0">
                <a:latin typeface="Arial"/>
                <a:cs typeface="Arial"/>
              </a:rPr>
              <a:t>n</a:t>
            </a:r>
            <a:r>
              <a:rPr lang="en-US" spc="5" dirty="0" smtClean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hr</a:t>
            </a:r>
            <a:r>
              <a:rPr lang="en-US" spc="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nou</a:t>
            </a:r>
            <a:r>
              <a:rPr lang="en-US" spc="5" dirty="0" smtClean="0">
                <a:latin typeface="Arial"/>
                <a:cs typeface="Arial"/>
              </a:rPr>
              <a:t>s</a:t>
            </a:r>
            <a:r>
              <a:rPr lang="en-US" dirty="0" smtClean="0">
                <a:latin typeface="Arial"/>
                <a:cs typeface="Arial"/>
              </a:rPr>
              <a:t>ly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spc="5" dirty="0" smtClean="0">
                <a:latin typeface="Arial"/>
                <a:cs typeface="Arial"/>
              </a:rPr>
              <a:t>p</a:t>
            </a:r>
            <a:r>
              <a:rPr lang="en-US" dirty="0" smtClean="0">
                <a:latin typeface="Arial"/>
                <a:cs typeface="Arial"/>
              </a:rPr>
              <a:t>r</a:t>
            </a:r>
            <a:r>
              <a:rPr lang="en-US" spc="5" dirty="0" smtClean="0">
                <a:latin typeface="Arial"/>
                <a:cs typeface="Arial"/>
              </a:rPr>
              <a:t>ov</a:t>
            </a:r>
            <a:r>
              <a:rPr lang="en-US" spc="-5" dirty="0" smtClean="0">
                <a:latin typeface="Arial"/>
                <a:cs typeface="Arial"/>
              </a:rPr>
              <a:t>i</a:t>
            </a:r>
            <a:r>
              <a:rPr lang="en-US" dirty="0" smtClean="0">
                <a:latin typeface="Arial"/>
                <a:cs typeface="Arial"/>
              </a:rPr>
              <a:t>des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</a:t>
            </a:r>
            <a:r>
              <a:rPr lang="en-US" spc="-5" dirty="0" smtClean="0">
                <a:latin typeface="Arial"/>
                <a:cs typeface="Arial"/>
              </a:rPr>
              <a:t>h</a:t>
            </a:r>
            <a:r>
              <a:rPr lang="en-US" dirty="0" smtClean="0">
                <a:latin typeface="Arial"/>
                <a:cs typeface="Arial"/>
              </a:rPr>
              <a:t>e </a:t>
            </a:r>
            <a:r>
              <a:rPr lang="en-US" spc="-9" dirty="0" smtClean="0">
                <a:latin typeface="Arial"/>
                <a:cs typeface="Arial"/>
              </a:rPr>
              <a:t>m</a:t>
            </a:r>
            <a:r>
              <a:rPr lang="en-US" spc="9" dirty="0" smtClean="0">
                <a:latin typeface="Arial"/>
                <a:cs typeface="Arial"/>
              </a:rPr>
              <a:t>a</a:t>
            </a:r>
            <a:r>
              <a:rPr lang="en-US" spc="-5" dirty="0" smtClean="0">
                <a:latin typeface="Arial"/>
                <a:cs typeface="Arial"/>
              </a:rPr>
              <a:t>n</a:t>
            </a:r>
            <a:r>
              <a:rPr lang="en-US" dirty="0" smtClean="0">
                <a:latin typeface="Arial"/>
                <a:cs typeface="Arial"/>
              </a:rPr>
              <a:t>ag</a:t>
            </a:r>
            <a:r>
              <a:rPr lang="en-US" spc="9" dirty="0" smtClean="0">
                <a:latin typeface="Arial"/>
                <a:cs typeface="Arial"/>
              </a:rPr>
              <a:t>e</a:t>
            </a:r>
            <a:r>
              <a:rPr lang="en-US" spc="-9" dirty="0" smtClean="0">
                <a:latin typeface="Arial"/>
                <a:cs typeface="Arial"/>
              </a:rPr>
              <a:t>m</a:t>
            </a:r>
            <a:r>
              <a:rPr lang="en-US" spc="9" dirty="0" smtClean="0">
                <a:latin typeface="Arial"/>
                <a:cs typeface="Arial"/>
              </a:rPr>
              <a:t>e</a:t>
            </a:r>
            <a:r>
              <a:rPr lang="en-US" dirty="0" smtClean="0">
                <a:latin typeface="Arial"/>
                <a:cs typeface="Arial"/>
              </a:rPr>
              <a:t>nt with important but unsolicited information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Information Base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2699" algn="l">
              <a:lnSpc>
                <a:spcPts val="2965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Object</a:t>
            </a:r>
          </a:p>
          <a:p>
            <a:pPr marL="517525" lvl="1" indent="-228600" algn="l">
              <a:lnSpc>
                <a:spcPts val="2965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Represented the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managed resources in the network</a:t>
            </a:r>
          </a:p>
          <a:p>
            <a:pPr marL="517525" lvl="1" indent="-228600" algn="l">
              <a:lnSpc>
                <a:spcPts val="2965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Is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 data variable that represents one aspect of managed</a:t>
            </a:r>
            <a:r>
              <a:rPr lang="en-US" spc="1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agent</a:t>
            </a:r>
          </a:p>
          <a:p>
            <a:pPr marL="12699" algn="l">
              <a:lnSpc>
                <a:spcPts val="2965"/>
              </a:lnSpc>
              <a:spcBef>
                <a:spcPts val="148"/>
              </a:spcBef>
            </a:pPr>
            <a:r>
              <a:rPr lang="en-US" sz="3600" dirty="0" smtClean="0">
                <a:latin typeface="Arial"/>
                <a:cs typeface="Arial"/>
              </a:rPr>
              <a:t>MIB</a:t>
            </a:r>
          </a:p>
          <a:p>
            <a:pPr marL="457200" lvl="1" indent="-106363" algn="l">
              <a:lnSpc>
                <a:spcPts val="2965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The collection of objects</a:t>
            </a:r>
          </a:p>
          <a:p>
            <a:pPr marL="457200" lvl="1" indent="-106363" algn="l">
              <a:lnSpc>
                <a:spcPts val="2965"/>
              </a:lnSpc>
              <a:spcBef>
                <a:spcPts val="148"/>
              </a:spcBef>
            </a:pPr>
            <a:r>
              <a:rPr lang="en-US" dirty="0" smtClean="0">
                <a:latin typeface="Arial"/>
                <a:cs typeface="Arial"/>
              </a:rPr>
              <a:t>Fun</a:t>
            </a:r>
            <a:r>
              <a:rPr lang="en-US" spc="5" dirty="0" smtClean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tions as a c</a:t>
            </a:r>
            <a:r>
              <a:rPr lang="en-US" spc="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llec</a:t>
            </a:r>
            <a:r>
              <a:rPr lang="en-US" spc="5" dirty="0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i</a:t>
            </a:r>
            <a:r>
              <a:rPr lang="en-US" spc="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n </a:t>
            </a:r>
            <a:r>
              <a:rPr lang="en-US" spc="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f access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</a:t>
            </a:r>
            <a:r>
              <a:rPr lang="en-US" spc="9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i</a:t>
            </a:r>
            <a:r>
              <a:rPr lang="en-US" spc="-5" dirty="0" smtClean="0">
                <a:latin typeface="Arial"/>
                <a:cs typeface="Arial"/>
              </a:rPr>
              <a:t>n</a:t>
            </a:r>
            <a:r>
              <a:rPr lang="en-US" dirty="0" smtClean="0">
                <a:latin typeface="Arial"/>
                <a:cs typeface="Arial"/>
              </a:rPr>
              <a:t>ts at </a:t>
            </a:r>
            <a:r>
              <a:rPr lang="en-US" spc="5" dirty="0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he ag</a:t>
            </a:r>
            <a:r>
              <a:rPr lang="en-US" spc="5" dirty="0" smtClean="0">
                <a:latin typeface="Arial"/>
                <a:cs typeface="Arial"/>
              </a:rPr>
              <a:t>e</a:t>
            </a:r>
            <a:r>
              <a:rPr lang="en-US" spc="-5" dirty="0" smtClean="0">
                <a:latin typeface="Arial"/>
                <a:cs typeface="Arial"/>
              </a:rPr>
              <a:t>n</a:t>
            </a:r>
            <a:r>
              <a:rPr lang="en-US" dirty="0" smtClean="0">
                <a:latin typeface="Arial"/>
                <a:cs typeface="Arial"/>
              </a:rPr>
              <a:t>t for the management</a:t>
            </a:r>
            <a:r>
              <a:rPr lang="en-US" spc="2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station</a:t>
            </a:r>
          </a:p>
          <a:p>
            <a:pPr marL="722376" lvl="2" indent="-106363">
              <a:lnSpc>
                <a:spcPct val="95825"/>
              </a:lnSpc>
              <a:spcBef>
                <a:spcPts val="664"/>
              </a:spcBef>
            </a:pPr>
            <a:r>
              <a:rPr lang="en-US" dirty="0" smtClean="0">
                <a:latin typeface="Arial"/>
                <a:cs typeface="Arial"/>
              </a:rPr>
              <a:t>Objects </a:t>
            </a:r>
            <a:r>
              <a:rPr lang="en-US" spc="-5" dirty="0" smtClean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re standardized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spc="-5" dirty="0" smtClean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cross</a:t>
            </a:r>
            <a:r>
              <a:rPr lang="en-US" spc="25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systems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spc="-5" dirty="0" smtClean="0">
                <a:latin typeface="Arial"/>
                <a:cs typeface="Arial"/>
              </a:rPr>
              <a:t>o</a:t>
            </a:r>
            <a:r>
              <a:rPr lang="en-US" dirty="0" smtClean="0">
                <a:latin typeface="Arial"/>
                <a:cs typeface="Arial"/>
              </a:rPr>
              <a:t>f</a:t>
            </a:r>
            <a:r>
              <a:rPr lang="en-US" spc="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particular</a:t>
            </a:r>
            <a:r>
              <a:rPr lang="en-US" spc="34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class</a:t>
            </a:r>
          </a:p>
          <a:p>
            <a:pPr marL="941832" lvl="3" indent="-106363">
              <a:lnSpc>
                <a:spcPct val="95825"/>
              </a:lnSpc>
              <a:spcBef>
                <a:spcPts val="664"/>
              </a:spcBef>
            </a:pPr>
            <a:r>
              <a:rPr lang="en-US" dirty="0" smtClean="0">
                <a:latin typeface="Arial"/>
                <a:cs typeface="Arial"/>
              </a:rPr>
              <a:t>Used</a:t>
            </a:r>
            <a:r>
              <a:rPr lang="en-US" spc="-4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for</a:t>
            </a:r>
            <a:r>
              <a:rPr lang="en-US" spc="-33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the</a:t>
            </a:r>
            <a:r>
              <a:rPr lang="en-US" spc="-37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management</a:t>
            </a:r>
            <a:r>
              <a:rPr lang="en-US" spc="-106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of</a:t>
            </a:r>
            <a:r>
              <a:rPr lang="en-US" spc="-9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routers</a:t>
            </a:r>
          </a:p>
          <a:p>
            <a:pPr marL="12699">
              <a:lnSpc>
                <a:spcPct val="95825"/>
              </a:lnSpc>
              <a:spcBef>
                <a:spcPts val="664"/>
              </a:spcBef>
            </a:pPr>
            <a:endParaRPr lang="en-US" dirty="0" smtClean="0">
              <a:latin typeface="Arial"/>
              <a:cs typeface="Arial"/>
            </a:endParaRPr>
          </a:p>
          <a:p>
            <a:pPr marL="12699" algn="l">
              <a:lnSpc>
                <a:spcPts val="2965"/>
              </a:lnSpc>
              <a:spcBef>
                <a:spcPts val="148"/>
              </a:spcBef>
            </a:pPr>
            <a:endParaRPr lang="en-US" dirty="0" smtClean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 Protocol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410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Linked</a:t>
            </a:r>
            <a:r>
              <a:rPr lang="en-US" spc="-94" dirty="0" smtClean="0"/>
              <a:t> </a:t>
            </a:r>
            <a:r>
              <a:rPr lang="en-US" dirty="0" smtClean="0"/>
              <a:t>the management</a:t>
            </a:r>
            <a:r>
              <a:rPr lang="en-US" spc="-186" dirty="0" smtClean="0"/>
              <a:t> </a:t>
            </a:r>
            <a:r>
              <a:rPr lang="en-US" dirty="0" smtClean="0"/>
              <a:t>station and</a:t>
            </a:r>
            <a:r>
              <a:rPr lang="en-US" spc="-52" dirty="0" smtClean="0"/>
              <a:t> </a:t>
            </a:r>
            <a:r>
              <a:rPr lang="en-US" dirty="0" smtClean="0"/>
              <a:t>agents</a:t>
            </a:r>
            <a:endParaRPr lang="x-none" dirty="0" smtClean="0"/>
          </a:p>
          <a:p>
            <a:r>
              <a:rPr lang="en-US" dirty="0" smtClean="0"/>
              <a:t>Simple</a:t>
            </a:r>
            <a:r>
              <a:rPr lang="en-US" spc="-97" dirty="0" smtClean="0"/>
              <a:t> </a:t>
            </a:r>
            <a:r>
              <a:rPr lang="en-US" dirty="0" smtClean="0"/>
              <a:t>Network</a:t>
            </a:r>
            <a:r>
              <a:rPr lang="en-US" spc="-118" dirty="0" smtClean="0"/>
              <a:t> </a:t>
            </a:r>
            <a:r>
              <a:rPr lang="en-US" dirty="0" smtClean="0"/>
              <a:t>Management</a:t>
            </a:r>
            <a:r>
              <a:rPr lang="en-US" spc="-196" dirty="0" smtClean="0"/>
              <a:t> </a:t>
            </a:r>
            <a:r>
              <a:rPr lang="en-US" dirty="0" smtClean="0"/>
              <a:t>Protocol</a:t>
            </a:r>
            <a:r>
              <a:rPr lang="en-US" spc="-118" dirty="0" smtClean="0"/>
              <a:t> </a:t>
            </a:r>
            <a:r>
              <a:rPr lang="en-US" dirty="0" smtClean="0"/>
              <a:t>(SNMP)</a:t>
            </a:r>
          </a:p>
          <a:p>
            <a:pPr lvl="1"/>
            <a:r>
              <a:rPr lang="en-US" dirty="0" smtClean="0"/>
              <a:t>Used for the management</a:t>
            </a:r>
            <a:r>
              <a:rPr lang="en-US" spc="19" dirty="0" smtClean="0"/>
              <a:t> </a:t>
            </a:r>
            <a:r>
              <a:rPr lang="en-US" dirty="0" smtClean="0"/>
              <a:t>of TCP/IP networks</a:t>
            </a:r>
          </a:p>
          <a:p>
            <a:pPr lvl="1"/>
            <a:r>
              <a:rPr lang="en-US" spc="-5" dirty="0" smtClean="0"/>
              <a:t>K</a:t>
            </a:r>
            <a:r>
              <a:rPr lang="en-US" dirty="0" smtClean="0"/>
              <a:t>ey</a:t>
            </a:r>
            <a:r>
              <a:rPr lang="en-US" spc="-9" dirty="0" smtClean="0"/>
              <a:t> </a:t>
            </a:r>
            <a:r>
              <a:rPr lang="en-US" dirty="0" smtClean="0"/>
              <a:t>cap</a:t>
            </a:r>
            <a:r>
              <a:rPr lang="en-US" spc="5" dirty="0" smtClean="0"/>
              <a:t>a</a:t>
            </a:r>
            <a:r>
              <a:rPr lang="en-US" dirty="0" smtClean="0"/>
              <a:t>bilit</a:t>
            </a:r>
            <a:r>
              <a:rPr lang="en-US" spc="5" dirty="0" smtClean="0"/>
              <a:t>i</a:t>
            </a:r>
            <a:r>
              <a:rPr lang="en-US" dirty="0" smtClean="0"/>
              <a:t>es</a:t>
            </a:r>
          </a:p>
          <a:p>
            <a:pPr lvl="2"/>
            <a:r>
              <a:rPr lang="en-GB" dirty="0" smtClean="0"/>
              <a:t>Get</a:t>
            </a:r>
          </a:p>
          <a:p>
            <a:pPr lvl="3"/>
            <a:r>
              <a:rPr lang="en-US" dirty="0" smtClean="0"/>
              <a:t>Enables</a:t>
            </a:r>
            <a:r>
              <a:rPr lang="en-US" spc="-57" dirty="0" smtClean="0"/>
              <a:t> </a:t>
            </a:r>
            <a:r>
              <a:rPr lang="en-US" dirty="0" smtClean="0"/>
              <a:t>the</a:t>
            </a:r>
            <a:r>
              <a:rPr lang="en-US" spc="-37" dirty="0" smtClean="0"/>
              <a:t> </a:t>
            </a:r>
            <a:r>
              <a:rPr lang="en-US" dirty="0" smtClean="0"/>
              <a:t>management</a:t>
            </a:r>
            <a:r>
              <a:rPr lang="en-US" spc="-100" dirty="0" smtClean="0"/>
              <a:t> </a:t>
            </a:r>
            <a:r>
              <a:rPr lang="en-US" dirty="0" smtClean="0"/>
              <a:t>station</a:t>
            </a:r>
            <a:r>
              <a:rPr lang="en-US" spc="-73" dirty="0" smtClean="0"/>
              <a:t> </a:t>
            </a:r>
            <a:r>
              <a:rPr lang="en-US" spc="5" dirty="0" smtClean="0"/>
              <a:t>t</a:t>
            </a:r>
            <a:r>
              <a:rPr lang="en-US" dirty="0" smtClean="0"/>
              <a:t>o</a:t>
            </a:r>
            <a:r>
              <a:rPr lang="en-US" spc="-21" dirty="0" smtClean="0"/>
              <a:t> </a:t>
            </a:r>
            <a:r>
              <a:rPr lang="en-US" dirty="0" smtClean="0"/>
              <a:t>retrieve</a:t>
            </a:r>
            <a:r>
              <a:rPr lang="en-US" spc="-76" dirty="0" smtClean="0"/>
              <a:t> </a:t>
            </a:r>
            <a:r>
              <a:rPr lang="en-US" spc="5" dirty="0" smtClean="0"/>
              <a:t>t</a:t>
            </a:r>
            <a:r>
              <a:rPr lang="en-US" dirty="0" smtClean="0"/>
              <a:t>he</a:t>
            </a:r>
            <a:r>
              <a:rPr lang="en-US" spc="-32" dirty="0" smtClean="0"/>
              <a:t> </a:t>
            </a:r>
            <a:r>
              <a:rPr lang="en-US" dirty="0" smtClean="0"/>
              <a:t>value</a:t>
            </a:r>
            <a:r>
              <a:rPr lang="en-US" spc="-37" dirty="0" smtClean="0"/>
              <a:t> </a:t>
            </a:r>
            <a:r>
              <a:rPr lang="en-US" dirty="0" smtClean="0"/>
              <a:t>of</a:t>
            </a:r>
            <a:r>
              <a:rPr lang="en-US" spc="-11" dirty="0" smtClean="0"/>
              <a:t> </a:t>
            </a:r>
            <a:r>
              <a:rPr lang="en-US" dirty="0" smtClean="0"/>
              <a:t>objects</a:t>
            </a:r>
            <a:r>
              <a:rPr lang="en-US" spc="-63" dirty="0" smtClean="0"/>
              <a:t> </a:t>
            </a:r>
            <a:r>
              <a:rPr lang="en-US" dirty="0" smtClean="0"/>
              <a:t>at</a:t>
            </a:r>
            <a:r>
              <a:rPr lang="en-US" spc="-9" dirty="0" smtClean="0"/>
              <a:t> </a:t>
            </a:r>
            <a:r>
              <a:rPr lang="en-US" dirty="0" smtClean="0"/>
              <a:t>the agent</a:t>
            </a:r>
          </a:p>
          <a:p>
            <a:pPr lvl="2"/>
            <a:r>
              <a:rPr lang="en-US" dirty="0" smtClean="0"/>
              <a:t>Set</a:t>
            </a:r>
          </a:p>
          <a:p>
            <a:pPr lvl="3"/>
            <a:r>
              <a:rPr lang="en-US" dirty="0" smtClean="0"/>
              <a:t>Enables</a:t>
            </a:r>
            <a:r>
              <a:rPr lang="en-US" spc="-62" dirty="0" smtClean="0"/>
              <a:t> </a:t>
            </a:r>
            <a:r>
              <a:rPr lang="en-US" dirty="0" smtClean="0"/>
              <a:t>the</a:t>
            </a:r>
            <a:r>
              <a:rPr lang="en-US" spc="-37" dirty="0" smtClean="0"/>
              <a:t> </a:t>
            </a:r>
            <a:r>
              <a:rPr lang="en-US" dirty="0" smtClean="0"/>
              <a:t>management</a:t>
            </a:r>
            <a:r>
              <a:rPr lang="en-US" spc="-106" dirty="0" smtClean="0"/>
              <a:t> </a:t>
            </a:r>
            <a:r>
              <a:rPr lang="en-US" dirty="0" smtClean="0"/>
              <a:t>station</a:t>
            </a:r>
            <a:r>
              <a:rPr lang="en-US" spc="-73" dirty="0" smtClean="0"/>
              <a:t> </a:t>
            </a:r>
            <a:r>
              <a:rPr lang="en-US" dirty="0" smtClean="0"/>
              <a:t>to</a:t>
            </a:r>
            <a:r>
              <a:rPr lang="en-US" spc="-9" dirty="0" smtClean="0"/>
              <a:t> </a:t>
            </a:r>
            <a:r>
              <a:rPr lang="en-US" dirty="0" smtClean="0"/>
              <a:t>s</a:t>
            </a:r>
            <a:r>
              <a:rPr lang="en-US" spc="9" dirty="0" smtClean="0"/>
              <a:t>e</a:t>
            </a:r>
            <a:r>
              <a:rPr lang="en-US" dirty="0" smtClean="0"/>
              <a:t>t</a:t>
            </a:r>
            <a:r>
              <a:rPr lang="en-US" spc="-26" dirty="0" smtClean="0"/>
              <a:t> </a:t>
            </a:r>
            <a:r>
              <a:rPr lang="en-US" dirty="0" smtClean="0"/>
              <a:t>the</a:t>
            </a:r>
            <a:r>
              <a:rPr lang="en-US" spc="-32" dirty="0" smtClean="0"/>
              <a:t> </a:t>
            </a:r>
            <a:r>
              <a:rPr lang="en-US" dirty="0" smtClean="0"/>
              <a:t>value</a:t>
            </a:r>
            <a:r>
              <a:rPr lang="en-US" spc="-47" dirty="0" smtClean="0"/>
              <a:t> </a:t>
            </a:r>
            <a:r>
              <a:rPr lang="en-US" dirty="0" smtClean="0"/>
              <a:t>of</a:t>
            </a:r>
            <a:r>
              <a:rPr lang="en-US" spc="-5" dirty="0" smtClean="0"/>
              <a:t> </a:t>
            </a:r>
            <a:r>
              <a:rPr lang="en-US" dirty="0" smtClean="0"/>
              <a:t>objects</a:t>
            </a:r>
            <a:r>
              <a:rPr lang="en-US" spc="-68" dirty="0" smtClean="0"/>
              <a:t> </a:t>
            </a:r>
            <a:r>
              <a:rPr lang="en-US" dirty="0" smtClean="0"/>
              <a:t>at</a:t>
            </a:r>
            <a:r>
              <a:rPr lang="en-US" spc="-5" dirty="0" smtClean="0"/>
              <a:t> </a:t>
            </a:r>
            <a:r>
              <a:rPr lang="en-US" dirty="0" smtClean="0"/>
              <a:t>the agent</a:t>
            </a:r>
          </a:p>
          <a:p>
            <a:pPr lvl="2"/>
            <a:r>
              <a:rPr lang="en-US" dirty="0" smtClean="0"/>
              <a:t>Trap</a:t>
            </a:r>
          </a:p>
          <a:p>
            <a:pPr lvl="3"/>
            <a:r>
              <a:rPr lang="en-US" sz="3000" baseline="2898" dirty="0" smtClean="0"/>
              <a:t>Enables</a:t>
            </a:r>
            <a:r>
              <a:rPr lang="en-US" sz="3000" spc="-48" baseline="2898" dirty="0" smtClean="0"/>
              <a:t> </a:t>
            </a:r>
            <a:r>
              <a:rPr lang="en-US" sz="3000" baseline="2898" dirty="0" smtClean="0"/>
              <a:t>an</a:t>
            </a:r>
            <a:r>
              <a:rPr lang="en-US" sz="3000" spc="-22" baseline="2898" dirty="0" smtClean="0"/>
              <a:t> </a:t>
            </a:r>
            <a:r>
              <a:rPr lang="en-US" sz="3000" baseline="2898" dirty="0" smtClean="0"/>
              <a:t>agent</a:t>
            </a:r>
            <a:r>
              <a:rPr lang="en-US" sz="3000" spc="-45" baseline="2898" dirty="0" smtClean="0"/>
              <a:t> </a:t>
            </a:r>
            <a:r>
              <a:rPr lang="en-US" sz="3000" spc="5" baseline="2898" dirty="0" smtClean="0"/>
              <a:t>t</a:t>
            </a:r>
            <a:r>
              <a:rPr lang="en-US" sz="3000" baseline="2898" dirty="0" smtClean="0"/>
              <a:t>o</a:t>
            </a:r>
            <a:r>
              <a:rPr lang="en-US" sz="3000" spc="-21" baseline="2898" dirty="0" smtClean="0"/>
              <a:t> </a:t>
            </a:r>
            <a:r>
              <a:rPr lang="en-US" sz="3000" baseline="2898" dirty="0" smtClean="0"/>
              <a:t>notify</a:t>
            </a:r>
            <a:r>
              <a:rPr lang="en-US" sz="3000" spc="-32" baseline="2898" dirty="0" smtClean="0"/>
              <a:t> </a:t>
            </a:r>
            <a:r>
              <a:rPr lang="en-US" sz="3000" spc="5" baseline="2898" dirty="0" smtClean="0"/>
              <a:t>t</a:t>
            </a:r>
            <a:r>
              <a:rPr lang="en-US" sz="3000" baseline="2898" dirty="0" smtClean="0"/>
              <a:t>he</a:t>
            </a:r>
            <a:r>
              <a:rPr lang="en-US" sz="3000" spc="-21" baseline="2898" dirty="0" smtClean="0"/>
              <a:t> </a:t>
            </a:r>
            <a:r>
              <a:rPr lang="en-US" sz="3000" baseline="2898" dirty="0" smtClean="0"/>
              <a:t>management</a:t>
            </a:r>
            <a:r>
              <a:rPr lang="en-US" sz="3000" spc="-106" baseline="2898" dirty="0" smtClean="0"/>
              <a:t> </a:t>
            </a:r>
            <a:r>
              <a:rPr lang="en-US" sz="3000" spc="5" baseline="2898" dirty="0" smtClean="0"/>
              <a:t>st</a:t>
            </a:r>
            <a:r>
              <a:rPr lang="en-US" sz="3000" baseline="2898" dirty="0" smtClean="0"/>
              <a:t>a</a:t>
            </a:r>
            <a:r>
              <a:rPr lang="en-US" sz="3000" spc="5" baseline="2898" dirty="0" smtClean="0"/>
              <a:t>t</a:t>
            </a:r>
            <a:r>
              <a:rPr lang="en-US" sz="3000" baseline="2898" dirty="0" smtClean="0"/>
              <a:t>ion</a:t>
            </a:r>
            <a:r>
              <a:rPr lang="en-US" sz="3000" spc="-52" baseline="2898" dirty="0" smtClean="0"/>
              <a:t> </a:t>
            </a:r>
            <a:r>
              <a:rPr lang="en-US" sz="3000" baseline="2898" dirty="0" smtClean="0"/>
              <a:t>of</a:t>
            </a:r>
            <a:r>
              <a:rPr lang="en-US" sz="3000" spc="-11" baseline="2898" dirty="0" smtClean="0"/>
              <a:t> </a:t>
            </a:r>
            <a:r>
              <a:rPr lang="en-US" sz="3000" spc="5" baseline="2898" dirty="0" smtClean="0"/>
              <a:t>s</a:t>
            </a:r>
            <a:r>
              <a:rPr lang="en-US" sz="3000" baseline="2898" dirty="0" smtClean="0"/>
              <a:t>ignificant</a:t>
            </a:r>
            <a:r>
              <a:rPr lang="en-US" sz="3000" spc="-63" baseline="2898" dirty="0" smtClean="0"/>
              <a:t> </a:t>
            </a:r>
            <a:r>
              <a:rPr lang="en-US" sz="3000" baseline="2898" dirty="0" smtClean="0"/>
              <a:t>even</a:t>
            </a:r>
            <a:r>
              <a:rPr lang="en-US" sz="3000" spc="5" baseline="2898" dirty="0" smtClean="0"/>
              <a:t>t</a:t>
            </a: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Network Management Protocol Architecture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2699">
              <a:lnSpc>
                <a:spcPts val="2965"/>
              </a:lnSpc>
              <a:spcBef>
                <a:spcPts val="148"/>
              </a:spcBef>
            </a:pPr>
            <a:r>
              <a:rPr lang="en-US" sz="2400" dirty="0" smtClean="0">
                <a:solidFill>
                  <a:srgbClr val="00007B"/>
                </a:solidFill>
              </a:rPr>
              <a:t></a:t>
            </a:r>
            <a:r>
              <a:rPr lang="en-US" sz="2400" dirty="0" smtClean="0"/>
              <a:t>Designed to be an application-level protocol that is part of the TCP/IP</a:t>
            </a:r>
            <a:r>
              <a:rPr lang="en-US" sz="2400" spc="-14" dirty="0" smtClean="0"/>
              <a:t> </a:t>
            </a:r>
            <a:r>
              <a:rPr lang="en-US" sz="2400" dirty="0" smtClean="0"/>
              <a:t>protocol suite</a:t>
            </a:r>
          </a:p>
          <a:p>
            <a:pPr marL="304800" lvl="1" indent="46038">
              <a:lnSpc>
                <a:spcPts val="2965"/>
              </a:lnSpc>
              <a:spcBef>
                <a:spcPts val="148"/>
              </a:spcBef>
            </a:pPr>
            <a:r>
              <a:rPr lang="en-US" sz="2400" dirty="0" smtClean="0"/>
              <a:t>Operates</a:t>
            </a:r>
            <a:r>
              <a:rPr lang="en-US" sz="2400" spc="9" dirty="0" smtClean="0"/>
              <a:t> </a:t>
            </a:r>
            <a:r>
              <a:rPr lang="en-US" sz="2400" dirty="0" smtClean="0"/>
              <a:t>over</a:t>
            </a:r>
            <a:r>
              <a:rPr lang="en-US" sz="2400" spc="9" dirty="0" smtClean="0"/>
              <a:t> </a:t>
            </a:r>
            <a:r>
              <a:rPr lang="en-US" sz="2400" dirty="0" smtClean="0"/>
              <a:t>UDP</a:t>
            </a:r>
          </a:p>
          <a:p>
            <a:pPr marL="12699" marR="53374">
              <a:lnSpc>
                <a:spcPct val="95825"/>
              </a:lnSpc>
              <a:spcBef>
                <a:spcPts val="470"/>
              </a:spcBef>
            </a:pPr>
            <a:r>
              <a:rPr lang="en-US" sz="2400" dirty="0" smtClean="0">
                <a:solidFill>
                  <a:srgbClr val="00007B"/>
                </a:solidFill>
              </a:rPr>
              <a:t></a:t>
            </a:r>
            <a:r>
              <a:rPr lang="en-US" sz="2400" dirty="0" smtClean="0"/>
              <a:t>Management</a:t>
            </a:r>
            <a:r>
              <a:rPr lang="en-US" sz="2400" spc="14" dirty="0" smtClean="0"/>
              <a:t> </a:t>
            </a:r>
            <a:r>
              <a:rPr lang="en-US" sz="2400" dirty="0" smtClean="0"/>
              <a:t>station</a:t>
            </a:r>
          </a:p>
          <a:p>
            <a:pPr marL="304800" marR="53374" lvl="1" indent="46038">
              <a:lnSpc>
                <a:spcPct val="95825"/>
              </a:lnSpc>
              <a:spcBef>
                <a:spcPts val="470"/>
              </a:spcBef>
            </a:pPr>
            <a:r>
              <a:rPr lang="en-US" sz="2400" dirty="0" smtClean="0"/>
              <a:t>Manager</a:t>
            </a:r>
            <a:r>
              <a:rPr lang="en-US" sz="2400" spc="24" dirty="0" smtClean="0"/>
              <a:t> </a:t>
            </a:r>
            <a:r>
              <a:rPr lang="en-US" sz="2400" dirty="0" smtClean="0"/>
              <a:t>process</a:t>
            </a:r>
          </a:p>
          <a:p>
            <a:pPr marL="1005752">
              <a:lnSpc>
                <a:spcPct val="95825"/>
              </a:lnSpc>
              <a:spcBef>
                <a:spcPts val="345"/>
              </a:spcBef>
            </a:pPr>
            <a:r>
              <a:rPr lang="en-US" sz="2400" dirty="0" smtClean="0"/>
              <a:t>Controls</a:t>
            </a:r>
            <a:r>
              <a:rPr lang="en-US" sz="2400" spc="-74" dirty="0" smtClean="0"/>
              <a:t> </a:t>
            </a:r>
            <a:r>
              <a:rPr lang="en-US" sz="2400" dirty="0" smtClean="0"/>
              <a:t>access</a:t>
            </a:r>
            <a:r>
              <a:rPr lang="en-US" sz="2400" spc="-62" dirty="0" smtClean="0"/>
              <a:t> </a:t>
            </a:r>
            <a:r>
              <a:rPr lang="en-US" sz="2400" dirty="0" smtClean="0"/>
              <a:t>to</a:t>
            </a:r>
            <a:r>
              <a:rPr lang="en-US" sz="2400" spc="538" dirty="0" smtClean="0"/>
              <a:t> </a:t>
            </a:r>
            <a:r>
              <a:rPr lang="en-US" sz="2400" dirty="0" smtClean="0"/>
              <a:t>a</a:t>
            </a:r>
            <a:r>
              <a:rPr lang="en-US" sz="2400" spc="-11" dirty="0" smtClean="0"/>
              <a:t> </a:t>
            </a:r>
            <a:r>
              <a:rPr lang="en-US" sz="2400" dirty="0" smtClean="0"/>
              <a:t>central</a:t>
            </a:r>
            <a:r>
              <a:rPr lang="en-US" sz="2400" spc="-64" dirty="0" smtClean="0"/>
              <a:t> </a:t>
            </a:r>
            <a:r>
              <a:rPr lang="en-US" sz="2400" dirty="0" smtClean="0"/>
              <a:t>MIB</a:t>
            </a:r>
            <a:r>
              <a:rPr lang="en-US" sz="2400" spc="-5" dirty="0" smtClean="0"/>
              <a:t> </a:t>
            </a:r>
            <a:r>
              <a:rPr lang="en-US" sz="2400" dirty="0" smtClean="0"/>
              <a:t>at</a:t>
            </a:r>
            <a:r>
              <a:rPr lang="en-US" sz="2400" spc="-5" dirty="0" smtClean="0"/>
              <a:t> </a:t>
            </a:r>
            <a:r>
              <a:rPr lang="en-US" sz="2400" dirty="0" smtClean="0"/>
              <a:t>the</a:t>
            </a:r>
            <a:r>
              <a:rPr lang="en-US" sz="2400" spc="-32" dirty="0" smtClean="0"/>
              <a:t> </a:t>
            </a:r>
            <a:r>
              <a:rPr lang="en-US" sz="2400" dirty="0" smtClean="0"/>
              <a:t>management</a:t>
            </a:r>
            <a:r>
              <a:rPr lang="en-US" sz="2400" spc="-116" dirty="0" smtClean="0"/>
              <a:t> </a:t>
            </a:r>
            <a:r>
              <a:rPr lang="en-US" sz="2400" dirty="0" smtClean="0"/>
              <a:t>station</a:t>
            </a:r>
          </a:p>
          <a:p>
            <a:pPr marL="1005752">
              <a:lnSpc>
                <a:spcPct val="95825"/>
              </a:lnSpc>
              <a:spcBef>
                <a:spcPts val="345"/>
              </a:spcBef>
            </a:pPr>
            <a:r>
              <a:rPr lang="en-US" sz="2400" dirty="0" smtClean="0"/>
              <a:t>Provides</a:t>
            </a:r>
            <a:r>
              <a:rPr lang="en-US" sz="2400" spc="-76" dirty="0" smtClean="0"/>
              <a:t> </a:t>
            </a:r>
            <a:r>
              <a:rPr lang="en-US" sz="2400" dirty="0" smtClean="0"/>
              <a:t>an</a:t>
            </a:r>
            <a:r>
              <a:rPr lang="en-US" sz="2400" spc="-27" dirty="0" smtClean="0"/>
              <a:t> </a:t>
            </a:r>
            <a:r>
              <a:rPr lang="en-US" sz="2400" dirty="0" smtClean="0"/>
              <a:t>interface</a:t>
            </a:r>
            <a:r>
              <a:rPr lang="en-US" sz="2400" spc="-81" dirty="0" smtClean="0"/>
              <a:t> </a:t>
            </a:r>
            <a:r>
              <a:rPr lang="en-US" sz="2400" dirty="0" smtClean="0"/>
              <a:t>to</a:t>
            </a:r>
            <a:r>
              <a:rPr lang="en-US" sz="2400" spc="-5" dirty="0" smtClean="0"/>
              <a:t> </a:t>
            </a:r>
            <a:r>
              <a:rPr lang="en-US" sz="2400" dirty="0" smtClean="0"/>
              <a:t>the</a:t>
            </a:r>
            <a:r>
              <a:rPr lang="en-US" sz="2400" spc="-32" dirty="0" smtClean="0"/>
              <a:t> </a:t>
            </a:r>
            <a:r>
              <a:rPr lang="en-US" sz="2400" dirty="0" smtClean="0"/>
              <a:t>network</a:t>
            </a:r>
            <a:r>
              <a:rPr lang="en-US" sz="2400" spc="-74" dirty="0" smtClean="0"/>
              <a:t> </a:t>
            </a:r>
            <a:r>
              <a:rPr lang="en-US" sz="2400" dirty="0" smtClean="0"/>
              <a:t>manag</a:t>
            </a:r>
            <a:r>
              <a:rPr lang="en-US" sz="2400" spc="14" dirty="0" smtClean="0"/>
              <a:t>e</a:t>
            </a:r>
            <a:r>
              <a:rPr lang="en-US" sz="2400" dirty="0" smtClean="0"/>
              <a:t>r</a:t>
            </a:r>
          </a:p>
          <a:p>
            <a:pPr marL="1005752">
              <a:lnSpc>
                <a:spcPct val="95825"/>
              </a:lnSpc>
              <a:spcBef>
                <a:spcPts val="345"/>
              </a:spcBef>
            </a:pPr>
            <a:r>
              <a:rPr lang="en-US" sz="2400" dirty="0" smtClean="0"/>
              <a:t>Achieves</a:t>
            </a:r>
            <a:r>
              <a:rPr lang="en-US" sz="2400" spc="-71" dirty="0" smtClean="0"/>
              <a:t> </a:t>
            </a:r>
            <a:r>
              <a:rPr lang="en-US" sz="2400" dirty="0" smtClean="0"/>
              <a:t>network</a:t>
            </a:r>
            <a:r>
              <a:rPr lang="en-US" sz="2400" spc="-68" dirty="0" smtClean="0"/>
              <a:t> </a:t>
            </a:r>
            <a:r>
              <a:rPr lang="en-US" sz="2400" dirty="0" smtClean="0"/>
              <a:t>management</a:t>
            </a:r>
            <a:r>
              <a:rPr lang="en-US" sz="2400" spc="-106" dirty="0" smtClean="0"/>
              <a:t> </a:t>
            </a:r>
            <a:r>
              <a:rPr lang="en-US" sz="2400" dirty="0" smtClean="0"/>
              <a:t>by</a:t>
            </a:r>
            <a:r>
              <a:rPr lang="en-US" sz="2400" spc="-31" dirty="0" smtClean="0"/>
              <a:t> </a:t>
            </a:r>
            <a:r>
              <a:rPr lang="en-US" sz="2400" dirty="0" smtClean="0"/>
              <a:t>using</a:t>
            </a:r>
            <a:r>
              <a:rPr lang="en-US" sz="2400" spc="-37" dirty="0" smtClean="0"/>
              <a:t> </a:t>
            </a:r>
            <a:r>
              <a:rPr lang="en-US" sz="2400" dirty="0" smtClean="0"/>
              <a:t>SNMP</a:t>
            </a:r>
          </a:p>
          <a:p>
            <a:pPr marL="1298360" lvl="1">
              <a:lnSpc>
                <a:spcPct val="95825"/>
              </a:lnSpc>
              <a:spcBef>
                <a:spcPts val="345"/>
              </a:spcBef>
            </a:pPr>
            <a:r>
              <a:rPr lang="en-US" sz="2000" dirty="0" smtClean="0"/>
              <a:t>Implemented</a:t>
            </a:r>
            <a:r>
              <a:rPr lang="en-US" sz="2000" spc="-9" dirty="0" smtClean="0"/>
              <a:t> </a:t>
            </a:r>
            <a:r>
              <a:rPr lang="en-US" sz="2000" dirty="0" smtClean="0"/>
              <a:t>on</a:t>
            </a:r>
            <a:r>
              <a:rPr lang="en-US" sz="2000" spc="-9" dirty="0" smtClean="0"/>
              <a:t> </a:t>
            </a:r>
            <a:r>
              <a:rPr lang="en-US" sz="2000" dirty="0" smtClean="0"/>
              <a:t>t</a:t>
            </a:r>
            <a:r>
              <a:rPr lang="en-US" sz="2000" spc="5" dirty="0" smtClean="0"/>
              <a:t>o</a:t>
            </a:r>
            <a:r>
              <a:rPr lang="en-US" sz="2000" dirty="0" smtClean="0"/>
              <a:t>p of UDP. IP, and the relevant network-d</a:t>
            </a:r>
            <a:r>
              <a:rPr lang="en-US" sz="2000" spc="5" dirty="0" smtClean="0"/>
              <a:t>e</a:t>
            </a:r>
            <a:r>
              <a:rPr lang="en-US" sz="2000" dirty="0" smtClean="0"/>
              <a:t>pendent</a:t>
            </a:r>
            <a:r>
              <a:rPr lang="en-US" sz="2000" spc="-14" dirty="0" smtClean="0"/>
              <a:t> </a:t>
            </a:r>
            <a:r>
              <a:rPr lang="en-US" sz="2000" dirty="0" smtClean="0"/>
              <a:t>protocols</a:t>
            </a:r>
          </a:p>
          <a:p>
            <a:pPr marL="350838" indent="-350838">
              <a:lnSpc>
                <a:spcPct val="100000"/>
              </a:lnSpc>
              <a:spcBef>
                <a:spcPts val="345"/>
              </a:spcBef>
            </a:pPr>
            <a:r>
              <a:rPr lang="en-US" sz="2400" dirty="0" smtClean="0"/>
              <a:t>Managed devices</a:t>
            </a:r>
          </a:p>
          <a:p>
            <a:pPr marL="457200" lvl="1" indent="-165100">
              <a:lnSpc>
                <a:spcPct val="100000"/>
              </a:lnSpc>
              <a:spcBef>
                <a:spcPts val="345"/>
              </a:spcBef>
            </a:pPr>
            <a:r>
              <a:rPr lang="en-US" sz="2000" dirty="0" smtClean="0"/>
              <a:t>Agent </a:t>
            </a:r>
          </a:p>
          <a:p>
            <a:pPr marL="722376" lvl="2" indent="-165100">
              <a:lnSpc>
                <a:spcPct val="100000"/>
              </a:lnSpc>
              <a:spcBef>
                <a:spcPts val="345"/>
              </a:spcBef>
            </a:pPr>
            <a:r>
              <a:rPr lang="en-US" sz="2000" dirty="0" smtClean="0"/>
              <a:t>Implements SNMP, UDP, IP</a:t>
            </a:r>
          </a:p>
          <a:p>
            <a:pPr marL="722376" lvl="2" indent="-165100">
              <a:lnSpc>
                <a:spcPct val="100000"/>
              </a:lnSpc>
              <a:spcBef>
                <a:spcPts val="345"/>
              </a:spcBef>
            </a:pPr>
            <a:r>
              <a:rPr lang="en-US" sz="2400" dirty="0" smtClean="0"/>
              <a:t>Interprets the SNMP messages and controls the agent’s MIB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8</a:t>
            </a:fld>
            <a:endParaRPr 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Configuration of SNMP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9</a:t>
            </a:fld>
            <a:endParaRPr lang="x-none"/>
          </a:p>
        </p:txBody>
      </p:sp>
      <p:sp>
        <p:nvSpPr>
          <p:cNvPr id="5" name="object 14"/>
          <p:cNvSpPr/>
          <p:nvPr/>
        </p:nvSpPr>
        <p:spPr>
          <a:xfrm>
            <a:off x="1371600" y="1600200"/>
            <a:ext cx="6341364" cy="48973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737218-2D69-414E-88F7-02B9818403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57B1C3A-FF0B-48A3-B50B-738B2404AF5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7A8EE51-081A-44F4-93EA-D57B1DEDFFA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6680</TotalTime>
  <Words>645</Words>
  <Application>Microsoft Macintosh PowerPoint</Application>
  <PresentationFormat>On-screen Show (4:3)</PresentationFormat>
  <Paragraphs>132</Paragraphs>
  <Slides>17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Corbel</vt:lpstr>
      <vt:lpstr>PMingLiU</vt:lpstr>
      <vt:lpstr>Wingdings</vt:lpstr>
      <vt:lpstr>Wingdings 2</vt:lpstr>
      <vt:lpstr>Wingdings 3</vt:lpstr>
      <vt:lpstr>Module</vt:lpstr>
      <vt:lpstr>Lec 5: SNMP Network Management</vt:lpstr>
      <vt:lpstr>What is protocol?</vt:lpstr>
      <vt:lpstr>Management Station</vt:lpstr>
      <vt:lpstr>Management Station</vt:lpstr>
      <vt:lpstr>Management Agent</vt:lpstr>
      <vt:lpstr>Management Information Base</vt:lpstr>
      <vt:lpstr>Network Management Protocol</vt:lpstr>
      <vt:lpstr>Network Management Protocol Architecture</vt:lpstr>
      <vt:lpstr>Configuration of SNMP</vt:lpstr>
      <vt:lpstr>Network Management Example</vt:lpstr>
      <vt:lpstr>Network Management Example</vt:lpstr>
      <vt:lpstr>SNMP Protocol</vt:lpstr>
      <vt:lpstr>The Role of SNMP</vt:lpstr>
      <vt:lpstr>Trap Directed Polling</vt:lpstr>
      <vt:lpstr>Trap Directed Polling</vt:lpstr>
      <vt:lpstr>Trap Directed Polling</vt:lpstr>
      <vt:lpstr>Overhead of Network Management System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 4: Protocols</dc:title>
  <dc:creator>Maysoon</dc:creator>
  <cp:lastModifiedBy>Microsoft Office User</cp:lastModifiedBy>
  <cp:revision>40</cp:revision>
  <dcterms:created xsi:type="dcterms:W3CDTF">2013-09-25T08:41:57Z</dcterms:created>
  <dcterms:modified xsi:type="dcterms:W3CDTF">2016-10-19T21:26:07Z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