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24"/>
  </p:notesMasterIdLst>
  <p:sldIdLst>
    <p:sldId id="256" r:id="rId5"/>
    <p:sldId id="287" r:id="rId6"/>
    <p:sldId id="292" r:id="rId7"/>
    <p:sldId id="288" r:id="rId8"/>
    <p:sldId id="317" r:id="rId9"/>
    <p:sldId id="318" r:id="rId10"/>
    <p:sldId id="295" r:id="rId11"/>
    <p:sldId id="299" r:id="rId12"/>
    <p:sldId id="319" r:id="rId13"/>
    <p:sldId id="293" r:id="rId14"/>
    <p:sldId id="289" r:id="rId15"/>
    <p:sldId id="296" r:id="rId16"/>
    <p:sldId id="312" r:id="rId17"/>
    <p:sldId id="290" r:id="rId18"/>
    <p:sldId id="307" r:id="rId19"/>
    <p:sldId id="311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B3CFA-D72F-4E78-BEED-C941666494B0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20D27-E6EE-4C7A-A22E-731E08B3B4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57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775499-C472-4881-8643-B4BA67FA9ECE}" type="slidenum">
              <a:rPr lang="en-CA"/>
              <a:pPr/>
              <a:t>15</a:t>
            </a:fld>
            <a:endParaRPr lang="en-CA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0322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620D27-E6EE-4C7A-A22E-731E08B3B4F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870333E-3675-497B-AF1E-1501BF0A39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 </a:t>
            </a:r>
            <a:br>
              <a:rPr lang="en-US" dirty="0" smtClean="0"/>
            </a:br>
            <a:r>
              <a:rPr lang="en-US" dirty="0" smtClean="0"/>
              <a:t>part #3</a:t>
            </a:r>
            <a:br>
              <a:rPr lang="en-US" dirty="0" smtClean="0"/>
            </a:br>
            <a:r>
              <a:rPr lang="en-US" dirty="0" smtClean="0"/>
              <a:t>C++ Input / Output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Semester 1434 -1435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476672"/>
            <a:ext cx="51845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ar-SA" b="1" dirty="0" smtClean="0"/>
              <a:t>King Saud University </a:t>
            </a:r>
          </a:p>
          <a:p>
            <a:r>
              <a:rPr lang="en-US" b="1" dirty="0" smtClean="0"/>
              <a:t>College of Applied studies and Community Service</a:t>
            </a:r>
          </a:p>
          <a:p>
            <a:r>
              <a:rPr lang="en-US" b="1" dirty="0" smtClean="0"/>
              <a:t>CSC1101</a:t>
            </a:r>
          </a:p>
          <a:p>
            <a:r>
              <a:rPr lang="en-US" b="1" dirty="0" smtClean="0"/>
              <a:t>By: Fatimah </a:t>
            </a:r>
            <a:r>
              <a:rPr lang="en-US" b="1" dirty="0" err="1" smtClean="0"/>
              <a:t>Alakeel</a:t>
            </a:r>
            <a:endParaRPr lang="en-US" b="1" dirty="0" smtClean="0"/>
          </a:p>
          <a:p>
            <a:r>
              <a:rPr lang="en-US" b="1" dirty="0" smtClean="0"/>
              <a:t>2013 Edit: </a:t>
            </a:r>
            <a:r>
              <a:rPr lang="en-US" b="1" dirty="0" err="1" smtClean="0"/>
              <a:t>Ghadah</a:t>
            </a:r>
            <a:r>
              <a:rPr lang="en-US" b="1" dirty="0" smtClean="0"/>
              <a:t> Al </a:t>
            </a:r>
            <a:r>
              <a:rPr lang="en-US" b="1" dirty="0" err="1" smtClean="0"/>
              <a:t>hadba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Extraction Operator (&gt;&gt;)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To get </a:t>
            </a:r>
            <a:r>
              <a:rPr lang="en-US" sz="3600" b="1" dirty="0"/>
              <a:t>input</a:t>
            </a:r>
            <a:r>
              <a:rPr lang="en-US" sz="2800" dirty="0"/>
              <a:t> from the keyboard we use the extraction operator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&gt;&gt;</a:t>
            </a:r>
            <a:r>
              <a:rPr lang="en-US" sz="2800" dirty="0" smtClean="0"/>
              <a:t>and </a:t>
            </a:r>
            <a:r>
              <a:rPr lang="en-US" sz="2800" dirty="0"/>
              <a:t>the object </a:t>
            </a:r>
            <a:r>
              <a:rPr lang="en-US" sz="2800" dirty="0" err="1">
                <a:solidFill>
                  <a:srgbClr val="0070C0"/>
                </a:solidFill>
              </a:rPr>
              <a:t>cin</a:t>
            </a:r>
            <a:endParaRPr lang="en-US" sz="2800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u="sng" dirty="0" smtClean="0"/>
              <a:t>Format:</a:t>
            </a:r>
            <a:r>
              <a:rPr lang="en-US" sz="2800" dirty="0" smtClean="0"/>
              <a:t>  </a:t>
            </a:r>
            <a:r>
              <a:rPr lang="en-US" sz="2800" dirty="0" err="1">
                <a:solidFill>
                  <a:srgbClr val="0070C0"/>
                </a:solidFill>
                <a:latin typeface="Courier New" pitchFamily="49" charset="0"/>
              </a:rPr>
              <a:t>cin</a:t>
            </a:r>
            <a:r>
              <a:rPr lang="en-US" sz="2800" dirty="0">
                <a:latin typeface="Courier New" pitchFamily="49" charset="0"/>
              </a:rPr>
              <a:t> </a:t>
            </a: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Courier New" pitchFamily="49" charset="0"/>
              </a:rPr>
              <a:t>&gt;&gt;</a:t>
            </a:r>
            <a:r>
              <a:rPr lang="en-US" sz="2800" dirty="0">
                <a:latin typeface="Courier New" pitchFamily="49" charset="0"/>
              </a:rPr>
              <a:t> </a:t>
            </a:r>
            <a:r>
              <a:rPr lang="en-US" sz="2800" i="1" dirty="0">
                <a:latin typeface="Courier New" pitchFamily="49" charset="0"/>
              </a:rPr>
              <a:t>Variable</a:t>
            </a:r>
            <a:r>
              <a:rPr lang="en-US" sz="2800" dirty="0">
                <a:latin typeface="Courier New" pitchFamily="49" charset="0"/>
              </a:rPr>
              <a:t>;</a:t>
            </a:r>
            <a:endParaRPr lang="en-US" sz="2800" i="1" dirty="0">
              <a:latin typeface="Courier New" pitchFamily="49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/>
              <a:t>The </a:t>
            </a:r>
            <a:r>
              <a:rPr lang="en-US" sz="2800" dirty="0"/>
              <a:t>compiler figures out the type of the variable and reads in the appropriate type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chemeClr val="accent2"/>
                </a:solidFill>
                <a:latin typeface="Courier New" pitchFamily="49" charset="0"/>
              </a:rPr>
              <a:t>e.g.</a:t>
            </a:r>
            <a:endParaRPr lang="en-US" sz="2400" dirty="0" smtClean="0">
              <a:latin typeface="Courier New" pitchFamily="49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</a:rPr>
              <a:t>X;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rgbClr val="0070C0"/>
                </a:solidFill>
                <a:latin typeface="Courier New" pitchFamily="49" charset="0"/>
              </a:rPr>
              <a:t>float</a:t>
            </a:r>
            <a:r>
              <a:rPr lang="en-US" sz="2400" dirty="0">
                <a:latin typeface="Courier New" pitchFamily="49" charset="0"/>
              </a:rPr>
              <a:t> Y;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cin</a:t>
            </a:r>
            <a:r>
              <a:rPr lang="en-US" sz="2400" dirty="0">
                <a:latin typeface="Courier New" pitchFamily="49" charset="0"/>
              </a:rPr>
              <a:t> &gt;&gt; X; </a:t>
            </a:r>
            <a:r>
              <a:rPr lang="en-US" sz="2400" dirty="0">
                <a:solidFill>
                  <a:srgbClr val="00B050"/>
                </a:solidFill>
                <a:latin typeface="Courier New" pitchFamily="49" charset="0"/>
              </a:rPr>
              <a:t>// Reads in an integer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cin</a:t>
            </a:r>
            <a:r>
              <a:rPr lang="en-US" sz="2400" dirty="0">
                <a:latin typeface="Courier New" pitchFamily="49" charset="0"/>
              </a:rPr>
              <a:t> &gt;&gt; Y; </a:t>
            </a:r>
            <a:r>
              <a:rPr lang="en-US" sz="2400" dirty="0">
                <a:solidFill>
                  <a:srgbClr val="00B050"/>
                </a:solidFill>
                <a:latin typeface="Courier New" pitchFamily="49" charset="0"/>
              </a:rPr>
              <a:t>// Reads in a float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US" sz="2400" b="1" dirty="0" err="1" smtClean="0">
                <a:latin typeface="Courier New" pitchFamily="49" charset="0"/>
              </a:rPr>
              <a:t>cin</a:t>
            </a:r>
            <a:r>
              <a:rPr lang="en-US" sz="2400" b="1" dirty="0" smtClean="0">
                <a:latin typeface="Courier New" pitchFamily="49" charset="0"/>
              </a:rPr>
              <a:t> &gt;&gt; </a:t>
            </a:r>
            <a:r>
              <a:rPr lang="en-US" sz="2400" b="1" dirty="0" err="1" smtClean="0">
                <a:latin typeface="Courier New" pitchFamily="49" charset="0"/>
              </a:rPr>
              <a:t>someVariable</a:t>
            </a:r>
            <a:r>
              <a:rPr lang="en-US" sz="2400" dirty="0" smtClean="0"/>
              <a:t>;</a:t>
            </a:r>
          </a:p>
          <a:p>
            <a:pPr lvl="2"/>
            <a:r>
              <a:rPr lang="en-US" sz="2000" b="1" dirty="0" err="1" smtClean="0">
                <a:latin typeface="Courier New" pitchFamily="49" charset="0"/>
              </a:rPr>
              <a:t>cin</a:t>
            </a:r>
            <a:r>
              <a:rPr lang="en-US" sz="2000" dirty="0" smtClean="0"/>
              <a:t> knows what type of data is to be assigned to </a:t>
            </a:r>
            <a:r>
              <a:rPr lang="en-US" sz="2000" b="1" dirty="0" err="1" smtClean="0">
                <a:latin typeface="Courier New" pitchFamily="49" charset="0"/>
              </a:rPr>
              <a:t>someVariable</a:t>
            </a:r>
            <a:r>
              <a:rPr lang="en-US" sz="2000" dirty="0" smtClean="0"/>
              <a:t> (based on the type of </a:t>
            </a:r>
            <a:r>
              <a:rPr lang="en-US" sz="2000" b="1" dirty="0" err="1" smtClean="0">
                <a:latin typeface="Courier New" pitchFamily="49" charset="0"/>
              </a:rPr>
              <a:t>someVariable</a:t>
            </a:r>
            <a:r>
              <a:rPr lang="en-US" sz="2000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Stream </a:t>
            </a:r>
            <a:r>
              <a:rPr lang="en-US" sz="2800" b="1" dirty="0"/>
              <a:t>Input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784"/>
            <a:ext cx="7772400" cy="5181600"/>
          </a:xfrm>
        </p:spPr>
        <p:txBody>
          <a:bodyPr/>
          <a:lstStyle/>
          <a:p>
            <a:r>
              <a:rPr lang="en-US" sz="2800" b="1" dirty="0">
                <a:latin typeface="Courier New" pitchFamily="49" charset="0"/>
              </a:rPr>
              <a:t>&gt;&gt;</a:t>
            </a:r>
            <a:r>
              <a:rPr lang="en-US" sz="2800" dirty="0"/>
              <a:t> (stream-extraction) </a:t>
            </a:r>
          </a:p>
          <a:p>
            <a:pPr lvl="1"/>
            <a:r>
              <a:rPr lang="en-US" sz="2000" dirty="0"/>
              <a:t>Used to perform stream input</a:t>
            </a:r>
          </a:p>
          <a:p>
            <a:pPr lvl="1"/>
            <a:r>
              <a:rPr lang="en-US" sz="2000" dirty="0"/>
              <a:t>Normally ignores whitespaces (spaces, tabs, newlines</a:t>
            </a:r>
            <a:r>
              <a:rPr lang="en-US" sz="2000" dirty="0" smtClean="0"/>
              <a:t>) in the input stream.</a:t>
            </a:r>
            <a:endParaRPr lang="en-US" sz="2000" dirty="0"/>
          </a:p>
          <a:p>
            <a:pPr lvl="1"/>
            <a:r>
              <a:rPr lang="en-US" sz="2000" dirty="0"/>
              <a:t>Returns zero (</a:t>
            </a:r>
            <a:r>
              <a:rPr lang="en-US" sz="2000" b="1" dirty="0">
                <a:latin typeface="Courier New" pitchFamily="49" charset="0"/>
              </a:rPr>
              <a:t>false</a:t>
            </a:r>
            <a:r>
              <a:rPr lang="en-US" sz="2000" dirty="0"/>
              <a:t>) when </a:t>
            </a:r>
            <a:r>
              <a:rPr lang="en-US" sz="2000" b="1" dirty="0">
                <a:latin typeface="Courier New" pitchFamily="49" charset="0"/>
              </a:rPr>
              <a:t>EOF</a:t>
            </a:r>
            <a:r>
              <a:rPr lang="en-US" sz="2000" dirty="0"/>
              <a:t> is encountered, otherwise returns reference to the object from which it was invoked (i.e. </a:t>
            </a:r>
            <a:r>
              <a:rPr lang="en-US" sz="2000" b="1" dirty="0" err="1">
                <a:latin typeface="Courier New" pitchFamily="49" charset="0"/>
              </a:rPr>
              <a:t>cin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This enables cascaded input</a:t>
            </a:r>
          </a:p>
          <a:p>
            <a:pPr lvl="2">
              <a:buFontTx/>
              <a:buNone/>
            </a:pPr>
            <a:r>
              <a:rPr lang="en-US" sz="2000" b="1" dirty="0" err="1">
                <a:latin typeface="Courier New" pitchFamily="49" charset="0"/>
              </a:rPr>
              <a:t>cin</a:t>
            </a:r>
            <a:r>
              <a:rPr lang="en-US" sz="2000" b="1" dirty="0">
                <a:latin typeface="Courier New" pitchFamily="49" charset="0"/>
              </a:rPr>
              <a:t> &gt;&gt; x &gt;&gt; y;</a:t>
            </a:r>
            <a:endParaRPr lang="en-US" sz="1800" dirty="0"/>
          </a:p>
          <a:p>
            <a:endParaRPr lang="en-US" sz="28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Chaining Calls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Multiple uses of the insertion and extraction operator can be </a:t>
            </a:r>
            <a:r>
              <a:rPr lang="en-US" sz="2800" i="1" dirty="0"/>
              <a:t>chained</a:t>
            </a:r>
            <a:r>
              <a:rPr lang="en-US" sz="2800" dirty="0"/>
              <a:t> together:</a:t>
            </a:r>
          </a:p>
          <a:p>
            <a:pPr lvl="1"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cout</a:t>
            </a:r>
            <a:r>
              <a:rPr lang="en-US" sz="2400" dirty="0">
                <a:latin typeface="Courier New" pitchFamily="49" charset="0"/>
              </a:rPr>
              <a:t> &lt;&lt; </a:t>
            </a:r>
            <a:r>
              <a:rPr lang="en-US" sz="2400" i="1" dirty="0">
                <a:latin typeface="Courier New" pitchFamily="49" charset="0"/>
              </a:rPr>
              <a:t>E1</a:t>
            </a:r>
            <a:r>
              <a:rPr lang="en-US" sz="2400" dirty="0">
                <a:latin typeface="Courier New" pitchFamily="49" charset="0"/>
              </a:rPr>
              <a:t> &lt;&lt; </a:t>
            </a:r>
            <a:r>
              <a:rPr lang="en-US" sz="2400" i="1" dirty="0">
                <a:latin typeface="Courier New" pitchFamily="49" charset="0"/>
              </a:rPr>
              <a:t>E2</a:t>
            </a:r>
            <a:r>
              <a:rPr lang="en-US" sz="2400" dirty="0">
                <a:latin typeface="Courier New" pitchFamily="49" charset="0"/>
              </a:rPr>
              <a:t> &lt;&lt; </a:t>
            </a:r>
            <a:r>
              <a:rPr lang="en-US" sz="2400" i="1" dirty="0">
                <a:latin typeface="Courier New" pitchFamily="49" charset="0"/>
              </a:rPr>
              <a:t>E3</a:t>
            </a:r>
            <a:r>
              <a:rPr lang="en-US" sz="2400" dirty="0">
                <a:latin typeface="Courier New" pitchFamily="49" charset="0"/>
              </a:rPr>
              <a:t> &lt;&lt; … ;</a:t>
            </a:r>
          </a:p>
          <a:p>
            <a:pPr lvl="1">
              <a:buFontTx/>
              <a:buNone/>
            </a:pPr>
            <a:r>
              <a:rPr lang="en-US" sz="2400" dirty="0" err="1">
                <a:latin typeface="Courier New" pitchFamily="49" charset="0"/>
              </a:rPr>
              <a:t>cin</a:t>
            </a:r>
            <a:r>
              <a:rPr lang="en-US" sz="2400" dirty="0">
                <a:latin typeface="Courier New" pitchFamily="49" charset="0"/>
              </a:rPr>
              <a:t> &gt;&gt; </a:t>
            </a:r>
            <a:r>
              <a:rPr lang="en-US" sz="2400" i="1" dirty="0">
                <a:latin typeface="Courier New" pitchFamily="49" charset="0"/>
              </a:rPr>
              <a:t>V1</a:t>
            </a:r>
            <a:r>
              <a:rPr lang="en-US" sz="2400" dirty="0">
                <a:latin typeface="Courier New" pitchFamily="49" charset="0"/>
              </a:rPr>
              <a:t> &gt;&gt; </a:t>
            </a:r>
            <a:r>
              <a:rPr lang="en-US" sz="2400" i="1" dirty="0">
                <a:latin typeface="Courier New" pitchFamily="49" charset="0"/>
              </a:rPr>
              <a:t>V2</a:t>
            </a:r>
            <a:r>
              <a:rPr lang="en-US" sz="2400" dirty="0">
                <a:latin typeface="Courier New" pitchFamily="49" charset="0"/>
              </a:rPr>
              <a:t> &gt;&gt; </a:t>
            </a:r>
            <a:r>
              <a:rPr lang="en-US" sz="2400" i="1" dirty="0">
                <a:latin typeface="Courier New" pitchFamily="49" charset="0"/>
              </a:rPr>
              <a:t>V3</a:t>
            </a:r>
            <a:r>
              <a:rPr lang="en-US" sz="2400" dirty="0">
                <a:latin typeface="Courier New" pitchFamily="49" charset="0"/>
              </a:rPr>
              <a:t> &gt;&gt; …;</a:t>
            </a:r>
          </a:p>
          <a:p>
            <a:r>
              <a:rPr lang="en-US" sz="2800" dirty="0"/>
              <a:t>Equivalent to performing the set of insertion or extraction operators one at a time</a:t>
            </a:r>
          </a:p>
          <a:p>
            <a:r>
              <a:rPr lang="en-US" sz="2800" dirty="0"/>
              <a:t>Example</a:t>
            </a:r>
          </a:p>
          <a:p>
            <a:pPr lvl="1">
              <a:buFontTx/>
              <a:buNone/>
            </a:pPr>
            <a:r>
              <a:rPr lang="en-US" sz="2400" dirty="0" err="1"/>
              <a:t>cout</a:t>
            </a:r>
            <a:r>
              <a:rPr lang="en-US" sz="2400" dirty="0"/>
              <a:t> &lt;&lt; “Total sales are $” &lt;&lt; sales &lt;&lt; ‘\n’;</a:t>
            </a:r>
          </a:p>
          <a:p>
            <a:pPr lvl="1">
              <a:buFontTx/>
              <a:buNone/>
            </a:pPr>
            <a:r>
              <a:rPr lang="en-US" sz="2400" dirty="0" err="1"/>
              <a:t>cin</a:t>
            </a:r>
            <a:r>
              <a:rPr lang="en-US" sz="2400" dirty="0"/>
              <a:t> &gt;&gt; Sales1 &gt;&gt; Sales2 &gt;&gt; Sales3;</a:t>
            </a:r>
            <a:endParaRPr lang="en-US" sz="2400" dirty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4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ln/>
        </p:spPr>
        <p:txBody>
          <a:bodyPr lIns="82945" tIns="41473" rIns="82945" bIns="4147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dirty="0" smtClean="0"/>
              <a:t>Extraction/Insertion Example</a:t>
            </a:r>
            <a:endParaRPr lang="en-CA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536" y="1484784"/>
            <a:ext cx="8228160" cy="4444307"/>
          </a:xfrm>
          <a:ln/>
        </p:spPr>
        <p:txBody>
          <a:bodyPr lIns="82945" tIns="41473" rIns="82945" bIns="41473">
            <a:normAutofit lnSpcReduction="10000"/>
          </a:bodyPr>
          <a:lstStyle/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>
                <a:latin typeface="Courier 10 Pitch" pitchFamily="1" charset="0"/>
              </a:rPr>
              <a:t>cout</a:t>
            </a:r>
            <a:r>
              <a:rPr lang="en-CA" sz="2000" dirty="0">
                <a:latin typeface="Courier 10 Pitch" pitchFamily="1" charset="0"/>
              </a:rPr>
              <a:t> &lt;&lt; “Hello world</a:t>
            </a:r>
            <a:r>
              <a:rPr lang="en-CA" sz="2000" dirty="0" smtClean="0">
                <a:latin typeface="Courier 10 Pitch" pitchFamily="1" charset="0"/>
              </a:rPr>
              <a:t>! ”;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latin typeface="Courier 10 Pitch" pitchFamily="1" charset="0"/>
              </a:rPr>
              <a:t>int </a:t>
            </a:r>
            <a:r>
              <a:rPr lang="en-CA" sz="2000" dirty="0" err="1" smtClean="0">
                <a:latin typeface="Courier 10 Pitch" pitchFamily="1" charset="0"/>
              </a:rPr>
              <a:t>i</a:t>
            </a:r>
            <a:r>
              <a:rPr lang="en-CA" sz="2000" dirty="0" smtClean="0">
                <a:latin typeface="Courier 10 Pitch" pitchFamily="1" charset="0"/>
              </a:rPr>
              <a:t>=5;</a:t>
            </a:r>
            <a:endParaRPr lang="en-CA" sz="2000" dirty="0">
              <a:latin typeface="Courier 10 Pitch" pitchFamily="1" charset="0"/>
            </a:endParaRP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>
                <a:latin typeface="Courier 10 Pitch" pitchFamily="1" charset="0"/>
              </a:rPr>
              <a:t>cout</a:t>
            </a:r>
            <a:r>
              <a:rPr lang="en-CA" sz="2000" dirty="0">
                <a:latin typeface="Courier 10 Pitch" pitchFamily="1" charset="0"/>
              </a:rPr>
              <a:t> &lt;&lt; “The value of </a:t>
            </a:r>
            <a:r>
              <a:rPr lang="en-CA" sz="2000" dirty="0" err="1">
                <a:latin typeface="Courier 10 Pitch" pitchFamily="1" charset="0"/>
              </a:rPr>
              <a:t>i</a:t>
            </a:r>
            <a:r>
              <a:rPr lang="en-CA" sz="2000" dirty="0">
                <a:latin typeface="Courier 10 Pitch" pitchFamily="1" charset="0"/>
              </a:rPr>
              <a:t> is “ &lt;&lt; </a:t>
            </a:r>
            <a:r>
              <a:rPr lang="en-CA" sz="2000" dirty="0" err="1">
                <a:latin typeface="Courier 10 Pitch" pitchFamily="1" charset="0"/>
              </a:rPr>
              <a:t>i</a:t>
            </a:r>
            <a:r>
              <a:rPr lang="en-CA" sz="2000" dirty="0">
                <a:latin typeface="Courier 10 Pitch" pitchFamily="1" charset="0"/>
              </a:rPr>
              <a:t> </a:t>
            </a:r>
            <a:r>
              <a:rPr lang="en-CA" sz="2000" dirty="0">
                <a:solidFill>
                  <a:srgbClr val="FF0000"/>
                </a:solidFill>
                <a:latin typeface="Courier 10 Pitch" pitchFamily="1" charset="0"/>
              </a:rPr>
              <a:t>&lt;&lt; </a:t>
            </a:r>
            <a:r>
              <a:rPr lang="en-CA" sz="2000" dirty="0" err="1">
                <a:solidFill>
                  <a:srgbClr val="FF0000"/>
                </a:solidFill>
                <a:latin typeface="Courier 10 Pitch" pitchFamily="1" charset="0"/>
              </a:rPr>
              <a:t>endl</a:t>
            </a:r>
            <a:r>
              <a:rPr lang="en-CA" sz="2000" dirty="0">
                <a:solidFill>
                  <a:srgbClr val="FF0000"/>
                </a:solidFill>
                <a:latin typeface="Courier 10 Pitch" pitchFamily="1" charset="0"/>
              </a:rPr>
              <a:t>; </a:t>
            </a:r>
            <a:r>
              <a:rPr lang="en-CA" sz="2000" dirty="0" smtClean="0">
                <a:solidFill>
                  <a:srgbClr val="00B050"/>
                </a:solidFill>
                <a:latin typeface="Courier 10 Pitch" pitchFamily="1" charset="0"/>
              </a:rPr>
              <a:t>//</a:t>
            </a:r>
            <a:r>
              <a:rPr lang="en-CA" sz="2000" dirty="0" err="1" smtClean="0">
                <a:solidFill>
                  <a:srgbClr val="00B050"/>
                </a:solidFill>
                <a:latin typeface="Courier 10 Pitch" pitchFamily="1" charset="0"/>
              </a:rPr>
              <a:t>endl</a:t>
            </a:r>
            <a:r>
              <a:rPr lang="en-CA" sz="2000" dirty="0" smtClean="0">
                <a:solidFill>
                  <a:srgbClr val="00B050"/>
                </a:solidFill>
                <a:latin typeface="Courier 10 Pitch" pitchFamily="1" charset="0"/>
              </a:rPr>
              <a:t> puts a new line</a:t>
            </a:r>
            <a:endParaRPr lang="en-CA" sz="2000" dirty="0">
              <a:solidFill>
                <a:srgbClr val="00B050"/>
              </a:solidFill>
              <a:latin typeface="Courier 10 Pitch" pitchFamily="1" charset="0"/>
            </a:endParaRP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10 Pitch" pitchFamily="1" charset="0"/>
              </a:rPr>
              <a:t>OUTPUT: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Hello World! The value of </a:t>
            </a:r>
            <a:r>
              <a:rPr lang="en-CA" sz="2000" dirty="0" err="1" smtClean="0">
                <a:solidFill>
                  <a:srgbClr val="0070C0"/>
                </a:solidFill>
                <a:latin typeface="Courier 10 Pitch" pitchFamily="1" charset="0"/>
              </a:rPr>
              <a:t>i</a:t>
            </a: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 is 5</a:t>
            </a:r>
            <a:endParaRPr lang="en-CA" sz="2000" dirty="0">
              <a:latin typeface="Courier 10 Pitch" pitchFamily="1" charset="0"/>
            </a:endParaRP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latin typeface="Courier 10 Pitch" pitchFamily="1" charset="0"/>
              </a:rPr>
              <a:t>Char letter;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 smtClean="0">
                <a:latin typeface="Courier 10 Pitch" pitchFamily="1" charset="0"/>
              </a:rPr>
              <a:t>cout</a:t>
            </a:r>
            <a:r>
              <a:rPr lang="en-CA" sz="2000" dirty="0" smtClean="0">
                <a:latin typeface="Courier 10 Pitch" pitchFamily="1" charset="0"/>
              </a:rPr>
              <a:t> </a:t>
            </a:r>
            <a:r>
              <a:rPr lang="en-CA" sz="2000" dirty="0">
                <a:latin typeface="Courier 10 Pitch" pitchFamily="1" charset="0"/>
              </a:rPr>
              <a:t>&lt;&lt; “Please enter </a:t>
            </a:r>
            <a:r>
              <a:rPr lang="en-CA" sz="2000" dirty="0" smtClean="0">
                <a:latin typeface="Courier 10 Pitch" pitchFamily="1" charset="0"/>
              </a:rPr>
              <a:t>the first letter of your </a:t>
            </a:r>
            <a:r>
              <a:rPr lang="en-CA" sz="2000" dirty="0">
                <a:latin typeface="Courier 10 Pitch" pitchFamily="1" charset="0"/>
              </a:rPr>
              <a:t>name: “;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 smtClean="0">
                <a:latin typeface="Courier 10 Pitch" pitchFamily="1" charset="0"/>
              </a:rPr>
              <a:t>cin</a:t>
            </a:r>
            <a:r>
              <a:rPr lang="en-CA" sz="2000" dirty="0" smtClean="0">
                <a:latin typeface="Courier 10 Pitch" pitchFamily="1" charset="0"/>
              </a:rPr>
              <a:t> &gt;&gt; letter;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err="1" smtClean="0">
                <a:latin typeface="Courier 10 Pitch" pitchFamily="1" charset="0"/>
              </a:rPr>
              <a:t>cout</a:t>
            </a:r>
            <a:r>
              <a:rPr lang="en-CA" sz="2000" dirty="0" smtClean="0">
                <a:latin typeface="Courier 10 Pitch" pitchFamily="1" charset="0"/>
              </a:rPr>
              <a:t>&lt;&lt; “Your name starts with “ &lt;&lt; letter;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10 Pitch" pitchFamily="1" charset="0"/>
              </a:rPr>
              <a:t>OUTPUT: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Please enter the first letter of your name: </a:t>
            </a:r>
            <a:r>
              <a:rPr lang="en-CA" sz="2000" b="1" dirty="0" smtClean="0">
                <a:solidFill>
                  <a:srgbClr val="00B050"/>
                </a:solidFill>
                <a:latin typeface="Courier 10 Pitch" pitchFamily="1" charset="0"/>
              </a:rPr>
              <a:t>F</a:t>
            </a:r>
          </a:p>
          <a:p>
            <a:pPr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CA" sz="2000" dirty="0" smtClean="0">
                <a:solidFill>
                  <a:srgbClr val="0070C0"/>
                </a:solidFill>
                <a:latin typeface="Courier 10 Pitch" pitchFamily="1" charset="0"/>
              </a:rPr>
              <a:t>Your name starts with F</a:t>
            </a:r>
            <a:endParaRPr lang="en-CA" sz="2000" dirty="0">
              <a:solidFill>
                <a:srgbClr val="0070C0"/>
              </a:solidFill>
              <a:latin typeface="Courier 10 Pitch" pitchFamily="1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Programming Errors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Common Programming Errors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3000" b="1" i="1" dirty="0" smtClean="0"/>
              <a:t>Debugging </a:t>
            </a:r>
            <a:r>
              <a:rPr lang="en-US" sz="3000" dirty="0" smtClean="0">
                <a:sym typeface="Wingdings" pitchFamily="2" charset="2"/>
              </a:rPr>
              <a:t></a:t>
            </a:r>
            <a:r>
              <a:rPr lang="en-US" sz="3000" b="1" i="1" dirty="0" smtClean="0">
                <a:sym typeface="Wingdings" pitchFamily="2" charset="2"/>
              </a:rPr>
              <a:t> </a:t>
            </a:r>
            <a:r>
              <a:rPr lang="en-US" sz="3000" dirty="0" smtClean="0">
                <a:sym typeface="Wingdings" pitchFamily="2" charset="2"/>
              </a:rPr>
              <a:t>Process removing errors from a program</a:t>
            </a:r>
          </a:p>
          <a:p>
            <a:pPr eaLnBrk="1" hangingPunct="1">
              <a:lnSpc>
                <a:spcPct val="20000"/>
              </a:lnSpc>
              <a:buFont typeface="Wingdings" pitchFamily="2" charset="2"/>
              <a:buNone/>
            </a:pPr>
            <a:endParaRPr lang="en-US" sz="3000" dirty="0" smtClean="0">
              <a:sym typeface="Wingdings" pitchFamily="2" charset="2"/>
            </a:endParaRPr>
          </a:p>
          <a:p>
            <a:pPr eaLnBrk="1" hangingPunct="1"/>
            <a:r>
              <a:rPr lang="en-US" sz="3000" dirty="0" smtClean="0">
                <a:sym typeface="Wingdings" pitchFamily="2" charset="2"/>
              </a:rPr>
              <a:t>Three (3) kinds of errors :</a:t>
            </a:r>
          </a:p>
          <a:p>
            <a:pPr eaLnBrk="1" hangingPunct="1">
              <a:lnSpc>
                <a:spcPct val="20000"/>
              </a:lnSpc>
              <a:buFont typeface="Wingdings" pitchFamily="2" charset="2"/>
              <a:buNone/>
            </a:pPr>
            <a:endParaRPr lang="en-US" sz="3000" dirty="0" smtClean="0">
              <a:sym typeface="Wingdings" pitchFamily="2" charset="2"/>
            </a:endParaRPr>
          </a:p>
          <a:p>
            <a:pPr lvl="1" eaLnBrk="1" hangingPunct="1"/>
            <a:r>
              <a:rPr lang="en-US" sz="2800" dirty="0" smtClean="0"/>
              <a:t>Syntax Error </a:t>
            </a:r>
          </a:p>
          <a:p>
            <a:pPr lvl="2" eaLnBrk="1" hangingPunct="1"/>
            <a:r>
              <a:rPr lang="en-US" sz="2600" dirty="0" smtClean="0"/>
              <a:t>a violation of the C++ grammar rules, detected during program translation (compilation).</a:t>
            </a:r>
          </a:p>
          <a:p>
            <a:pPr lvl="2" eaLnBrk="1" hangingPunct="1"/>
            <a:r>
              <a:rPr lang="en-US" sz="2600" dirty="0" smtClean="0"/>
              <a:t>statement cannot be translated and program cannot be executed</a:t>
            </a:r>
            <a:endParaRPr lang="en-US" sz="2600" b="1" i="1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Common Programming Errors cont…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 eaLnBrk="1" hangingPunct="1"/>
            <a:r>
              <a:rPr lang="en-US" sz="2800" smtClean="0"/>
              <a:t>Run-time errors</a:t>
            </a:r>
          </a:p>
          <a:p>
            <a:pPr lvl="2" eaLnBrk="1" hangingPunct="1"/>
            <a:r>
              <a:rPr lang="en-US" sz="2600" smtClean="0"/>
              <a:t>An attempt to perform an invalid operation, detected during program execution.</a:t>
            </a:r>
          </a:p>
          <a:p>
            <a:pPr lvl="2" eaLnBrk="1" hangingPunct="1"/>
            <a:r>
              <a:rPr lang="en-US" sz="2600" smtClean="0"/>
              <a:t>Occurs when the program directs the computer to perform an illegal operation, such as dividing a number by zero.</a:t>
            </a:r>
          </a:p>
          <a:p>
            <a:pPr lvl="2" eaLnBrk="1" hangingPunct="1"/>
            <a:r>
              <a:rPr lang="en-US" sz="2600" smtClean="0"/>
              <a:t>The computer will stop executing the program, and displays a diagnostic message indicates the line where the error was detected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Common Programming Errors cont…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sz="2700" dirty="0" smtClean="0"/>
              <a:t>Logic Error/Design Error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An error caused by following an incorrect algorithm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Very difficult to detect - it does not cause run-time error and does not display message errors.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The only sign of logic error – </a:t>
            </a:r>
            <a:r>
              <a:rPr lang="en-US" sz="2700" u="sng" dirty="0" smtClean="0"/>
              <a:t>incorrect program output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Can be detected by testing the program thoroughly, comparing its output to calculated results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700" dirty="0" smtClean="0"/>
              <a:t>To prevent – carefully desk checking the algorithm and written program before you actually type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 smtClean="0"/>
              <a:t>iostream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The C++ </a:t>
            </a:r>
            <a:r>
              <a:rPr lang="en-US" sz="2800" dirty="0" err="1" smtClean="0"/>
              <a:t>iostream</a:t>
            </a:r>
            <a:r>
              <a:rPr lang="en-US" sz="2800" dirty="0" smtClean="0"/>
              <a:t> library provides hundreds of I/O capabilities.</a:t>
            </a:r>
          </a:p>
          <a:p>
            <a:r>
              <a:rPr lang="en-US" sz="2800" dirty="0" smtClean="0"/>
              <a:t>Standard </a:t>
            </a:r>
            <a:r>
              <a:rPr lang="en-US" sz="2800" dirty="0" err="1"/>
              <a:t>iostream</a:t>
            </a:r>
            <a:r>
              <a:rPr lang="en-US" sz="2800" dirty="0"/>
              <a:t> objects:</a:t>
            </a:r>
          </a:p>
          <a:p>
            <a:pPr lvl="1">
              <a:buFontTx/>
              <a:buNone/>
            </a:pPr>
            <a:r>
              <a:rPr lang="en-US" sz="2400" dirty="0" err="1">
                <a:solidFill>
                  <a:srgbClr val="0070C0"/>
                </a:solidFill>
              </a:rPr>
              <a:t>cout</a:t>
            </a:r>
            <a:r>
              <a:rPr lang="en-US" sz="2400" dirty="0"/>
              <a:t> - object providing a connection to the monitor</a:t>
            </a:r>
          </a:p>
          <a:p>
            <a:pPr lvl="1">
              <a:buFontTx/>
              <a:buNone/>
            </a:pPr>
            <a:r>
              <a:rPr lang="en-US" sz="2400" dirty="0" err="1">
                <a:solidFill>
                  <a:srgbClr val="0070C0"/>
                </a:solidFill>
              </a:rPr>
              <a:t>cin</a:t>
            </a:r>
            <a:r>
              <a:rPr lang="en-US" sz="2400" dirty="0"/>
              <a:t> - object providing a connection to the keyboard</a:t>
            </a:r>
          </a:p>
          <a:p>
            <a:r>
              <a:rPr lang="en-US" sz="2800" dirty="0" smtClean="0"/>
              <a:t>To </a:t>
            </a:r>
            <a:r>
              <a:rPr lang="en-US" sz="2800" dirty="0"/>
              <a:t>perform input and output we send messages to one of these </a:t>
            </a:r>
            <a:r>
              <a:rPr lang="en-US" sz="2800" dirty="0" smtClean="0"/>
              <a:t>objects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23528" y="3284984"/>
            <a:ext cx="8748464" cy="244827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Insertion Operator (&lt;&lt;)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 send </a:t>
            </a:r>
            <a:r>
              <a:rPr lang="en-US" sz="3600" b="1" dirty="0"/>
              <a:t>output</a:t>
            </a:r>
            <a:r>
              <a:rPr lang="en-US" sz="2800" dirty="0"/>
              <a:t> to the screen we use the insertion operator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</a:rPr>
              <a:t>&lt;&lt;</a:t>
            </a:r>
            <a:r>
              <a:rPr lang="en-US" sz="2800" dirty="0" smtClean="0"/>
              <a:t> on </a:t>
            </a:r>
            <a:r>
              <a:rPr lang="en-US" sz="2800" dirty="0"/>
              <a:t>the object </a:t>
            </a:r>
            <a:r>
              <a:rPr lang="en-US" sz="2800" dirty="0" err="1">
                <a:solidFill>
                  <a:srgbClr val="0070C0"/>
                </a:solidFill>
              </a:rPr>
              <a:t>cout</a:t>
            </a:r>
            <a:endParaRPr lang="en-US" sz="2800" dirty="0">
              <a:solidFill>
                <a:srgbClr val="0070C0"/>
              </a:solidFill>
            </a:endParaRPr>
          </a:p>
          <a:p>
            <a:r>
              <a:rPr lang="en-US" sz="2800" b="1" u="sng" dirty="0"/>
              <a:t>Format:</a:t>
            </a:r>
            <a:r>
              <a:rPr lang="en-US" sz="2800" dirty="0"/>
              <a:t> 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</a:rPr>
              <a:t>  </a:t>
            </a:r>
            <a:r>
              <a:rPr lang="en-US" sz="2800" dirty="0" err="1" smtClean="0">
                <a:solidFill>
                  <a:srgbClr val="0070C0"/>
                </a:solidFill>
                <a:latin typeface="Courier New" pitchFamily="49" charset="0"/>
              </a:rPr>
              <a:t>cout</a:t>
            </a:r>
            <a:r>
              <a:rPr lang="en-US" sz="2800" dirty="0" smtClean="0">
                <a:latin typeface="Courier New" pitchFamily="49" charset="0"/>
              </a:rPr>
              <a:t>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</a:rPr>
              <a:t>&lt;&lt;</a:t>
            </a:r>
            <a:r>
              <a:rPr lang="en-US" sz="2800" dirty="0" smtClean="0">
                <a:latin typeface="Courier New" pitchFamily="49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Courier New" pitchFamily="49" charset="0"/>
              </a:rPr>
              <a:t>something</a:t>
            </a:r>
            <a:r>
              <a:rPr lang="en-US" sz="2800" i="1" dirty="0" smtClean="0">
                <a:latin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800" i="1" dirty="0" smtClean="0">
                <a:latin typeface="Courier New" pitchFamily="49" charset="0"/>
              </a:rPr>
              <a:t>  </a:t>
            </a:r>
            <a:r>
              <a:rPr lang="en-US" b="1" dirty="0" smtClean="0"/>
              <a:t>This </a:t>
            </a:r>
            <a:r>
              <a:rPr lang="en-US" sz="2800" dirty="0" smtClean="0">
                <a:solidFill>
                  <a:srgbClr val="C00000"/>
                </a:solidFill>
                <a:latin typeface="Courier New" pitchFamily="49" charset="0"/>
              </a:rPr>
              <a:t>something</a:t>
            </a:r>
            <a:r>
              <a:rPr lang="en-US" b="1" dirty="0" smtClean="0"/>
              <a:t> can be: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Literal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solidFill>
                  <a:srgbClr val="00B050"/>
                </a:solidFill>
                <a:latin typeface="Courier New" pitchFamily="49" charset="0"/>
              </a:rPr>
              <a:t>e.g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latin typeface="Courier New" pitchFamily="49" charset="0"/>
              </a:rPr>
              <a:t>cout</a:t>
            </a:r>
            <a:r>
              <a:rPr lang="en-US" sz="2600" i="1" dirty="0" smtClean="0">
                <a:latin typeface="Courier New" pitchFamily="49" charset="0"/>
              </a:rPr>
              <a:t>&lt;&lt;5;</a:t>
            </a:r>
            <a:endParaRPr lang="en-US" sz="2600" dirty="0" smtClean="0">
              <a:latin typeface="Courier New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Expression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solidFill>
                  <a:srgbClr val="00B050"/>
                </a:solidFill>
                <a:latin typeface="Courier New" pitchFamily="49" charset="0"/>
              </a:rPr>
              <a:t>e.g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latin typeface="Courier New" pitchFamily="49" charset="0"/>
              </a:rPr>
              <a:t>cout</a:t>
            </a:r>
            <a:r>
              <a:rPr lang="en-US" sz="2600" i="1" dirty="0" smtClean="0">
                <a:latin typeface="Courier New" pitchFamily="49" charset="0"/>
              </a:rPr>
              <a:t>&lt;&lt;(5+4);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b="1" i="1" dirty="0" smtClean="0">
                <a:solidFill>
                  <a:schemeClr val="accent2"/>
                </a:solidFill>
                <a:latin typeface="Courier New" pitchFamily="49" charset="0"/>
              </a:rPr>
              <a:t>Variable or constant</a:t>
            </a:r>
            <a:r>
              <a:rPr lang="en-US" sz="2600" i="1" dirty="0" smtClean="0">
                <a:latin typeface="Courier New" pitchFamily="49" charset="0"/>
              </a:rPr>
              <a:t> </a:t>
            </a:r>
            <a:r>
              <a:rPr lang="en-US" sz="2600" i="1" dirty="0" err="1" smtClean="0">
                <a:solidFill>
                  <a:srgbClr val="00B050"/>
                </a:solidFill>
                <a:latin typeface="Courier New" pitchFamily="49" charset="0"/>
              </a:rPr>
              <a:t>e.g</a:t>
            </a:r>
            <a:r>
              <a:rPr lang="en-US" sz="2600" i="1" dirty="0" smtClean="0">
                <a:solidFill>
                  <a:srgbClr val="00B050"/>
                </a:solidFill>
                <a:latin typeface="Courier New" pitchFamily="49" charset="0"/>
              </a:rPr>
              <a:t> </a:t>
            </a:r>
            <a:r>
              <a:rPr lang="en-US" sz="2600" i="1" dirty="0" err="1" smtClean="0">
                <a:latin typeface="Courier New" pitchFamily="49" charset="0"/>
              </a:rPr>
              <a:t>cout</a:t>
            </a:r>
            <a:r>
              <a:rPr lang="en-US" sz="2600" i="1" dirty="0" smtClean="0">
                <a:latin typeface="Courier New" pitchFamily="49" charset="0"/>
              </a:rPr>
              <a:t>&lt;&lt;num;</a:t>
            </a:r>
            <a:endParaRPr lang="en-US" sz="2600" i="1" dirty="0">
              <a:latin typeface="Courier New" pitchFamily="49" charset="0"/>
            </a:endParaRP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Insertion Operator (&lt;&lt;): </a:t>
            </a:r>
            <a:r>
              <a:rPr lang="en-US" dirty="0" smtClean="0">
                <a:solidFill>
                  <a:schemeClr val="accent2"/>
                </a:solidFill>
              </a:rPr>
              <a:t>Literal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Courier New" pitchFamily="49" charset="0"/>
              </a:rPr>
              <a:t>&lt;&lt;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smtClean="0"/>
              <a:t>is overloaded to output built-in types ( ex. </a:t>
            </a:r>
            <a:r>
              <a:rPr lang="en-US" sz="2400" dirty="0" err="1" smtClean="0">
                <a:solidFill>
                  <a:srgbClr val="0070C0"/>
                </a:solidFill>
              </a:rPr>
              <a:t>int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0070C0"/>
                </a:solidFill>
              </a:rPr>
              <a:t>float</a:t>
            </a:r>
            <a:r>
              <a:rPr lang="en-US" sz="2400" dirty="0" smtClean="0"/>
              <a:t>,…etc) as well as user-defined types (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i.e. user defined classes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The compiler figures out the type of the object and prints it out appropriately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(1):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5;  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5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(2):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4.1;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4.1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(3):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“Hello”;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Hello</a:t>
            </a:r>
          </a:p>
          <a:p>
            <a:pPr lvl="1">
              <a:buFontTx/>
              <a:buNone/>
            </a:pPr>
            <a:r>
              <a:rPr lang="en-US" sz="1800" dirty="0" err="1" smtClean="0">
                <a:solidFill>
                  <a:schemeClr val="accent2"/>
                </a:solidFill>
                <a:latin typeface="Courier New" pitchFamily="49" charset="0"/>
              </a:rPr>
              <a:t>e.g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(4):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‘\n’;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move the cursor to a newline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355976" y="3789040"/>
            <a:ext cx="2304256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32240" y="3140968"/>
            <a:ext cx="2016224" cy="120032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String literals should be surrounded with </a:t>
            </a:r>
            <a:r>
              <a:rPr lang="en-US" b="1" dirty="0" smtClean="0">
                <a:solidFill>
                  <a:srgbClr val="FF0000"/>
                </a:solidFill>
              </a:rPr>
              <a:t>double</a:t>
            </a:r>
            <a:r>
              <a:rPr lang="en-US" dirty="0" smtClean="0">
                <a:solidFill>
                  <a:srgbClr val="FF0000"/>
                </a:solidFill>
              </a:rPr>
              <a:t> quotation marks </a:t>
            </a:r>
            <a:r>
              <a:rPr lang="en-US" b="1" dirty="0" smtClean="0">
                <a:solidFill>
                  <a:srgbClr val="FF0000"/>
                </a:solidFill>
              </a:rPr>
              <a:t>“  “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275856" y="4005064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79912" y="4509120"/>
            <a:ext cx="2888704" cy="9599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32240" y="4725144"/>
            <a:ext cx="2016224" cy="147732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character literals should be surrounded with </a:t>
            </a:r>
            <a:r>
              <a:rPr lang="en-US" b="1" dirty="0" smtClean="0">
                <a:solidFill>
                  <a:srgbClr val="FF0000"/>
                </a:solidFill>
              </a:rPr>
              <a:t>single</a:t>
            </a:r>
            <a:r>
              <a:rPr lang="en-US" dirty="0" smtClean="0">
                <a:solidFill>
                  <a:srgbClr val="FF0000"/>
                </a:solidFill>
              </a:rPr>
              <a:t> quotation marks </a:t>
            </a:r>
            <a:r>
              <a:rPr lang="en-US" b="1" dirty="0" smtClean="0">
                <a:solidFill>
                  <a:srgbClr val="FF0000"/>
                </a:solidFill>
              </a:rPr>
              <a:t>‘  ‘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9592" y="5085184"/>
            <a:ext cx="475252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Important: </a:t>
            </a:r>
            <a:r>
              <a:rPr lang="en-US" dirty="0" smtClean="0"/>
              <a:t>escape sequence characters ( such as : \n, \t)can be either embedded into a string or printed alone as </a:t>
            </a:r>
            <a:r>
              <a:rPr lang="en-US" dirty="0" err="1" smtClean="0"/>
              <a:t>e.g</a:t>
            </a:r>
            <a:r>
              <a:rPr lang="en-US" dirty="0" smtClean="0"/>
              <a:t> (4)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21" name="Oval 20"/>
          <p:cNvSpPr/>
          <p:nvPr/>
        </p:nvSpPr>
        <p:spPr>
          <a:xfrm>
            <a:off x="4067944" y="4005064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2" name="Oval 21"/>
          <p:cNvSpPr/>
          <p:nvPr/>
        </p:nvSpPr>
        <p:spPr>
          <a:xfrm>
            <a:off x="3275856" y="4293096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" name="Oval 22"/>
          <p:cNvSpPr/>
          <p:nvPr/>
        </p:nvSpPr>
        <p:spPr>
          <a:xfrm>
            <a:off x="3635896" y="4293096"/>
            <a:ext cx="14401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Insertion Operator (&lt;&lt;): </a:t>
            </a:r>
            <a:r>
              <a:rPr lang="en-US" dirty="0" smtClean="0">
                <a:solidFill>
                  <a:schemeClr val="accent2"/>
                </a:solidFill>
              </a:rPr>
              <a:t>Expression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Printing an expression is similar to printing a values since the compiler will calculate then print the resulted value.</a:t>
            </a:r>
          </a:p>
          <a:p>
            <a:r>
              <a:rPr lang="en-US" sz="2400" dirty="0" smtClean="0"/>
              <a:t>Thus, the expression operands </a:t>
            </a:r>
            <a:r>
              <a:rPr lang="en-US" sz="2400" b="1" u="sng" dirty="0" smtClean="0"/>
              <a:t>should</a:t>
            </a:r>
            <a:r>
              <a:rPr lang="en-US" sz="2400" dirty="0" smtClean="0"/>
              <a:t> be previously </a:t>
            </a:r>
            <a:r>
              <a:rPr lang="en-US" sz="2400" i="1" dirty="0" smtClean="0">
                <a:solidFill>
                  <a:schemeClr val="bg1">
                    <a:lumMod val="65000"/>
                  </a:schemeClr>
                </a:solidFill>
              </a:rPr>
              <a:t>declared</a:t>
            </a:r>
            <a:r>
              <a:rPr lang="en-US" sz="2400" dirty="0" smtClean="0"/>
              <a:t> and </a:t>
            </a:r>
            <a:r>
              <a:rPr lang="en-US" sz="2400" i="1" dirty="0" smtClean="0">
                <a:solidFill>
                  <a:schemeClr val="bg1">
                    <a:lumMod val="65000"/>
                  </a:schemeClr>
                </a:solidFill>
              </a:rPr>
              <a:t>had a value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e.g.(1):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(5 + 1);  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6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e.g.(2): </a:t>
            </a:r>
            <a:r>
              <a:rPr lang="en-US" sz="18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 = 5 , y;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		     y = 3;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((x + y)/ 2);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560" y="4941168"/>
            <a:ext cx="8136904" cy="984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Important: </a:t>
            </a:r>
            <a:r>
              <a:rPr lang="en-US" sz="2000" dirty="0" smtClean="0"/>
              <a:t>With expressions make sure to use parenthesis () , to get the expected result </a:t>
            </a:r>
            <a:r>
              <a:rPr lang="en-US" sz="2000" dirty="0" smtClean="0">
                <a:solidFill>
                  <a:srgbClr val="FF0000"/>
                </a:solidFill>
              </a:rPr>
              <a:t>(to be explained in detail Later in lect6)</a:t>
            </a:r>
            <a:endParaRPr lang="ar-SA" sz="20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Insertion Operator (&lt;&lt;): </a:t>
            </a:r>
            <a:r>
              <a:rPr lang="en-US" dirty="0" smtClean="0">
                <a:solidFill>
                  <a:schemeClr val="accent2"/>
                </a:solidFill>
              </a:rPr>
              <a:t>Variables and constants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 print the content of a variable of a constant identifier we simply place the identifier name after the insertion operator </a:t>
            </a:r>
          </a:p>
          <a:p>
            <a:pPr marL="777240" lvl="3" indent="-320040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sz="1900" b="1" dirty="0" err="1" smtClean="0">
                <a:latin typeface="Courier New" pitchFamily="49" charset="0"/>
              </a:rPr>
              <a:t>cout</a:t>
            </a:r>
            <a:r>
              <a:rPr lang="en-US" sz="1900" dirty="0" smtClean="0"/>
              <a:t> knows the type of data to output, will be printed probably</a:t>
            </a: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lvl="1"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e.g.(1): </a:t>
            </a:r>
            <a:r>
              <a:rPr lang="en-US" sz="18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x = 5;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		    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</a:rPr>
              <a:t>const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latin typeface="Courier New" pitchFamily="49" charset="0"/>
              </a:rPr>
              <a:t>double</a:t>
            </a:r>
            <a:r>
              <a:rPr lang="en-US" sz="1800" dirty="0" smtClean="0">
                <a:latin typeface="Courier New" pitchFamily="49" charset="0"/>
              </a:rPr>
              <a:t> RATE = 3.14;</a:t>
            </a:r>
          </a:p>
          <a:p>
            <a:pPr lvl="1">
              <a:buFontTx/>
              <a:buNone/>
            </a:pPr>
            <a:r>
              <a:rPr lang="en-US" sz="1800" dirty="0" smtClean="0">
                <a:latin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x;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5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RATE; </a:t>
            </a:r>
            <a:r>
              <a:rPr lang="en-US" sz="1800" dirty="0" smtClean="0">
                <a:solidFill>
                  <a:srgbClr val="00B050"/>
                </a:solidFill>
                <a:latin typeface="Courier New" pitchFamily="49" charset="0"/>
              </a:rPr>
              <a:t>// Outputs 3.14</a:t>
            </a:r>
          </a:p>
          <a:p>
            <a:pPr lvl="1">
              <a:buFontTx/>
              <a:buNone/>
            </a:pPr>
            <a:endParaRPr lang="en-US" sz="1800" dirty="0" smtClean="0">
              <a:solidFill>
                <a:srgbClr val="00B050"/>
              </a:solidFill>
              <a:latin typeface="Courier New" pitchFamily="4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11560" y="4437112"/>
            <a:ext cx="8136904" cy="18774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Important: </a:t>
            </a:r>
            <a:r>
              <a:rPr lang="en-US" sz="2000" dirty="0" smtClean="0"/>
              <a:t>Must not confuse printing </a:t>
            </a:r>
            <a:r>
              <a:rPr lang="en-US" sz="2000" b="1" dirty="0" smtClean="0"/>
              <a:t>text</a:t>
            </a:r>
            <a:r>
              <a:rPr lang="en-US" sz="2000" dirty="0" smtClean="0"/>
              <a:t> with printing </a:t>
            </a:r>
            <a:r>
              <a:rPr lang="en-US" sz="2000" b="1" dirty="0" smtClean="0"/>
              <a:t>variables , </a:t>
            </a:r>
            <a:r>
              <a:rPr lang="en-US" sz="2000" dirty="0" smtClean="0"/>
              <a:t>i.e. </a:t>
            </a:r>
            <a:r>
              <a:rPr lang="en-US" sz="2000" b="1" dirty="0" smtClean="0">
                <a:solidFill>
                  <a:srgbClr val="FF0000"/>
                </a:solidFill>
              </a:rPr>
              <a:t>don’t</a:t>
            </a:r>
            <a:r>
              <a:rPr lang="en-US" sz="2000" dirty="0" smtClean="0"/>
              <a:t> surround the variable name with a “    “:</a:t>
            </a:r>
          </a:p>
          <a:p>
            <a:pPr lvl="1"/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 m =12;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  <a:latin typeface="Courier New" pitchFamily="49" charset="0"/>
              </a:rPr>
              <a:t>cout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  &lt;&lt; m;     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</a:rPr>
              <a:t>// Outputs 12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  <a:latin typeface="Courier New" pitchFamily="49" charset="0"/>
              </a:rPr>
              <a:t>cout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 &lt;&lt; “m”;  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</a:rPr>
              <a:t>// Outputs  m</a:t>
            </a:r>
            <a:endParaRPr lang="ar-SA" dirty="0" smtClean="0">
              <a:solidFill>
                <a:srgbClr val="00B050"/>
              </a:solidFill>
              <a:latin typeface="Courier New" pitchFamily="49" charset="0"/>
            </a:endParaRPr>
          </a:p>
          <a:p>
            <a:endParaRPr lang="ar-SA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5148064" y="5733256"/>
            <a:ext cx="216024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48064" y="5733256"/>
            <a:ext cx="216024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Cascading Stream-Insertion Operators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59768"/>
            <a:ext cx="8458200" cy="5181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Allows creating a single output statement that prints 1 or more type of data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 (1)</a:t>
            </a:r>
          </a:p>
          <a:p>
            <a:pPr>
              <a:buNone/>
            </a:pPr>
            <a:r>
              <a:rPr lang="en-US" sz="1800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age=25;</a:t>
            </a:r>
          </a:p>
          <a:p>
            <a:pPr>
              <a:buNone/>
            </a:pP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&lt;&lt;“Sarah is “&lt;&lt;age&lt;&lt;“Years Old”;</a:t>
            </a:r>
            <a:endParaRPr lang="en-US" sz="1800" dirty="0" smtClean="0"/>
          </a:p>
          <a:p>
            <a:pPr algn="ctr">
              <a:buNone/>
            </a:pP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algn="ctr">
              <a:buNone/>
            </a:pP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algn="ctr">
              <a:buNone/>
            </a:pPr>
            <a:endParaRPr lang="en-US" sz="1800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algn="ctr"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Output for both</a:t>
            </a:r>
          </a:p>
          <a:p>
            <a:pPr>
              <a:buNone/>
            </a:pPr>
            <a:endParaRPr lang="en-US" sz="2800" dirty="0" smtClean="0"/>
          </a:p>
          <a:p>
            <a:endParaRPr lang="en-US" sz="2800" b="1" dirty="0" smtClean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 b="1" dirty="0">
              <a:latin typeface="Courier New" pitchFamily="49" charset="0"/>
            </a:endParaRPr>
          </a:p>
          <a:p>
            <a:pPr lvl="1">
              <a:buFontTx/>
              <a:buNone/>
            </a:pP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699792" y="5229200"/>
            <a:ext cx="3672408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</a:rPr>
              <a:t>Sarah is 25 Years Old</a:t>
            </a:r>
            <a:endParaRPr lang="ar-SA" dirty="0" smtClean="0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2610778"/>
            <a:ext cx="2666114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e.g.</a:t>
            </a:r>
          </a:p>
          <a:p>
            <a:pPr>
              <a:buNone/>
            </a:pPr>
            <a:r>
              <a:rPr lang="en-US" dirty="0" err="1" smtClean="0">
                <a:solidFill>
                  <a:srgbClr val="0070C0"/>
                </a:solidFill>
                <a:latin typeface="Courier New" pitchFamily="49" charset="0"/>
              </a:rPr>
              <a:t>int</a:t>
            </a: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 age=25;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</a:rPr>
              <a:t>&lt;&lt;“Sarah is “;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</a:rPr>
              <a:t>&lt;&lt;age;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</a:rPr>
              <a:t>&lt;&lt;“Years Old”;</a:t>
            </a:r>
            <a:endParaRPr lang="en-US" dirty="0" smtClean="0"/>
          </a:p>
          <a:p>
            <a:endParaRPr lang="ar-SA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652120" y="2492896"/>
            <a:ext cx="0" cy="1800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868144" y="2924944"/>
            <a:ext cx="0" cy="108012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42044" y="4293096"/>
            <a:ext cx="410195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Compilers start printing from </a:t>
            </a:r>
            <a:r>
              <a:rPr lang="en-US" b="1" dirty="0" smtClean="0">
                <a:solidFill>
                  <a:srgbClr val="00B050"/>
                </a:solidFill>
              </a:rPr>
              <a:t>top</a:t>
            </a:r>
            <a:r>
              <a:rPr lang="en-US" dirty="0" smtClean="0">
                <a:solidFill>
                  <a:srgbClr val="00B050"/>
                </a:solidFill>
              </a:rPr>
              <a:t> to </a:t>
            </a:r>
            <a:r>
              <a:rPr lang="en-US" b="1" dirty="0" smtClean="0">
                <a:solidFill>
                  <a:srgbClr val="00B050"/>
                </a:solidFill>
              </a:rPr>
              <a:t>down</a:t>
            </a:r>
            <a:endParaRPr lang="ar-SA" b="1" dirty="0">
              <a:solidFill>
                <a:srgbClr val="00B05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3568" y="3717032"/>
            <a:ext cx="4536504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552" y="4211796"/>
            <a:ext cx="391645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Compilers start printing from </a:t>
            </a:r>
            <a:r>
              <a:rPr lang="en-US" b="1" dirty="0" smtClean="0">
                <a:solidFill>
                  <a:srgbClr val="00B050"/>
                </a:solidFill>
              </a:rPr>
              <a:t>left</a:t>
            </a:r>
            <a:r>
              <a:rPr lang="en-US" dirty="0" smtClean="0">
                <a:solidFill>
                  <a:srgbClr val="00B050"/>
                </a:solidFill>
              </a:rPr>
              <a:t> to </a:t>
            </a:r>
            <a:r>
              <a:rPr lang="en-US" b="1" dirty="0" smtClean="0">
                <a:solidFill>
                  <a:srgbClr val="00B050"/>
                </a:solidFill>
              </a:rPr>
              <a:t>right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Cascading Stream-Insertion Operators</a:t>
            </a:r>
            <a:endParaRPr lang="ar-SA" sz="2800" b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Allows creating a single output statement that prints 1 or more type of data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e.g. (2)</a:t>
            </a:r>
          </a:p>
          <a:p>
            <a:pPr lvl="1">
              <a:buFontTx/>
              <a:buNone/>
            </a:pPr>
            <a:r>
              <a:rPr lang="en-US" sz="1800" dirty="0" err="1" smtClean="0">
                <a:latin typeface="Courier New" pitchFamily="49" charset="0"/>
              </a:rPr>
              <a:t>cout</a:t>
            </a:r>
            <a:r>
              <a:rPr lang="en-US" sz="1800" dirty="0" smtClean="0">
                <a:latin typeface="Courier New" pitchFamily="49" charset="0"/>
              </a:rPr>
              <a:t> &lt;&lt; "How" &lt;&lt; " are" &lt;&lt; " you?";</a:t>
            </a:r>
          </a:p>
          <a:p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2771800" y="4005064"/>
            <a:ext cx="3672408" cy="5760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>
                <a:solidFill>
                  <a:schemeClr val="bg1"/>
                </a:solidFill>
                <a:latin typeface="Courier New" pitchFamily="49" charset="0"/>
              </a:rPr>
              <a:t>How are you?</a:t>
            </a:r>
            <a:endParaRPr lang="ar-SA" dirty="0" smtClean="0">
              <a:solidFill>
                <a:schemeClr val="bg1"/>
              </a:solidFill>
              <a:latin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5936" y="3501008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</a:rPr>
              <a:t>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BEF8FF-544C-447D-9E4A-A8A695978577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5A8FDAE-DC31-4790-AAEF-4B5ED28B4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70F788-CBF9-4DE3-B78D-68580BEE65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</TotalTime>
  <Words>1089</Words>
  <Application>Microsoft Office PowerPoint</Application>
  <PresentationFormat>On-screen Show (4:3)</PresentationFormat>
  <Paragraphs>159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Chapter 2  part #3 C++ Input / Output</vt:lpstr>
      <vt:lpstr>Using iostream</vt:lpstr>
      <vt:lpstr>Output Stream</vt:lpstr>
      <vt:lpstr>The Insertion Operator (&lt;&lt;)</vt:lpstr>
      <vt:lpstr>The Insertion Operator (&lt;&lt;): Literal</vt:lpstr>
      <vt:lpstr>The Insertion Operator (&lt;&lt;): Expression</vt:lpstr>
      <vt:lpstr>The Insertion Operator (&lt;&lt;): Variables and constants </vt:lpstr>
      <vt:lpstr>Cascading Stream-Insertion Operators</vt:lpstr>
      <vt:lpstr>Cascading Stream-Insertion Operators</vt:lpstr>
      <vt:lpstr>Input Stream</vt:lpstr>
      <vt:lpstr>The Extraction Operator (&gt;&gt;)</vt:lpstr>
      <vt:lpstr>Syntax</vt:lpstr>
      <vt:lpstr>Stream Input</vt:lpstr>
      <vt:lpstr>Chaining Calls</vt:lpstr>
      <vt:lpstr>Extraction/Insertion Example</vt:lpstr>
      <vt:lpstr>Common Programming Errors</vt:lpstr>
      <vt:lpstr>Common Programming Errors</vt:lpstr>
      <vt:lpstr>Common Programming Errors cont…</vt:lpstr>
      <vt:lpstr>Common Programming Errors cont…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maram</cp:lastModifiedBy>
  <cp:revision>130</cp:revision>
  <dcterms:created xsi:type="dcterms:W3CDTF">2011-09-24T17:03:00Z</dcterms:created>
  <dcterms:modified xsi:type="dcterms:W3CDTF">2016-10-08T19:25:47Z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