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5"/>
  </p:sldMasterIdLst>
  <p:notesMasterIdLst>
    <p:notesMasterId r:id="rId41"/>
  </p:notesMasterIdLst>
  <p:handoutMasterIdLst>
    <p:handoutMasterId r:id="rId42"/>
  </p:handoutMasterIdLst>
  <p:sldIdLst>
    <p:sldId id="577" r:id="rId6"/>
    <p:sldId id="672" r:id="rId7"/>
    <p:sldId id="675" r:id="rId8"/>
    <p:sldId id="676" r:id="rId9"/>
    <p:sldId id="670" r:id="rId10"/>
    <p:sldId id="673" r:id="rId11"/>
    <p:sldId id="677" r:id="rId12"/>
    <p:sldId id="678" r:id="rId13"/>
    <p:sldId id="679" r:id="rId14"/>
    <p:sldId id="680" r:id="rId15"/>
    <p:sldId id="682" r:id="rId16"/>
    <p:sldId id="683" r:id="rId17"/>
    <p:sldId id="711" r:id="rId18"/>
    <p:sldId id="684" r:id="rId19"/>
    <p:sldId id="685" r:id="rId20"/>
    <p:sldId id="686" r:id="rId21"/>
    <p:sldId id="687" r:id="rId22"/>
    <p:sldId id="688" r:id="rId23"/>
    <p:sldId id="689" r:id="rId24"/>
    <p:sldId id="710" r:id="rId25"/>
    <p:sldId id="691" r:id="rId26"/>
    <p:sldId id="692" r:id="rId27"/>
    <p:sldId id="693" r:id="rId28"/>
    <p:sldId id="719" r:id="rId29"/>
    <p:sldId id="695" r:id="rId30"/>
    <p:sldId id="690" r:id="rId31"/>
    <p:sldId id="696" r:id="rId32"/>
    <p:sldId id="712" r:id="rId33"/>
    <p:sldId id="713" r:id="rId34"/>
    <p:sldId id="714" r:id="rId35"/>
    <p:sldId id="715" r:id="rId36"/>
    <p:sldId id="716" r:id="rId37"/>
    <p:sldId id="717" r:id="rId38"/>
    <p:sldId id="718" r:id="rId39"/>
    <p:sldId id="70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u="sng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33"/>
    <a:srgbClr val="FFFFCC"/>
    <a:srgbClr val="006699"/>
    <a:srgbClr val="666699"/>
    <a:srgbClr val="CC1704"/>
    <a:srgbClr val="FF0066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82867" autoAdjust="0"/>
  </p:normalViewPr>
  <p:slideViewPr>
    <p:cSldViewPr>
      <p:cViewPr>
        <p:scale>
          <a:sx n="50" d="100"/>
          <a:sy n="50" d="100"/>
        </p:scale>
        <p:origin x="-17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46A22B2A-BF5C-4B03-85C5-931556F3CD81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u="none"/>
            </a:lvl1pPr>
          </a:lstStyle>
          <a:p>
            <a:pPr>
              <a:defRPr/>
            </a:pPr>
            <a:fld id="{D5763D6E-B9F3-4845-84BB-61528C0E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1066F9D8-A8BA-4842-8930-79FFF0DAB320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latin typeface="Calibri" pitchFamily="34" charset="0"/>
              </a:defRPr>
            </a:lvl1pPr>
          </a:lstStyle>
          <a:p>
            <a:pPr>
              <a:defRPr/>
            </a:pPr>
            <a:fld id="{85815094-16C2-4394-9ADE-E8A0516E90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KW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DD2E8-7B26-4E9A-945B-D8301DAF925A}" type="slidenum">
              <a:rPr lang="ar-SA" sz="1200" b="0" u="none">
                <a:latin typeface="Calibri" pitchFamily="34" charset="0"/>
              </a:rPr>
              <a:pPr algn="r"/>
              <a:t>1</a:t>
            </a:fld>
            <a:endParaRPr lang="en-US" sz="1200" b="0" u="none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8C5EC3-1631-4243-8242-0D13AB2DB69E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D83E52-A92D-4C4C-8B37-823F62334E01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ED645B-B35B-4CDC-9A8B-F33E0AC9B280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2C2AD6-F03F-4D54-A4F3-1759C12777B6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2A0022-C4BB-4F01-B7E6-F2EE26EC9AF9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829DF6-C349-479D-96A2-587D1AE96B05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مستطيل مستدير الزوايا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ستطيل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مستطيل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مستطيل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D7C48-DE09-44CE-A646-4BD5385DB715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12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13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5C115-8A4D-43FD-9B8F-0649A77EEF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D707-44F9-4431-B8A7-E3B7402884A6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CF27-C057-438B-985C-C112380B6A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80B9-D873-41D9-B811-E224C156047D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0C93-1AFE-4BD9-A5A0-3098A05583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D55E-CC38-48B1-8A83-005B2C4590C3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DD16-9050-4C07-8EAB-77A1A6620A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مستطيل مستدير الزوايا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ستطيل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مستطيل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مستطيل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66921-9743-4A6A-9A0C-0F69B748FC75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10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E55F-E793-4664-95F4-FF30B7DA3F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4720A-25B5-41F4-B655-0C123AA41EC2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4319-F600-48A6-9D29-8439CF5F4B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BE26-3D10-4292-8498-36CA94EB94FF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8489-F175-4123-B0AC-50FCCE5A5B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CDEB-5B18-44FB-8395-18E096E9C3F0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4C4A-FC72-4D3B-89B0-3F14DCFDAB7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74B20-E166-4F4B-AFF8-D40BD8D6C824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07E8-E14B-463A-B735-0E46331BC1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مستطيل مستدير الزوايا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E356-6DD5-41D5-8F11-67057EA0E5CF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7C8C-859A-4D00-BAE4-CF5A7DA014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ستطيل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مستطيل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082F-697B-4F3B-8B67-B06FEEE9FCBB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29136-3BF3-4A29-BC96-7D837AD71E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عنصر نائب للعنوان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EBD4DF-0A90-44A0-B493-9AB488B290BB}" type="datetime1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ar-SA"/>
              <a:t> 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B5402BF-1AF3-4771-897C-5ACFD7A5B2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1" r:id="rId2"/>
    <p:sldLayoutId id="2147483919" r:id="rId3"/>
    <p:sldLayoutId id="2147483912" r:id="rId4"/>
    <p:sldLayoutId id="2147483913" r:id="rId5"/>
    <p:sldLayoutId id="2147483914" r:id="rId6"/>
    <p:sldLayoutId id="2147483915" r:id="rId7"/>
    <p:sldLayoutId id="2147483920" r:id="rId8"/>
    <p:sldLayoutId id="2147483921" r:id="rId9"/>
    <p:sldLayoutId id="2147483916" r:id="rId10"/>
    <p:sldLayoutId id="2147483917" r:id="rId11"/>
  </p:sldLayoutIdLs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1vbcode.com/code.asp?type=strings" TargetMode="External"/><Relationship Id="rId2" Type="http://schemas.openxmlformats.org/officeDocument/2006/relationships/hyperlink" Target="http://msdn.microsoft.com/en-us/library/aa903372(VS.71)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800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defRPr/>
            </a:pPr>
            <a:r>
              <a:rPr lang="ar-SA" sz="2400" u="none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ar-SA" sz="2400" u="none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en-US" sz="2400" u="none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7" name="Picture 3" descr="VB_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54807">
            <a:off x="838200" y="838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2661" name="Rectangle 5"/>
          <p:cNvSpPr>
            <a:spLocks noChangeArrowheads="1"/>
          </p:cNvSpPr>
          <p:nvPr/>
        </p:nvSpPr>
        <p:spPr bwMode="auto">
          <a:xfrm>
            <a:off x="533400" y="28194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/>
            </a:r>
            <a:b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</a:b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String </a:t>
            </a:r>
            <a:r>
              <a:rPr lang="en-US" sz="540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Manipulation</a:t>
            </a:r>
          </a:p>
          <a:p>
            <a:pPr algn="ctr" eaLnBrk="0" hangingPunct="0">
              <a:defRPr/>
            </a:pPr>
            <a:endParaRPr lang="en-US" sz="5400" u="none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Reference:</a:t>
            </a:r>
          </a:p>
          <a:p>
            <a:pPr eaLnBrk="0" hangingPunct="0">
              <a:defRPr/>
            </a:pP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Lecturer </a:t>
            </a:r>
            <a:r>
              <a:rPr lang="en-US" sz="2000" b="0" u="none" dirty="0" err="1"/>
              <a:t>Reham</a:t>
            </a:r>
            <a:r>
              <a:rPr lang="en-US" sz="2000" b="0" u="none" dirty="0"/>
              <a:t> O. Al-Abdul </a:t>
            </a:r>
            <a:r>
              <a:rPr lang="en-US" sz="2000" b="0" u="none" dirty="0" err="1"/>
              <a:t>Jabba</a:t>
            </a:r>
            <a:r>
              <a:rPr lang="en-US" sz="2000" b="0" u="none" dirty="0"/>
              <a:t> lectures for cap211 </a:t>
            </a:r>
            <a:r>
              <a:rPr lang="en-US" sz="20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  <a:endParaRPr lang="en-US" sz="1600" b="0" u="none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8006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This allows you to grab one string within another. (For example, if you wanted to grab the “.com” from the email address “me@me.com.”)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In between the round brackets of Substring( ), you specify a starting position and then how many characters you want to grab (the count starts at zero again).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Email = “me@me.com”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Email.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 smtClean="0">
                <a:cs typeface="+mn-cs"/>
              </a:rPr>
              <a:t>(5, 4)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)</a:t>
            </a:r>
          </a:p>
        </p:txBody>
      </p:sp>
      <p:sp>
        <p:nvSpPr>
          <p:cNvPr id="100966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5" name="Rectangle 3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105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You could also do a check to see if the email address ended in “.com” like this. Here’s some code to do the job: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Email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Email = "me@me.com"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Email.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Email.Length</a:t>
            </a:r>
            <a:r>
              <a:rPr lang="en-US" sz="2400" b="1" dirty="0" smtClean="0">
                <a:cs typeface="+mn-cs"/>
              </a:rPr>
              <a:t> - 4, 4)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If </a:t>
            </a:r>
            <a:r>
              <a:rPr lang="en-US" sz="2400" b="1" dirty="0" err="1" smtClean="0">
                <a:cs typeface="+mn-cs"/>
              </a:rPr>
              <a:t>DotCom</a:t>
            </a:r>
            <a:r>
              <a:rPr lang="en-US" sz="2400" b="1" dirty="0" smtClean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End If</a:t>
            </a:r>
          </a:p>
        </p:txBody>
      </p:sp>
      <p:sp>
        <p:nvSpPr>
          <p:cNvPr id="1011717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9" name="Rectangle 3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058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Substring method  could do the same function as Chars() method and the result would be the same.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For </a:t>
            </a:r>
            <a:r>
              <a:rPr lang="en-US" sz="2800" b="1" dirty="0" err="1" smtClean="0">
                <a:cs typeface="+mn-cs"/>
              </a:rPr>
              <a:t>i</a:t>
            </a:r>
            <a:r>
              <a:rPr lang="en-US" sz="2800" b="1" dirty="0" smtClean="0">
                <a:cs typeface="+mn-cs"/>
              </a:rPr>
              <a:t> = 0 To </a:t>
            </a:r>
            <a:r>
              <a:rPr lang="en-US" sz="2800" b="1" dirty="0" err="1" smtClean="0">
                <a:cs typeface="+mn-cs"/>
              </a:rPr>
              <a:t>TextLength</a:t>
            </a:r>
            <a:r>
              <a:rPr lang="en-US" sz="2800" b="1" dirty="0" smtClean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</a:t>
            </a:r>
            <a:r>
              <a:rPr lang="en-US" sz="2800" b="1" dirty="0" err="1" smtClean="0">
                <a:cs typeface="+mn-cs"/>
              </a:rPr>
              <a:t>OneCharacter</a:t>
            </a:r>
            <a:r>
              <a:rPr lang="en-US" sz="2800" b="1" dirty="0" smtClean="0">
                <a:cs typeface="+mn-cs"/>
              </a:rPr>
              <a:t> = </a:t>
            </a:r>
            <a:r>
              <a:rPr lang="en-US" sz="2800" b="1" dirty="0" err="1" smtClean="0">
                <a:cs typeface="+mn-cs"/>
              </a:rPr>
              <a:t>FirstName.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sz="2800" b="1" dirty="0" smtClean="0">
                <a:cs typeface="+mn-cs"/>
              </a:rPr>
              <a:t>(</a:t>
            </a:r>
            <a:r>
              <a:rPr lang="en-US" sz="2800" b="1" dirty="0" err="1" smtClean="0">
                <a:cs typeface="+mn-cs"/>
              </a:rPr>
              <a:t>i</a:t>
            </a:r>
            <a:r>
              <a:rPr lang="en-US" sz="2800" b="1" dirty="0" smtClean="0">
                <a:cs typeface="+mn-cs"/>
              </a:rPr>
              <a:t>, 1)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b="1" dirty="0" err="1" smtClean="0">
                <a:cs typeface="+mn-cs"/>
              </a:rPr>
              <a:t>OneCharacter</a:t>
            </a:r>
            <a:endParaRPr lang="en-US" sz="2800" b="1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Next </a:t>
            </a:r>
          </a:p>
        </p:txBody>
      </p:sp>
      <p:sp>
        <p:nvSpPr>
          <p:cNvPr id="1012741" name="Rectangle 5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61" name="Rectangle 5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42672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Dim s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s = </a:t>
            </a:r>
            <a:r>
              <a:rPr lang="en-US" dirty="0" err="1" smtClean="0">
                <a:cs typeface="+mn-cs"/>
              </a:rPr>
              <a:t>s.</a:t>
            </a:r>
            <a:r>
              <a:rPr lang="en-US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 smtClean="0">
                <a:cs typeface="+mn-cs"/>
              </a:rPr>
              <a:t>(8)                </a:t>
            </a:r>
            <a:r>
              <a:rPr lang="en-US" dirty="0" smtClean="0">
                <a:solidFill>
                  <a:srgbClr val="33CC33"/>
                </a:solidFill>
                <a:cs typeface="+mn-cs"/>
              </a:rPr>
              <a:t>‘ “to the world 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Dim r As String = "Welcome to the world"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r = </a:t>
            </a:r>
            <a:r>
              <a:rPr lang="en-US" dirty="0" err="1" smtClean="0">
                <a:cs typeface="+mn-cs"/>
              </a:rPr>
              <a:t>r.</a:t>
            </a:r>
            <a:r>
              <a:rPr lang="en-US" dirty="0" err="1" smtClean="0">
                <a:solidFill>
                  <a:srgbClr val="FF0066"/>
                </a:solidFill>
                <a:cs typeface="+mn-cs"/>
              </a:rPr>
              <a:t>SubString</a:t>
            </a:r>
            <a:r>
              <a:rPr lang="en-US" dirty="0" smtClean="0">
                <a:cs typeface="+mn-cs"/>
              </a:rPr>
              <a:t>(8, 6)                   </a:t>
            </a:r>
            <a:r>
              <a:rPr lang="en-US" dirty="0" smtClean="0">
                <a:solidFill>
                  <a:srgbClr val="33CC33"/>
                </a:solidFill>
                <a:cs typeface="+mn-cs"/>
              </a:rPr>
              <a:t>‘ “to the”</a:t>
            </a:r>
          </a:p>
        </p:txBody>
      </p:sp>
      <p:sp>
        <p:nvSpPr>
          <p:cNvPr id="1043463" name="Rectangle 7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Substring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You can replace text in one string with some other text.</a:t>
            </a: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 = "This is some test"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OldText.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Replace</a:t>
            </a:r>
            <a:r>
              <a:rPr lang="en-US" sz="2400" b="1" dirty="0" smtClean="0">
                <a:cs typeface="+mn-cs"/>
              </a:rPr>
              <a:t>("test", "text")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OldText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NewText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When you run the program, the first message box will say </a:t>
            </a:r>
            <a:r>
              <a:rPr lang="en-US" sz="2400" b="1" dirty="0" smtClean="0">
                <a:cs typeface="+mn-cs"/>
              </a:rPr>
              <a:t>"This is some test" </a:t>
            </a:r>
            <a:r>
              <a:rPr lang="en-US" sz="2400" dirty="0" smtClean="0">
                <a:cs typeface="+mn-cs"/>
              </a:rPr>
              <a:t>and the second box will say </a:t>
            </a:r>
            <a:r>
              <a:rPr lang="en-US" sz="2400" b="1" dirty="0" smtClean="0">
                <a:cs typeface="+mn-cs"/>
              </a:rPr>
              <a:t>"This is some text"</a:t>
            </a:r>
            <a:r>
              <a:rPr lang="en-US" sz="2400" dirty="0" smtClean="0">
                <a:cs typeface="+mn-cs"/>
              </a:rPr>
              <a:t>.</a:t>
            </a:r>
          </a:p>
        </p:txBody>
      </p:sp>
      <p:sp>
        <p:nvSpPr>
          <p:cNvPr id="19459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Replace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334000"/>
          </a:xfrm>
          <a:solidFill>
            <a:schemeClr val="bg1"/>
          </a:solidFill>
        </p:spPr>
        <p:txBody>
          <a:bodyPr/>
          <a:lstStyle/>
          <a:p>
            <a:pPr algn="l" rtl="0" eaLnBrk="1" hangingPunct="1"/>
            <a:r>
              <a:rPr lang="en-US" sz="2800" smtClean="0"/>
              <a:t>You can also insert some new text into an string.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Dim SomeText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Dim NewText As String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SomeText = "This some text"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NewText = SomeText.</a:t>
            </a:r>
            <a:r>
              <a:rPr lang="en-US" b="1" smtClean="0">
                <a:solidFill>
                  <a:srgbClr val="FF0066"/>
                </a:solidFill>
              </a:rPr>
              <a:t>Insert</a:t>
            </a:r>
            <a:r>
              <a:rPr lang="en-US" b="1" smtClean="0">
                <a:solidFill>
                  <a:schemeClr val="tx2"/>
                </a:solidFill>
              </a:rPr>
              <a:t>(5, "is ")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MsgBox(SomeText)</a:t>
            </a:r>
          </a:p>
          <a:p>
            <a:pPr lvl="2" algn="l" rtl="0" eaLnBrk="1" hangingPunct="1">
              <a:buFont typeface="Arial" pitchFamily="34" charset="0"/>
              <a:buNone/>
            </a:pPr>
            <a:r>
              <a:rPr lang="en-US" b="1" smtClean="0">
                <a:solidFill>
                  <a:schemeClr val="tx2"/>
                </a:solidFill>
              </a:rPr>
              <a:t>MsgBox(NewText)</a:t>
            </a:r>
          </a:p>
          <a:p>
            <a:pPr algn="l" rtl="0" eaLnBrk="1" hangingPunct="1"/>
            <a:r>
              <a:rPr lang="en-US" sz="2800" smtClean="0"/>
              <a:t>The 5 in round brackets means start at position 5 in the string variable </a:t>
            </a:r>
            <a:r>
              <a:rPr lang="en-US" sz="2800" b="1" smtClean="0"/>
              <a:t>SomeText </a:t>
            </a:r>
            <a:r>
              <a:rPr lang="en-US" sz="2800" smtClean="0"/>
              <a:t>(the count starts at zero). You then type the text that you want inserted.</a:t>
            </a:r>
          </a:p>
          <a:p>
            <a:pPr algn="l" rtl="0" eaLnBrk="1" hangingPunct="1"/>
            <a:r>
              <a:rPr lang="en-US" sz="2800" smtClean="0"/>
              <a:t>The first message box </a:t>
            </a:r>
            <a:r>
              <a:rPr lang="en-US" sz="2800" smtClean="0">
                <a:sym typeface="Wingdings" pitchFamily="2" charset="2"/>
              </a:rPr>
              <a:t> This some text</a:t>
            </a:r>
          </a:p>
          <a:p>
            <a:pPr algn="l" rtl="0" eaLnBrk="1" hangingPunct="1"/>
            <a:r>
              <a:rPr lang="en-US" sz="2800" smtClean="0"/>
              <a:t>The second message box </a:t>
            </a:r>
            <a:r>
              <a:rPr lang="en-US" sz="2800" smtClean="0">
                <a:sym typeface="Wingdings" pitchFamily="2" charset="2"/>
              </a:rPr>
              <a:t> This is some text</a:t>
            </a:r>
            <a:endParaRPr lang="en-US" sz="2800" smtClean="0"/>
          </a:p>
        </p:txBody>
      </p:sp>
      <p:sp>
        <p:nvSpPr>
          <p:cNvPr id="20483" name="Rectangle 2"/>
          <p:cNvSpPr>
            <a:spLocks noGrp="1"/>
          </p:cNvSpPr>
          <p:nvPr>
            <p:ph type="ctrTitle"/>
          </p:nvPr>
        </p:nvSpPr>
        <p:spPr>
          <a:xfrm>
            <a:off x="2286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Insert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1" name="Rectangle 3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3886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+mn-cs"/>
              </a:rPr>
              <a:t>Split allows you to split a line of text and put each element (word or phrase) into an array;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+mn-cs"/>
              </a:rPr>
              <a:t>Join allows you to join elements of an array into one line of text.</a:t>
            </a:r>
          </a:p>
        </p:txBody>
      </p:sp>
      <p:sp>
        <p:nvSpPr>
          <p:cNvPr id="21507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 and Join</a:t>
            </a:r>
            <a:br>
              <a:rPr b="1" smtClean="0">
                <a:solidFill>
                  <a:schemeClr val="accent2"/>
                </a:solidFill>
              </a:rPr>
            </a:br>
            <a:endParaRPr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5" name="Rectangle 3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read the text file line by line, and each line might be something like this: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“UserName1, Password1, UserName2, Password2, UserName3, Password3”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programming problem is to separate each word. You can use Split for this.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Each word would then be separated, ready for you to place into an array.</a:t>
            </a:r>
          </a:p>
        </p:txBody>
      </p:sp>
      <p:sp>
        <p:nvSpPr>
          <p:cNvPr id="22531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9" name="Rectangle 3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458200" cy="5410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LineOfText</a:t>
            </a:r>
            <a:r>
              <a:rPr lang="en-US" sz="2400" b="1" dirty="0" smtClean="0">
                <a:cs typeface="+mn-cs"/>
              </a:rPr>
              <a:t>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Dim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() As String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LineOfText</a:t>
            </a:r>
            <a:r>
              <a:rPr lang="en-US" sz="2400" b="1" dirty="0" smtClean="0">
                <a:cs typeface="+mn-cs"/>
              </a:rPr>
              <a:t> = "UserName1, Password1, UserName2, Password2"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 = </a:t>
            </a:r>
            <a:r>
              <a:rPr lang="en-US" sz="2400" b="1" dirty="0" err="1" smtClean="0">
                <a:cs typeface="+mn-cs"/>
              </a:rPr>
              <a:t>LineOfText.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Split</a:t>
            </a:r>
            <a:r>
              <a:rPr lang="en-US" sz="2400" b="1" dirty="0" smtClean="0">
                <a:cs typeface="+mn-cs"/>
              </a:rPr>
              <a:t>(",")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For 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 = 0 To </a:t>
            </a:r>
            <a:r>
              <a:rPr lang="en-US" sz="2400" b="1" dirty="0" err="1" smtClean="0">
                <a:cs typeface="+mn-cs"/>
              </a:rPr>
              <a:t>UBound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cs typeface="+mn-cs"/>
              </a:rPr>
              <a:t>i</a:t>
            </a:r>
            <a:r>
              <a:rPr lang="en-US" sz="2400" b="1" dirty="0" smtClean="0">
                <a:cs typeface="+mn-cs"/>
              </a:rPr>
              <a:t>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Next I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When VB finishes the splitting, it fills up your array. Each element will occupy one slot in your array. 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cs typeface="+mn-cs"/>
              </a:rPr>
              <a:t>So in our example,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(0) </a:t>
            </a:r>
            <a:r>
              <a:rPr lang="en-US" sz="2400" dirty="0" smtClean="0">
                <a:cs typeface="+mn-cs"/>
              </a:rPr>
              <a:t>will hold a value of </a:t>
            </a:r>
            <a:r>
              <a:rPr lang="en-US" sz="2400" b="1" dirty="0" smtClean="0">
                <a:cs typeface="+mn-cs"/>
              </a:rPr>
              <a:t>UserName1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b="1" dirty="0" err="1" smtClean="0">
                <a:cs typeface="+mn-cs"/>
              </a:rPr>
              <a:t>aryTextFile</a:t>
            </a:r>
            <a:r>
              <a:rPr lang="en-US" sz="2400" b="1" dirty="0" smtClean="0">
                <a:cs typeface="+mn-cs"/>
              </a:rPr>
              <a:t>(1) </a:t>
            </a:r>
            <a:r>
              <a:rPr lang="en-US" sz="2400" dirty="0" smtClean="0">
                <a:cs typeface="+mn-cs"/>
              </a:rPr>
              <a:t>will hold a value of </a:t>
            </a:r>
            <a:r>
              <a:rPr lang="en-US" sz="2400" b="1" dirty="0" smtClean="0">
                <a:cs typeface="+mn-cs"/>
              </a:rPr>
              <a:t>Password1, </a:t>
            </a:r>
            <a:r>
              <a:rPr lang="en-US" sz="2400" dirty="0" smtClean="0">
                <a:cs typeface="+mn-cs"/>
              </a:rPr>
              <a:t>etc.</a:t>
            </a:r>
          </a:p>
        </p:txBody>
      </p:sp>
      <p:sp>
        <p:nvSpPr>
          <p:cNvPr id="23555" name="Rectangle 5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229600" cy="5486400"/>
          </a:xfrm>
          <a:solidFill>
            <a:schemeClr val="bg1"/>
          </a:solidFill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000" smtClean="0"/>
              <a:t>The Join method is used when you want to join the elements of an array back together again. Here’s some code which does exactly that: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LineOfText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i As Integer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Dim aryTextFile(3) As String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aryTextFile(0) = "UserName1"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aryTextFile(1) = "Password1"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aryTextFile(2) = "UserName2"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aryTextFile(3) = "Password2"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LineOfText = LineOfText.</a:t>
            </a:r>
            <a:r>
              <a:rPr lang="en-US" sz="2000" b="1" smtClean="0">
                <a:solidFill>
                  <a:srgbClr val="FF0066"/>
                </a:solidFill>
              </a:rPr>
              <a:t>Join</a:t>
            </a:r>
            <a:r>
              <a:rPr lang="en-US" sz="2000" b="1" smtClean="0"/>
              <a:t>("-", aryTextFile)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MsgBox(LineOfText)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0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smtClean="0"/>
              <a:t>you first type what you want to use as a separator. Here, we’re using an hyphen as a separator. Next, you put the name of your array. The variable </a:t>
            </a:r>
            <a:r>
              <a:rPr lang="en-US" sz="2000" b="1" smtClean="0"/>
              <a:t>LineOfText </a:t>
            </a:r>
            <a:r>
              <a:rPr lang="en-US" sz="2000" smtClean="0"/>
              <a:t>will hold the following: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000" b="1" smtClean="0"/>
              <a:t>                   "UserName1-Password1-UserName2-Password2"</a:t>
            </a:r>
          </a:p>
        </p:txBody>
      </p:sp>
      <p:sp>
        <p:nvSpPr>
          <p:cNvPr id="24579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Join</a:t>
            </a:r>
            <a:br>
              <a:rPr b="1" smtClean="0">
                <a:solidFill>
                  <a:schemeClr val="accent2"/>
                </a:solidFill>
              </a:rPr>
            </a:br>
            <a:endParaRPr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3124200" cy="452596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Strings have their own properties and methods, just like a textbox or label or form does.</a:t>
            </a:r>
          </a:p>
        </p:txBody>
      </p:sp>
      <p:sp>
        <p:nvSpPr>
          <p:cNvPr id="7171" name="Rectangle 2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3886200" cy="4953000"/>
          </a:xfrm>
        </p:spPr>
        <p:txBody>
          <a:bodyPr/>
          <a:lstStyle/>
          <a:p>
            <a:pPr algn="l" rtl="0" eaLnBrk="1" hangingPunct="1"/>
            <a:endParaRPr lang="ar-SA" smtClean="0">
              <a:cs typeface="Tahoma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 l="8463" t="2832" r="27063" b="24492"/>
          <a:stretch>
            <a:fillRect/>
          </a:stretch>
        </p:blipFill>
        <p:spPr bwMode="auto">
          <a:xfrm>
            <a:off x="4191000" y="533400"/>
            <a:ext cx="1741488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12038" r="18745" b="8176"/>
          <a:stretch>
            <a:fillRect/>
          </a:stretch>
        </p:blipFill>
        <p:spPr bwMode="auto">
          <a:xfrm>
            <a:off x="6096000" y="533400"/>
            <a:ext cx="184785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5" name="Rectangle 3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534400" cy="3657600"/>
          </a:xfrm>
        </p:spPr>
        <p:txBody>
          <a:bodyPr>
            <a:normAutofit fontScale="925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cs typeface="+mn-cs"/>
              </a:rPr>
              <a:t>        </a:t>
            </a:r>
            <a:r>
              <a:rPr lang="en-US" sz="2800" noProof="1" smtClean="0">
                <a:cs typeface="+mn-cs"/>
              </a:rPr>
              <a:t>Dim string1 As String = "hello"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Dim charArray() As Char = string1.</a:t>
            </a:r>
            <a:r>
              <a:rPr lang="en-US" sz="2800" noProof="1" smtClean="0">
                <a:solidFill>
                  <a:srgbClr val="FF0066"/>
                </a:solidFill>
                <a:cs typeface="+mn-cs"/>
              </a:rPr>
              <a:t>ToCharArray</a:t>
            </a:r>
            <a:r>
              <a:rPr lang="en-US" sz="2800" noProof="1" smtClean="0">
                <a:cs typeface="+mn-cs"/>
              </a:rPr>
              <a:t>()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Dim i As Integer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noProof="1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Console.WriteLine("string1 = " &amp; string1)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Console.Write("string1 as an array of character =")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For i = 0 To charArray.Length - 1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    Console.Write(" " &amp; charArray(i))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noProof="1" smtClean="0">
                <a:cs typeface="+mn-cs"/>
              </a:rPr>
              <a:t>        Next</a:t>
            </a:r>
          </a:p>
        </p:txBody>
      </p:sp>
      <p:sp>
        <p:nvSpPr>
          <p:cNvPr id="25603" name="Rectangle 2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ToCharArray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14400" y="5791200"/>
            <a:ext cx="7010400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none">
                <a:solidFill>
                  <a:schemeClr val="bg1"/>
                </a:solidFill>
              </a:rPr>
              <a:t>string1 = hello</a:t>
            </a:r>
          </a:p>
          <a:p>
            <a:r>
              <a:rPr lang="en-US" sz="2400" u="none">
                <a:solidFill>
                  <a:schemeClr val="bg1"/>
                </a:solidFill>
              </a:rPr>
              <a:t>string1 as an array of character = h e l l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1" name="Rectang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In code previously, we had this: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If </a:t>
            </a:r>
            <a:r>
              <a:rPr lang="en-US" sz="2800" b="1" dirty="0" err="1" smtClean="0">
                <a:cs typeface="+mn-cs"/>
              </a:rPr>
              <a:t>DotCom</a:t>
            </a:r>
            <a:r>
              <a:rPr lang="en-US" sz="2800" b="1" dirty="0" smtClean="0">
                <a:cs typeface="+mn-cs"/>
              </a:rPr>
              <a:t> = ".com" Then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("Ends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Else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800" b="1" dirty="0" err="1" smtClean="0">
                <a:cs typeface="+mn-cs"/>
              </a:rPr>
              <a:t>MsgBox</a:t>
            </a:r>
            <a:r>
              <a:rPr lang="en-US" sz="2800" b="1" dirty="0" smtClean="0">
                <a:cs typeface="+mn-cs"/>
              </a:rPr>
              <a:t>("Doesn't End in Dot Com")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End If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use the </a:t>
            </a:r>
            <a:r>
              <a:rPr lang="en-US" sz="2800" b="1" dirty="0" smtClean="0">
                <a:cs typeface="+mn-cs"/>
              </a:rPr>
              <a:t>Equals </a:t>
            </a:r>
            <a:r>
              <a:rPr lang="en-US" sz="2800" dirty="0" smtClean="0">
                <a:cs typeface="+mn-cs"/>
              </a:rPr>
              <a:t>method of string variables in the first line, instead of an equals sign: 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If </a:t>
            </a:r>
            <a:r>
              <a:rPr lang="en-US" sz="2800" b="1" dirty="0" err="1" smtClean="0">
                <a:cs typeface="+mn-cs"/>
              </a:rPr>
              <a:t>DotCom.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Equals</a:t>
            </a:r>
            <a:r>
              <a:rPr lang="en-US" sz="2800" b="1" dirty="0" smtClean="0">
                <a:cs typeface="+mn-cs"/>
              </a:rPr>
              <a:t>(“.com”) Then</a:t>
            </a:r>
          </a:p>
        </p:txBody>
      </p:sp>
      <p:sp>
        <p:nvSpPr>
          <p:cNvPr id="1020930" name="Rectangle 2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>Equals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type="subTitle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sz="3800" smtClean="0"/>
              <a:t>Str1.</a:t>
            </a:r>
            <a:r>
              <a:rPr lang="en-US" sz="3800" smtClean="0">
                <a:solidFill>
                  <a:srgbClr val="FF0066"/>
                </a:solidFill>
              </a:rPr>
              <a:t>Equals</a:t>
            </a:r>
            <a:r>
              <a:rPr lang="en-US" sz="3800" smtClean="0"/>
              <a:t>(Str2)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 smtClean="0"/>
              <a:t>      </a:t>
            </a:r>
            <a:r>
              <a:rPr lang="en-US" sz="3800" smtClean="0">
                <a:solidFill>
                  <a:srgbClr val="00CC99"/>
                </a:solidFill>
              </a:rPr>
              <a:t>variable</a:t>
            </a:r>
            <a:endParaRPr lang="ar-SA" sz="3800" smtClean="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/>
            <a:r>
              <a:rPr lang="en-US" sz="3800" smtClean="0"/>
              <a:t>String.</a:t>
            </a:r>
            <a:r>
              <a:rPr lang="en-US" sz="3800" smtClean="0">
                <a:solidFill>
                  <a:srgbClr val="FF0066"/>
                </a:solidFill>
              </a:rPr>
              <a:t>Equals</a:t>
            </a:r>
            <a:r>
              <a:rPr lang="en-US" sz="3800" smtClean="0"/>
              <a:t>(Str1,Str2) 	 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3800" smtClean="0">
                <a:solidFill>
                  <a:srgbClr val="00CC99"/>
                </a:solidFill>
              </a:rPr>
              <a:t>      namespace</a:t>
            </a:r>
            <a:endParaRPr lang="ar-SA" sz="3800" smtClean="0">
              <a:solidFill>
                <a:srgbClr val="00CC99"/>
              </a:solidFill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None/>
            </a:pPr>
            <a:endParaRPr lang="en-US" sz="3800" smtClean="0"/>
          </a:p>
        </p:txBody>
      </p:sp>
      <p:sp>
        <p:nvSpPr>
          <p:cNvPr id="1021954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Equals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1143000" y="42672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990600" y="2819400"/>
            <a:ext cx="152400" cy="304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7654" name="AutoShape 6"/>
          <p:cNvSpPr>
            <a:spLocks/>
          </p:cNvSpPr>
          <p:nvPr/>
        </p:nvSpPr>
        <p:spPr bwMode="auto">
          <a:xfrm>
            <a:off x="5638800" y="2362200"/>
            <a:ext cx="533400" cy="2590800"/>
          </a:xfrm>
          <a:prstGeom prst="rightBrace">
            <a:avLst>
              <a:gd name="adj1" fmla="val 40476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u="none">
                <a:solidFill>
                  <a:srgbClr val="FF0066"/>
                </a:solidFill>
              </a:rPr>
              <a:t>          Both returns true or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algn="l" rtl="0" eaLnBrk="1" hangingPunct="1"/>
            <a:r>
              <a:rPr lang="en-US" sz="4000" b="1" smtClean="0"/>
              <a:t>Str1.</a:t>
            </a:r>
            <a:r>
              <a:rPr lang="en-US" sz="4000" b="1" smtClean="0">
                <a:solidFill>
                  <a:srgbClr val="FF0066"/>
                </a:solidFill>
              </a:rPr>
              <a:t>compareTo</a:t>
            </a:r>
            <a:r>
              <a:rPr lang="en-US" sz="4000" b="1" smtClean="0"/>
              <a:t> (str2)</a:t>
            </a:r>
          </a:p>
          <a:p>
            <a:pPr algn="l" rtl="0" eaLnBrk="1" hangingPunct="1"/>
            <a:r>
              <a:rPr lang="en-US" sz="4000" b="1" smtClean="0"/>
              <a:t>Returns: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  <a:sym typeface="Wingdings" pitchFamily="2" charset="2"/>
              </a:rPr>
              <a:t>0         if equal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</a:rPr>
              <a:t>-1 	  if str1 &lt; str2  …. ASCII codes</a:t>
            </a:r>
          </a:p>
          <a:p>
            <a:pPr lvl="1" algn="l" rtl="0" eaLnBrk="1" hangingPunct="1">
              <a:buFont typeface="Wingdings" pitchFamily="2" charset="2"/>
              <a:buChar char="à"/>
            </a:pPr>
            <a:r>
              <a:rPr lang="en-US" sz="3600" b="1" smtClean="0">
                <a:solidFill>
                  <a:schemeClr val="tx2"/>
                </a:solidFill>
              </a:rPr>
              <a:t>1         if str1 &gt; str2</a:t>
            </a:r>
          </a:p>
        </p:txBody>
      </p:sp>
      <p:sp>
        <p:nvSpPr>
          <p:cNvPr id="1022978" name="Rectang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CompareTo</a:t>
            </a:r>
            <a:endParaRPr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 Dim a As String = "Ahmad"</a:t>
            </a:r>
          </a:p>
          <a:p>
            <a:r>
              <a:rPr lang="pt-BR" smtClean="0"/>
              <a:t>        Dim b As String = "Ali"</a:t>
            </a:r>
          </a:p>
          <a:p>
            <a:r>
              <a:rPr lang="en-US" smtClean="0"/>
              <a:t>        If (a.CompareTo(b) = 0) Then</a:t>
            </a:r>
          </a:p>
          <a:p>
            <a:r>
              <a:rPr lang="en-US" smtClean="0"/>
              <a:t>            Label1.Text = "equals"</a:t>
            </a:r>
          </a:p>
          <a:p>
            <a:r>
              <a:rPr lang="en-US" smtClean="0"/>
              <a:t>        End If</a:t>
            </a:r>
          </a:p>
          <a:p>
            <a:r>
              <a:rPr lang="en-US" smtClean="0"/>
              <a:t>        If (a.CompareTo(b) = -1) Then</a:t>
            </a:r>
          </a:p>
          <a:p>
            <a:r>
              <a:rPr lang="en-US" smtClean="0"/>
              <a:t>            Label1.Text = "ahmad &lt;ali"</a:t>
            </a:r>
          </a:p>
          <a:p>
            <a:r>
              <a:rPr lang="en-US" smtClean="0"/>
              <a:t>        End If</a:t>
            </a:r>
          </a:p>
          <a:p>
            <a:r>
              <a:rPr lang="en-US" smtClean="0"/>
              <a:t>        If (a.CompareTo(b) = 1) Then</a:t>
            </a:r>
          </a:p>
          <a:p>
            <a:r>
              <a:rPr lang="en-US" smtClean="0"/>
              <a:t>            Label1.Text = "ahmad&gt;ali"</a:t>
            </a:r>
          </a:p>
          <a:p>
            <a:r>
              <a:rPr lang="en-US" smtClean="0"/>
              <a:t>        End If</a:t>
            </a:r>
            <a:endParaRPr lang="ar-SA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0CD55C9E-2355-4F15-AA50-6B04382AE02E}" type="datetime1">
              <a:rPr lang="en-US" smtClean="0"/>
              <a:pPr/>
              <a:t>3/12/2013</a:t>
            </a:fld>
            <a:endParaRPr lang="en-US" smtClean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ar-SA" smtClean="0"/>
              <a:t> 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1A8AA-46A7-4BD3-BA40-E95C08008B9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7" name="Rectangle 3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480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If you wish to flip around the front and back end of a string, then the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StrReverse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(string)</a:t>
            </a:r>
            <a:r>
              <a:rPr lang="en-US" b="1" dirty="0" smtClean="0">
                <a:cs typeface="+mn-cs"/>
              </a:rPr>
              <a:t> is for you.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 It is used in the following way. This would pop up a message saying ‘</a:t>
            </a:r>
            <a:r>
              <a:rPr lang="en-US" b="1" dirty="0" err="1" smtClean="0">
                <a:cs typeface="+mn-cs"/>
              </a:rPr>
              <a:t>looc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err="1" smtClean="0">
                <a:cs typeface="+mn-cs"/>
              </a:rPr>
              <a:t>si</a:t>
            </a:r>
            <a:r>
              <a:rPr lang="en-US" b="1" dirty="0" smtClean="0">
                <a:cs typeface="+mn-cs"/>
              </a:rPr>
              <a:t> 112pac’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cs typeface="+mn-cs"/>
              </a:rPr>
              <a:t>                  </a:t>
            </a:r>
            <a:r>
              <a:rPr lang="en-US" sz="2400" b="1" dirty="0" err="1" smtClean="0">
                <a:cs typeface="+mn-cs"/>
              </a:rPr>
              <a:t>MsgBox</a:t>
            </a:r>
            <a:r>
              <a:rPr lang="en-US" sz="2400" b="1" dirty="0" smtClean="0">
                <a:cs typeface="+mn-cs"/>
              </a:rPr>
              <a:t>(</a:t>
            </a:r>
            <a:r>
              <a:rPr lang="en-US" sz="2400" b="1" dirty="0" err="1" smtClean="0">
                <a:solidFill>
                  <a:srgbClr val="FF0066"/>
                </a:solidFill>
                <a:cs typeface="+mn-cs"/>
              </a:rPr>
              <a:t>StrReverse</a:t>
            </a:r>
            <a:r>
              <a:rPr lang="en-US" sz="2400" b="1" dirty="0" smtClean="0">
                <a:cs typeface="+mn-cs"/>
              </a:rPr>
              <a:t>(“cap211 is cool"))</a:t>
            </a:r>
            <a:r>
              <a:rPr lang="en-US" sz="2400" dirty="0" smtClean="0">
                <a:cs typeface="+mn-cs"/>
              </a:rPr>
              <a:t> </a:t>
            </a:r>
          </a:p>
        </p:txBody>
      </p:sp>
      <p:sp>
        <p:nvSpPr>
          <p:cNvPr id="1025026" name="Rectangle 2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StrReverse</a:t>
            </a:r>
            <a:endParaRPr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7" name="Rectangle 3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8001000" cy="4038600"/>
          </a:xfrm>
        </p:spPr>
        <p:txBody>
          <a:bodyPr>
            <a:normAutofit/>
          </a:bodyPr>
          <a:lstStyle/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ar-SA" dirty="0" smtClean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ar-SA" dirty="0" smtClean="0">
              <a:cs typeface="+mn-cs"/>
            </a:endParaRP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</a:rPr>
              <a:t>Chr</a:t>
            </a:r>
            <a:r>
              <a:rPr lang="en-US" sz="4000" dirty="0" smtClean="0">
                <a:cs typeface="+mn-cs"/>
              </a:rPr>
              <a:t> (65)  </a:t>
            </a:r>
            <a:r>
              <a:rPr lang="en-US" sz="4000" dirty="0" smtClean="0">
                <a:cs typeface="+mn-cs"/>
                <a:sym typeface="Wingdings" pitchFamily="2" charset="2"/>
              </a:rPr>
              <a:t>          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  <a:sym typeface="Wingdings" pitchFamily="2" charset="2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 smtClean="0">
                <a:cs typeface="+mn-cs"/>
                <a:sym typeface="Wingdings" pitchFamily="2" charset="2"/>
              </a:rPr>
              <a:t> (“Apple”) 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Asc</a:t>
            </a:r>
            <a:r>
              <a:rPr lang="en-US" sz="4000" dirty="0" smtClean="0">
                <a:cs typeface="+mn-cs"/>
                <a:sym typeface="Wingdings" pitchFamily="2" charset="2"/>
              </a:rPr>
              <a:t>(“Ahmad”)   </a:t>
            </a:r>
            <a:r>
              <a:rPr lang="en-US" sz="4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65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cs typeface="+mn-cs"/>
                <a:sym typeface="Wingdings" pitchFamily="2" charset="2"/>
              </a:rPr>
              <a:t>“32”  &amp;  </a:t>
            </a:r>
            <a:r>
              <a:rPr lang="en-US" sz="4000" dirty="0" err="1" smtClean="0">
                <a:solidFill>
                  <a:srgbClr val="FF0066"/>
                </a:solidFill>
                <a:cs typeface="+mn-cs"/>
                <a:sym typeface="Wingdings" pitchFamily="2" charset="2"/>
              </a:rPr>
              <a:t>chr</a:t>
            </a:r>
            <a:r>
              <a:rPr lang="en-US" sz="4000" dirty="0" smtClean="0">
                <a:solidFill>
                  <a:srgbClr val="FF0066"/>
                </a:solidFill>
                <a:cs typeface="+mn-cs"/>
                <a:sym typeface="Wingdings" pitchFamily="2" charset="2"/>
              </a:rPr>
              <a:t>(176</a:t>
            </a:r>
            <a:r>
              <a:rPr lang="en-US" sz="4000" dirty="0" smtClean="0">
                <a:cs typeface="+mn-cs"/>
                <a:sym typeface="Wingdings" pitchFamily="2" charset="2"/>
              </a:rPr>
              <a:t>) &amp; “Fahrenheit” </a:t>
            </a:r>
          </a:p>
          <a:p>
            <a:pPr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  <a:sym typeface="Wingdings" pitchFamily="2" charset="2"/>
              </a:rPr>
              <a:t>           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32°Fahrenheit</a:t>
            </a:r>
          </a:p>
        </p:txBody>
      </p:sp>
      <p:sp>
        <p:nvSpPr>
          <p:cNvPr id="1019906" name="Rectangle 2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String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/>
          </p:cNvSpPr>
          <p:nvPr/>
        </p:nvSpPr>
        <p:spPr bwMode="auto">
          <a:xfrm>
            <a:off x="228600" y="1447800"/>
            <a:ext cx="388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0" u="none">
                <a:solidFill>
                  <a:schemeClr val="tx2"/>
                </a:solidFill>
                <a:latin typeface="Calibri" pitchFamily="34" charset="0"/>
              </a:rPr>
              <a:t> Test characters to determine whether they are of specific character type  and that  perform case conversions on characters. </a:t>
            </a:r>
          </a:p>
        </p:txBody>
      </p:sp>
      <p:sp>
        <p:nvSpPr>
          <p:cNvPr id="32771" name="Rectangle 6"/>
          <p:cNvSpPr>
            <a:spLocks/>
          </p:cNvSpPr>
          <p:nvPr/>
        </p:nvSpPr>
        <p:spPr bwMode="auto">
          <a:xfrm>
            <a:off x="4724400" y="1676400"/>
            <a:ext cx="342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IsLetterOrDigit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IsUpper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ToUpper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3200" u="none">
                <a:solidFill>
                  <a:srgbClr val="FF0066"/>
                </a:solidFill>
                <a:latin typeface="Calibri" pitchFamily="34" charset="0"/>
              </a:rPr>
              <a:t>ToLower</a:t>
            </a:r>
          </a:p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3200" u="none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32772" name="Rectangle 8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457200" y="1752600"/>
            <a:ext cx="7848600" cy="3540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none">
                <a:solidFill>
                  <a:schemeClr val="tx2"/>
                </a:solidFill>
              </a:rPr>
              <a:t>Dim ch As Char = Console.ReadLine</a:t>
            </a:r>
          </a:p>
          <a:p>
            <a:r>
              <a:rPr lang="en-US" sz="3200" u="none">
                <a:solidFill>
                  <a:schemeClr val="tx2"/>
                </a:solidFill>
              </a:rPr>
              <a:t>If Char.</a:t>
            </a:r>
            <a:r>
              <a:rPr lang="en-US" sz="3200" u="none">
                <a:solidFill>
                  <a:srgbClr val="FF0066"/>
                </a:solidFill>
              </a:rPr>
              <a:t>IsDigit</a:t>
            </a:r>
            <a:r>
              <a:rPr lang="en-US" sz="3200" u="none">
                <a:solidFill>
                  <a:schemeClr val="tx2"/>
                </a:solidFill>
              </a:rPr>
              <a:t>( ch ) then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 Console.WriteLine(“Digit”)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Else</a:t>
            </a:r>
          </a:p>
          <a:p>
            <a:r>
              <a:rPr lang="en-US" sz="3200" u="none">
                <a:solidFill>
                  <a:schemeClr val="tx2"/>
                </a:solidFill>
              </a:rPr>
              <a:t>    Console.WriteLine(“Not Digit”)</a:t>
            </a:r>
          </a:p>
          <a:p>
            <a:r>
              <a:rPr lang="en-US" sz="3200" u="none">
                <a:solidFill>
                  <a:schemeClr val="tx2"/>
                </a:solidFill>
              </a:rPr>
              <a:t>End If</a:t>
            </a:r>
          </a:p>
          <a:p>
            <a:endParaRPr lang="en-US" sz="3200" u="none">
              <a:solidFill>
                <a:schemeClr val="tx2"/>
              </a:solidFill>
            </a:endParaRPr>
          </a:p>
        </p:txBody>
      </p:sp>
      <p:sp>
        <p:nvSpPr>
          <p:cNvPr id="33795" name="Rectangle 5"/>
          <p:cNvSpPr>
            <a:spLocks/>
          </p:cNvSpPr>
          <p:nvPr/>
        </p:nvSpPr>
        <p:spPr bwMode="auto">
          <a:xfrm>
            <a:off x="914400" y="381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Char</a:t>
            </a:r>
            <a:r>
              <a:rPr lang="en-US" sz="4400" u="none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4400" u="none" noProof="1">
                <a:solidFill>
                  <a:schemeClr val="accent2"/>
                </a:solidFill>
                <a:latin typeface="Calibri" pitchFamily="34" charset="0"/>
              </a:rPr>
              <a:t>Methods</a:t>
            </a: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</a:pPr>
            <a:endParaRPr lang="en-US" sz="4400" u="none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Properties and Methods</a:t>
            </a:r>
            <a:r>
              <a:rPr lang="en-US" sz="480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"Visual".Length is 6. 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"Visual".ToUpper is VISUAL.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"123 Hike".Length is 8. 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"123 Hike".ToLower is 123 hike.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"a" &amp; " bcd ".Trim &amp; "efg" is abcdefg.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B2B4C44-341F-4B77-B381-3899AE307F6F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To get the length of a string: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b="1" smtClean="0"/>
              <a:t>    TextLength = FirstName.</a:t>
            </a:r>
            <a:r>
              <a:rPr lang="en-US" b="1" smtClean="0">
                <a:solidFill>
                  <a:srgbClr val="FF0066"/>
                </a:solidFill>
              </a:rPr>
              <a:t>Length</a:t>
            </a:r>
          </a:p>
        </p:txBody>
      </p:sp>
      <p:sp>
        <p:nvSpPr>
          <p:cNvPr id="8195" name="Rectang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algn="l" rtl="0" eaLnBrk="1" hangingPunct="1"/>
            <a:r>
              <a:rPr b="1" smtClean="0">
                <a:solidFill>
                  <a:schemeClr val="accent2"/>
                </a:solidFill>
              </a:rPr>
              <a:t>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Positions in a String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5131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smtClean="0"/>
              <a:t>Positions of characters in a string are numbered 0, 1, 2, ….</a:t>
            </a:r>
          </a:p>
          <a:p>
            <a:pPr algn="l" rtl="0" eaLnBrk="1" hangingPunct="1">
              <a:buFontTx/>
              <a:buNone/>
            </a:pPr>
            <a:r>
              <a:rPr lang="en-US" smtClean="0"/>
              <a:t>Consider the string “Visual Basic”.</a:t>
            </a:r>
          </a:p>
          <a:p>
            <a:pPr algn="l" rtl="0" eaLnBrk="1" hangingPunct="1">
              <a:buFontTx/>
              <a:buNone/>
            </a:pPr>
            <a:r>
              <a:rPr lang="en-US" smtClean="0"/>
              <a:t>Position 0:  V</a:t>
            </a:r>
          </a:p>
          <a:p>
            <a:pPr algn="l" rtl="0" eaLnBrk="1" hangingPunct="1">
              <a:buFontTx/>
              <a:buNone/>
            </a:pPr>
            <a:r>
              <a:rPr lang="en-US" smtClean="0"/>
              <a:t>Position 1:  i</a:t>
            </a:r>
          </a:p>
          <a:p>
            <a:pPr algn="l" rtl="0" eaLnBrk="1" hangingPunct="1">
              <a:buFontTx/>
              <a:buNone/>
            </a:pPr>
            <a:r>
              <a:rPr lang="en-US" smtClean="0"/>
              <a:t>Position 7:  B</a:t>
            </a:r>
          </a:p>
          <a:p>
            <a:pPr algn="l" rtl="0" eaLnBrk="1" hangingPunct="1">
              <a:buFontTx/>
              <a:buNone/>
            </a:pPr>
            <a:r>
              <a:rPr lang="en-US" smtClean="0"/>
              <a:t>Substring “al” begins at position 4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7C0DD8D-EC4F-491E-AE80-48F23E46018D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Substring Method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err="1" smtClean="0"/>
              <a:t>str</a:t>
            </a:r>
            <a:r>
              <a:rPr lang="en-US" dirty="0" smtClean="0"/>
              <a:t> be a string.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b="1" dirty="0" err="1" smtClean="0">
                <a:latin typeface="Courier New" pitchFamily="49" charset="0"/>
              </a:rPr>
              <a:t>str.Substring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i="1" dirty="0" smtClean="0">
                <a:latin typeface="Courier New" pitchFamily="49" charset="0"/>
              </a:rPr>
              <a:t>m</a:t>
            </a:r>
            <a:r>
              <a:rPr lang="en-US" sz="2400" b="1" dirty="0" smtClean="0">
                <a:latin typeface="Courier New" pitchFamily="49" charset="0"/>
              </a:rPr>
              <a:t>, </a:t>
            </a:r>
            <a:r>
              <a:rPr lang="en-US" sz="2400" b="1" i="1" dirty="0" smtClean="0">
                <a:latin typeface="Courier New" pitchFamily="49" charset="0"/>
              </a:rPr>
              <a:t>n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r>
              <a:rPr lang="en-US" sz="2400" dirty="0" smtClean="0"/>
              <a:t> </a:t>
            </a:r>
            <a:r>
              <a:rPr lang="en-US" dirty="0" smtClean="0"/>
              <a:t>is the substring of length </a:t>
            </a:r>
            <a:r>
              <a:rPr lang="en-US" i="1" dirty="0" smtClean="0"/>
              <a:t>n</a:t>
            </a:r>
            <a:r>
              <a:rPr lang="en-US" dirty="0" smtClean="0"/>
              <a:t>, beginning at position </a:t>
            </a:r>
            <a:r>
              <a:rPr lang="en-US" i="1" dirty="0" smtClean="0"/>
              <a:t>m</a:t>
            </a:r>
            <a:r>
              <a:rPr lang="en-US" dirty="0" smtClean="0"/>
              <a:t> in </a:t>
            </a:r>
            <a:r>
              <a:rPr lang="en-US" i="1" dirty="0" smtClean="0"/>
              <a:t>str</a:t>
            </a:r>
            <a:r>
              <a:rPr lang="en-US" dirty="0" smtClean="0"/>
              <a:t>.</a:t>
            </a:r>
          </a:p>
          <a:p>
            <a:pPr algn="l" rtl="0" eaLnBrk="1" hangingPunct="1">
              <a:buFontTx/>
              <a:buNone/>
              <a:defRPr/>
            </a:pPr>
            <a:endParaRPr lang="en-US" sz="2800" dirty="0" smtClean="0"/>
          </a:p>
          <a:p>
            <a:pPr algn="l" rtl="0" eaLnBrk="1" hangingPunct="1">
              <a:buFontTx/>
              <a:buNone/>
              <a:defRPr/>
            </a:pPr>
            <a:r>
              <a:rPr lang="en-US" dirty="0" smtClean="0"/>
              <a:t>“Visual </a:t>
            </a:r>
            <a:r>
              <a:rPr lang="en-US" dirty="0" err="1" smtClean="0"/>
              <a:t>Basic”.Substring</a:t>
            </a:r>
            <a:r>
              <a:rPr lang="en-US" dirty="0" smtClean="0"/>
              <a:t>(2, 3) is “</a:t>
            </a:r>
            <a:r>
              <a:rPr lang="en-US" dirty="0" err="1" smtClean="0"/>
              <a:t>sua</a:t>
            </a:r>
            <a:r>
              <a:rPr lang="en-US" dirty="0" smtClean="0"/>
              <a:t>”</a:t>
            </a:r>
          </a:p>
          <a:p>
            <a:pPr algn="l" rtl="0" eaLnBrk="1" hangingPunct="1">
              <a:buFontTx/>
              <a:buNone/>
              <a:defRPr/>
            </a:pPr>
            <a:r>
              <a:rPr lang="en-US" dirty="0" smtClean="0"/>
              <a:t>“Visual </a:t>
            </a:r>
            <a:r>
              <a:rPr lang="en-US" dirty="0" err="1" smtClean="0"/>
              <a:t>Basic”.Substring</a:t>
            </a:r>
            <a:r>
              <a:rPr lang="en-US" dirty="0" smtClean="0"/>
              <a:t>(0, 1) is “V”</a:t>
            </a:r>
          </a:p>
          <a:p>
            <a:pPr algn="l" rtl="0" eaLnBrk="1" hangingPunct="1">
              <a:buFontTx/>
              <a:buNone/>
              <a:defRPr/>
            </a:pPr>
            <a:endParaRPr lang="en-US" sz="2800" dirty="0" smtClean="0"/>
          </a:p>
          <a:p>
            <a:pPr algn="l" rtl="0" eaLnBrk="1" hangingPunct="1">
              <a:buFontTx/>
              <a:buNone/>
              <a:defRPr/>
            </a:pPr>
            <a:endParaRPr lang="en-US" sz="2800" dirty="0" smtClean="0"/>
          </a:p>
          <a:p>
            <a:pPr algn="l" rtl="0" eaLnBrk="1" hangingPunct="1">
              <a:buFontTx/>
              <a:buNone/>
              <a:defRPr/>
            </a:pPr>
            <a:endParaRPr lang="en-US" sz="2800" dirty="0" smtClean="0"/>
          </a:p>
          <a:p>
            <a:pPr algn="l" rtl="0" eaLnBrk="1" hangingPunct="1">
              <a:buFontTx/>
              <a:buNone/>
              <a:defRPr/>
            </a:pPr>
            <a:endParaRPr lang="en-US" sz="2800" i="1" dirty="0" smtClean="0"/>
          </a:p>
        </p:txBody>
      </p:sp>
      <p:sp>
        <p:nvSpPr>
          <p:cNvPr id="491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D652001-D45A-4785-90B7-6CFBDA233723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IndexOf Method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900" smtClean="0"/>
              <a:t>Let </a:t>
            </a:r>
            <a:r>
              <a:rPr lang="en-US" sz="2900" i="1" smtClean="0"/>
              <a:t>str1</a:t>
            </a:r>
            <a:r>
              <a:rPr lang="en-US" sz="2900" smtClean="0"/>
              <a:t> and </a:t>
            </a:r>
            <a:r>
              <a:rPr lang="en-US" sz="2900" i="1" smtClean="0"/>
              <a:t>str2</a:t>
            </a:r>
            <a:r>
              <a:rPr lang="en-US" sz="2900" smtClean="0"/>
              <a:t> be strings.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str1.IndexOf(str2)</a:t>
            </a:r>
          </a:p>
          <a:p>
            <a:pPr algn="l" rtl="0" eaLnBrk="1" hangingPunct="1">
              <a:buFontTx/>
              <a:buNone/>
            </a:pPr>
            <a:r>
              <a:rPr lang="en-US" sz="2900" smtClean="0"/>
              <a:t>is the position of the first occurrence of </a:t>
            </a:r>
            <a:r>
              <a:rPr lang="en-US" sz="2900" i="1" smtClean="0"/>
              <a:t>str2</a:t>
            </a:r>
            <a:r>
              <a:rPr lang="en-US" sz="2900" smtClean="0"/>
              <a:t> in </a:t>
            </a:r>
            <a:r>
              <a:rPr lang="en-US" sz="2900" i="1" smtClean="0"/>
              <a:t>str1</a:t>
            </a:r>
            <a:r>
              <a:rPr lang="en-US" sz="2900" smtClean="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900" smtClean="0"/>
              <a:t>(</a:t>
            </a:r>
            <a:r>
              <a:rPr lang="en-US" sz="2900" b="1" smtClean="0"/>
              <a:t>Note:</a:t>
            </a:r>
            <a:r>
              <a:rPr lang="en-US" sz="2900" smtClean="0"/>
              <a:t> Has value -1 if </a:t>
            </a:r>
            <a:r>
              <a:rPr lang="en-US" sz="2900" i="1" smtClean="0"/>
              <a:t>str2 </a:t>
            </a:r>
            <a:r>
              <a:rPr lang="en-US" sz="2900" smtClean="0"/>
              <a:t>is not a substring of </a:t>
            </a:r>
            <a:r>
              <a:rPr lang="en-US" sz="2900" i="1" smtClean="0"/>
              <a:t>str1</a:t>
            </a:r>
            <a:r>
              <a:rPr lang="en-US" sz="2900" smtClean="0"/>
              <a:t>.)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Basic".IndexOf("is")</a:t>
            </a:r>
            <a:r>
              <a:rPr lang="en-US" sz="2800" smtClean="0"/>
              <a:t> is 1.</a:t>
            </a: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Basic".IndexOf("si")</a:t>
            </a:r>
            <a:r>
              <a:rPr lang="en-US" sz="2400" smtClean="0"/>
              <a:t> </a:t>
            </a:r>
            <a:r>
              <a:rPr lang="en-US" sz="2800" smtClean="0"/>
              <a:t>is </a:t>
            </a:r>
            <a:r>
              <a:rPr lang="en-US" sz="2400" smtClean="0"/>
              <a:t>9</a:t>
            </a:r>
            <a:r>
              <a:rPr lang="en-US" sz="2800" smtClean="0"/>
              <a:t>.</a:t>
            </a:r>
          </a:p>
          <a:p>
            <a:pPr algn="l" rtl="0"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"Visual Basic".IndexOf("ab")</a:t>
            </a:r>
            <a:r>
              <a:rPr lang="en-US" sz="2400" smtClean="0"/>
              <a:t> </a:t>
            </a:r>
            <a:r>
              <a:rPr lang="en-US" sz="2800" smtClean="0"/>
              <a:t>is </a:t>
            </a:r>
            <a:r>
              <a:rPr lang="en-US" sz="2400" smtClean="0"/>
              <a:t>-1</a:t>
            </a:r>
            <a:r>
              <a:rPr lang="en-US" sz="2800" smtClean="0"/>
              <a:t>.</a:t>
            </a: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 b="1" smtClean="0">
              <a:latin typeface="Courier New" pitchFamily="49" charset="0"/>
            </a:endParaRPr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smtClean="0"/>
          </a:p>
          <a:p>
            <a:pPr algn="l" rtl="0" eaLnBrk="1" hangingPunct="1">
              <a:buFontTx/>
              <a:buNone/>
            </a:pPr>
            <a:endParaRPr lang="en-US" sz="2800" i="1" smtClean="0"/>
          </a:p>
        </p:txBody>
      </p:sp>
      <p:sp>
        <p:nvSpPr>
          <p:cNvPr id="501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A359DBF-4323-465D-BCD3-3BD4ACE67FBF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The Empty String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5131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mtClean="0"/>
              <a:t>The string </a:t>
            </a:r>
            <a:r>
              <a:rPr lang="en-US" sz="2400" b="1" smtClean="0"/>
              <a:t>""</a:t>
            </a:r>
            <a:r>
              <a:rPr lang="en-US" smtClean="0"/>
              <a:t>, which has no characters, is called the </a:t>
            </a:r>
            <a:r>
              <a:rPr lang="en-US" b="1" smtClean="0"/>
              <a:t>empty string </a:t>
            </a:r>
            <a:r>
              <a:rPr lang="en-US" smtClean="0"/>
              <a:t>or the </a:t>
            </a:r>
            <a:r>
              <a:rPr lang="en-US" b="1" smtClean="0"/>
              <a:t>zero-length string.</a:t>
            </a:r>
          </a:p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mtClean="0"/>
              <a:t>The statement  </a:t>
            </a:r>
            <a:r>
              <a:rPr lang="en-US" sz="2400" b="1" smtClean="0">
                <a:latin typeface="Courier New" pitchFamily="49" charset="0"/>
              </a:rPr>
              <a:t>lstBox.Items.Add(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""</a:t>
            </a:r>
            <a:r>
              <a:rPr lang="en-US" sz="2400" b="1" smtClean="0">
                <a:latin typeface="Courier New" pitchFamily="49" charset="0"/>
              </a:rPr>
              <a:t>)</a:t>
            </a:r>
            <a:r>
              <a:rPr lang="en-US" sz="2400" smtClean="0"/>
              <a:t>  </a:t>
            </a:r>
            <a:r>
              <a:rPr lang="en-US" smtClean="0"/>
              <a:t>skips a line in the list box. </a:t>
            </a:r>
          </a:p>
          <a:p>
            <a:pPr algn="l" rtl="0"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mtClean="0"/>
              <a:t>The contents of a text box can be cleared with either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      </a:t>
            </a:r>
            <a:r>
              <a:rPr lang="en-US" sz="2400" b="1" smtClean="0">
                <a:latin typeface="Courier New" pitchFamily="49" charset="0"/>
              </a:rPr>
              <a:t>txtBox.Clear()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</a:t>
            </a:r>
            <a:r>
              <a:rPr lang="en-US" sz="3000" smtClean="0"/>
              <a:t>or the statement</a:t>
            </a:r>
          </a:p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      </a:t>
            </a:r>
            <a:r>
              <a:rPr lang="en-US" sz="2400" b="1" smtClean="0">
                <a:latin typeface="Courier New" pitchFamily="49" charset="0"/>
              </a:rPr>
              <a:t>txtBox.Text = 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""</a:t>
            </a:r>
            <a:endParaRPr lang="en-US" sz="2400" smtClean="0">
              <a:solidFill>
                <a:srgbClr val="A31515"/>
              </a:solidFill>
            </a:endParaRP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B21454-589B-4950-AB14-9F37C78655EB}" type="slidenum">
              <a:rPr lang="en-US" smtClean="0">
                <a:latin typeface="Arial" pitchFamily="34" charset="0"/>
              </a:rPr>
              <a:pPr>
                <a:defRPr/>
              </a:pPr>
              <a:t>33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7840663" cy="1143000"/>
          </a:xfrm>
        </p:spPr>
        <p:txBody>
          <a:bodyPr/>
          <a:lstStyle/>
          <a:p>
            <a:pPr eaLnBrk="1" hangingPunct="1"/>
            <a:r>
              <a:rPr lang="en-US" smtClean="0"/>
              <a:t>Initial Value of a String Variable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Clr>
                <a:schemeClr val="tx2"/>
              </a:buClr>
            </a:pPr>
            <a:r>
              <a:rPr lang="en-US" smtClean="0"/>
              <a:t>By default the initial value is the keyword </a:t>
            </a:r>
            <a:r>
              <a:rPr lang="en-US" b="1" smtClean="0"/>
              <a:t>Nothing</a:t>
            </a:r>
          </a:p>
          <a:p>
            <a:pPr algn="l" rtl="0" eaLnBrk="1" hangingPunct="1">
              <a:buClr>
                <a:schemeClr val="tx2"/>
              </a:buClr>
            </a:pPr>
            <a:r>
              <a:rPr lang="en-US" smtClean="0"/>
              <a:t>Strings can be given a different initial value as follows:</a:t>
            </a:r>
          </a:p>
          <a:p>
            <a:pPr algn="l" rtl="0" eaLnBrk="1" hangingPunct="1">
              <a:buFontTx/>
              <a:buNone/>
            </a:pPr>
            <a:endParaRPr lang="en-US" b="1" smtClean="0"/>
          </a:p>
          <a:p>
            <a:pPr algn="l" rtl="0"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400" b="1" smtClean="0">
                <a:latin typeface="Courier New" pitchFamily="49" charset="0"/>
              </a:rPr>
              <a:t> name </a:t>
            </a:r>
            <a:r>
              <a:rPr lang="en-US" sz="2400" b="1" smtClean="0">
                <a:solidFill>
                  <a:schemeClr val="folHlink"/>
                </a:solidFill>
                <a:latin typeface="Courier New" pitchFamily="49" charset="0"/>
              </a:rPr>
              <a:t>As String</a:t>
            </a:r>
            <a:r>
              <a:rPr lang="en-US" sz="2400" b="1" smtClean="0">
                <a:latin typeface="Courier New" pitchFamily="49" charset="0"/>
              </a:rPr>
              <a:t> = </a:t>
            </a:r>
            <a:r>
              <a:rPr lang="en-US" sz="2400" b="1" smtClean="0">
                <a:solidFill>
                  <a:srgbClr val="A31515"/>
                </a:solidFill>
                <a:latin typeface="Courier New" pitchFamily="49" charset="0"/>
              </a:rPr>
              <a:t>"Fred"</a:t>
            </a:r>
            <a:endParaRPr lang="en-US" sz="2400" b="1" smtClean="0">
              <a:solidFill>
                <a:srgbClr val="A31515"/>
              </a:solidFill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773DC42-12C3-47B7-9AE1-7845B01E23FF}" type="slidenum">
              <a:rPr lang="en-US" smtClean="0">
                <a:latin typeface="Arial" pitchFamily="34" charset="0"/>
              </a:rPr>
              <a:pPr>
                <a:defRPr/>
              </a:pPr>
              <a:t>34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086600" cy="4724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smtClean="0"/>
              <a:t>For more information on String methods check </a:t>
            </a:r>
            <a:r>
              <a:rPr lang="en-US" sz="2800" b="1" u="sng" smtClean="0">
                <a:solidFill>
                  <a:srgbClr val="FF0066"/>
                </a:solidFill>
              </a:rPr>
              <a:t>Deitel’s book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smtClean="0"/>
              <a:t>It is helpful for validating inputs, you may need it when coding your project.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smtClean="0"/>
              <a:t>You must practice lots of string manipulation examples check the following websites: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smtClean="0">
                <a:hlinkClick r:id="rId2"/>
              </a:rPr>
              <a:t>http://msdn.microsoft.com/en-us/library/aa903372(VS.71).aspx</a:t>
            </a:r>
            <a:endParaRPr lang="en-US" sz="2800" smtClean="0"/>
          </a:p>
          <a:p>
            <a:pPr algn="l" eaLnBrk="1" hangingPunct="1">
              <a:lnSpc>
                <a:spcPct val="90000"/>
              </a:lnSpc>
            </a:pPr>
            <a:r>
              <a:rPr lang="en-US" sz="2800" smtClean="0">
                <a:hlinkClick r:id="rId3"/>
              </a:rPr>
              <a:t>http://www.a1vbcode.com/code.asp?type=strings</a:t>
            </a:r>
            <a:endParaRPr lang="en-US" sz="280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smtClean="0"/>
          </a:p>
        </p:txBody>
      </p:sp>
      <p:sp>
        <p:nvSpPr>
          <p:cNvPr id="40963" name="Rectangle 2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More on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1" name="Rectangle 3"/>
          <p:cNvSpPr>
            <a:spLocks noGrp="1"/>
          </p:cNvSpPr>
          <p:nvPr>
            <p:ph type="subTitle" idx="1"/>
          </p:nvPr>
        </p:nvSpPr>
        <p:spPr>
          <a:xfrm>
            <a:off x="533400" y="1922463"/>
            <a:ext cx="7924800" cy="4325937"/>
          </a:xfrm>
        </p:spPr>
        <p:txBody>
          <a:bodyPr>
            <a:normAutofit/>
          </a:bodyPr>
          <a:lstStyle/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cs typeface="+mn-cs"/>
              </a:rPr>
              <a:t>To get the character at a specified position.  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cs typeface="+mn-cs"/>
            </a:endParaRP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Dim 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 As Char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For </a:t>
            </a:r>
            <a:r>
              <a:rPr lang="en-US" b="1" dirty="0" err="1" smtClean="0">
                <a:cs typeface="+mn-cs"/>
              </a:rPr>
              <a:t>i</a:t>
            </a:r>
            <a:r>
              <a:rPr lang="en-US" b="1" dirty="0" smtClean="0">
                <a:cs typeface="+mn-cs"/>
              </a:rPr>
              <a:t> = 0 To </a:t>
            </a:r>
            <a:r>
              <a:rPr lang="en-US" b="1" dirty="0" err="1" smtClean="0">
                <a:cs typeface="+mn-cs"/>
              </a:rPr>
              <a:t>TextLength</a:t>
            </a:r>
            <a:r>
              <a:rPr lang="en-US" b="1" dirty="0" smtClean="0">
                <a:cs typeface="+mn-cs"/>
              </a:rPr>
              <a:t> - 1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   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 = </a:t>
            </a:r>
            <a:r>
              <a:rPr lang="en-US" b="1" dirty="0" err="1" smtClean="0">
                <a:cs typeface="+mn-cs"/>
              </a:rPr>
              <a:t>FirstName.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Chars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i</a:t>
            </a:r>
            <a:r>
              <a:rPr lang="en-US" b="1" dirty="0" smtClean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  </a:t>
            </a:r>
            <a:r>
              <a:rPr lang="en-US" b="1" dirty="0" err="1" smtClean="0">
                <a:cs typeface="+mn-cs"/>
              </a:rPr>
              <a:t>MsgBox</a:t>
            </a:r>
            <a:r>
              <a:rPr lang="en-US" b="1" dirty="0" smtClean="0">
                <a:cs typeface="+mn-cs"/>
              </a:rPr>
              <a:t>(</a:t>
            </a:r>
            <a:r>
              <a:rPr lang="en-US" b="1" dirty="0" err="1" smtClean="0">
                <a:cs typeface="+mn-cs"/>
              </a:rPr>
              <a:t>OneCharacter</a:t>
            </a:r>
            <a:r>
              <a:rPr lang="en-US" b="1" dirty="0" smtClean="0">
                <a:cs typeface="+mn-cs"/>
              </a:rPr>
              <a:t>)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cs typeface="+mn-cs"/>
              </a:rPr>
              <a:t>   Next </a:t>
            </a:r>
          </a:p>
          <a:p>
            <a:pPr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cs typeface="+mn-cs"/>
            </a:endParaRPr>
          </a:p>
        </p:txBody>
      </p:sp>
      <p:sp>
        <p:nvSpPr>
          <p:cNvPr id="1005570" name="Rectangle 2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29600" cy="1470025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smtClean="0">
                <a:solidFill>
                  <a:schemeClr val="accent2"/>
                </a:solidFill>
                <a:cs typeface="+mj-cs"/>
              </a:rPr>
              <a:t>Chars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8229600" cy="2438400"/>
          </a:xfrm>
        </p:spPr>
        <p:txBody>
          <a:bodyPr/>
          <a:lstStyle/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Dim strUpper As String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strUpper = TextBox1.Text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TextBox2.Text = strUpper.</a:t>
            </a:r>
            <a:r>
              <a:rPr lang="en-US" b="1" smtClean="0">
                <a:solidFill>
                  <a:srgbClr val="FF0066"/>
                </a:solidFill>
              </a:rPr>
              <a:t>ToUpper</a:t>
            </a:r>
          </a:p>
          <a:p>
            <a:pPr algn="l" eaLnBrk="1" hangingPunct="1">
              <a:buFont typeface="Arial" pitchFamily="34" charset="0"/>
              <a:buNone/>
            </a:pPr>
            <a:r>
              <a:rPr lang="en-US" b="1" smtClean="0"/>
              <a:t>TextBox3.Text = strUpper.</a:t>
            </a:r>
            <a:r>
              <a:rPr lang="en-US" b="1" smtClean="0">
                <a:solidFill>
                  <a:srgbClr val="FF0066"/>
                </a:solidFill>
              </a:rPr>
              <a:t>ToLower</a:t>
            </a:r>
          </a:p>
          <a:p>
            <a:pPr algn="l" eaLnBrk="1" hangingPunct="1">
              <a:buFont typeface="Arial" pitchFamily="34" charset="0"/>
              <a:buNone/>
            </a:pPr>
            <a:endParaRPr lang="en-US" b="1" smtClean="0"/>
          </a:p>
        </p:txBody>
      </p:sp>
      <p:sp>
        <p:nvSpPr>
          <p:cNvPr id="10243" name="Rectangle 2"/>
          <p:cNvSpPr>
            <a:spLocks noGrp="1"/>
          </p:cNvSpPr>
          <p:nvPr>
            <p:ph type="ctrTitle"/>
          </p:nvPr>
        </p:nvSpPr>
        <p:spPr>
          <a:xfrm>
            <a:off x="304800" y="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ToUpper, ToLower</a:t>
            </a: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228600" y="3657600"/>
            <a:ext cx="5257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u="none">
                <a:solidFill>
                  <a:srgbClr val="FF0066"/>
                </a:solidFill>
                <a:latin typeface="Calibri" pitchFamily="34" charset="0"/>
              </a:rPr>
              <a:t>Notice that the name of the variable you want to do something with comes first. Then, after the full stop, you add the name of the method.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23837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9" name="Rectangle 3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086600" cy="4419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One of the methods on our list is Trim. What this does is to trim any </a:t>
            </a:r>
            <a:r>
              <a:rPr lang="en-US" sz="2800" u="sng" dirty="0" smtClean="0">
                <a:cs typeface="+mn-cs"/>
              </a:rPr>
              <a:t>leading</a:t>
            </a:r>
            <a:r>
              <a:rPr lang="en-US" sz="2800" dirty="0" smtClean="0">
                <a:cs typeface="+mn-cs"/>
              </a:rPr>
              <a:t> or </a:t>
            </a:r>
            <a:r>
              <a:rPr lang="en-US" sz="2800" u="sng" dirty="0" smtClean="0">
                <a:cs typeface="+mn-cs"/>
              </a:rPr>
              <a:t>trailing</a:t>
            </a:r>
            <a:r>
              <a:rPr lang="en-US" sz="2800" dirty="0" smtClean="0">
                <a:cs typeface="+mn-cs"/>
              </a:rPr>
              <a:t> blank spaces from a string.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So if the string was “ Text  ”, then Trim would delete those spaces for you, leaving just “Text”.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use it in your code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 smtClean="0">
                <a:solidFill>
                  <a:schemeClr val="tx2"/>
                </a:solidFill>
                <a:cs typeface="+mn-cs"/>
              </a:rPr>
              <a:t>txtFirst.Text</a:t>
            </a:r>
            <a:endParaRPr lang="en-US" dirty="0" smtClean="0">
              <a:solidFill>
                <a:schemeClr val="tx2"/>
              </a:solidFill>
              <a:cs typeface="+mn-cs"/>
            </a:endParaRP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 = </a:t>
            </a:r>
            <a:r>
              <a:rPr lang="en-US" dirty="0" err="1" smtClean="0">
                <a:solidFill>
                  <a:schemeClr val="tx2"/>
                </a:solidFill>
                <a:cs typeface="+mn-cs"/>
              </a:rPr>
              <a:t>FirstName.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Trim</a:t>
            </a:r>
            <a:endParaRPr lang="en-US" b="1" dirty="0" smtClean="0">
              <a:solidFill>
                <a:srgbClr val="FF0066"/>
              </a:solidFill>
              <a:cs typeface="+mn-cs"/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cs typeface="+mn-cs"/>
            </a:endParaRPr>
          </a:p>
        </p:txBody>
      </p:sp>
      <p:sp>
        <p:nvSpPr>
          <p:cNvPr id="11267" name="Rectangle 2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1470025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accent2"/>
                </a:solidFill>
              </a:rPr>
              <a:t>Trim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5" name="Rectangle 3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</a:t>
            </a:r>
            <a:r>
              <a:rPr lang="en-US" sz="2800" b="1" dirty="0" err="1" smtClean="0">
                <a:cs typeface="+mn-cs"/>
              </a:rPr>
              <a:t>InStr</a:t>
            </a:r>
            <a:r>
              <a:rPr lang="en-US" sz="2800" b="1" dirty="0" smtClean="0">
                <a:cs typeface="+mn-cs"/>
              </a:rPr>
              <a:t>( ) </a:t>
            </a:r>
            <a:r>
              <a:rPr lang="en-US" sz="2800" dirty="0" smtClean="0">
                <a:cs typeface="+mn-cs"/>
              </a:rPr>
              <a:t>method of string variables tells you what the position of one string is inside another.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For example, if your string was “me@me.com” and you wanted to know if the string contained the @ symbol, you could use </a:t>
            </a:r>
            <a:r>
              <a:rPr lang="en-US" sz="2800" dirty="0" err="1" smtClean="0">
                <a:cs typeface="+mn-cs"/>
              </a:rPr>
              <a:t>InStr</a:t>
            </a:r>
            <a:r>
              <a:rPr lang="en-US" sz="2800" dirty="0" smtClean="0">
                <a:cs typeface="+mn-cs"/>
              </a:rPr>
              <a:t>( ) Method. 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would use it like this: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 = “</a:t>
            </a:r>
            <a:r>
              <a:rPr lang="en-US" dirty="0" smtClean="0">
                <a:solidFill>
                  <a:schemeClr val="tx2"/>
                </a:solidFill>
                <a:cs typeface="+mn-cs"/>
              </a:rPr>
              <a:t>me@me.com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 = “@”</a:t>
            </a:r>
          </a:p>
          <a:p>
            <a:pPr lvl="1" algn="l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cs typeface="+mn-cs"/>
              </a:rPr>
              <a:t>position = </a:t>
            </a:r>
            <a:r>
              <a:rPr lang="en-US" b="1" dirty="0" err="1" smtClean="0">
                <a:solidFill>
                  <a:srgbClr val="FF0066"/>
                </a:solidFill>
                <a:cs typeface="+mn-cs"/>
              </a:rPr>
              <a:t>InStr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FirstString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cs typeface="+mn-cs"/>
              </a:rPr>
              <a:t>SecondString</a:t>
            </a:r>
            <a:r>
              <a:rPr lang="en-US" b="1" dirty="0" smtClean="0">
                <a:solidFill>
                  <a:schemeClr val="tx2"/>
                </a:solidFill>
                <a:cs typeface="+mn-cs"/>
              </a:rPr>
              <a:t>)</a:t>
            </a:r>
          </a:p>
        </p:txBody>
      </p:sp>
      <p:sp>
        <p:nvSpPr>
          <p:cNvPr id="1006594" name="Rectangle 2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9" name="Rectangle 3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The variable </a:t>
            </a:r>
            <a:r>
              <a:rPr lang="en-US" sz="2800" b="1" dirty="0" err="1" smtClean="0">
                <a:cs typeface="+mn-cs"/>
              </a:rPr>
              <a:t>FirstString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is the string we want to search; </a:t>
            </a:r>
            <a:r>
              <a:rPr lang="en-US" sz="2800" b="1" dirty="0" err="1" smtClean="0">
                <a:cs typeface="+mn-cs"/>
              </a:rPr>
              <a:t>SecondString</a:t>
            </a:r>
            <a:r>
              <a:rPr lang="en-US" sz="2800" b="1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is what we want to search for.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You can specify a starting position for the search to begin. If you do, this number goes at the start (the default is zero):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 position = </a:t>
            </a:r>
            <a:r>
              <a:rPr lang="en-US" sz="2800" b="1" dirty="0" err="1" smtClean="0">
                <a:solidFill>
                  <a:srgbClr val="FF0066"/>
                </a:solidFill>
                <a:cs typeface="+mn-cs"/>
              </a:rPr>
              <a:t>InStr</a:t>
            </a:r>
            <a:r>
              <a:rPr lang="en-US" sz="2800" b="1" dirty="0" smtClean="0">
                <a:cs typeface="+mn-cs"/>
              </a:rPr>
              <a:t>(1, </a:t>
            </a:r>
            <a:r>
              <a:rPr lang="en-US" sz="2800" b="1" dirty="0" err="1" smtClean="0">
                <a:cs typeface="+mn-cs"/>
              </a:rPr>
              <a:t>FirstString</a:t>
            </a:r>
            <a:r>
              <a:rPr lang="en-US" sz="2800" b="1" dirty="0" smtClean="0">
                <a:cs typeface="+mn-cs"/>
              </a:rPr>
              <a:t>, </a:t>
            </a:r>
            <a:r>
              <a:rPr lang="en-US" sz="2800" b="1" dirty="0" err="1" smtClean="0">
                <a:cs typeface="+mn-cs"/>
              </a:rPr>
              <a:t>SecondString</a:t>
            </a:r>
            <a:r>
              <a:rPr lang="en-US" sz="2800" b="1" dirty="0" smtClean="0">
                <a:cs typeface="+mn-cs"/>
              </a:rPr>
              <a:t>)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In the code above, </a:t>
            </a:r>
            <a:r>
              <a:rPr lang="en-US" sz="2800" b="1" dirty="0" smtClean="0">
                <a:cs typeface="+mn-cs"/>
              </a:rPr>
              <a:t>position </a:t>
            </a:r>
            <a:r>
              <a:rPr lang="en-US" sz="2800" dirty="0" smtClean="0">
                <a:cs typeface="+mn-cs"/>
              </a:rPr>
              <a:t>would have a value of 3. That’s because the @ symbols starts at the third letter of “me@me.com”.</a:t>
            </a:r>
          </a:p>
        </p:txBody>
      </p:sp>
      <p:sp>
        <p:nvSpPr>
          <p:cNvPr id="1007621" name="Rectangle 5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3" name="Rectangle 3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7724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cs typeface="+mn-cs"/>
              </a:rPr>
              <a:t>Note: </a:t>
            </a:r>
            <a:r>
              <a:rPr lang="en-US" sz="2800" dirty="0" smtClean="0">
                <a:cs typeface="+mn-cs"/>
              </a:rPr>
              <a:t>the </a:t>
            </a:r>
            <a:r>
              <a:rPr lang="en-US" sz="2800" dirty="0" err="1" smtClean="0">
                <a:cs typeface="+mn-cs"/>
              </a:rPr>
              <a:t>InStr</a:t>
            </a:r>
            <a:r>
              <a:rPr lang="en-US" sz="2800" dirty="0" smtClean="0">
                <a:cs typeface="+mn-cs"/>
              </a:rPr>
              <a:t>() Method starts counting at 1, and not zero like Chars(), which is very confusing!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cs typeface="+mn-cs"/>
              </a:rPr>
              <a:t>If the string you’re searching for is not found, then the value placed inside of your integer variable (</a:t>
            </a:r>
            <a:r>
              <a:rPr lang="en-US" sz="2800" b="1" dirty="0" smtClean="0">
                <a:cs typeface="+mn-cs"/>
              </a:rPr>
              <a:t>position </a:t>
            </a:r>
            <a:r>
              <a:rPr lang="en-US" sz="2800" dirty="0" smtClean="0">
                <a:cs typeface="+mn-cs"/>
              </a:rPr>
              <a:t>in our case) is zero. That enables you to code something like this: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cs typeface="+mn-cs"/>
            </a:endParaRP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If position = 0 Then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   </a:t>
            </a:r>
            <a:r>
              <a:rPr lang="en-US" sz="2000" b="1" dirty="0" err="1" smtClean="0">
                <a:cs typeface="+mn-cs"/>
              </a:rPr>
              <a:t>MsgBox</a:t>
            </a:r>
            <a:r>
              <a:rPr lang="en-US" sz="2000" b="1" dirty="0" smtClean="0">
                <a:cs typeface="+mn-cs"/>
              </a:rPr>
              <a:t> (“Not a Valid email address: There was No @ Sign”)</a:t>
            </a:r>
          </a:p>
          <a:p>
            <a:pPr algn="l" rtl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cs typeface="+mn-cs"/>
              </a:rPr>
              <a:t>    End If</a:t>
            </a:r>
          </a:p>
        </p:txBody>
      </p:sp>
      <p:sp>
        <p:nvSpPr>
          <p:cNvPr id="1008645" name="Rectangle 5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chemeClr val="accent2"/>
                </a:solidFill>
                <a:cs typeface="+mj-cs"/>
              </a:rPr>
              <a:t/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r>
              <a:rPr b="1" err="1" smtClean="0">
                <a:solidFill>
                  <a:schemeClr val="accent2"/>
                </a:solidFill>
                <a:cs typeface="+mj-cs"/>
              </a:rPr>
              <a:t>InStr</a:t>
            </a:r>
            <a:r>
              <a:rPr b="1" smtClean="0">
                <a:solidFill>
                  <a:schemeClr val="accent2"/>
                </a:solidFill>
                <a:cs typeface="+mj-cs"/>
              </a:rPr>
              <a:t>( )</a:t>
            </a:r>
            <a:br>
              <a:rPr b="1" smtClean="0">
                <a:solidFill>
                  <a:schemeClr val="accent2"/>
                </a:solidFill>
                <a:cs typeface="+mj-cs"/>
              </a:rPr>
            </a:br>
            <a:endParaRPr b="1" smtClean="0">
              <a:solidFill>
                <a:schemeClr val="accent2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30AFAA5D399E489E1819B440698DE2" ma:contentTypeVersion="0" ma:contentTypeDescription="Create a new document." ma:contentTypeScope="" ma:versionID="d2e5e4ccdb149d2076a9830fd3e749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60645-4C00-411C-8957-5724D4D45E91}"/>
</file>

<file path=customXml/itemProps2.xml><?xml version="1.0" encoding="utf-8"?>
<ds:datastoreItem xmlns:ds="http://schemas.openxmlformats.org/officeDocument/2006/customXml" ds:itemID="{B0A3C71D-61B8-4202-B1C1-1EA8EDD900A5}"/>
</file>

<file path=customXml/itemProps3.xml><?xml version="1.0" encoding="utf-8"?>
<ds:datastoreItem xmlns:ds="http://schemas.openxmlformats.org/officeDocument/2006/customXml" ds:itemID="{90C16C22-062B-448E-804A-691E30B3EB72}"/>
</file>

<file path=customXml/itemProps4.xml><?xml version="1.0" encoding="utf-8"?>
<ds:datastoreItem xmlns:ds="http://schemas.openxmlformats.org/officeDocument/2006/customXml" ds:itemID="{B5DF31E7-C464-47F7-B27B-D3443457FA11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5756</TotalTime>
  <Words>1890</Words>
  <Application>Microsoft Office PowerPoint</Application>
  <PresentationFormat>On-screen Show (4:3)</PresentationFormat>
  <Paragraphs>279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Franklin Gothic Book</vt:lpstr>
      <vt:lpstr>Perpetua</vt:lpstr>
      <vt:lpstr>Wingdings 2</vt:lpstr>
      <vt:lpstr>Calibri</vt:lpstr>
      <vt:lpstr>Tahoma</vt:lpstr>
      <vt:lpstr>Times New Roman</vt:lpstr>
      <vt:lpstr>Wingdings</vt:lpstr>
      <vt:lpstr>Courier New</vt:lpstr>
      <vt:lpstr>موازنة</vt:lpstr>
      <vt:lpstr>Slide 1</vt:lpstr>
      <vt:lpstr>Slide 2</vt:lpstr>
      <vt:lpstr>Length</vt:lpstr>
      <vt:lpstr> Chars </vt:lpstr>
      <vt:lpstr>ToUpper, ToLower</vt:lpstr>
      <vt:lpstr>Trim</vt:lpstr>
      <vt:lpstr> InStr( ) </vt:lpstr>
      <vt:lpstr> InStr( ) </vt:lpstr>
      <vt:lpstr> InStr( ) </vt:lpstr>
      <vt:lpstr> Substring </vt:lpstr>
      <vt:lpstr> Substring </vt:lpstr>
      <vt:lpstr> Substring </vt:lpstr>
      <vt:lpstr> Substring </vt:lpstr>
      <vt:lpstr>Replace</vt:lpstr>
      <vt:lpstr>Insert</vt:lpstr>
      <vt:lpstr>Split and Join </vt:lpstr>
      <vt:lpstr>Split</vt:lpstr>
      <vt:lpstr>Split</vt:lpstr>
      <vt:lpstr>Join </vt:lpstr>
      <vt:lpstr>ToCharArray</vt:lpstr>
      <vt:lpstr>Equals </vt:lpstr>
      <vt:lpstr>Equals</vt:lpstr>
      <vt:lpstr>CompareTo</vt:lpstr>
      <vt:lpstr>Slide 24</vt:lpstr>
      <vt:lpstr>StrReverse</vt:lpstr>
      <vt:lpstr>String Methods</vt:lpstr>
      <vt:lpstr>Slide 27</vt:lpstr>
      <vt:lpstr>Slide 28</vt:lpstr>
      <vt:lpstr>String Properties and Methods </vt:lpstr>
      <vt:lpstr>Positions in a String </vt:lpstr>
      <vt:lpstr>Substring Method </vt:lpstr>
      <vt:lpstr>IndexOf Method </vt:lpstr>
      <vt:lpstr>The Empty String </vt:lpstr>
      <vt:lpstr>Initial Value of a String Variable </vt:lpstr>
      <vt:lpstr>More on Strings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wagait</dc:creator>
  <cp:keywords/>
  <dc:description/>
  <cp:lastModifiedBy>Maysoon</cp:lastModifiedBy>
  <cp:revision>486</cp:revision>
  <dcterms:created xsi:type="dcterms:W3CDTF">2008-01-13T19:04:19Z</dcterms:created>
  <dcterms:modified xsi:type="dcterms:W3CDTF">2013-03-12T16:44:29Z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مستند</vt:lpwstr>
  </property>
  <property fmtid="{D5CDD505-2E9C-101B-9397-08002B2CF9AE}" pid="3" name="Subject">
    <vt:lpwstr/>
  </property>
  <property fmtid="{D5CDD505-2E9C-101B-9397-08002B2CF9AE}" pid="4" name="Keywords">
    <vt:lpwstr/>
  </property>
  <property fmtid="{D5CDD505-2E9C-101B-9397-08002B2CF9AE}" pid="5" name="_Author">
    <vt:lpwstr>wagait</vt:lpwstr>
  </property>
  <property fmtid="{D5CDD505-2E9C-101B-9397-08002B2CF9AE}" pid="6" name="_Category">
    <vt:lpwstr/>
  </property>
  <property fmtid="{D5CDD505-2E9C-101B-9397-08002B2CF9AE}" pid="7" name="Slides">
    <vt:lpwstr>28</vt:lpwstr>
  </property>
  <property fmtid="{D5CDD505-2E9C-101B-9397-08002B2CF9AE}" pid="8" name="Categories">
    <vt:lpwstr/>
  </property>
  <property fmtid="{D5CDD505-2E9C-101B-9397-08002B2CF9AE}" pid="9" name="Approval Level">
    <vt:lpwstr/>
  </property>
  <property fmtid="{D5CDD505-2E9C-101B-9397-08002B2CF9AE}" pid="10" name="_Comments">
    <vt:lpwstr/>
  </property>
  <property fmtid="{D5CDD505-2E9C-101B-9397-08002B2CF9AE}" pid="11" name="Assigned To">
    <vt:lpwstr/>
  </property>
  <property fmtid="{D5CDD505-2E9C-101B-9397-08002B2CF9AE}" pid="12" name="PublishingExpirationDate">
    <vt:lpwstr/>
  </property>
  <property fmtid="{D5CDD505-2E9C-101B-9397-08002B2CF9AE}" pid="13" name="PublishingStartDate">
    <vt:lpwstr/>
  </property>
  <property fmtid="{D5CDD505-2E9C-101B-9397-08002B2CF9AE}" pid="14" name="ContentTypeId">
    <vt:lpwstr>0x0101005130AFAA5D399E489E1819B440698DE2</vt:lpwstr>
  </property>
</Properties>
</file>