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notesMasterIdLst>
    <p:notesMasterId r:id="rId30"/>
  </p:notesMasterIdLst>
  <p:sldIdLst>
    <p:sldId id="256" r:id="rId5"/>
    <p:sldId id="257" r:id="rId6"/>
    <p:sldId id="259" r:id="rId7"/>
    <p:sldId id="261" r:id="rId8"/>
    <p:sldId id="260" r:id="rId9"/>
    <p:sldId id="258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65" r:id="rId18"/>
    <p:sldId id="270" r:id="rId19"/>
    <p:sldId id="271" r:id="rId20"/>
    <p:sldId id="272" r:id="rId21"/>
    <p:sldId id="273" r:id="rId22"/>
    <p:sldId id="274" r:id="rId23"/>
    <p:sldId id="281" r:id="rId24"/>
    <p:sldId id="282" r:id="rId25"/>
    <p:sldId id="276" r:id="rId26"/>
    <p:sldId id="275" r:id="rId27"/>
    <p:sldId id="279" r:id="rId28"/>
    <p:sldId id="280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92"/>
    <p:restoredTop sz="87455" autoAdjust="0"/>
  </p:normalViewPr>
  <p:slideViewPr>
    <p:cSldViewPr>
      <p:cViewPr varScale="1">
        <p:scale>
          <a:sx n="70" d="100"/>
          <a:sy n="70" d="100"/>
        </p:scale>
        <p:origin x="1166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723DA2-745F-43C5-A4CB-18C79F59D33D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ACA763A-FAD6-46A1-86DC-C96721693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A763A-FAD6-46A1-86DC-C967216937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0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A763A-FAD6-46A1-86DC-C967216937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5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45DD8E-3E2E-4624-B251-91AB4FF38B5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Ethernet and Token Ring LAN Networks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 Base5: Thick Ethernet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It is sometimes called  </a:t>
            </a:r>
            <a:r>
              <a:rPr lang="en-US" b="1" dirty="0"/>
              <a:t>thick Ethernet, or </a:t>
            </a:r>
            <a:r>
              <a:rPr lang="en-US" b="1" dirty="0" err="1"/>
              <a:t>Thicknet</a:t>
            </a:r>
            <a:r>
              <a:rPr lang="en-US" dirty="0"/>
              <a:t>.</a:t>
            </a:r>
          </a:p>
          <a:p>
            <a:r>
              <a:rPr lang="en-US" dirty="0"/>
              <a:t>This Ethernet LAN makes use of </a:t>
            </a:r>
            <a:r>
              <a:rPr lang="en-US" dirty="0">
                <a:solidFill>
                  <a:srgbClr val="FF0000"/>
                </a:solidFill>
              </a:rPr>
              <a:t>thick coaxial cable</a:t>
            </a:r>
            <a:r>
              <a:rPr lang="en-US" dirty="0"/>
              <a:t>.</a:t>
            </a:r>
          </a:p>
          <a:p>
            <a:r>
              <a:rPr lang="en-US" dirty="0"/>
              <a:t>It uses a </a:t>
            </a:r>
            <a:r>
              <a:rPr lang="en-US" dirty="0">
                <a:solidFill>
                  <a:srgbClr val="FF0000"/>
                </a:solidFill>
              </a:rPr>
              <a:t>bus</a:t>
            </a:r>
            <a:r>
              <a:rPr lang="en-US" dirty="0"/>
              <a:t> topology with an external </a:t>
            </a:r>
            <a:r>
              <a:rPr lang="en-US" b="1" dirty="0">
                <a:solidFill>
                  <a:srgbClr val="FF0000"/>
                </a:solidFill>
              </a:rPr>
              <a:t>transceiver </a:t>
            </a:r>
            <a:r>
              <a:rPr lang="en-US" dirty="0"/>
              <a:t>(transmitter/receiver) connected via a tap to the thick coaxial cable.</a:t>
            </a:r>
          </a:p>
          <a:p>
            <a:r>
              <a:rPr lang="en-US" dirty="0"/>
              <a:t>The transceiver is responsible for transmitting, receiving, and detecting collisions.</a:t>
            </a:r>
          </a:p>
          <a:p>
            <a:r>
              <a:rPr lang="en-US" dirty="0"/>
              <a:t>The maximum length of the coaxial cable must not exceed </a:t>
            </a:r>
            <a:r>
              <a:rPr lang="en-US" i="1" dirty="0"/>
              <a:t>500 m.</a:t>
            </a:r>
          </a:p>
          <a:p>
            <a:r>
              <a:rPr lang="en-US" dirty="0"/>
              <a:t>Can support as many as 100 nodes (stations, repeaters, and so on) per backbone segment.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068960"/>
            <a:ext cx="6084168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92696"/>
            <a:ext cx="41910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779912" y="3356992"/>
            <a:ext cx="10081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27784" y="2780928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32040" y="908720"/>
            <a:ext cx="3779912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b="1" dirty="0"/>
              <a:t>Transceiver cables</a:t>
            </a:r>
            <a:r>
              <a:rPr lang="en-US" dirty="0"/>
              <a:t> or drop cable that connects the transceiver to the NIC.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499992" y="1196752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US" b="1" dirty="0"/>
              <a:t>10Base2: Thin Ethernet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It is called </a:t>
            </a:r>
            <a:r>
              <a:rPr lang="en-US" b="1" dirty="0"/>
              <a:t>thin Ethernet, or </a:t>
            </a:r>
            <a:r>
              <a:rPr lang="en-US" b="1" dirty="0" err="1"/>
              <a:t>Cheapernet</a:t>
            </a:r>
            <a:r>
              <a:rPr lang="en-US" b="1" dirty="0"/>
              <a:t>. </a:t>
            </a:r>
          </a:p>
          <a:p>
            <a:pPr>
              <a:spcBef>
                <a:spcPts val="1200"/>
              </a:spcBef>
            </a:pPr>
            <a:r>
              <a:rPr lang="en-US" dirty="0"/>
              <a:t>The size of the coaxial cable is much thinner and more flexible than the 10Base5.</a:t>
            </a:r>
          </a:p>
          <a:p>
            <a:pPr>
              <a:spcBef>
                <a:spcPts val="1200"/>
              </a:spcBef>
            </a:pPr>
            <a:r>
              <a:rPr lang="en-US" dirty="0"/>
              <a:t>It also uses a </a:t>
            </a:r>
            <a:r>
              <a:rPr lang="en-US" dirty="0">
                <a:solidFill>
                  <a:srgbClr val="FF0000"/>
                </a:solidFill>
              </a:rPr>
              <a:t>bus topology applied as a </a:t>
            </a:r>
            <a:r>
              <a:rPr lang="en-US" i="1" dirty="0">
                <a:solidFill>
                  <a:srgbClr val="FF0000"/>
                </a:solidFill>
              </a:rPr>
              <a:t>daisy chain</a:t>
            </a:r>
            <a:r>
              <a:rPr lang="en-US" dirty="0"/>
              <a:t>. </a:t>
            </a:r>
          </a:p>
          <a:p>
            <a:pPr>
              <a:spcBef>
                <a:spcPts val="1200"/>
              </a:spcBef>
            </a:pPr>
            <a:r>
              <a:rPr lang="en-US" dirty="0"/>
              <a:t>In this Ethernet, </a:t>
            </a:r>
            <a:r>
              <a:rPr lang="en-US" dirty="0">
                <a:solidFill>
                  <a:srgbClr val="FF0000"/>
                </a:solidFill>
              </a:rPr>
              <a:t>the transceiver</a:t>
            </a:r>
            <a:r>
              <a:rPr lang="en-US" dirty="0"/>
              <a:t> is normally part of the network interface card (NIC), which is installed inside the station.</a:t>
            </a:r>
          </a:p>
          <a:p>
            <a:pPr>
              <a:spcBef>
                <a:spcPts val="1200"/>
              </a:spcBef>
            </a:pPr>
            <a:r>
              <a:rPr lang="en-US" dirty="0"/>
              <a:t>Note that the collision here occurs in the thin coaxial cable.</a:t>
            </a:r>
          </a:p>
          <a:p>
            <a:pPr>
              <a:spcBef>
                <a:spcPts val="1200"/>
              </a:spcBef>
            </a:pPr>
            <a:r>
              <a:rPr lang="en-US" dirty="0"/>
              <a:t>The length of each segment cannot exceed 200 m.</a:t>
            </a:r>
          </a:p>
          <a:p>
            <a:pPr>
              <a:spcBef>
                <a:spcPts val="1200"/>
              </a:spcBef>
            </a:pPr>
            <a:r>
              <a:rPr lang="en-US" dirty="0"/>
              <a:t>Can support up to 30 nodes per backbone segment.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14131"/>
            <a:ext cx="44386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067944" y="3573016"/>
            <a:ext cx="100811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000" r="66107" b="24112"/>
          <a:stretch/>
        </p:blipFill>
        <p:spPr>
          <a:xfrm>
            <a:off x="4978202" y="3284984"/>
            <a:ext cx="3168352" cy="28660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9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10BaseT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/>
          </a:bodyPr>
          <a:lstStyle/>
          <a:p>
            <a:r>
              <a:rPr lang="en-US" dirty="0"/>
              <a:t>It uses </a:t>
            </a:r>
            <a:r>
              <a:rPr lang="en-US" dirty="0">
                <a:solidFill>
                  <a:srgbClr val="FF0000"/>
                </a:solidFill>
              </a:rPr>
              <a:t>twisted-pair</a:t>
            </a:r>
            <a:r>
              <a:rPr lang="en-US" dirty="0"/>
              <a:t>  cable to connect computers.</a:t>
            </a:r>
          </a:p>
          <a:p>
            <a:r>
              <a:rPr lang="en-US" dirty="0"/>
              <a:t>It use a  </a:t>
            </a:r>
            <a:r>
              <a:rPr lang="en-US" dirty="0">
                <a:solidFill>
                  <a:srgbClr val="FF0000"/>
                </a:solidFill>
              </a:rPr>
              <a:t>physical star topology</a:t>
            </a:r>
            <a:r>
              <a:rPr lang="en-US" dirty="0"/>
              <a:t>, but internally they use a </a:t>
            </a:r>
            <a:r>
              <a:rPr lang="en-US" dirty="0">
                <a:solidFill>
                  <a:srgbClr val="FF0000"/>
                </a:solidFill>
              </a:rPr>
              <a:t>bus signaling system </a:t>
            </a:r>
            <a:r>
              <a:rPr lang="en-US" dirty="0"/>
              <a:t>like other Ethernet configurations.</a:t>
            </a:r>
          </a:p>
          <a:p>
            <a:r>
              <a:rPr lang="en-US" dirty="0"/>
              <a:t>The stations are connected to a hub via two pairs of twisted cable, one pair is used to receive data and one pair is used to transmit data.</a:t>
            </a:r>
          </a:p>
          <a:p>
            <a:r>
              <a:rPr lang="en-US" dirty="0"/>
              <a:t>Any </a:t>
            </a:r>
            <a:r>
              <a:rPr lang="en-US" dirty="0">
                <a:solidFill>
                  <a:srgbClr val="FF0000"/>
                </a:solidFill>
              </a:rPr>
              <a:t>collision</a:t>
            </a:r>
            <a:r>
              <a:rPr lang="en-US" dirty="0"/>
              <a:t> here happens in the </a:t>
            </a:r>
            <a:r>
              <a:rPr lang="en-US" dirty="0">
                <a:solidFill>
                  <a:srgbClr val="FF0000"/>
                </a:solidFill>
              </a:rPr>
              <a:t>hub</a:t>
            </a:r>
            <a:r>
              <a:rPr lang="en-US" dirty="0"/>
              <a:t>.</a:t>
            </a:r>
          </a:p>
          <a:p>
            <a:r>
              <a:rPr lang="en-US" dirty="0"/>
              <a:t>The maximum length of a 10BaseT segment is 100m.</a:t>
            </a:r>
          </a:p>
          <a:p>
            <a:r>
              <a:rPr lang="en-US" dirty="0"/>
              <a:t>Can support up to 1024 nodes.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446449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Fig04-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067944" y="3501008"/>
            <a:ext cx="4608512" cy="3356992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10Base-F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 Base-F uses a </a:t>
            </a:r>
            <a:r>
              <a:rPr lang="en-US" dirty="0">
                <a:solidFill>
                  <a:srgbClr val="FF0000"/>
                </a:solidFill>
              </a:rPr>
              <a:t>star topology </a:t>
            </a:r>
            <a:r>
              <a:rPr lang="en-US" dirty="0"/>
              <a:t>to connect stations to a hub. </a:t>
            </a:r>
          </a:p>
          <a:p>
            <a:r>
              <a:rPr lang="en-US" dirty="0"/>
              <a:t>The stations are connected to the hub using </a:t>
            </a:r>
            <a:r>
              <a:rPr lang="en-US" dirty="0">
                <a:solidFill>
                  <a:srgbClr val="FF0000"/>
                </a:solidFill>
              </a:rPr>
              <a:t>two fiber-optic cables.</a:t>
            </a:r>
          </a:p>
          <a:p>
            <a:r>
              <a:rPr lang="en-US" dirty="0"/>
              <a:t>The segment length is 2,000 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 Ring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Token 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use the token-passing access method.</a:t>
            </a:r>
          </a:p>
          <a:p>
            <a:r>
              <a:rPr lang="en-US" dirty="0"/>
              <a:t>It can be implemented with a physical ring, or  can be a logical ring with a physical star topology. </a:t>
            </a:r>
          </a:p>
          <a:p>
            <a:r>
              <a:rPr lang="en-US" dirty="0"/>
              <a:t>The logical ring represents the token's path between computers. The actual physical ring of cable is in the hub.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pluto.ksi.edu/~cyh/cis370/ebook/images/F03xx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121696"/>
            <a:ext cx="2880320" cy="2736304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Token Ring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r>
              <a:rPr lang="en-US" dirty="0"/>
              <a:t>A Token Ring network includes the following features:</a:t>
            </a:r>
          </a:p>
          <a:p>
            <a:pPr lvl="1"/>
            <a:r>
              <a:rPr lang="en-US" dirty="0"/>
              <a:t>Star-wired ring topology</a:t>
            </a:r>
          </a:p>
          <a:p>
            <a:pPr lvl="1"/>
            <a:r>
              <a:rPr lang="en-US" dirty="0"/>
              <a:t>Token-passing access method</a:t>
            </a:r>
          </a:p>
          <a:p>
            <a:pPr lvl="1"/>
            <a:r>
              <a:rPr lang="en-US" dirty="0"/>
              <a:t>Shielded and unshielded twisted-pair cabling</a:t>
            </a:r>
          </a:p>
          <a:p>
            <a:pPr lvl="1"/>
            <a:r>
              <a:rPr lang="en-US" dirty="0"/>
              <a:t>Transfer rates of 4 and 16 Mbps</a:t>
            </a:r>
          </a:p>
          <a:p>
            <a:pPr lvl="1"/>
            <a:r>
              <a:rPr lang="en-US" dirty="0"/>
              <a:t>Baseband transmission</a:t>
            </a:r>
          </a:p>
          <a:p>
            <a:endParaRPr lang="en-US" dirty="0"/>
          </a:p>
        </p:txBody>
      </p:sp>
      <p:pic>
        <p:nvPicPr>
          <p:cNvPr id="26628" name="Picture 4" descr="Click to view at full siz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857749"/>
            <a:ext cx="3848100" cy="2000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Local Area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0" y="1988840"/>
            <a:ext cx="8842255" cy="4517856"/>
          </a:xfrm>
        </p:spPr>
        <p:txBody>
          <a:bodyPr>
            <a:normAutofit/>
          </a:bodyPr>
          <a:lstStyle/>
          <a:p>
            <a:r>
              <a:rPr lang="en-US" dirty="0"/>
              <a:t>local area network (LAN) is a computer network that is designed for a limited geographic area such as a building or a campus.</a:t>
            </a:r>
          </a:p>
          <a:p>
            <a:r>
              <a:rPr lang="en-US" dirty="0"/>
              <a:t>The three upper layers are common to all LANs.</a:t>
            </a:r>
          </a:p>
          <a:p>
            <a:r>
              <a:rPr lang="en-US" dirty="0"/>
              <a:t>The LANs differ in the 2 lower layers.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Token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pure token-passing network ( with </a:t>
            </a:r>
            <a:r>
              <a:rPr lang="en-US" dirty="0">
                <a:solidFill>
                  <a:srgbClr val="FF0000"/>
                </a:solidFill>
              </a:rPr>
              <a:t>ring topology</a:t>
            </a:r>
            <a:r>
              <a:rPr lang="en-US" dirty="0"/>
              <a:t>), a computer that fails, stops the token from continuing. This in turn brings down the network. </a:t>
            </a:r>
          </a:p>
          <a:p>
            <a:r>
              <a:rPr lang="en-US" dirty="0"/>
              <a:t>In the </a:t>
            </a:r>
            <a:r>
              <a:rPr lang="en-US" dirty="0">
                <a:solidFill>
                  <a:srgbClr val="FF0000"/>
                </a:solidFill>
              </a:rPr>
              <a:t>logical ring </a:t>
            </a:r>
            <a:r>
              <a:rPr lang="en-US" dirty="0"/>
              <a:t>, a hub is designed to detect a failed NIC, and to disconnect from it. </a:t>
            </a:r>
          </a:p>
          <a:p>
            <a:r>
              <a:rPr lang="en-US" dirty="0"/>
              <a:t>This procedure bypasses the failed computer so that the token can continue on.</a:t>
            </a:r>
          </a:p>
          <a:p>
            <a:r>
              <a:rPr lang="en-US" dirty="0"/>
              <a:t> Therefore, a faulty computer or connection will not affect the rest of the Token Ring network.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Token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/>
          <a:lstStyle/>
          <a:p>
            <a:r>
              <a:rPr lang="en-US" sz="2800" dirty="0">
                <a:cs typeface="Times New Roman" pitchFamily="18" charset="0"/>
              </a:rPr>
              <a:t>The hub in the Token Ring networks does not function like a shared Ethernet hub. </a:t>
            </a:r>
          </a:p>
          <a:p>
            <a:r>
              <a:rPr lang="en-US" sz="2800" dirty="0">
                <a:cs typeface="Times New Roman" pitchFamily="18" charset="0"/>
              </a:rPr>
              <a:t>The Token Ring method is more deterministic and ensures that all users get regular turns at transmitting their data.</a:t>
            </a:r>
          </a:p>
          <a:p>
            <a:r>
              <a:rPr lang="en-US" sz="2800" dirty="0">
                <a:cs typeface="Times New Roman" pitchFamily="18" charset="0"/>
              </a:rPr>
              <a:t> With Ethernet, all users compete to get onto the network.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Token Ring Frame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Token Ring frame include the following fields:</a:t>
            </a:r>
          </a:p>
          <a:p>
            <a:endParaRPr lang="en-US" dirty="0"/>
          </a:p>
        </p:txBody>
      </p:sp>
      <p:pic>
        <p:nvPicPr>
          <p:cNvPr id="36866" name="Picture 2" descr="Click to view at full siz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852936"/>
            <a:ext cx="6912768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404664"/>
          <a:ext cx="8568952" cy="61926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777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Frame field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Indicates start of the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Start delimiter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Indicates the frame's priority and whether it is a token or a data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Access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Contains either Media Access Control information for all computers or "end station" information for only one computer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Frame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 address of receiver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Destination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078">
                <a:tc>
                  <a:txBody>
                    <a:bodyPr/>
                    <a:lstStyle/>
                    <a:p>
                      <a:r>
                        <a:rPr lang="en-US" sz="1800" dirty="0"/>
                        <a:t>The address of 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Source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Contains the data being 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Information, or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Contains CRC error-checking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Frame check sequence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Indicates the end of the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End delimiter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Tells whether the frame was recognized, copied, or whether the destination address was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Frame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US" b="1" dirty="0"/>
              <a:t>Monitoring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640960" cy="4896544"/>
          </a:xfrm>
        </p:spPr>
        <p:txBody>
          <a:bodyPr>
            <a:normAutofit/>
          </a:bodyPr>
          <a:lstStyle/>
          <a:p>
            <a:r>
              <a:rPr lang="en-US" sz="2400" dirty="0"/>
              <a:t>The first computer to come online is assigned by the Token Ring system to monitor network activity. </a:t>
            </a:r>
          </a:p>
          <a:p>
            <a:endParaRPr lang="en-US" sz="2400" dirty="0"/>
          </a:p>
          <a:p>
            <a:r>
              <a:rPr lang="en-US" sz="2400" dirty="0"/>
              <a:t>The monitoring computer makes sure that frames are being delivered and received correctly. </a:t>
            </a:r>
            <a:r>
              <a:rPr lang="en-US" sz="2400" dirty="0">
                <a:solidFill>
                  <a:srgbClr val="FF0000"/>
                </a:solidFill>
              </a:rPr>
              <a:t>It does this by checking for frames that have circulated the ring more than once and ensuring that only one token is on the network at a time.</a:t>
            </a:r>
          </a:p>
          <a:p>
            <a:endParaRPr lang="en-US" sz="2400" dirty="0"/>
          </a:p>
          <a:p>
            <a:r>
              <a:rPr lang="en-US" sz="2400" dirty="0"/>
              <a:t>Also the process of monitoring called </a:t>
            </a:r>
            <a:r>
              <a:rPr lang="en-US" sz="2400" i="1" dirty="0"/>
              <a:t>beaconing</a:t>
            </a:r>
            <a:r>
              <a:rPr lang="en-US" sz="2400" dirty="0"/>
              <a:t>. The active monitor sends out a beacon announcement every seven seconds. The beacon is passed from computer to computer throughout the entire ring.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US" b="1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6" y="1547664"/>
            <a:ext cx="8672211" cy="512169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If a station does not receive an expected announcement from its upstream neighbor, it attempts to notify the network of the lack of contact.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 It sends a message that includes its address, the address of the neighbor that did not announce, and the type of beacon.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 From this information, the ring attempts to diagnose the problem and make a repair without disrupting the entire network.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 If it is unable to complete the reconfiguration automatically, manual intervention is required.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IEEE Project 802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703" y="1847088"/>
            <a:ext cx="8507288" cy="475026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1985, the Computer Society of the IEEE started a project, called Project 802, to set standards to enable intercommunication among equipment from a variety of manufacturers.</a:t>
            </a:r>
          </a:p>
          <a:p>
            <a:r>
              <a:rPr lang="en-US" dirty="0"/>
              <a:t>Project 802 does not seek to replace any part of the OSI or the TCP/IP model.</a:t>
            </a:r>
          </a:p>
          <a:p>
            <a:r>
              <a:rPr lang="en-US" dirty="0"/>
              <a:t>Instead, it is a way of specifying functions of the </a:t>
            </a:r>
            <a:r>
              <a:rPr lang="en-US" u="sng" dirty="0"/>
              <a:t>physical layer </a:t>
            </a:r>
            <a:r>
              <a:rPr lang="en-US" dirty="0"/>
              <a:t>and the </a:t>
            </a:r>
            <a:r>
              <a:rPr lang="en-US" u="sng" dirty="0"/>
              <a:t>data link layer </a:t>
            </a:r>
            <a:r>
              <a:rPr lang="en-US" dirty="0"/>
              <a:t>of major LAN protocols.</a:t>
            </a:r>
          </a:p>
          <a:p>
            <a:r>
              <a:rPr lang="en-US" dirty="0"/>
              <a:t>The IEEE has subdivided the </a:t>
            </a:r>
            <a:r>
              <a:rPr lang="en-US" u="sng" dirty="0"/>
              <a:t>data link layer </a:t>
            </a:r>
            <a:r>
              <a:rPr lang="en-US" dirty="0"/>
              <a:t>into two </a:t>
            </a:r>
            <a:r>
              <a:rPr lang="en-US" dirty="0" err="1"/>
              <a:t>sublayers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logical link control </a:t>
            </a:r>
            <a:r>
              <a:rPr lang="en-US" dirty="0"/>
              <a:t>(LLC) and </a:t>
            </a:r>
            <a:r>
              <a:rPr lang="en-US" i="1" dirty="0">
                <a:solidFill>
                  <a:srgbClr val="0070C0"/>
                </a:solidFill>
              </a:rPr>
              <a:t>media access control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(MAC).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IEEE Project 802  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IEEE has also created several physical layer standards for different LAN protocols.</a:t>
            </a:r>
          </a:p>
          <a:p>
            <a:pPr>
              <a:spcAft>
                <a:spcPts val="600"/>
              </a:spcAft>
            </a:pPr>
            <a:r>
              <a:rPr lang="en-US" dirty="0"/>
              <a:t>Flow control and error control duties are collected into the LLC </a:t>
            </a:r>
            <a:r>
              <a:rPr lang="en-US" dirty="0" err="1"/>
              <a:t>sublayer</a:t>
            </a:r>
            <a:r>
              <a:rPr lang="en-US" dirty="0"/>
              <a:t>.</a:t>
            </a:r>
          </a:p>
          <a:p>
            <a:pPr>
              <a:spcAft>
                <a:spcPts val="600"/>
              </a:spcAft>
            </a:pPr>
            <a:r>
              <a:rPr lang="en-US" dirty="0"/>
              <a:t>MAC </a:t>
            </a:r>
            <a:r>
              <a:rPr lang="en-US" dirty="0" err="1"/>
              <a:t>sublayer</a:t>
            </a:r>
            <a:r>
              <a:rPr lang="en-US" dirty="0"/>
              <a:t> governs the operation of access method.</a:t>
            </a:r>
          </a:p>
          <a:p>
            <a:pPr>
              <a:spcAft>
                <a:spcPts val="600"/>
              </a:spcAft>
            </a:pPr>
            <a:r>
              <a:rPr lang="en-US" dirty="0"/>
              <a:t>Framing is handled in both the LLC </a:t>
            </a:r>
            <a:r>
              <a:rPr lang="en-US" dirty="0" err="1"/>
              <a:t>sublayer</a:t>
            </a:r>
            <a:r>
              <a:rPr lang="en-US" dirty="0"/>
              <a:t> and the MAC </a:t>
            </a:r>
            <a:r>
              <a:rPr lang="en-US" dirty="0" err="1"/>
              <a:t>sublayer</a:t>
            </a:r>
            <a:r>
              <a:rPr lang="en-US" dirty="0"/>
              <a:t>. </a:t>
            </a:r>
          </a:p>
          <a:p>
            <a:pPr>
              <a:spcAft>
                <a:spcPts val="600"/>
              </a:spcAft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LLC</a:t>
            </a:r>
            <a:r>
              <a:rPr lang="en-US" dirty="0"/>
              <a:t> </a:t>
            </a:r>
            <a:r>
              <a:rPr lang="en-US" dirty="0" err="1"/>
              <a:t>sublayer</a:t>
            </a:r>
            <a:r>
              <a:rPr lang="en-US" dirty="0"/>
              <a:t> is the </a:t>
            </a:r>
            <a:r>
              <a:rPr lang="en-US" dirty="0">
                <a:solidFill>
                  <a:srgbClr val="FF0000"/>
                </a:solidFill>
              </a:rPr>
              <a:t>same</a:t>
            </a:r>
            <a:r>
              <a:rPr lang="en-US" dirty="0"/>
              <a:t> for all LANs.</a:t>
            </a:r>
          </a:p>
          <a:p>
            <a:pPr>
              <a:spcAft>
                <a:spcPts val="600"/>
              </a:spcAft>
            </a:pPr>
            <a:r>
              <a:rPr lang="en-US" dirty="0"/>
              <a:t>The  LANs differ  in their </a:t>
            </a:r>
            <a:r>
              <a:rPr lang="en-US" dirty="0">
                <a:solidFill>
                  <a:srgbClr val="FF0000"/>
                </a:solidFill>
              </a:rPr>
              <a:t>MAC</a:t>
            </a:r>
            <a:r>
              <a:rPr lang="en-US" dirty="0"/>
              <a:t> </a:t>
            </a:r>
            <a:r>
              <a:rPr lang="en-US" dirty="0" err="1"/>
              <a:t>sublayer</a:t>
            </a:r>
            <a:r>
              <a:rPr lang="en-US" dirty="0"/>
              <a:t> and in their </a:t>
            </a:r>
            <a:r>
              <a:rPr lang="en-US" dirty="0">
                <a:solidFill>
                  <a:srgbClr val="FF0000"/>
                </a:solidFill>
              </a:rPr>
              <a:t>physical layer.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5424"/>
            <a:ext cx="8964488" cy="459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LANs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LAN market has seen several technologies such as Ethernet, Token Ring, Token Bus, FDDI, and ATM LAN. </a:t>
            </a:r>
          </a:p>
          <a:p>
            <a:r>
              <a:rPr lang="en-US" dirty="0"/>
              <a:t>Some of these technologies survived for a while, but </a:t>
            </a:r>
            <a:r>
              <a:rPr lang="en-US" dirty="0">
                <a:solidFill>
                  <a:srgbClr val="FF0000"/>
                </a:solidFill>
              </a:rPr>
              <a:t>Ethernet</a:t>
            </a:r>
            <a:r>
              <a:rPr lang="en-US" dirty="0"/>
              <a:t> is by far the dominant technology.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772400" cy="1362456"/>
          </a:xfrm>
        </p:spPr>
        <p:txBody>
          <a:bodyPr/>
          <a:lstStyle/>
          <a:p>
            <a:r>
              <a:rPr lang="en-US" sz="8800" dirty="0"/>
              <a:t>Ethernet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US" b="1" dirty="0"/>
              <a:t>Ethernet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47664"/>
            <a:ext cx="8686800" cy="4922520"/>
          </a:xfrm>
        </p:spPr>
        <p:txBody>
          <a:bodyPr>
            <a:noAutofit/>
          </a:bodyPr>
          <a:lstStyle/>
          <a:p>
            <a:r>
              <a:rPr lang="en-US" sz="2400" dirty="0">
                <a:cs typeface="Times New Roman" pitchFamily="18" charset="0"/>
              </a:rPr>
              <a:t>Ethernet is the most popular LAN.</a:t>
            </a:r>
          </a:p>
          <a:p>
            <a:r>
              <a:rPr lang="en-US" sz="2400" dirty="0">
                <a:cs typeface="Times New Roman" pitchFamily="18" charset="0"/>
              </a:rPr>
              <a:t>Ethernet use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CSMA/CD</a:t>
            </a:r>
            <a:r>
              <a:rPr lang="en-US" sz="2400" dirty="0">
                <a:cs typeface="Times New Roman" pitchFamily="18" charset="0"/>
              </a:rPr>
              <a:t> as an access method.</a:t>
            </a:r>
          </a:p>
          <a:p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/>
              <a:t>Traditional Ethernet is designed to operate at </a:t>
            </a:r>
            <a:r>
              <a:rPr lang="en-US" sz="2400" dirty="0">
                <a:solidFill>
                  <a:srgbClr val="FF0000"/>
                </a:solidFill>
              </a:rPr>
              <a:t>10</a:t>
            </a:r>
            <a:r>
              <a:rPr lang="en-US" sz="2400" dirty="0"/>
              <a:t> Mbps.</a:t>
            </a:r>
          </a:p>
          <a:p>
            <a:r>
              <a:rPr lang="en-US" sz="2400" dirty="0"/>
              <a:t>For a higher data rate, </a:t>
            </a:r>
            <a:r>
              <a:rPr lang="en-US" sz="2400" dirty="0">
                <a:solidFill>
                  <a:srgbClr val="FF0000"/>
                </a:solidFill>
              </a:rPr>
              <a:t>Fast Ethernet </a:t>
            </a:r>
            <a:r>
              <a:rPr lang="en-US" sz="2400" dirty="0"/>
              <a:t>is designed to operate at </a:t>
            </a:r>
            <a:r>
              <a:rPr lang="en-US" sz="2400" dirty="0">
                <a:solidFill>
                  <a:srgbClr val="FF0000"/>
                </a:solidFill>
              </a:rPr>
              <a:t>100</a:t>
            </a:r>
            <a:r>
              <a:rPr lang="en-US" sz="2400" dirty="0"/>
              <a:t> Mbps.</a:t>
            </a:r>
          </a:p>
          <a:p>
            <a:r>
              <a:rPr lang="en-US" sz="2400" dirty="0"/>
              <a:t>For an even  higher data rate, </a:t>
            </a:r>
            <a:r>
              <a:rPr lang="en-US" sz="2400" dirty="0">
                <a:solidFill>
                  <a:srgbClr val="FF0000"/>
                </a:solidFill>
              </a:rPr>
              <a:t>Gigabit Ethernet </a:t>
            </a:r>
            <a:r>
              <a:rPr lang="en-US" sz="2400" dirty="0"/>
              <a:t>is designed to operate at </a:t>
            </a:r>
            <a:r>
              <a:rPr lang="en-US" sz="2400" dirty="0">
                <a:solidFill>
                  <a:srgbClr val="FF0000"/>
                </a:solidFill>
              </a:rPr>
              <a:t>1000</a:t>
            </a:r>
            <a:r>
              <a:rPr lang="en-US" sz="2400" dirty="0"/>
              <a:t> Mbps.  </a:t>
            </a:r>
          </a:p>
          <a:p>
            <a:r>
              <a:rPr lang="en-US" sz="2400" dirty="0"/>
              <a:t>There are four different implementations for baseband (digital), Traditional Ethernet :</a:t>
            </a:r>
          </a:p>
          <a:p>
            <a:pPr lvl="1"/>
            <a:r>
              <a:rPr lang="en-US" sz="2000" dirty="0"/>
              <a:t>10 Base 5</a:t>
            </a:r>
          </a:p>
          <a:p>
            <a:pPr lvl="1"/>
            <a:r>
              <a:rPr lang="en-US" sz="2000" dirty="0"/>
              <a:t>10 Base 2</a:t>
            </a:r>
          </a:p>
          <a:p>
            <a:pPr lvl="1"/>
            <a:r>
              <a:rPr lang="en-US" sz="2000" dirty="0"/>
              <a:t>10 Base-T</a:t>
            </a:r>
          </a:p>
          <a:p>
            <a:pPr lvl="1"/>
            <a:r>
              <a:rPr lang="en-US" sz="2000" dirty="0"/>
              <a:t>10 Base-FL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Ethernet Frame Format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/>
              <a:t>The Ethernet frame include the following fields: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2492896"/>
          <a:ext cx="6408712" cy="3850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4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Frame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Marks the start of the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Preamble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 origin and destination physical addresses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Destination and source addresses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Used to identify the network layer 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Type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 data</a:t>
                      </a:r>
                      <a:r>
                        <a:rPr lang="en-US" baseline="0" dirty="0"/>
                        <a:t> encapsulated from the upper layer protocol.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Error-checking field to determine if the frame arrived without being corrupted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Cyclical redundancy check (CRC)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50" name="Picture 2" descr="http://pluto.ksi.edu/~cyh/cis370/ebook/images/F03xx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56992"/>
            <a:ext cx="2339752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9E69D0F0065419A4E123ACC4E961F" ma:contentTypeVersion="0" ma:contentTypeDescription="Create a new document." ma:contentTypeScope="" ma:versionID="ba28e6fc789e9bcc1c5b85db2ae5da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2AC6C0-AA1B-42D9-B295-D7A10A7A4D9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3E1E39-6110-489C-8AB1-201B2A7A36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436394-0AF0-4FF7-A258-969CE63776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899</TotalTime>
  <Words>1274</Words>
  <Application>Microsoft Office PowerPoint</Application>
  <PresentationFormat>On-screen Show (4:3)</PresentationFormat>
  <Paragraphs>133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Constantia</vt:lpstr>
      <vt:lpstr>Wingdings 2</vt:lpstr>
      <vt:lpstr>Flow</vt:lpstr>
      <vt:lpstr>Ethernet and Token Ring LAN Networks</vt:lpstr>
      <vt:lpstr>Local Area Network</vt:lpstr>
      <vt:lpstr>IEEE Project 802</vt:lpstr>
      <vt:lpstr>IEEE Project 802   cont.</vt:lpstr>
      <vt:lpstr>PowerPoint Presentation</vt:lpstr>
      <vt:lpstr>LANs </vt:lpstr>
      <vt:lpstr>Ethernet</vt:lpstr>
      <vt:lpstr>Ethernet</vt:lpstr>
      <vt:lpstr>The Ethernet Frame Format</vt:lpstr>
      <vt:lpstr>10 Base5: Thick Ethernet</vt:lpstr>
      <vt:lpstr>PowerPoint Presentation</vt:lpstr>
      <vt:lpstr>10Base2: Thin Ethernet</vt:lpstr>
      <vt:lpstr>PowerPoint Presentation</vt:lpstr>
      <vt:lpstr>10BaseT</vt:lpstr>
      <vt:lpstr>PowerPoint Presentation</vt:lpstr>
      <vt:lpstr>10Base-F</vt:lpstr>
      <vt:lpstr>Token Ring</vt:lpstr>
      <vt:lpstr>Token Ring</vt:lpstr>
      <vt:lpstr>Token Ring</vt:lpstr>
      <vt:lpstr>Token Ring</vt:lpstr>
      <vt:lpstr>Token Ring</vt:lpstr>
      <vt:lpstr>Token Ring Frame Formats</vt:lpstr>
      <vt:lpstr>PowerPoint Presentation</vt:lpstr>
      <vt:lpstr>Monitoring the System</vt:lpstr>
      <vt:lpstr>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NOOR</dc:creator>
  <cp:lastModifiedBy>شهد المطلق</cp:lastModifiedBy>
  <cp:revision>96</cp:revision>
  <dcterms:created xsi:type="dcterms:W3CDTF">2013-03-04T13:04:01Z</dcterms:created>
  <dcterms:modified xsi:type="dcterms:W3CDTF">2020-11-05T05:12:55Z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0x01010086B9E69D0F0065419A4E123ACC4E961F</vt:lpwstr>
  </property>
</Properties>
</file>