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5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05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4" r:id="rId50"/>
    <p:sldId id="281" r:id="rId5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FBE801-00C8-4602-89D6-000B120378B9}" type="datetimeFigureOut">
              <a:rPr lang="ar-SA" smtClean="0"/>
              <a:pPr/>
              <a:t>09/06/1434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D2D0E8-9C12-4ED6-A7A0-5C4345C287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ED753-FA7E-4603-9203-775AEAD5C21A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B64B-9D40-4CB6-BF77-9053B767A965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4F09E-7D38-4C31-BD11-F7617354AF96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E2E7-7AC7-475D-872C-C7059A806174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236E3-5388-4CC5-992C-C553A4A41676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B64B-9D40-4CB6-BF77-9053B767A96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A0D16-E195-4EEE-83C4-FAD01C6CDA7D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4523F-DEF2-41E1-AB93-44B53B1F61EB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2DF1A-DA31-4686-80F7-2E73A9B63D32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44BEA-C9CD-411C-AED1-C0EE794A4406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21A36-DDDC-4057-8EB2-D4E8B982C336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49040-0CBF-4690-AD23-D23D96441C89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614DD-EDB8-47C6-9DCE-0FC85D917BCC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55C43-7FCF-4FED-8981-C30510A89B99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9D260-6B63-4A35-A267-7F0A89B089CD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329D7-D450-4ED1-8BD5-F77882C7BE1C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34BBD-7AF6-4EBB-8062-1B25C71335B8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22615-236B-41C8-B3AA-F4AA5C988F8C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51A39-B2EC-40DF-87E8-EB0EA05D3152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D0F4E-C9E0-4218-8B3A-1F60502556A8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D32BC-AD64-495B-B16A-465C53B4D90E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D7744-46BA-4067-982D-F480BD3FD918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3BB28-B1A0-43E5-9071-51B5ECF0D4E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FAD2B-4F4D-4766-8F2D-106C0623628E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73C6A-F4DF-4EDE-A13A-AD5C2687D0D4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C8E83-24E8-4832-9FA5-9206734B7DEB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91E60-65C9-4B91-B448-1FC49AA55EFC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0F216-DCDA-4FDB-B222-5F8207E58D1F}" type="slidenum">
              <a:rPr lang="en-US" smtClean="0">
                <a:latin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11D0B-0E74-45BB-8A89-60CAF4151BFF}" type="slidenum">
              <a:rPr lang="en-US" smtClean="0">
                <a:latin typeface="Arial" pitchFamily="34" charset="0"/>
              </a:rPr>
              <a:pPr/>
              <a:t>47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E982E-20B5-4F78-A868-47E745C8448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0D32-5A8C-4AE1-AEF3-F2CB070AF807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3E659-A261-441F-AD97-460F301C793C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4F09E-7D38-4C31-BD11-F7617354AF96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E2E7-7AC7-475D-872C-C7059A806174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236E3-5388-4CC5-992C-C553A4A41676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A24A-1BC8-459E-9DA4-256E60802957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F110-134D-4F3A-9FC4-34792C8EA720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1C12-1D5D-4A7F-94F4-050582FDB378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AA5-AF3C-4AE8-8D8B-AEBCD68B4CEE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254F-E639-41D7-BB4B-749DE5EA90D0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89FB-8F16-450D-BD0A-90FC9341D69F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8E5-8ADB-4B44-9481-6354D04AAF00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E65-44BF-4F0E-BA6A-283116427684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54D-4D1F-4C99-84FB-4835A0608CCB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BCBA-5CF2-4694-AE30-C84DBAD3B1F4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C06F-4196-432E-A891-99DA56C8AB57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A52D4-258B-4F60-8360-B95BAE379D2B}" type="datetime1">
              <a:rPr lang="ar-SA" smtClean="0"/>
              <a:pPr/>
              <a:t>09/06/1434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Edited By </a:t>
            </a:r>
            <a:r>
              <a:rPr lang="en-US" dirty="0" err="1" smtClean="0"/>
              <a:t>Maysoon</a:t>
            </a:r>
            <a:r>
              <a:rPr lang="en-US" dirty="0" smtClean="0"/>
              <a:t> Al-Duwais</a:t>
            </a:r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smtClean="0"/>
              <a:t>Chapter#8 </a:t>
            </a:r>
            <a:r>
              <a:rPr lang="en-US" sz="4800" dirty="0" smtClean="0"/>
              <a:t>General Procedures</a:t>
            </a:r>
            <a:endParaRPr lang="ar-SA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879D0-A07C-4A21-A618-B548C7D4A004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Form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086600" y="3195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txtTempF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7086600" y="48720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txtTempC</a:t>
            </a:r>
          </a:p>
        </p:txBody>
      </p:sp>
      <p:pic>
        <p:nvPicPr>
          <p:cNvPr id="11270" name="Content Placeholder 10" descr="5-1-1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286000"/>
            <a:ext cx="6616700" cy="3429000"/>
          </a:xfrm>
        </p:spPr>
      </p:pic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6019800" y="34242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6096000" y="51006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1: Code Using Function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978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 smtClean="0">
                <a:latin typeface="Courier New" pitchFamily="49" charset="0"/>
              </a:rPr>
              <a:t> Convert(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btnCnvrt.Click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txtTempF.Text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FtoC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txtTempC.Text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spcBef>
                <a:spcPts val="2400"/>
              </a:spcBef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FtoC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8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D7B-ED34-4C00-B644-41BAC7C4C235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17538"/>
            <a:ext cx="8526462" cy="1143000"/>
          </a:xfrm>
        </p:spPr>
        <p:txBody>
          <a:bodyPr/>
          <a:lstStyle/>
          <a:p>
            <a:r>
              <a:rPr lang="en-US" sz="3600" dirty="0" smtClean="0"/>
              <a:t>Example 1: Code </a:t>
            </a:r>
            <a:r>
              <a:rPr lang="en-US" sz="3200" dirty="0" smtClean="0"/>
              <a:t>Without Using Function</a:t>
            </a:r>
            <a:endParaRPr lang="ar-S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71869-3617-44D1-849E-7A60DA32053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85740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btnConvert_Click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 smtClean="0">
                <a:latin typeface="Courier New" pitchFamily="49" charset="0"/>
              </a:rPr>
              <a:t>) _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btnConvert.Click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txtTempF.Text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(5 / 9) * (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- 32)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txtTempC.Text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  <a:endParaRPr lang="ar-SA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0EAFA-0922-419D-B521-B96EEC387DDD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Output</a:t>
            </a:r>
          </a:p>
        </p:txBody>
      </p:sp>
      <p:pic>
        <p:nvPicPr>
          <p:cNvPr id="13316" name="Content Placeholder 6" descr="5-1-1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08100" y="2514600"/>
            <a:ext cx="6616700" cy="3429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7CEA1-6662-4C06-827F-51F3607D8680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Several Parameters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000" b="1" dirty="0" smtClean="0">
                <a:latin typeface="Courier New" pitchFamily="49" charset="0"/>
              </a:rPr>
              <a:t> Pay(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wage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     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hrs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 smtClean="0">
                <a:latin typeface="Courier New" pitchFamily="49" charset="0"/>
              </a:rPr>
              <a:t> amt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Double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 Total amount of salary per hour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Select Case </a:t>
            </a:r>
            <a:r>
              <a:rPr lang="en-US" sz="2000" b="1" dirty="0" smtClean="0">
                <a:latin typeface="Courier New" pitchFamily="49" charset="0"/>
              </a:rPr>
              <a:t>hrs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&lt;=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hrs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&gt;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‘the wage (salary/hour) increases 50% per every extra hour (extra hours &gt;40)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40 +(0.5 * wage * (hrs – 40))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End Select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Return </a:t>
            </a:r>
            <a:r>
              <a:rPr lang="en-US" sz="2000" b="1" dirty="0" smtClean="0">
                <a:latin typeface="Courier New" pitchFamily="49" charset="0"/>
              </a:rPr>
              <a:t>amt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B70F2-34FD-4BEA-B418-E2B11A1B2780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Form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638800" y="3124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txtWage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791200" y="38052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txtHours</a:t>
            </a:r>
          </a:p>
        </p:txBody>
      </p:sp>
      <p:pic>
        <p:nvPicPr>
          <p:cNvPr id="19462" name="Content Placeholder 10" descr="5-1-3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7550" y="2209800"/>
            <a:ext cx="4692650" cy="3960813"/>
          </a:xfrm>
        </p:spPr>
      </p:pic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4800600" y="4038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 flipH="1">
            <a:off x="4800600" y="3357563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5867400" y="53292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txtEarnings </a:t>
            </a:r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 flipH="1">
            <a:off x="4800600" y="5562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Partial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btnCalculate_Click</a:t>
            </a:r>
            <a:r>
              <a:rPr lang="en-US" sz="2300" b="1" dirty="0" smtClean="0">
                <a:latin typeface="Courier New" pitchFamily="49" charset="0"/>
              </a:rPr>
              <a:t>(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300" b="1" dirty="0" smtClean="0">
                <a:latin typeface="Courier New" pitchFamily="49" charset="0"/>
              </a:rPr>
              <a:t>) _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                   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btnCalculate.Click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hoursWorkded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txtWage.Text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txtHours.Text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txtEarnings.Text</a:t>
            </a:r>
            <a:r>
              <a:rPr lang="en-US" sz="2300" b="1" dirty="0" smtClean="0">
                <a:latin typeface="Courier New" pitchFamily="49" charset="0"/>
              </a:rPr>
              <a:t> = 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   </a:t>
            </a:r>
            <a:r>
              <a:rPr lang="en-US" sz="2300" b="1" dirty="0" err="1" smtClean="0">
                <a:latin typeface="Courier New" pitchFamily="49" charset="0"/>
              </a:rPr>
              <a:t>FormatCurrency</a:t>
            </a:r>
            <a:r>
              <a:rPr lang="en-US" sz="2300" b="1" dirty="0" smtClean="0">
                <a:latin typeface="Courier New" pitchFamily="49" charset="0"/>
              </a:rPr>
              <a:t>(Pay(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endParaRPr lang="en-US" dirty="0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51041-546C-4B6F-A028-29A75F9D8EAE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Function call</a:t>
            </a:r>
          </a:p>
        </p:txBody>
      </p:sp>
      <p:sp>
        <p:nvSpPr>
          <p:cNvPr id="20486" name="Up Arrow 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B0A4A-9442-468A-B38D-92C573D16F26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Output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4102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pic>
        <p:nvPicPr>
          <p:cNvPr id="21509" name="Content Placeholder 7" descr="5-1-3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86000"/>
            <a:ext cx="4335463" cy="365760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4D0D6-FF08-43F4-8543-A9D2C1F9DEB1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No Parameters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97088"/>
            <a:ext cx="8686800" cy="4151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smtClean="0">
                <a:latin typeface="Courier New" pitchFamily="49" charset="0"/>
              </a:rPr>
              <a:t> CostOfItem()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400" b="1" smtClean="0">
                <a:latin typeface="Courier New" pitchFamily="49" charset="0"/>
              </a:rPr>
              <a:t> </a:t>
            </a:r>
            <a:endParaRPr lang="en-US" sz="2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smtClean="0">
                <a:latin typeface="Courier New" pitchFamily="49" charset="0"/>
              </a:rPr>
              <a:t> price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400" b="1" smtClean="0">
                <a:latin typeface="Courier New" pitchFamily="49" charset="0"/>
              </a:rPr>
              <a:t> =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smtClean="0">
                <a:latin typeface="Courier New" pitchFamily="49" charset="0"/>
              </a:rPr>
              <a:t>(txtPrice.Text)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smtClean="0">
                <a:latin typeface="Courier New" pitchFamily="49" charset="0"/>
              </a:rPr>
              <a:t> quantity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400" b="1" smtClean="0">
                <a:latin typeface="Courier New" pitchFamily="49" charset="0"/>
              </a:rPr>
              <a:t> =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       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smtClean="0">
                <a:latin typeface="Courier New" pitchFamily="49" charset="0"/>
              </a:rPr>
              <a:t>(txtQuantity.Text)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smtClean="0">
                <a:latin typeface="Courier New" pitchFamily="49" charset="0"/>
              </a:rPr>
              <a:t> cost = price * quantity</a:t>
            </a:r>
            <a:endParaRPr lang="en-US" sz="2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latin typeface="Courier New" pitchFamily="49" charset="0"/>
              </a:rPr>
              <a:t>cost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7CEA1-6662-4C06-827F-51F3607D8680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Several Parameters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000" b="1" dirty="0" smtClean="0">
                <a:latin typeface="Courier New" pitchFamily="49" charset="0"/>
              </a:rPr>
              <a:t> Pay(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wage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     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hrs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 smtClean="0">
                <a:latin typeface="Courier New" pitchFamily="49" charset="0"/>
              </a:rPr>
              <a:t> amt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Double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 Total amount of salary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Select Case </a:t>
            </a:r>
            <a:r>
              <a:rPr lang="en-US" sz="2000" b="1" dirty="0" smtClean="0">
                <a:latin typeface="Courier New" pitchFamily="49" charset="0"/>
              </a:rPr>
              <a:t>hrs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&lt;=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hrs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&gt;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‘the wage (salary/hour) increases 50% per every extra hour (extra hours &gt;40)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40 +(0.5 * wage * (hrs – 40))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End Select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Return </a:t>
            </a:r>
            <a:r>
              <a:rPr lang="en-US" sz="2000" b="1" dirty="0" smtClean="0">
                <a:latin typeface="Courier New" pitchFamily="49" charset="0"/>
              </a:rPr>
              <a:t>amt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E496B9-C97D-40D7-87DB-3A2C1EB68853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General Procedures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358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Function Procedure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Sub Procedures, Part I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Sub Procedures, Part II</a:t>
            </a:r>
          </a:p>
          <a:p>
            <a:pPr eaLnBrk="1" hangingPunct="1">
              <a:buFontTx/>
              <a:buNone/>
            </a:pPr>
            <a:r>
              <a:rPr lang="en-US" dirty="0" smtClean="0"/>
              <a:t>Modular Design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B70F2-34FD-4BEA-B418-E2B11A1B2780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Form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638800" y="3124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txtWage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791200" y="38052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txtHours</a:t>
            </a:r>
          </a:p>
        </p:txBody>
      </p:sp>
      <p:pic>
        <p:nvPicPr>
          <p:cNvPr id="19462" name="Content Placeholder 10" descr="5-1-3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7550" y="2209800"/>
            <a:ext cx="4692650" cy="3960813"/>
          </a:xfrm>
        </p:spPr>
      </p:pic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4800600" y="4038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 flipH="1">
            <a:off x="4800600" y="3357563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5867400" y="53292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txtEarnings </a:t>
            </a:r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 flipH="1">
            <a:off x="4800600" y="5562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Partial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btnCalculate_Click</a:t>
            </a:r>
            <a:r>
              <a:rPr lang="en-US" sz="2300" b="1" dirty="0" smtClean="0">
                <a:latin typeface="Courier New" pitchFamily="49" charset="0"/>
              </a:rPr>
              <a:t>(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300" b="1" dirty="0" smtClean="0">
                <a:latin typeface="Courier New" pitchFamily="49" charset="0"/>
              </a:rPr>
              <a:t>) _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                   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btnCalculate.Click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hoursWorkded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txtWage.Text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txtHours.Text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txtEarnings.Text</a:t>
            </a:r>
            <a:r>
              <a:rPr lang="en-US" sz="2300" b="1" dirty="0" smtClean="0">
                <a:latin typeface="Courier New" pitchFamily="49" charset="0"/>
              </a:rPr>
              <a:t> = Pay(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endParaRPr lang="en-US" dirty="0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51041-546C-4B6F-A028-29A75F9D8EAE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Function call</a:t>
            </a:r>
          </a:p>
        </p:txBody>
      </p:sp>
      <p:sp>
        <p:nvSpPr>
          <p:cNvPr id="20486" name="Up Arrow 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B0A4A-9442-468A-B38D-92C573D16F26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Output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4102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pic>
        <p:nvPicPr>
          <p:cNvPr id="21509" name="Content Placeholder 7" descr="5-1-3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86000"/>
            <a:ext cx="4335463" cy="365760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4D0D6-FF08-43F4-8543-A9D2C1F9DEB1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No Parameters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97088"/>
            <a:ext cx="8686800" cy="4151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CostOfItem</a:t>
            </a:r>
            <a:r>
              <a:rPr lang="en-US" sz="2400" b="1" dirty="0" smtClean="0">
                <a:latin typeface="Courier New" pitchFamily="49" charset="0"/>
              </a:rPr>
              <a:t>()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price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txtPrice.Text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quantity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400" b="1" dirty="0" smtClean="0">
                <a:latin typeface="Courier New" pitchFamily="49" charset="0"/>
              </a:rPr>
              <a:t> =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txtQuantity.Text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cost = price * quantity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cost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E189A9-689A-4AA0-ABB4-A5BC557B72F0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Boolean-Valued Function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51313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4400" b="1" dirty="0" smtClean="0">
                <a:latin typeface="Courier New" pitchFamily="49" charset="0"/>
              </a:rPr>
              <a:t> </a:t>
            </a:r>
            <a:r>
              <a:rPr lang="en-US" sz="4400" b="1" dirty="0" err="1" smtClean="0">
                <a:latin typeface="Courier New" pitchFamily="49" charset="0"/>
              </a:rPr>
              <a:t>IsVowelWord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4400" b="1" dirty="0" smtClean="0">
                <a:latin typeface="Courier New" pitchFamily="49" charset="0"/>
              </a:rPr>
              <a:t> word 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4400" b="1" dirty="0" smtClean="0">
                <a:latin typeface="Courier New" pitchFamily="49" charset="0"/>
              </a:rPr>
              <a:t>)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                                   Boolean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latin typeface="Courier New" pitchFamily="49" charset="0"/>
              </a:rPr>
              <a:t>  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If </a:t>
            </a:r>
            <a:r>
              <a:rPr lang="en-US" sz="4400" b="1" dirty="0" err="1" smtClean="0">
                <a:latin typeface="Courier New" pitchFamily="49" charset="0"/>
              </a:rPr>
              <a:t>word.IndexOf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smtClean="0">
                <a:solidFill>
                  <a:srgbClr val="A31515"/>
                </a:solidFill>
                <a:latin typeface="Courier New" pitchFamily="49" charset="0"/>
              </a:rPr>
              <a:t>"A"</a:t>
            </a:r>
            <a:r>
              <a:rPr lang="en-US" sz="4400" b="1" dirty="0" smtClean="0">
                <a:latin typeface="Courier New" pitchFamily="49" charset="0"/>
              </a:rPr>
              <a:t>) = -1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 If </a:t>
            </a:r>
            <a:r>
              <a:rPr lang="en-US" sz="4400" b="1" dirty="0" err="1" smtClean="0">
                <a:latin typeface="Courier New" pitchFamily="49" charset="0"/>
              </a:rPr>
              <a:t>word.IndexOf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smtClean="0">
                <a:solidFill>
                  <a:srgbClr val="A31515"/>
                </a:solidFill>
                <a:latin typeface="Courier New" pitchFamily="49" charset="0"/>
              </a:rPr>
              <a:t>"U"</a:t>
            </a:r>
            <a:r>
              <a:rPr lang="en-US" sz="4400" b="1" dirty="0" smtClean="0">
                <a:latin typeface="Courier New" pitchFamily="49" charset="0"/>
              </a:rPr>
              <a:t>) = -1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6506E-5891-4684-B00C-9A10024225D5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 Procedures, Part I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644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Defining and Calling Sub Procedures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Variables and Expressions as Arguments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Sub Procedures Calling Other Sub Procedures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DCA6B-8D9E-4884-928B-108A120A7E7E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Sub Procedure</a:t>
            </a:r>
          </a:p>
        </p:txBody>
      </p:sp>
      <p:pic>
        <p:nvPicPr>
          <p:cNvPr id="25604" name="Picture 5" descr="DefineSub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2438400"/>
            <a:ext cx="6842720" cy="250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FCFCE-4275-4C22-B060-FD49199FF81B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a Sub Procedure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216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The statement that invokes /calls a Sub procedure is referred to as a </a:t>
            </a:r>
            <a:r>
              <a:rPr lang="en-US" b="1" dirty="0" smtClean="0"/>
              <a:t>calling statement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A calling statement looks like this: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i="1" dirty="0" err="1" smtClean="0">
                <a:latin typeface="Courier New" pitchFamily="49" charset="0"/>
                <a:cs typeface="Courier New" pitchFamily="49" charset="0"/>
              </a:rPr>
              <a:t>ProcedureName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(arg1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arg2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sz="2400" b="1" i="1" dirty="0" err="1" smtClean="0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C9673-1620-409E-9719-C8E3EC8E31C6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Sub Procedures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The rules for naming Sub procedures are the same as the rules for naming variables.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DB615-FC27-411C-8B7A-2949624C191E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Values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                                         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( 2, 3 )</a:t>
            </a:r>
          </a:p>
          <a:p>
            <a:pPr marL="27432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num1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num2 _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400" b="1" dirty="0" smtClean="0">
                <a:latin typeface="Courier New" pitchFamily="49" charset="0"/>
              </a:rPr>
              <a:t> z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z = num1 + num2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lstOutput.Items.Add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"The sum of "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&amp; num1 &amp;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and "</a:t>
            </a:r>
            <a:r>
              <a:rPr lang="en-US" sz="2400" b="1" dirty="0" smtClean="0">
                <a:latin typeface="Courier New" pitchFamily="49" charset="0"/>
              </a:rPr>
              <a:t> &amp; num2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is " </a:t>
            </a:r>
            <a:r>
              <a:rPr lang="en-US" sz="2400" b="1" dirty="0" smtClean="0">
                <a:latin typeface="Courier New" pitchFamily="49" charset="0"/>
              </a:rPr>
              <a:t>&amp; z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"."</a:t>
            </a:r>
            <a:r>
              <a:rPr lang="en-US" sz="2400" b="1" dirty="0" smtClean="0">
                <a:latin typeface="Courier New" pitchFamily="49" charset="0"/>
              </a:rPr>
              <a:t>)</a:t>
            </a:r>
            <a:endParaRPr lang="en-US" sz="2400" b="1" dirty="0" smtClean="0">
              <a:solidFill>
                <a:srgbClr val="A31515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the Sub procedure, 2 will be stored in </a:t>
            </a:r>
            <a:r>
              <a:rPr lang="en-US" i="1" dirty="0" smtClean="0"/>
              <a:t>num1</a:t>
            </a:r>
            <a:r>
              <a:rPr lang="en-US" dirty="0" smtClean="0"/>
              <a:t> and 3 will be stored in </a:t>
            </a:r>
            <a:r>
              <a:rPr lang="en-US" i="1" dirty="0" smtClean="0"/>
              <a:t>num2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H="1">
            <a:off x="4648944" y="2276872"/>
            <a:ext cx="859160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300192" y="2276872"/>
            <a:ext cx="1700808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247A9-3ADC-4F0F-9A08-417171EE2A46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Devices for Modularity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64488" cy="41513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Visual Basic has two ways for breaking problems into smaller pieces:</a:t>
            </a:r>
          </a:p>
          <a:p>
            <a:pPr lvl="1" eaLnBrk="1" hangingPunct="1"/>
            <a:r>
              <a:rPr lang="en-US" sz="3200" dirty="0" smtClean="0"/>
              <a:t>Function procedures</a:t>
            </a:r>
          </a:p>
          <a:p>
            <a:pPr lvl="1" eaLnBrk="1" hangingPunct="1"/>
            <a:r>
              <a:rPr lang="en-US" sz="3200" dirty="0" smtClean="0"/>
              <a:t>Sub procedures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E0A59-8D06-4C36-A749-50921587B04F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Arguments and Parameters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 	</a:t>
            </a:r>
            <a:r>
              <a:rPr lang="en-US" sz="2400" dirty="0" smtClean="0"/>
              <a:t>                  </a:t>
            </a:r>
            <a:r>
              <a:rPr lang="en-US" sz="2400" b="1" dirty="0" smtClean="0">
                <a:latin typeface="Courier New" pitchFamily="49" charset="0"/>
              </a:rPr>
              <a:t>Sum(2, 3)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num1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num2 _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                                         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</a:t>
            </a:r>
            <a:endParaRPr lang="en-US" i="1" dirty="0" smtClean="0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33528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 flipV="1">
            <a:off x="38862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3352800" y="2743200"/>
            <a:ext cx="1371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4572000" y="2514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arguments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5181600" y="3212976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parameters</a:t>
            </a: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267200" y="3645024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8229600" y="3645024"/>
            <a:ext cx="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267200" y="3645024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7086600" y="3645024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4038600" y="5037138"/>
            <a:ext cx="2209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displayed</a:t>
            </a:r>
            <a:r>
              <a:rPr lang="en-US" sz="2400"/>
              <a:t> </a:t>
            </a:r>
            <a:r>
              <a:rPr lang="en-US" sz="2400" b="1"/>
              <a:t>automatically</a:t>
            </a:r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V="1">
            <a:off x="3352800" y="4656138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V="1">
            <a:off x="7086600" y="4656138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3352800" y="5265738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1" name="Line 21"/>
          <p:cNvSpPr>
            <a:spLocks noChangeShapeType="1"/>
          </p:cNvSpPr>
          <p:nvPr/>
        </p:nvSpPr>
        <p:spPr bwMode="auto">
          <a:xfrm>
            <a:off x="6019800" y="534193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1EBC2-3893-4B29-91E0-C9AE85627AB6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Several Calling Statements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DisplaySum(2, 3)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DisplaySum(4, 6)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DisplaySum(7, 8)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663300"/>
                </a:solidFill>
              </a:rPr>
              <a:t>Output: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2 and 3 is 5.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4 and 6 is 10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7 and 8 is 15.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3B844-FBD5-4678-B743-F1EC2B596184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Strings and Numbers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       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Demo(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38)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smtClean="0">
                <a:latin typeface="Courier New" pitchFamily="49" charset="0"/>
              </a:rPr>
              <a:t>Demo(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state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pop _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lstOutput.Items.Add</a:t>
            </a:r>
            <a:r>
              <a:rPr lang="en-US" sz="2400" b="1" dirty="0" smtClean="0">
                <a:latin typeface="Courier New" pitchFamily="49" charset="0"/>
              </a:rPr>
              <a:t> = state &amp;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&amp; pop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million."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Note</a:t>
            </a:r>
            <a:r>
              <a:rPr lang="en-US" dirty="0" smtClean="0"/>
              <a:t>: The statement </a:t>
            </a:r>
            <a:r>
              <a:rPr lang="en-US" sz="2400" b="1" dirty="0" smtClean="0">
                <a:latin typeface="Courier New" pitchFamily="49" charset="0"/>
              </a:rPr>
              <a:t>Demo(38,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r>
              <a:rPr lang="en-US" dirty="0" smtClean="0"/>
              <a:t>would not be valid. The types of the arguments must be in the same order as the types of the parameters.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3419872" y="2362200"/>
            <a:ext cx="1075928" cy="2027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562600" y="2362200"/>
            <a:ext cx="1600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22132-15B1-45A3-9639-64EC90A30771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Variables and Expressions as Arguments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s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</a:rPr>
              <a:t>	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p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19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Demo(s, 2 * p)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smtClean="0">
                <a:latin typeface="Courier New" pitchFamily="49" charset="0"/>
              </a:rPr>
              <a:t>Demo(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state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pop _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lstOutput.Items.Add</a:t>
            </a:r>
            <a:r>
              <a:rPr lang="en-US" sz="2400" b="1" dirty="0" smtClean="0">
                <a:latin typeface="Courier New" pitchFamily="49" charset="0"/>
              </a:rPr>
              <a:t> = state &amp;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has population " </a:t>
            </a:r>
            <a:r>
              <a:rPr lang="en-US" sz="2400" b="1" dirty="0" smtClean="0">
                <a:latin typeface="Courier New" pitchFamily="49" charset="0"/>
              </a:rPr>
              <a:t>&amp; pop &amp;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million."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marL="0" indent="0" eaLnBrk="1" hangingPunct="1">
              <a:lnSpc>
                <a:spcPct val="90000"/>
              </a:lnSpc>
              <a:spcBef>
                <a:spcPts val="2400"/>
              </a:spcBef>
              <a:buFontTx/>
              <a:buNone/>
              <a:defRPr/>
            </a:pPr>
            <a:r>
              <a:rPr lang="en-US" b="1" dirty="0" smtClean="0"/>
              <a:t>Note</a:t>
            </a:r>
            <a:r>
              <a:rPr lang="en-US" dirty="0" smtClean="0"/>
              <a:t>: The argument names need not match the parameter names. For instance, </a:t>
            </a:r>
            <a:r>
              <a:rPr lang="en-US" i="1" dirty="0" smtClean="0"/>
              <a:t>s</a:t>
            </a:r>
            <a:r>
              <a:rPr lang="en-US" dirty="0" smtClean="0"/>
              <a:t> versus </a:t>
            </a:r>
            <a:r>
              <a:rPr lang="en-US" i="1" dirty="0" smtClean="0"/>
              <a:t>state</a:t>
            </a:r>
            <a:r>
              <a:rPr lang="en-US" dirty="0" smtClean="0"/>
              <a:t>.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Sub Procedure Having No Parameters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26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smtClean="0">
                <a:latin typeface="Courier New" pitchFamily="49" charset="0"/>
              </a:rPr>
              <a:t>DescribeTask()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lstBox.Items.Clear()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lstBox.Items.Add(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"This program displays"</a:t>
            </a:r>
            <a:r>
              <a:rPr lang="en-US" sz="2400" b="1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lstBox.Items.Add(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"the name and population"</a:t>
            </a:r>
            <a:r>
              <a:rPr lang="en-US" sz="2400" b="1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lstBox.Items.Add(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"of a state."</a:t>
            </a:r>
            <a:r>
              <a:rPr lang="en-US" sz="2400" b="1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5812F2-9EA4-43C5-8AD0-2AA816B6963D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EEFB3-AF6A-48EB-AB93-D2966386C8E1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/>
              <a:t>Sub Procedure Calling Another Sub Procedure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264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400" b="1" smtClean="0">
                <a:latin typeface="Courier New" pitchFamily="49" charset="0"/>
              </a:rPr>
              <a:t> btnDisplay_Click(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400" b="1" smtClean="0">
                <a:latin typeface="Courier New" pitchFamily="49" charset="0"/>
              </a:rPr>
              <a:t>)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400" b="1" smtClean="0">
                <a:latin typeface="Courier New" pitchFamily="49" charset="0"/>
              </a:rPr>
              <a:t> _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                btnDisplay.Click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Demo(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smtClean="0">
                <a:latin typeface="Courier New" pitchFamily="49" charset="0"/>
              </a:rPr>
              <a:t>, 37)             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spcBef>
                <a:spcPts val="2400"/>
              </a:spcBef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smtClean="0">
                <a:latin typeface="Courier New" pitchFamily="49" charset="0"/>
              </a:rPr>
              <a:t>Demo(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smtClean="0">
                <a:latin typeface="Courier New" pitchFamily="49" charset="0"/>
              </a:rPr>
              <a:t> state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smtClean="0">
                <a:latin typeface="Courier New" pitchFamily="49" charset="0"/>
              </a:rPr>
              <a:t>,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smtClean="0">
                <a:latin typeface="Courier New" pitchFamily="49" charset="0"/>
              </a:rPr>
              <a:t> pop _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                     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DescribeTask()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lstOutput.Items.Add(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""</a:t>
            </a:r>
            <a:r>
              <a:rPr lang="en-US" sz="2400" b="1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lstOutput.Items.Add = state 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 has population " </a:t>
            </a:r>
            <a:r>
              <a:rPr lang="en-US" sz="2400" b="1" smtClean="0">
                <a:latin typeface="Courier New" pitchFamily="49" charset="0"/>
              </a:rPr>
              <a:t>&amp; pop &amp;  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 million."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600" b="1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This program displays</a:t>
            </a: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the name and population</a:t>
            </a: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of a state.</a:t>
            </a:r>
          </a:p>
          <a:p>
            <a:pPr>
              <a:buFontTx/>
              <a:buNone/>
            </a:pP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CA has population 37 million.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0124E-267D-4C6E-A2B9-B0DBCC34A8E4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7C30F7-E642-4F00-BDA5-70B41FD834F1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 Procedures, Part II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Passing by Value 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Passing by Reference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Sub Procedures that Return a Single Value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Lifetime and Scope of Variables and Constants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Debugging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A657-9DB6-44F8-94BC-01FED93DF43F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ByVal and ByRef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964488" cy="415131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Parameters in Sub procedure headers are proceeded by ByVal or ByRef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ByVal stands for By Value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ByRef stands for By Reference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BC773-E882-43C9-8891-0C6E517E0402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by Value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When a variable argument is passed to a </a:t>
            </a:r>
            <a:r>
              <a:rPr lang="en-US" dirty="0" err="1" smtClean="0"/>
              <a:t>ByVal</a:t>
            </a:r>
            <a:r>
              <a:rPr lang="en-US" dirty="0" smtClean="0"/>
              <a:t> parameter, </a:t>
            </a:r>
            <a:r>
              <a:rPr lang="en-US" u="sng" dirty="0" smtClean="0"/>
              <a:t>just the value of the argument is passed</a:t>
            </a:r>
            <a:r>
              <a:rPr lang="en-US" dirty="0" smtClean="0"/>
              <a:t>. </a:t>
            </a:r>
          </a:p>
          <a:p>
            <a:pPr algn="just" eaLnBrk="1" hangingPunct="1">
              <a:buClr>
                <a:schemeClr val="tx2"/>
              </a:buClr>
            </a:pPr>
            <a:endParaRPr lang="en-US" dirty="0" smtClean="0"/>
          </a:p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After the Sub procedure ends, the variable has its original value.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A479F-2902-48B3-8529-1FF71700AB9C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Function Procedures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One Parameter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Several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No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Boolean-Valued 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B14D0-34AF-4B7D-8EDA-526AB8A7A5CE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8496944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Handles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btnOne.Click</a:t>
            </a:r>
            <a:endParaRPr lang="en-US" sz="2000" b="1" dirty="0" smtClean="0">
              <a:latin typeface="Courier New" pitchFamily="49" charset="0"/>
            </a:endParaRPr>
          </a:p>
          <a:p>
            <a:pPr algn="l" rtl="0">
              <a:spcBef>
                <a:spcPts val="12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 </a:t>
            </a:r>
            <a:r>
              <a:rPr lang="en-US" sz="2000" b="1" dirty="0">
                <a:latin typeface="Courier New" pitchFamily="49" charset="0"/>
              </a:rPr>
              <a:t>= 4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Triple(n)</a:t>
            </a:r>
          </a:p>
          <a:p>
            <a:pPr algn="l" rtl="0">
              <a:spcBef>
                <a:spcPct val="20000"/>
              </a:spcBef>
            </a:pPr>
            <a:r>
              <a:rPr lang="en-US" sz="1600" dirty="0"/>
              <a:t>     </a:t>
            </a:r>
            <a:r>
              <a:rPr lang="en-US" sz="2000" b="1" dirty="0" smtClean="0">
                <a:latin typeface="Courier New" pitchFamily="49" charset="0"/>
              </a:rPr>
              <a:t>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 = “ </a:t>
            </a:r>
            <a:r>
              <a:rPr lang="en-US" sz="2000" b="1" dirty="0" smtClean="0">
                <a:latin typeface="Courier New" pitchFamily="49" charset="0"/>
              </a:rPr>
              <a:t>&amp; n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ts val="18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ct val="20000"/>
              </a:spcBef>
            </a:pPr>
            <a:r>
              <a:rPr lang="en-US" sz="2000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txtBox2.Text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“num = “ </a:t>
            </a:r>
            <a:r>
              <a:rPr lang="en-US" sz="2000" b="1" dirty="0" smtClean="0"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Output:</a:t>
            </a:r>
            <a:r>
              <a:rPr lang="en-US" sz="2000" i="1" dirty="0"/>
              <a:t>  </a:t>
            </a:r>
            <a:endParaRPr lang="en-US" sz="2000" i="1" dirty="0" smtClean="0"/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num = 12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n = 4</a:t>
            </a: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1720" y="2636912"/>
            <a:ext cx="36004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19872" y="2636912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52120" y="2348880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(n) is different than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12</a:t>
            </a:r>
            <a:endParaRPr lang="ar-S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80312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</a:t>
            </a:r>
            <a:endParaRPr lang="ar-S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361B23-C2C5-4ABA-BF72-B2C03B7E9C46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Same Example: n    num 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835292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Handles </a:t>
            </a:r>
            <a:r>
              <a:rPr lang="en-US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btnOne.Click</a:t>
            </a:r>
            <a:endParaRPr lang="en-US" sz="2000" b="1" dirty="0" smtClean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ts val="6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4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Triple(num)</a:t>
            </a:r>
          </a:p>
          <a:p>
            <a:pPr algn="l" rtl="0">
              <a:spcBef>
                <a:spcPct val="2000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“2. 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ts val="18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  txtBox2.Text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“1. num = “ </a:t>
            </a:r>
            <a:r>
              <a:rPr lang="en-US" sz="2000" b="1" dirty="0" smtClean="0"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Output:</a:t>
            </a:r>
            <a:r>
              <a:rPr lang="en-US" sz="2000" i="1" dirty="0"/>
              <a:t>  </a:t>
            </a:r>
            <a:endParaRPr lang="en-US" sz="2000" b="1" dirty="0" smtClean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1. num = 12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2. num = 4</a:t>
            </a: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5796136" y="980728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ar-SA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11760" y="2636912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19872" y="3068960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2160" y="2348880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(num) is same as the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12</a:t>
            </a:r>
            <a:endParaRPr lang="ar-SA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</a:t>
            </a:r>
            <a:endParaRPr lang="ar-SA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44208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FBECE-EAB9-486C-883D-C3D56F27CA4B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by Reference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64488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When a variable argument is passed to a </a:t>
            </a:r>
            <a:r>
              <a:rPr lang="en-US" dirty="0" err="1" smtClean="0"/>
              <a:t>ByRef</a:t>
            </a:r>
            <a:r>
              <a:rPr lang="en-US" dirty="0" smtClean="0"/>
              <a:t> parameter, the parameter is given the same memory location as the argument.</a:t>
            </a:r>
          </a:p>
          <a:p>
            <a:pPr algn="just" eaLnBrk="1" hangingPunct="1">
              <a:buClr>
                <a:schemeClr val="tx2"/>
              </a:buClr>
            </a:pPr>
            <a:endParaRPr lang="en-US" dirty="0" smtClean="0"/>
          </a:p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After the Sub procedure terminates, the variable has the value of the parameter.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9BD20-EA40-4775-82CF-965B4563DAC3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82296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Handles </a:t>
            </a:r>
            <a:r>
              <a:rPr lang="en-US" sz="2000" b="1" dirty="0">
                <a:latin typeface="Courier New" pitchFamily="49" charset="0"/>
              </a:rPr>
              <a:t>_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                              </a:t>
            </a:r>
            <a:r>
              <a:rPr lang="en-US" sz="2000" b="1" dirty="0" err="1">
                <a:latin typeface="Courier New" pitchFamily="49" charset="0"/>
              </a:rPr>
              <a:t>btnOne.Click</a:t>
            </a: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4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latin typeface="Courier New" pitchFamily="49" charset="0"/>
              </a:rPr>
              <a:t>  Triple(num)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  txtBox2.Text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“2. 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 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End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</a:p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  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“1. 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</a:t>
            </a:r>
            <a:r>
              <a:rPr lang="en-US" sz="2800" dirty="0" smtClean="0"/>
              <a:t>: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1. num = 12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2. num = 12</a:t>
            </a:r>
          </a:p>
          <a:p>
            <a:pPr algn="l" rtl="0">
              <a:spcBef>
                <a:spcPct val="50000"/>
              </a:spcBef>
            </a:pPr>
            <a:endParaRPr lang="en-US" sz="2800" dirty="0" smtClean="0"/>
          </a:p>
          <a:p>
            <a:pPr algn="l" rtl="0">
              <a:spcBef>
                <a:spcPct val="500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555776" y="2564904"/>
            <a:ext cx="35283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3491880" y="3183359"/>
            <a:ext cx="2520280" cy="3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2721694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(num) is the same as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5271591"/>
            <a:ext cx="10801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4      12</a:t>
            </a:r>
            <a:endParaRPr lang="ar-S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573325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232" y="536392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ar-S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48264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7B1DA6-53D1-4326-8100-47F1D46F6B55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Example: num     n 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57200" y="1268760"/>
            <a:ext cx="829126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(...)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Handles </a:t>
            </a:r>
            <a:r>
              <a:rPr lang="en-US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btnOne_Click</a:t>
            </a: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n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4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Triple(n)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1600" dirty="0" smtClean="0"/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1600" dirty="0" smtClean="0"/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/>
              <a:t>Output:</a:t>
            </a:r>
            <a:r>
              <a:rPr lang="en-US" sz="2000" i="1" dirty="0" smtClean="0"/>
              <a:t>  </a:t>
            </a:r>
            <a:endParaRPr lang="en-US" sz="2000" b="1" dirty="0" smtClean="0">
              <a:latin typeface="Courier New" pitchFamily="49" charset="0"/>
            </a:endParaRP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num = 12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n = 12</a:t>
            </a:r>
            <a:endParaRPr lang="en-US" sz="2000" b="1" dirty="0" smtClean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5796136" y="908720"/>
            <a:ext cx="533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ar-SA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67744" y="2564904"/>
            <a:ext cx="37444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63888" y="3068960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2160" y="2348880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(n) is different than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5271591"/>
            <a:ext cx="10801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4      12</a:t>
            </a:r>
            <a:endParaRPr lang="ar-SA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536392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ar-S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948264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Most Common Use of </a:t>
            </a:r>
            <a:r>
              <a:rPr lang="en-US" sz="4000" dirty="0" err="1" smtClean="0"/>
              <a:t>ByRef</a:t>
            </a:r>
            <a:r>
              <a:rPr lang="en-US" sz="4000" dirty="0" smtClean="0"/>
              <a:t>: Get Input (Read Input)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45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b="1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InputData(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ByRef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latin typeface="Courier New" pitchFamily="49" charset="0"/>
              </a:rPr>
              <a:t>wage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smtClean="0">
                <a:latin typeface="Courier New" pitchFamily="49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400" b="1" smtClean="0">
                <a:latin typeface="Courier New" pitchFamily="49" charset="0"/>
              </a:rPr>
              <a:t> hrs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Double)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400" b="1" smtClean="0">
                <a:latin typeface="Courier New" pitchFamily="49" charset="0"/>
              </a:rPr>
              <a:t>wage =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smtClean="0">
                <a:latin typeface="Courier New" pitchFamily="49" charset="0"/>
              </a:rPr>
              <a:t>(txtWage.Text)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hrs =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CDbl</a:t>
            </a:r>
            <a:r>
              <a:rPr lang="en-US" sz="2400" b="1" smtClean="0">
                <a:latin typeface="Courier New" pitchFamily="49" charset="0"/>
              </a:rPr>
              <a:t>(txtHours.Text)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End Sub</a:t>
            </a:r>
            <a:endParaRPr lang="en-US" sz="2400" smtClean="0">
              <a:solidFill>
                <a:srgbClr val="0000FF"/>
              </a:solidFill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0B3C9-2BB9-4773-AC6D-70D86F9F7582}" type="slidenum">
              <a:rPr lang="en-US" smtClean="0">
                <a:latin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650F1-6DE6-43B2-B2DF-CAD6E74B572F}" type="slidenum">
              <a:rPr lang="en-US" smtClean="0">
                <a:latin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Lifetime and Scope of a Variable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978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Lifetime: Period during which it remains in memory.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Scope: In Sub procedures, defined same as in event procedures.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Suppose a variable is declared in procedure A that calls procedure B. While procedure B executes, the variable is alive, but out of scope.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25A80-E471-4E93-9084-F49526ADFB04}" type="slidenum">
              <a:rPr lang="en-US" smtClean="0">
                <a:latin typeface="Arial" pitchFamily="34" charset="0"/>
              </a:rPr>
              <a:pPr/>
              <a:t>47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vs. Sub procedures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644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Both can perform similar tasks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Both can call other procedures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 a function when you want to return one and only one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DA29A-7F2D-4BD6-A43A-FBB2B29F0977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Some Built-In Functions</a:t>
            </a:r>
          </a:p>
        </p:txBody>
      </p:sp>
      <p:sp>
        <p:nvSpPr>
          <p:cNvPr id="6148" name="TextBox 66"/>
          <p:cNvSpPr txBox="1">
            <a:spLocks noChangeArrowheads="1"/>
          </p:cNvSpPr>
          <p:nvPr/>
        </p:nvSpPr>
        <p:spPr bwMode="auto">
          <a:xfrm>
            <a:off x="381000" y="1828800"/>
            <a:ext cx="6934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Function:</a:t>
            </a:r>
            <a:r>
              <a:rPr lang="en-US" sz="3200"/>
              <a:t> Int</a:t>
            </a:r>
          </a:p>
          <a:p>
            <a:pPr algn="l"/>
            <a:r>
              <a:rPr lang="en-US" sz="3200" b="1"/>
              <a:t>Example: </a:t>
            </a:r>
            <a:r>
              <a:rPr lang="en-US" sz="3200"/>
              <a:t>Int(2.6) is 2</a:t>
            </a:r>
          </a:p>
          <a:p>
            <a:pPr algn="l"/>
            <a:r>
              <a:rPr lang="en-US" sz="3200" b="1"/>
              <a:t>Input: </a:t>
            </a:r>
            <a:r>
              <a:rPr lang="en-US" sz="3200"/>
              <a:t>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 sz="3200"/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Function</a:t>
            </a:r>
            <a:r>
              <a:rPr lang="en-US" sz="3200">
                <a:solidFill>
                  <a:srgbClr val="663300"/>
                </a:solidFill>
              </a:rPr>
              <a:t>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</a:t>
            </a:r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Example: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Math.Round(1.23, 1) is 1.2 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Input: </a:t>
            </a:r>
            <a:r>
              <a:rPr lang="en-US" sz="320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4D779-D616-447E-9B2A-CCE48C1F1FE2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Some Built-In Functions (continued)</a:t>
            </a:r>
          </a:p>
        </p:txBody>
      </p:sp>
      <p:sp>
        <p:nvSpPr>
          <p:cNvPr id="7172" name="TextBox 66"/>
          <p:cNvSpPr txBox="1">
            <a:spLocks noChangeArrowheads="1"/>
          </p:cNvSpPr>
          <p:nvPr/>
        </p:nvSpPr>
        <p:spPr bwMode="auto">
          <a:xfrm>
            <a:off x="0" y="1981200"/>
            <a:ext cx="88392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663300"/>
                </a:solidFill>
              </a:rPr>
              <a:t>Function:</a:t>
            </a:r>
            <a:r>
              <a:rPr lang="en-US" sz="3200">
                <a:solidFill>
                  <a:srgbClr val="663300"/>
                </a:solidFill>
              </a:rPr>
              <a:t>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FormatPercent</a:t>
            </a:r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Example: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FormatPercent(0.12, 2) is 12.00%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Input: </a:t>
            </a:r>
            <a:r>
              <a:rPr lang="en-US" sz="320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Output: </a:t>
            </a:r>
            <a:r>
              <a:rPr lang="en-US" sz="320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Function</a:t>
            </a:r>
            <a:r>
              <a:rPr lang="en-US" sz="3200">
                <a:solidFill>
                  <a:srgbClr val="663300"/>
                </a:solidFill>
              </a:rPr>
              <a:t>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FormatNumber</a:t>
            </a:r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Example: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FormatNumber(12.62, 1) is 12.6 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Input: </a:t>
            </a:r>
            <a:r>
              <a:rPr lang="en-US" sz="320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Output: </a:t>
            </a:r>
            <a:r>
              <a:rPr lang="en-US" sz="320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0C4F5-64EF-4D41-814B-25099E93CC8D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Procedures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978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mtClean="0"/>
              <a:t>Function procedures (aka user-defined functions) always return one value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mtClean="0"/>
              <a:t>Syntax: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i="1" smtClean="0">
                <a:latin typeface="Courier New" pitchFamily="49" charset="0"/>
              </a:rPr>
              <a:t>FunctionNam</a:t>
            </a:r>
            <a:r>
              <a:rPr lang="en-US" sz="2400" b="1" smtClean="0">
                <a:latin typeface="Courier New" pitchFamily="49" charset="0"/>
              </a:rPr>
              <a:t>e(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i="1" smtClean="0">
                <a:latin typeface="Courier New" pitchFamily="49" charset="0"/>
              </a:rPr>
              <a:t>var1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smtClean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2400" b="1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      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i="1" smtClean="0">
                <a:latin typeface="Courier New" pitchFamily="49" charset="0"/>
              </a:rPr>
              <a:t>var2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smtClean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400" b="1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                  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...</a:t>
            </a:r>
            <a:r>
              <a:rPr lang="en-US" sz="2400" b="1" smtClean="0">
                <a:latin typeface="Courier New" pitchFamily="49" charset="0"/>
              </a:rPr>
              <a:t>)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As ReturnD</a:t>
            </a:r>
            <a:r>
              <a:rPr lang="en-US" sz="2400" b="1" i="1" smtClean="0">
                <a:solidFill>
                  <a:srgbClr val="0000FF"/>
                </a:solidFill>
                <a:latin typeface="Courier New" pitchFamily="49" charset="0"/>
              </a:rPr>
              <a:t>ataType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latin typeface="Courier New" pitchFamily="49" charset="0"/>
              </a:rPr>
              <a:t>  statement(s)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i="1" smtClean="0">
                <a:latin typeface="Courier New" pitchFamily="49" charset="0"/>
              </a:rPr>
              <a:t>expression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With One Parameter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FtoC(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'Convert Fahrenheit temp to Celsius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240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1E767-2985-415D-810F-E702362B6BC6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0938" y="457200"/>
            <a:ext cx="6697662" cy="1303338"/>
          </a:xfrm>
        </p:spPr>
        <p:txBody>
          <a:bodyPr>
            <a:normAutofit fontScale="90000"/>
          </a:bodyPr>
          <a:lstStyle/>
          <a:p>
            <a:r>
              <a:rPr lang="en-US" smtClean="0"/>
              <a:t>Header of the FtoC Function Procedure</a:t>
            </a:r>
          </a:p>
        </p:txBody>
      </p:sp>
      <p:pic>
        <p:nvPicPr>
          <p:cNvPr id="10243" name="Content Placeholder 5" descr="fig5-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275" y="2895600"/>
            <a:ext cx="9026525" cy="2025650"/>
          </a:xfrm>
        </p:spPr>
      </p:pic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6D21C-C88A-4E6A-977A-7870A23A94E1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2E12D7-AB63-4064-9528-7F6E49D3804D}"/>
</file>

<file path=customXml/itemProps2.xml><?xml version="1.0" encoding="utf-8"?>
<ds:datastoreItem xmlns:ds="http://schemas.openxmlformats.org/officeDocument/2006/customXml" ds:itemID="{7919E4B5-2E2B-447E-B6AA-D3475185B366}"/>
</file>

<file path=customXml/itemProps3.xml><?xml version="1.0" encoding="utf-8"?>
<ds:datastoreItem xmlns:ds="http://schemas.openxmlformats.org/officeDocument/2006/customXml" ds:itemID="{FAAB2B21-643F-45EF-B272-7E26A15236D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1124</TotalTime>
  <Words>1926</Words>
  <Application>Microsoft Office PowerPoint</Application>
  <PresentationFormat>On-screen Show (4:3)</PresentationFormat>
  <Paragraphs>499</Paragraphs>
  <Slides>47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Flow</vt:lpstr>
      <vt:lpstr>Chapter#8 General Procedures</vt:lpstr>
      <vt:lpstr> General Procedures</vt:lpstr>
      <vt:lpstr>Devices for Modularity</vt:lpstr>
      <vt:lpstr> Function Procedures</vt:lpstr>
      <vt:lpstr>Some Built-In Functions</vt:lpstr>
      <vt:lpstr>Some Built-In Functions (continued)</vt:lpstr>
      <vt:lpstr>Function Procedures</vt:lpstr>
      <vt:lpstr>Example With One Parameter</vt:lpstr>
      <vt:lpstr>Header of the FtoC Function Procedure</vt:lpstr>
      <vt:lpstr>Example 1: Form</vt:lpstr>
      <vt:lpstr>Example 1: Code Using Function</vt:lpstr>
      <vt:lpstr>Example 1: Code Without Using Function</vt:lpstr>
      <vt:lpstr>Example 1: Output</vt:lpstr>
      <vt:lpstr>User-Defined Function Having Several Parameters</vt:lpstr>
      <vt:lpstr>Example 3: Form</vt:lpstr>
      <vt:lpstr>Example 3: Partial Code</vt:lpstr>
      <vt:lpstr>Example 3: Output</vt:lpstr>
      <vt:lpstr>User-Defined Function Having No Parameters</vt:lpstr>
      <vt:lpstr>User-Defined Function Having Several Parameters</vt:lpstr>
      <vt:lpstr>Example 3: Form</vt:lpstr>
      <vt:lpstr>Example 3: Partial Code</vt:lpstr>
      <vt:lpstr>Example 3: Output</vt:lpstr>
      <vt:lpstr>User-Defined Function Having No Parameters</vt:lpstr>
      <vt:lpstr>User-Defined Boolean-Valued Function</vt:lpstr>
      <vt:lpstr>Sub Procedures, Part I</vt:lpstr>
      <vt:lpstr>General Form of Sub Procedure</vt:lpstr>
      <vt:lpstr>Calling a Sub Procedure</vt:lpstr>
      <vt:lpstr>Naming Sub Procedures</vt:lpstr>
      <vt:lpstr>Passing Values</vt:lpstr>
      <vt:lpstr>Arguments and Parameters</vt:lpstr>
      <vt:lpstr>Several Calling Statements</vt:lpstr>
      <vt:lpstr>Passing Strings and Numbers</vt:lpstr>
      <vt:lpstr>Variables and Expressions as Arguments</vt:lpstr>
      <vt:lpstr>Sub Procedure Having No Parameters</vt:lpstr>
      <vt:lpstr>Sub Procedure Calling Another Sub Procedure</vt:lpstr>
      <vt:lpstr>Output</vt:lpstr>
      <vt:lpstr>Sub Procedures, Part II</vt:lpstr>
      <vt:lpstr>ByVal and ByRef </vt:lpstr>
      <vt:lpstr>Passing by Value </vt:lpstr>
      <vt:lpstr>Example </vt:lpstr>
      <vt:lpstr>Same Example: n    num </vt:lpstr>
      <vt:lpstr>Passing by Reference </vt:lpstr>
      <vt:lpstr>Example</vt:lpstr>
      <vt:lpstr>Example: num     n </vt:lpstr>
      <vt:lpstr>Most Common Use of ByRef: Get Input (Read Input)</vt:lpstr>
      <vt:lpstr>Lifetime and Scope of a Variable </vt:lpstr>
      <vt:lpstr>Functions vs. Sub procedures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Maysoon</dc:creator>
  <cp:lastModifiedBy>Maysoon</cp:lastModifiedBy>
  <cp:revision>20</cp:revision>
  <dcterms:created xsi:type="dcterms:W3CDTF">2012-04-02T22:39:50Z</dcterms:created>
  <dcterms:modified xsi:type="dcterms:W3CDTF">2013-04-19T11:22:12Z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0x0101005130AFAA5D399E489E1819B440698DE2</vt:lpwstr>
  </property>
</Properties>
</file>