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4"/>
  </p:sldMasterIdLst>
  <p:notesMasterIdLst>
    <p:notesMasterId r:id="rId47"/>
  </p:notesMasterIdLst>
  <p:sldIdLst>
    <p:sldId id="256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305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296" r:id="rId38"/>
    <p:sldId id="297" r:id="rId39"/>
    <p:sldId id="298" r:id="rId40"/>
    <p:sldId id="299" r:id="rId41"/>
    <p:sldId id="300" r:id="rId42"/>
    <p:sldId id="301" r:id="rId43"/>
    <p:sldId id="302" r:id="rId44"/>
    <p:sldId id="304" r:id="rId45"/>
    <p:sldId id="281" r:id="rId4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61" d="100"/>
          <a:sy n="61" d="100"/>
        </p:scale>
        <p:origin x="1430" y="2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tableStyles" Target="tableStyle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6AFBE801-00C8-4602-89D6-000B120378B9}" type="datetimeFigureOut">
              <a:rPr lang="ar-SA" smtClean="0"/>
              <a:pPr/>
              <a:t>20/01/1437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CD2D0E8-9C12-4ED6-A7A0-5C4345C2872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198667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2D0E8-9C12-4ED6-A7A0-5C4345C28724}" type="slidenum">
              <a:rPr lang="ar-SA" smtClean="0"/>
              <a:pPr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521285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4236E3-5388-4CC5-992C-C553A4A41676}" type="slidenum">
              <a:rPr lang="en-US" smtClean="0">
                <a:latin typeface="Arial" pitchFamily="34" charset="0"/>
              </a:rPr>
              <a:pPr/>
              <a:t>17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99455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9DB64B-9D40-4CB6-BF77-9053B767A965}" type="slidenum">
              <a:rPr lang="en-US" smtClean="0">
                <a:latin typeface="Arial" pitchFamily="34" charset="0"/>
              </a:rPr>
              <a:pPr/>
              <a:t>18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27879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9A0D16-E195-4EEE-83C4-FAD01C6CDA7D}" type="slidenum">
              <a:rPr lang="en-US" smtClean="0">
                <a:latin typeface="Arial" pitchFamily="34" charset="0"/>
              </a:rPr>
              <a:pPr/>
              <a:t>19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68169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788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D4523F-DEF2-41E1-AB93-44B53B1F61EB}" type="slidenum">
              <a:rPr lang="en-US" smtClean="0">
                <a:latin typeface="Arial" pitchFamily="34" charset="0"/>
              </a:rPr>
              <a:pPr/>
              <a:t>20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2504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32DF1A-DA31-4686-80F7-2E73A9B63D32}" type="slidenum">
              <a:rPr lang="en-US" smtClean="0">
                <a:latin typeface="Arial" pitchFamily="34" charset="0"/>
              </a:rPr>
              <a:pPr/>
              <a:t>21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23680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809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544BEA-C9CD-411C-AED1-C0EE794A4406}" type="slidenum">
              <a:rPr lang="en-US" smtClean="0">
                <a:latin typeface="Arial" pitchFamily="34" charset="0"/>
              </a:rPr>
              <a:pPr/>
              <a:t>22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36636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521A36-DDDC-4057-8EB2-D4E8B982C336}" type="slidenum">
              <a:rPr lang="en-US" smtClean="0">
                <a:latin typeface="Arial" pitchFamily="34" charset="0"/>
              </a:rPr>
              <a:pPr/>
              <a:t>23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6399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829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E614DD-EDB8-47C6-9DCE-0FC85D917BCC}" type="slidenum">
              <a:rPr lang="en-US" smtClean="0">
                <a:latin typeface="Arial" pitchFamily="34" charset="0"/>
              </a:rPr>
              <a:pPr/>
              <a:t>24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06647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839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755C43-7FCF-4FED-8981-C30510A89B99}" type="slidenum">
              <a:rPr lang="en-US" smtClean="0">
                <a:latin typeface="Arial" pitchFamily="34" charset="0"/>
              </a:rPr>
              <a:pPr/>
              <a:t>25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5021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849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8D9D260-6B63-4A35-A267-7F0A89B089CD}" type="slidenum">
              <a:rPr lang="en-US" smtClean="0">
                <a:latin typeface="Arial" pitchFamily="34" charset="0"/>
              </a:rPr>
              <a:pPr/>
              <a:t>26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32682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6ED753-FA7E-4603-9203-775AEAD5C21A}" type="slidenum">
              <a:rPr lang="en-US" smtClean="0">
                <a:latin typeface="Arial" pitchFamily="34" charset="0"/>
              </a:rPr>
              <a:pPr/>
              <a:t>2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73427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860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EA329D7-D450-4ED1-8BD5-F77882C7BE1C}" type="slidenum">
              <a:rPr lang="en-US" smtClean="0">
                <a:latin typeface="Arial" pitchFamily="34" charset="0"/>
              </a:rPr>
              <a:pPr/>
              <a:t>27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44527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870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434BBD-7AF6-4EBB-8062-1B25C71335B8}" type="slidenum">
              <a:rPr lang="en-US" smtClean="0">
                <a:latin typeface="Arial" pitchFamily="34" charset="0"/>
              </a:rPr>
              <a:pPr/>
              <a:t>28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304696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80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880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B22615-236B-41C8-B3AA-F4AA5C988F8C}" type="slidenum">
              <a:rPr lang="en-US" smtClean="0">
                <a:latin typeface="Arial" pitchFamily="34" charset="0"/>
              </a:rPr>
              <a:pPr/>
              <a:t>30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698547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90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890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A51A39-B2EC-40DF-87E8-EB0EA05D3152}" type="slidenum">
              <a:rPr lang="en-US" smtClean="0">
                <a:latin typeface="Arial" pitchFamily="34" charset="0"/>
              </a:rPr>
              <a:pPr/>
              <a:t>32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493987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01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901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CFD0F4E-C9E0-4218-8B3A-1F60502556A8}" type="slidenum">
              <a:rPr lang="en-US" smtClean="0">
                <a:latin typeface="Arial" pitchFamily="34" charset="0"/>
              </a:rPr>
              <a:pPr/>
              <a:t>33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780827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11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911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AD32BC-AD64-495B-B16A-465C53B4D90E}" type="slidenum">
              <a:rPr lang="en-US" smtClean="0">
                <a:latin typeface="Arial" pitchFamily="34" charset="0"/>
              </a:rPr>
              <a:pPr/>
              <a:t>34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781692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921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FFD7744-46BA-4067-982D-F480BD3FD918}" type="slidenum">
              <a:rPr lang="en-US" smtClean="0">
                <a:latin typeface="Arial" pitchFamily="34" charset="0"/>
              </a:rPr>
              <a:pPr/>
              <a:t>35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814105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31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931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23FAD2B-4F4D-4766-8F2D-106C0623628E}" type="slidenum">
              <a:rPr lang="en-US" smtClean="0">
                <a:latin typeface="Arial" pitchFamily="34" charset="0"/>
              </a:rPr>
              <a:pPr/>
              <a:t>36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35163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42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942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5873C6A-F4DF-4EDE-A13A-AD5C2687D0D4}" type="slidenum">
              <a:rPr lang="en-US" smtClean="0">
                <a:latin typeface="Arial" pitchFamily="34" charset="0"/>
              </a:rPr>
              <a:pPr/>
              <a:t>37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942303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52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952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8CC8E83-24E8-4832-9FA5-9206734B7DEB}" type="slidenum">
              <a:rPr lang="en-US" smtClean="0">
                <a:latin typeface="Arial" pitchFamily="34" charset="0"/>
              </a:rPr>
              <a:pPr/>
              <a:t>38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85621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049040-0CBF-4690-AD23-D23D96441C89}" type="slidenum">
              <a:rPr lang="en-US" smtClean="0">
                <a:latin typeface="Arial" pitchFamily="34" charset="0"/>
              </a:rPr>
              <a:pPr/>
              <a:t>3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783129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62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962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E91E60-65C9-4B91-B448-1FC49AA55EFC}" type="slidenum">
              <a:rPr lang="en-US" smtClean="0">
                <a:latin typeface="Arial" pitchFamily="34" charset="0"/>
              </a:rPr>
              <a:pPr/>
              <a:t>39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473036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72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972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10F216-DCDA-4FDB-B222-5F8207E58D1F}" type="slidenum">
              <a:rPr lang="en-US" smtClean="0">
                <a:latin typeface="Arial" pitchFamily="34" charset="0"/>
              </a:rPr>
              <a:pPr/>
              <a:t>41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543685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1003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211D0B-0E74-45BB-8A89-60CAF4151BFF}" type="slidenum">
              <a:rPr lang="en-US" smtClean="0">
                <a:latin typeface="Arial" pitchFamily="34" charset="0"/>
              </a:rPr>
              <a:pPr/>
              <a:t>42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24818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623BB28-B1A0-43E5-9071-51B5ECF0D4E7}" type="slidenum">
              <a:rPr lang="en-US" smtClean="0">
                <a:latin typeface="Arial" pitchFamily="34" charset="0"/>
              </a:rPr>
              <a:pPr/>
              <a:t>4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33035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09E982E-20B5-4F78-A868-47E745C84485}" type="slidenum">
              <a:rPr lang="en-US" smtClean="0">
                <a:latin typeface="Arial" pitchFamily="34" charset="0"/>
              </a:rPr>
              <a:pPr/>
              <a:t>7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78214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FE0D32-5A8C-4AE1-AEF3-F2CB070AF807}" type="slidenum">
              <a:rPr lang="en-US" smtClean="0">
                <a:latin typeface="Arial" pitchFamily="34" charset="0"/>
              </a:rPr>
              <a:pPr/>
              <a:t>10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55370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</a:endParaRPr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B23E659-A261-441F-AD97-460F301C793C}" type="slidenum">
              <a:rPr lang="en-US" smtClean="0">
                <a:latin typeface="Arial" pitchFamily="34" charset="0"/>
              </a:rPr>
              <a:pPr/>
              <a:t>13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19909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737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84F09E-7D38-4C31-BD11-F7617354AF96}" type="slidenum">
              <a:rPr lang="en-US" smtClean="0">
                <a:latin typeface="Arial" pitchFamily="34" charset="0"/>
              </a:rPr>
              <a:pPr/>
              <a:t>14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51143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81E2E7-7AC7-475D-872C-C7059A806174}" type="slidenum">
              <a:rPr lang="en-US" smtClean="0">
                <a:latin typeface="Arial" pitchFamily="34" charset="0"/>
              </a:rPr>
              <a:pPr/>
              <a:t>15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88344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11/2/2015</a:t>
            </a:r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Lect7       GC201</a:t>
            </a:r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3419B-C31F-461D-9DC4-22B2E460DBF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11/2/2015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Lect7       GC201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3419B-C31F-461D-9DC4-22B2E460DBF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11/2/2015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Lect7       GC201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3419B-C31F-461D-9DC4-22B2E460DBF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11/2/2015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Lect7       GC201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3419B-C31F-461D-9DC4-22B2E460DBF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11/2/2015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Lect7       GC201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3419B-C31F-461D-9DC4-22B2E460DBF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11/2/2015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Lect7       GC201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3419B-C31F-461D-9DC4-22B2E460DBF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11/2/2015</a:t>
            </a:r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Lect7       GC201</a:t>
            </a:r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3419B-C31F-461D-9DC4-22B2E460DBF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11/2/2015</a:t>
            </a:r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Lect7       GC201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3419B-C31F-461D-9DC4-22B2E460DBF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11/2/2015</a:t>
            </a:r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Lect7       GC201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3419B-C31F-461D-9DC4-22B2E460DBF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11/2/2015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Lect7       GC201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3419B-C31F-461D-9DC4-22B2E460DBF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11/2/2015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Lect7       GC201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D83419B-C31F-461D-9DC4-22B2E460DBF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smtClean="0"/>
              <a:t>11/2/2015</a:t>
            </a:r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smtClean="0"/>
              <a:t>Lect7       GC201</a:t>
            </a:r>
            <a:endParaRPr lang="ar-SA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D83419B-C31F-461D-9DC4-22B2E460DBF4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800" dirty="0" smtClean="0"/>
              <a:t>Chapter#8 General Procedures</a:t>
            </a:r>
            <a:endParaRPr lang="ar-SA" sz="4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3419B-C31F-461D-9DC4-22B2E460DBF4}" type="slidenum">
              <a:rPr lang="ar-SA" smtClean="0"/>
              <a:pPr/>
              <a:t>1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Lect7       GC201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11/2/2015</a:t>
            </a:r>
            <a:endParaRPr lang="ar-SA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24879D0-A07C-4A21-A618-B548C7D4A004}" type="slidenum">
              <a:rPr lang="en-US" smtClean="0">
                <a:latin typeface="Arial" pitchFamily="34" charset="0"/>
              </a:rPr>
              <a:pPr/>
              <a:t>10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 1: Form</a:t>
            </a:r>
          </a:p>
        </p:txBody>
      </p:sp>
      <p:sp>
        <p:nvSpPr>
          <p:cNvPr id="11268" name="Text Box 7"/>
          <p:cNvSpPr txBox="1">
            <a:spLocks noChangeArrowheads="1"/>
          </p:cNvSpPr>
          <p:nvPr/>
        </p:nvSpPr>
        <p:spPr bwMode="auto">
          <a:xfrm>
            <a:off x="7086600" y="3195638"/>
            <a:ext cx="16764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/>
              <a:t> txtTempF</a:t>
            </a:r>
          </a:p>
        </p:txBody>
      </p:sp>
      <p:sp>
        <p:nvSpPr>
          <p:cNvPr id="11269" name="Text Box 10"/>
          <p:cNvSpPr txBox="1">
            <a:spLocks noChangeArrowheads="1"/>
          </p:cNvSpPr>
          <p:nvPr/>
        </p:nvSpPr>
        <p:spPr bwMode="auto">
          <a:xfrm>
            <a:off x="7086600" y="4872038"/>
            <a:ext cx="1828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/>
              <a:t> txtTempC</a:t>
            </a:r>
          </a:p>
        </p:txBody>
      </p:sp>
      <p:pic>
        <p:nvPicPr>
          <p:cNvPr id="11270" name="Content Placeholder 10" descr="5-1-1.t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81000" y="2286000"/>
            <a:ext cx="6616700" cy="3429000"/>
          </a:xfrm>
        </p:spPr>
      </p:pic>
      <p:sp>
        <p:nvSpPr>
          <p:cNvPr id="10247" name="Line 6"/>
          <p:cNvSpPr>
            <a:spLocks noChangeShapeType="1"/>
          </p:cNvSpPr>
          <p:nvPr/>
        </p:nvSpPr>
        <p:spPr bwMode="auto">
          <a:xfrm flipH="1">
            <a:off x="6019800" y="3424238"/>
            <a:ext cx="12192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48" name="Line 8"/>
          <p:cNvSpPr>
            <a:spLocks noChangeShapeType="1"/>
          </p:cNvSpPr>
          <p:nvPr/>
        </p:nvSpPr>
        <p:spPr bwMode="auto">
          <a:xfrm flipH="1">
            <a:off x="6096000" y="5100638"/>
            <a:ext cx="12192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Lect7       GC201</a:t>
            </a:r>
            <a:endParaRPr lang="ar-SA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11/2/2015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Example 1: Code Using Function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497888" cy="41513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1800" b="1" dirty="0" smtClean="0">
                <a:solidFill>
                  <a:schemeClr val="folHlink"/>
                </a:solidFill>
                <a:latin typeface="Courier New" pitchFamily="49" charset="0"/>
              </a:rPr>
              <a:t>Private Sub</a:t>
            </a:r>
            <a:r>
              <a:rPr lang="en-US" sz="1800" b="1" dirty="0" smtClean="0">
                <a:latin typeface="Courier New" pitchFamily="49" charset="0"/>
              </a:rPr>
              <a:t> Convert(</a:t>
            </a:r>
            <a:r>
              <a:rPr lang="en-US" sz="1800" b="1" dirty="0" smtClean="0">
                <a:solidFill>
                  <a:schemeClr val="folHlink"/>
                </a:solidFill>
                <a:latin typeface="Courier New" pitchFamily="49" charset="0"/>
              </a:rPr>
              <a:t>...</a:t>
            </a:r>
            <a:r>
              <a:rPr lang="en-US" sz="1800" b="1" dirty="0" smtClean="0">
                <a:latin typeface="Courier New" pitchFamily="49" charset="0"/>
              </a:rPr>
              <a:t>) </a:t>
            </a:r>
            <a:r>
              <a:rPr lang="en-US" sz="1800" b="1" dirty="0" smtClean="0">
                <a:solidFill>
                  <a:schemeClr val="folHlink"/>
                </a:solidFill>
                <a:latin typeface="Courier New" pitchFamily="49" charset="0"/>
              </a:rPr>
              <a:t>Handles</a:t>
            </a:r>
            <a:r>
              <a:rPr lang="en-US" sz="1800" b="1" dirty="0" smtClean="0">
                <a:latin typeface="Courier New" pitchFamily="49" charset="0"/>
              </a:rPr>
              <a:t> </a:t>
            </a:r>
            <a:r>
              <a:rPr lang="en-US" sz="1800" b="1" dirty="0" err="1" smtClean="0">
                <a:latin typeface="Courier New" pitchFamily="49" charset="0"/>
              </a:rPr>
              <a:t>btnCnvrt.Click</a:t>
            </a:r>
            <a:endParaRPr lang="en-US" sz="1800" b="1" dirty="0" smtClean="0">
              <a:latin typeface="Courier New" pitchFamily="49" charset="0"/>
            </a:endParaRPr>
          </a:p>
          <a:p>
            <a:pPr eaLnBrk="1" hangingPunct="1">
              <a:buFontTx/>
              <a:buNone/>
            </a:pPr>
            <a:endParaRPr lang="en-US" sz="1800" b="1" dirty="0" smtClean="0"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800" b="1" dirty="0" smtClean="0">
                <a:latin typeface="Courier New" pitchFamily="49" charset="0"/>
              </a:rPr>
              <a:t>  </a:t>
            </a:r>
            <a:r>
              <a:rPr lang="en-US" sz="1800" b="1" dirty="0" smtClean="0">
                <a:solidFill>
                  <a:schemeClr val="folHlink"/>
                </a:solidFill>
                <a:latin typeface="Courier New" pitchFamily="49" charset="0"/>
              </a:rPr>
              <a:t>Dim</a:t>
            </a:r>
            <a:r>
              <a:rPr lang="en-US" sz="1800" b="1" dirty="0" smtClean="0">
                <a:latin typeface="Courier New" pitchFamily="49" charset="0"/>
              </a:rPr>
              <a:t> </a:t>
            </a:r>
            <a:r>
              <a:rPr lang="en-US" sz="1800" b="1" dirty="0" err="1" smtClean="0">
                <a:latin typeface="Courier New" pitchFamily="49" charset="0"/>
              </a:rPr>
              <a:t>fTemp</a:t>
            </a:r>
            <a:r>
              <a:rPr lang="en-US" sz="1800" b="1" dirty="0" smtClean="0">
                <a:latin typeface="Courier New" pitchFamily="49" charset="0"/>
              </a:rPr>
              <a:t>, </a:t>
            </a:r>
            <a:r>
              <a:rPr lang="en-US" sz="1800" b="1" dirty="0" err="1" smtClean="0">
                <a:latin typeface="Courier New" pitchFamily="49" charset="0"/>
              </a:rPr>
              <a:t>cTemp</a:t>
            </a:r>
            <a:r>
              <a:rPr lang="en-US" sz="1800" b="1" dirty="0" smtClean="0">
                <a:latin typeface="Courier New" pitchFamily="49" charset="0"/>
              </a:rPr>
              <a:t> </a:t>
            </a:r>
            <a:r>
              <a:rPr lang="en-US" sz="1800" b="1" dirty="0" smtClean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</a:p>
          <a:p>
            <a:pPr eaLnBrk="1" hangingPunct="1">
              <a:buFontTx/>
              <a:buNone/>
            </a:pPr>
            <a:r>
              <a:rPr lang="en-US" sz="1800" b="1" dirty="0" smtClean="0">
                <a:latin typeface="Courier New" pitchFamily="49" charset="0"/>
              </a:rPr>
              <a:t>  </a:t>
            </a:r>
            <a:r>
              <a:rPr lang="en-US" sz="1800" b="1" dirty="0" err="1" smtClean="0">
                <a:latin typeface="Courier New" pitchFamily="49" charset="0"/>
              </a:rPr>
              <a:t>fTemp</a:t>
            </a:r>
            <a:r>
              <a:rPr lang="en-US" sz="1800" b="1" dirty="0" smtClean="0">
                <a:latin typeface="Courier New" pitchFamily="49" charset="0"/>
              </a:rPr>
              <a:t> = </a:t>
            </a:r>
            <a:r>
              <a:rPr lang="en-US" sz="1800" b="1" dirty="0" err="1" smtClean="0">
                <a:latin typeface="Courier New" pitchFamily="49" charset="0"/>
              </a:rPr>
              <a:t>txtTempF.Text</a:t>
            </a:r>
            <a:endParaRPr lang="en-US" sz="1800" b="1" dirty="0" smtClean="0">
              <a:latin typeface="Courier New" pitchFamily="49" charset="0"/>
            </a:endParaRPr>
          </a:p>
          <a:p>
            <a:pPr>
              <a:buNone/>
            </a:pPr>
            <a:r>
              <a:rPr lang="en-US" sz="1800" b="1" dirty="0" smtClean="0">
                <a:latin typeface="Courier New" pitchFamily="49" charset="0"/>
              </a:rPr>
              <a:t> </a:t>
            </a:r>
            <a:r>
              <a:rPr lang="en-US" sz="1800" b="1" dirty="0" err="1" smtClean="0">
                <a:latin typeface="Courier New" pitchFamily="49" charset="0"/>
              </a:rPr>
              <a:t>cTemp</a:t>
            </a:r>
            <a:r>
              <a:rPr lang="en-US" sz="1800" b="1" dirty="0" smtClean="0">
                <a:latin typeface="Courier New" pitchFamily="49" charset="0"/>
              </a:rPr>
              <a:t> = </a:t>
            </a:r>
            <a:r>
              <a:rPr lang="en-US" sz="1800" b="1" dirty="0" err="1" smtClean="0">
                <a:latin typeface="Courier New" pitchFamily="49" charset="0"/>
              </a:rPr>
              <a:t>FtoC</a:t>
            </a:r>
            <a:r>
              <a:rPr lang="en-US" sz="1800" b="1" dirty="0" smtClean="0">
                <a:latin typeface="Courier New" pitchFamily="49" charset="0"/>
              </a:rPr>
              <a:t>(</a:t>
            </a:r>
            <a:r>
              <a:rPr lang="en-US" sz="1800" b="1" dirty="0" err="1" smtClean="0">
                <a:latin typeface="Courier New" pitchFamily="49" charset="0"/>
              </a:rPr>
              <a:t>fTemp</a:t>
            </a:r>
            <a:r>
              <a:rPr lang="en-US" sz="1800" b="1" dirty="0" smtClean="0">
                <a:latin typeface="Courier New" pitchFamily="49" charset="0"/>
              </a:rPr>
              <a:t>)</a:t>
            </a:r>
          </a:p>
          <a:p>
            <a:pPr eaLnBrk="1" hangingPunct="1">
              <a:buFontTx/>
              <a:buNone/>
            </a:pPr>
            <a:r>
              <a:rPr lang="en-US" sz="1800" b="1" dirty="0" smtClean="0">
                <a:latin typeface="Courier New" pitchFamily="49" charset="0"/>
              </a:rPr>
              <a:t>  </a:t>
            </a:r>
            <a:r>
              <a:rPr lang="en-US" sz="1800" b="1" dirty="0" err="1" smtClean="0">
                <a:latin typeface="Courier New" pitchFamily="49" charset="0"/>
              </a:rPr>
              <a:t>txtTempC.Text</a:t>
            </a:r>
            <a:r>
              <a:rPr lang="en-US" sz="1800" b="1" dirty="0" smtClean="0">
                <a:latin typeface="Courier New" pitchFamily="49" charset="0"/>
              </a:rPr>
              <a:t> = </a:t>
            </a:r>
            <a:r>
              <a:rPr lang="en-US" sz="1800" b="1" dirty="0" err="1" smtClean="0">
                <a:latin typeface="Courier New" pitchFamily="49" charset="0"/>
              </a:rPr>
              <a:t>cTemp</a:t>
            </a:r>
            <a:endParaRPr lang="en-US" sz="1800" b="1" dirty="0" smtClean="0">
              <a:latin typeface="Courier New" pitchFamily="49" charset="0"/>
            </a:endParaRPr>
          </a:p>
          <a:p>
            <a:pPr eaLnBrk="1" hangingPunct="1">
              <a:buFontTx/>
              <a:buNone/>
            </a:pPr>
            <a:endParaRPr lang="en-US" sz="1800" b="1" dirty="0" smtClean="0">
              <a:latin typeface="Courier New" pitchFamily="49" charset="0"/>
            </a:endParaRPr>
          </a:p>
          <a:p>
            <a:pPr eaLnBrk="1" hangingPunct="1">
              <a:buFontTx/>
              <a:buNone/>
            </a:pPr>
            <a:r>
              <a:rPr lang="en-US" sz="1800" b="1" dirty="0" smtClean="0">
                <a:solidFill>
                  <a:schemeClr val="folHlink"/>
                </a:solidFill>
                <a:latin typeface="Courier New" pitchFamily="49" charset="0"/>
              </a:rPr>
              <a:t>End Sub</a:t>
            </a:r>
          </a:p>
          <a:p>
            <a:pPr>
              <a:spcBef>
                <a:spcPts val="2400"/>
              </a:spcBef>
              <a:buFontTx/>
              <a:buNone/>
            </a:pPr>
            <a:r>
              <a:rPr lang="en-US" sz="18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Function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 dirty="0" err="1" smtClean="0">
                <a:latin typeface="Courier New" pitchFamily="49" charset="0"/>
                <a:cs typeface="Courier New" pitchFamily="49" charset="0"/>
              </a:rPr>
              <a:t>FtoC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b="1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ByVal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 t </a:t>
            </a:r>
            <a:r>
              <a:rPr lang="en-US" sz="18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As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) </a:t>
            </a:r>
            <a:r>
              <a:rPr lang="en-US" sz="18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As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</a:p>
          <a:p>
            <a:pPr>
              <a:buFontTx/>
              <a:buNone/>
            </a:pPr>
            <a:r>
              <a:rPr lang="en-US" sz="18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 (5 / 9) * (t - 32)</a:t>
            </a:r>
          </a:p>
          <a:p>
            <a:pPr>
              <a:buFontTx/>
              <a:buNone/>
            </a:pPr>
            <a:r>
              <a:rPr lang="en-US" sz="18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End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Function</a:t>
            </a:r>
            <a:endParaRPr lang="en-US" sz="1800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endParaRPr lang="en-US" sz="2800" dirty="0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B178D7B-ED34-4C00-B644-41BAC7C4C235}" type="slidenum">
              <a:rPr lang="en-US" smtClean="0">
                <a:latin typeface="Arial" pitchFamily="34" charset="0"/>
              </a:rPr>
              <a:pPr/>
              <a:t>11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Lect7       GC201</a:t>
            </a:r>
            <a:endParaRPr lang="ar-SA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11/2/2015</a:t>
            </a:r>
            <a:endParaRPr lang="ar-SA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617538"/>
            <a:ext cx="8526462" cy="1143000"/>
          </a:xfrm>
        </p:spPr>
        <p:txBody>
          <a:bodyPr/>
          <a:lstStyle/>
          <a:p>
            <a:r>
              <a:rPr lang="en-US" sz="3600" dirty="0" smtClean="0"/>
              <a:t>Example 1: Code </a:t>
            </a:r>
            <a:r>
              <a:rPr lang="en-US" sz="3200" dirty="0" smtClean="0"/>
              <a:t>Without Using Function</a:t>
            </a:r>
            <a:endParaRPr lang="ar-SA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271869-3617-44D1-849E-7A60DA320530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5" name="Content Placeholder 6"/>
          <p:cNvSpPr>
            <a:spLocks noGrp="1"/>
          </p:cNvSpPr>
          <p:nvPr>
            <p:ph idx="1"/>
          </p:nvPr>
        </p:nvSpPr>
        <p:spPr>
          <a:xfrm>
            <a:off x="683568" y="1916832"/>
            <a:ext cx="8574088" cy="41513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1800" b="1" dirty="0" smtClean="0">
                <a:solidFill>
                  <a:schemeClr val="folHlink"/>
                </a:solidFill>
                <a:latin typeface="Courier New" pitchFamily="49" charset="0"/>
              </a:rPr>
              <a:t>Private Sub</a:t>
            </a:r>
            <a:r>
              <a:rPr lang="en-US" sz="1800" b="1" dirty="0" smtClean="0">
                <a:latin typeface="Courier New" pitchFamily="49" charset="0"/>
              </a:rPr>
              <a:t> </a:t>
            </a:r>
            <a:r>
              <a:rPr lang="en-US" sz="1800" b="1" dirty="0" err="1" smtClean="0">
                <a:latin typeface="Courier New" pitchFamily="49" charset="0"/>
              </a:rPr>
              <a:t>btnConvert_Click</a:t>
            </a:r>
            <a:r>
              <a:rPr lang="en-US" sz="1800" b="1" dirty="0" smtClean="0">
                <a:latin typeface="Courier New" pitchFamily="49" charset="0"/>
              </a:rPr>
              <a:t>(</a:t>
            </a:r>
            <a:r>
              <a:rPr lang="en-US" sz="1800" b="1" dirty="0" smtClean="0">
                <a:solidFill>
                  <a:schemeClr val="folHlink"/>
                </a:solidFill>
                <a:latin typeface="Courier New" pitchFamily="49" charset="0"/>
              </a:rPr>
              <a:t>...</a:t>
            </a:r>
            <a:r>
              <a:rPr lang="en-US" sz="1800" b="1" dirty="0" smtClean="0">
                <a:latin typeface="Courier New" pitchFamily="49" charset="0"/>
              </a:rPr>
              <a:t>) _</a:t>
            </a:r>
            <a:r>
              <a:rPr lang="en-US" sz="1800" b="1" dirty="0" smtClean="0">
                <a:solidFill>
                  <a:schemeClr val="folHlink"/>
                </a:solidFill>
                <a:latin typeface="Courier New" pitchFamily="49" charset="0"/>
              </a:rPr>
              <a:t>Handles</a:t>
            </a:r>
            <a:r>
              <a:rPr lang="en-US" sz="1800" b="1" dirty="0" smtClean="0">
                <a:latin typeface="Courier New" pitchFamily="49" charset="0"/>
              </a:rPr>
              <a:t> </a:t>
            </a:r>
            <a:r>
              <a:rPr lang="en-US" sz="1800" b="1" dirty="0" err="1" smtClean="0">
                <a:latin typeface="Courier New" pitchFamily="49" charset="0"/>
              </a:rPr>
              <a:t>btnConvert.Click</a:t>
            </a:r>
            <a:endParaRPr lang="en-US" sz="1800" b="1" dirty="0" smtClean="0"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800" b="1" dirty="0" smtClean="0">
                <a:latin typeface="Courier New" pitchFamily="49" charset="0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800" b="1" dirty="0" smtClean="0">
                <a:latin typeface="Courier New" pitchFamily="49" charset="0"/>
              </a:rPr>
              <a:t> </a:t>
            </a:r>
            <a:r>
              <a:rPr lang="en-US" sz="1800" b="1" dirty="0" smtClean="0">
                <a:solidFill>
                  <a:schemeClr val="folHlink"/>
                </a:solidFill>
                <a:latin typeface="Courier New" pitchFamily="49" charset="0"/>
              </a:rPr>
              <a:t>Dim</a:t>
            </a:r>
            <a:r>
              <a:rPr lang="en-US" sz="1800" b="1" dirty="0" smtClean="0">
                <a:latin typeface="Courier New" pitchFamily="49" charset="0"/>
              </a:rPr>
              <a:t> </a:t>
            </a:r>
            <a:r>
              <a:rPr lang="en-US" sz="1800" b="1" dirty="0" err="1" smtClean="0">
                <a:latin typeface="Courier New" pitchFamily="49" charset="0"/>
              </a:rPr>
              <a:t>fTemp</a:t>
            </a:r>
            <a:r>
              <a:rPr lang="en-US" sz="1800" b="1" dirty="0" smtClean="0">
                <a:latin typeface="Courier New" pitchFamily="49" charset="0"/>
              </a:rPr>
              <a:t>, </a:t>
            </a:r>
            <a:r>
              <a:rPr lang="en-US" sz="1800" b="1" dirty="0" err="1" smtClean="0">
                <a:latin typeface="Courier New" pitchFamily="49" charset="0"/>
              </a:rPr>
              <a:t>cTemp</a:t>
            </a:r>
            <a:r>
              <a:rPr lang="en-US" sz="1800" b="1" dirty="0" smtClean="0">
                <a:latin typeface="Courier New" pitchFamily="49" charset="0"/>
              </a:rPr>
              <a:t> </a:t>
            </a:r>
            <a:r>
              <a:rPr lang="en-US" sz="1800" b="1" dirty="0" smtClean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</a:p>
          <a:p>
            <a:pPr eaLnBrk="1" hangingPunct="1">
              <a:buFontTx/>
              <a:buNone/>
            </a:pPr>
            <a:r>
              <a:rPr lang="en-US" sz="1800" b="1" dirty="0" smtClean="0">
                <a:latin typeface="Courier New" pitchFamily="49" charset="0"/>
              </a:rPr>
              <a:t>  </a:t>
            </a:r>
          </a:p>
          <a:p>
            <a:pPr eaLnBrk="1" hangingPunct="1">
              <a:buFontTx/>
              <a:buNone/>
            </a:pPr>
            <a:r>
              <a:rPr lang="en-US" sz="1800" b="1" dirty="0" smtClean="0">
                <a:latin typeface="Courier New" pitchFamily="49" charset="0"/>
              </a:rPr>
              <a:t>  </a:t>
            </a:r>
            <a:r>
              <a:rPr lang="en-US" sz="1800" b="1" dirty="0" err="1" smtClean="0">
                <a:latin typeface="Courier New" pitchFamily="49" charset="0"/>
              </a:rPr>
              <a:t>fTemp</a:t>
            </a:r>
            <a:r>
              <a:rPr lang="en-US" sz="1800" b="1" dirty="0" smtClean="0">
                <a:latin typeface="Courier New" pitchFamily="49" charset="0"/>
              </a:rPr>
              <a:t> = </a:t>
            </a:r>
            <a:r>
              <a:rPr lang="en-US" sz="1800" b="1" dirty="0" err="1" smtClean="0">
                <a:latin typeface="Courier New" pitchFamily="49" charset="0"/>
              </a:rPr>
              <a:t>txtTempF.Text</a:t>
            </a:r>
            <a:endParaRPr lang="en-US" sz="1800" b="1" dirty="0" smtClean="0">
              <a:latin typeface="Courier New" pitchFamily="49" charset="0"/>
            </a:endParaRPr>
          </a:p>
          <a:p>
            <a:pPr eaLnBrk="1" hangingPunct="1">
              <a:buFontTx/>
              <a:buNone/>
            </a:pPr>
            <a:r>
              <a:rPr lang="en-US" sz="1800" b="1" dirty="0" smtClean="0">
                <a:latin typeface="Courier New" pitchFamily="49" charset="0"/>
              </a:rPr>
              <a:t>  </a:t>
            </a:r>
            <a:r>
              <a:rPr lang="en-US" sz="1800" b="1" dirty="0" err="1" smtClean="0">
                <a:latin typeface="Courier New" pitchFamily="49" charset="0"/>
              </a:rPr>
              <a:t>cTemp</a:t>
            </a:r>
            <a:r>
              <a:rPr lang="en-US" sz="1800" b="1" dirty="0" smtClean="0">
                <a:latin typeface="Courier New" pitchFamily="49" charset="0"/>
              </a:rPr>
              <a:t> = 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(5 / 9) * (</a:t>
            </a:r>
            <a:r>
              <a:rPr lang="en-US" sz="1800" b="1" dirty="0" err="1" smtClean="0">
                <a:latin typeface="Courier New" pitchFamily="49" charset="0"/>
              </a:rPr>
              <a:t>fTemp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 - 32)</a:t>
            </a:r>
            <a:endParaRPr lang="en-US" sz="1800" b="1" dirty="0" smtClean="0">
              <a:latin typeface="Courier New" pitchFamily="49" charset="0"/>
            </a:endParaRPr>
          </a:p>
          <a:p>
            <a:pPr eaLnBrk="1" hangingPunct="1">
              <a:buFontTx/>
              <a:buNone/>
            </a:pPr>
            <a:r>
              <a:rPr lang="en-US" sz="1800" b="1" dirty="0" smtClean="0">
                <a:latin typeface="Courier New" pitchFamily="49" charset="0"/>
              </a:rPr>
              <a:t>  </a:t>
            </a:r>
            <a:r>
              <a:rPr lang="en-US" sz="1800" b="1" dirty="0" err="1" smtClean="0">
                <a:latin typeface="Courier New" pitchFamily="49" charset="0"/>
              </a:rPr>
              <a:t>txtTempC.Text</a:t>
            </a:r>
            <a:r>
              <a:rPr lang="en-US" sz="1800" b="1" dirty="0" smtClean="0">
                <a:latin typeface="Courier New" pitchFamily="49" charset="0"/>
              </a:rPr>
              <a:t> = </a:t>
            </a:r>
            <a:r>
              <a:rPr lang="en-US" sz="1800" b="1" dirty="0" err="1" smtClean="0">
                <a:latin typeface="Courier New" pitchFamily="49" charset="0"/>
              </a:rPr>
              <a:t>cTemp</a:t>
            </a:r>
            <a:endParaRPr lang="en-US" sz="1800" b="1" dirty="0" smtClean="0">
              <a:latin typeface="Courier New" pitchFamily="49" charset="0"/>
            </a:endParaRPr>
          </a:p>
          <a:p>
            <a:pPr eaLnBrk="1" hangingPunct="1">
              <a:buFontTx/>
              <a:buNone/>
            </a:pPr>
            <a:endParaRPr lang="en-US" sz="1800" b="1" dirty="0" smtClean="0">
              <a:latin typeface="Courier New" pitchFamily="49" charset="0"/>
            </a:endParaRPr>
          </a:p>
          <a:p>
            <a:pPr eaLnBrk="1" hangingPunct="1">
              <a:buFontTx/>
              <a:buNone/>
            </a:pPr>
            <a:r>
              <a:rPr lang="en-US" sz="1800" b="1" dirty="0" smtClean="0">
                <a:solidFill>
                  <a:schemeClr val="folHlink"/>
                </a:solidFill>
                <a:latin typeface="Courier New" pitchFamily="49" charset="0"/>
              </a:rPr>
              <a:t>End Sub</a:t>
            </a:r>
            <a:endParaRPr lang="ar-SA" sz="18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Lect7       GC201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11/2/2015</a:t>
            </a:r>
            <a:endParaRPr lang="ar-SA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010EAFA-0922-419D-B521-B96EEC387DDD}" type="slidenum">
              <a:rPr lang="en-US" smtClean="0">
                <a:latin typeface="Arial" pitchFamily="34" charset="0"/>
              </a:rPr>
              <a:pPr/>
              <a:t>13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 1: Output</a:t>
            </a:r>
          </a:p>
        </p:txBody>
      </p:sp>
      <p:pic>
        <p:nvPicPr>
          <p:cNvPr id="13316" name="Content Placeholder 6" descr="5-1-1R.t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308100" y="2514600"/>
            <a:ext cx="6616700" cy="3429000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Lect7       GC201</a:t>
            </a:r>
            <a:endParaRPr lang="ar-SA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11/2/2015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837CEA1-6662-4C06-827F-51F3607D8680}" type="slidenum">
              <a:rPr lang="en-US" smtClean="0">
                <a:latin typeface="Arial" pitchFamily="34" charset="0"/>
              </a:rPr>
              <a:pPr/>
              <a:t>14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User-Defined Function Having Several Parameters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981200"/>
            <a:ext cx="8686800" cy="4151313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spcBef>
                <a:spcPts val="1800"/>
              </a:spcBef>
              <a:buFontTx/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</a:rPr>
              <a:t>Function</a:t>
            </a:r>
            <a:r>
              <a:rPr lang="en-US" sz="2000" b="1" dirty="0" smtClean="0">
                <a:latin typeface="Courier New" pitchFamily="49" charset="0"/>
              </a:rPr>
              <a:t> Pay(</a:t>
            </a:r>
            <a:r>
              <a:rPr lang="en-US" sz="2000" b="1" dirty="0" err="1" smtClean="0">
                <a:solidFill>
                  <a:schemeClr val="folHlink"/>
                </a:solidFill>
                <a:latin typeface="Courier New" pitchFamily="49" charset="0"/>
              </a:rPr>
              <a:t>ByVal</a:t>
            </a:r>
            <a:r>
              <a:rPr lang="en-US" sz="2000" b="1" dirty="0" smtClean="0">
                <a:latin typeface="Courier New" pitchFamily="49" charset="0"/>
              </a:rPr>
              <a:t> wage </a:t>
            </a:r>
            <a:r>
              <a:rPr lang="en-US" sz="2000" b="1" dirty="0" smtClean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  <a:r>
              <a:rPr lang="en-US" sz="2000" b="1" dirty="0" smtClean="0">
                <a:latin typeface="Courier New" pitchFamily="49" charset="0"/>
              </a:rPr>
              <a:t>,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000" b="1" dirty="0" smtClean="0">
                <a:latin typeface="Courier New" pitchFamily="49" charset="0"/>
              </a:rPr>
              <a:t>             </a:t>
            </a:r>
            <a:r>
              <a:rPr lang="en-US" sz="2000" b="1" dirty="0" err="1" smtClean="0">
                <a:solidFill>
                  <a:schemeClr val="folHlink"/>
                </a:solidFill>
                <a:latin typeface="Courier New" pitchFamily="49" charset="0"/>
              </a:rPr>
              <a:t>ByVal</a:t>
            </a:r>
            <a:r>
              <a:rPr lang="en-US" sz="2000" b="1" dirty="0" smtClean="0">
                <a:latin typeface="Courier New" pitchFamily="49" charset="0"/>
              </a:rPr>
              <a:t> hrs </a:t>
            </a:r>
            <a:r>
              <a:rPr lang="en-US" sz="2000" b="1" dirty="0" smtClean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  <a:r>
              <a:rPr lang="en-US" sz="2000" b="1" dirty="0" smtClean="0">
                <a:latin typeface="Courier New" pitchFamily="49" charset="0"/>
              </a:rPr>
              <a:t>) </a:t>
            </a: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</a:rPr>
              <a:t>As Double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>
                <a:latin typeface="Courier New" pitchFamily="49" charset="0"/>
              </a:rPr>
              <a:t>  </a:t>
            </a:r>
            <a:r>
              <a:rPr lang="en-US" sz="2000" b="1" dirty="0" smtClean="0">
                <a:solidFill>
                  <a:schemeClr val="folHlink"/>
                </a:solidFill>
                <a:latin typeface="Courier New" pitchFamily="49" charset="0"/>
              </a:rPr>
              <a:t>Dim</a:t>
            </a:r>
            <a:r>
              <a:rPr lang="en-US" sz="2000" b="1" dirty="0" smtClean="0">
                <a:latin typeface="Courier New" pitchFamily="49" charset="0"/>
              </a:rPr>
              <a:t> amt </a:t>
            </a: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</a:rPr>
              <a:t>As</a:t>
            </a:r>
            <a:r>
              <a:rPr lang="en-US" sz="2000" b="1" dirty="0" smtClean="0">
                <a:latin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</a:rPr>
              <a:t>Double  </a:t>
            </a:r>
            <a:r>
              <a:rPr lang="en-US" sz="20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‘ Total amount of salary per hour </a:t>
            </a:r>
            <a:endParaRPr lang="en-US" sz="2000" b="1" dirty="0" smtClean="0">
              <a:solidFill>
                <a:srgbClr val="0000FF"/>
              </a:solidFill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</a:rPr>
              <a:t>  Select Case </a:t>
            </a:r>
            <a:r>
              <a:rPr lang="en-US" sz="2000" b="1" dirty="0" smtClean="0">
                <a:latin typeface="Courier New" pitchFamily="49" charset="0"/>
              </a:rPr>
              <a:t>hrs </a:t>
            </a:r>
            <a:endParaRPr lang="en-US" sz="2000" b="1" dirty="0" smtClean="0">
              <a:solidFill>
                <a:srgbClr val="0000FF"/>
              </a:solidFill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</a:rPr>
              <a:t>    Case Is </a:t>
            </a:r>
            <a:r>
              <a:rPr lang="en-US" sz="2000" b="1" dirty="0" smtClean="0">
                <a:latin typeface="Courier New" pitchFamily="49" charset="0"/>
              </a:rPr>
              <a:t>&lt;= 40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>
                <a:latin typeface="Courier New" pitchFamily="49" charset="0"/>
              </a:rPr>
              <a:t>      amt = wage * hrs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</a:rPr>
              <a:t>    Case Is </a:t>
            </a:r>
            <a:r>
              <a:rPr lang="en-US" sz="2000" b="1" dirty="0" smtClean="0">
                <a:latin typeface="Courier New" pitchFamily="49" charset="0"/>
              </a:rPr>
              <a:t>&gt; 40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>
                <a:latin typeface="Courier New" pitchFamily="49" charset="0"/>
              </a:rPr>
              <a:t>      </a:t>
            </a:r>
            <a:r>
              <a:rPr lang="en-US" sz="20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‘the wage (salary/hour) increases 50% per every extra hour (extra hours &gt;40)</a:t>
            </a:r>
            <a:endParaRPr lang="en-US" sz="2000" b="1" dirty="0" smtClean="0"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>
                <a:latin typeface="Courier New" pitchFamily="49" charset="0"/>
              </a:rPr>
              <a:t>      amt = wage * 40 +(0.5 * wage * (hrs – 40))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</a:rPr>
              <a:t>  End Select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</a:rPr>
              <a:t>  Return </a:t>
            </a:r>
            <a:r>
              <a:rPr lang="en-US" sz="2000" b="1" dirty="0" smtClean="0">
                <a:latin typeface="Courier New" pitchFamily="49" charset="0"/>
              </a:rPr>
              <a:t>amt </a:t>
            </a:r>
            <a:endParaRPr lang="en-US" sz="2000" b="1" dirty="0" smtClean="0">
              <a:solidFill>
                <a:srgbClr val="0000FF"/>
              </a:solidFill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</a:rPr>
              <a:t>End Function</a:t>
            </a:r>
            <a:endParaRPr lang="en-US" sz="2000" b="1" dirty="0" smtClean="0"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b="1" dirty="0" smtClean="0"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b="1" dirty="0" smtClean="0">
              <a:latin typeface="Courier New" pitchFamily="49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Lect7       GC201</a:t>
            </a:r>
            <a:endParaRPr lang="ar-SA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11/2/2015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02B70F2-34FD-4BEA-B418-E2B11A1B2780}" type="slidenum">
              <a:rPr lang="en-US" smtClean="0">
                <a:latin typeface="Arial" pitchFamily="34" charset="0"/>
              </a:rPr>
              <a:pPr/>
              <a:t>15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Example </a:t>
            </a:r>
            <a:r>
              <a:rPr lang="ar-SA" dirty="0" smtClean="0"/>
              <a:t>2</a:t>
            </a:r>
            <a:r>
              <a:rPr lang="en-US" dirty="0" smtClean="0"/>
              <a:t>: </a:t>
            </a:r>
            <a:r>
              <a:rPr lang="en-US" dirty="0" smtClean="0"/>
              <a:t>Form</a:t>
            </a:r>
          </a:p>
        </p:txBody>
      </p:sp>
      <p:sp>
        <p:nvSpPr>
          <p:cNvPr id="19460" name="Text Box 7"/>
          <p:cNvSpPr txBox="1">
            <a:spLocks noChangeArrowheads="1"/>
          </p:cNvSpPr>
          <p:nvPr/>
        </p:nvSpPr>
        <p:spPr bwMode="auto">
          <a:xfrm>
            <a:off x="5638800" y="3124200"/>
            <a:ext cx="2057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/>
              <a:t>txtWage</a:t>
            </a:r>
          </a:p>
        </p:txBody>
      </p:sp>
      <p:sp>
        <p:nvSpPr>
          <p:cNvPr id="19461" name="Text Box 10"/>
          <p:cNvSpPr txBox="1">
            <a:spLocks noChangeArrowheads="1"/>
          </p:cNvSpPr>
          <p:nvPr/>
        </p:nvSpPr>
        <p:spPr bwMode="auto">
          <a:xfrm>
            <a:off x="5791200" y="3805238"/>
            <a:ext cx="1828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/>
              <a:t>txtHours</a:t>
            </a:r>
          </a:p>
        </p:txBody>
      </p:sp>
      <p:pic>
        <p:nvPicPr>
          <p:cNvPr id="19462" name="Content Placeholder 10" descr="5-1-3.t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17550" y="2209800"/>
            <a:ext cx="4692650" cy="3960813"/>
          </a:xfrm>
        </p:spPr>
      </p:pic>
      <p:sp>
        <p:nvSpPr>
          <p:cNvPr id="18439" name="Line 8"/>
          <p:cNvSpPr>
            <a:spLocks noChangeShapeType="1"/>
          </p:cNvSpPr>
          <p:nvPr/>
        </p:nvSpPr>
        <p:spPr bwMode="auto">
          <a:xfrm flipH="1">
            <a:off x="4800600" y="4038600"/>
            <a:ext cx="12192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440" name="Line 6"/>
          <p:cNvSpPr>
            <a:spLocks noChangeShapeType="1"/>
          </p:cNvSpPr>
          <p:nvPr/>
        </p:nvSpPr>
        <p:spPr bwMode="auto">
          <a:xfrm flipH="1">
            <a:off x="4800600" y="3357563"/>
            <a:ext cx="12192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9465" name="TextBox 11"/>
          <p:cNvSpPr txBox="1">
            <a:spLocks noChangeArrowheads="1"/>
          </p:cNvSpPr>
          <p:nvPr/>
        </p:nvSpPr>
        <p:spPr bwMode="auto">
          <a:xfrm>
            <a:off x="5867400" y="5329238"/>
            <a:ext cx="2133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txtEarnings </a:t>
            </a:r>
          </a:p>
        </p:txBody>
      </p:sp>
      <p:sp>
        <p:nvSpPr>
          <p:cNvPr id="18442" name="Line 8"/>
          <p:cNvSpPr>
            <a:spLocks noChangeShapeType="1"/>
          </p:cNvSpPr>
          <p:nvPr/>
        </p:nvSpPr>
        <p:spPr bwMode="auto">
          <a:xfrm flipH="1">
            <a:off x="4800600" y="5562600"/>
            <a:ext cx="12192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Lect7       GC201</a:t>
            </a:r>
            <a:endParaRPr lang="ar-SA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11/2/2015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</a:t>
            </a:r>
            <a:r>
              <a:rPr lang="ar-SA" dirty="0" smtClean="0"/>
              <a:t>2</a:t>
            </a:r>
            <a:r>
              <a:rPr lang="en-US" dirty="0" smtClean="0"/>
              <a:t>: </a:t>
            </a:r>
            <a:r>
              <a:rPr lang="en-US" dirty="0" smtClean="0"/>
              <a:t>Partial Code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228600" y="1981200"/>
            <a:ext cx="8763000" cy="41513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300" b="1" dirty="0" smtClean="0">
                <a:solidFill>
                  <a:schemeClr val="folHlink"/>
                </a:solidFill>
                <a:latin typeface="Courier New" pitchFamily="49" charset="0"/>
              </a:rPr>
              <a:t>Private Sub</a:t>
            </a:r>
            <a:r>
              <a:rPr lang="en-US" sz="2300" b="1" dirty="0" smtClean="0">
                <a:latin typeface="Courier New" pitchFamily="49" charset="0"/>
              </a:rPr>
              <a:t> </a:t>
            </a:r>
            <a:r>
              <a:rPr lang="en-US" sz="2300" b="1" dirty="0" err="1" smtClean="0">
                <a:latin typeface="Courier New" pitchFamily="49" charset="0"/>
              </a:rPr>
              <a:t>btnCalculate_Click</a:t>
            </a:r>
            <a:r>
              <a:rPr lang="en-US" sz="2300" b="1" dirty="0" smtClean="0">
                <a:latin typeface="Courier New" pitchFamily="49" charset="0"/>
              </a:rPr>
              <a:t>(</a:t>
            </a:r>
            <a:r>
              <a:rPr lang="en-US" sz="2300" b="1" dirty="0" smtClean="0">
                <a:solidFill>
                  <a:schemeClr val="folHlink"/>
                </a:solidFill>
                <a:latin typeface="Courier New" pitchFamily="49" charset="0"/>
              </a:rPr>
              <a:t>...</a:t>
            </a:r>
            <a:r>
              <a:rPr lang="en-US" sz="2300" b="1" dirty="0" smtClean="0">
                <a:latin typeface="Courier New" pitchFamily="49" charset="0"/>
              </a:rPr>
              <a:t>) _</a:t>
            </a:r>
          </a:p>
          <a:p>
            <a:pPr eaLnBrk="1" hangingPunct="1">
              <a:buFontTx/>
              <a:buNone/>
            </a:pPr>
            <a:r>
              <a:rPr lang="en-US" sz="2300" b="1" dirty="0" smtClean="0">
                <a:latin typeface="Courier New" pitchFamily="49" charset="0"/>
              </a:rPr>
              <a:t>                       </a:t>
            </a:r>
            <a:r>
              <a:rPr lang="en-US" sz="2300" b="1" dirty="0" smtClean="0">
                <a:solidFill>
                  <a:schemeClr val="folHlink"/>
                </a:solidFill>
                <a:latin typeface="Courier New" pitchFamily="49" charset="0"/>
              </a:rPr>
              <a:t>Handles</a:t>
            </a:r>
            <a:r>
              <a:rPr lang="en-US" sz="2300" b="1" dirty="0" smtClean="0">
                <a:latin typeface="Courier New" pitchFamily="49" charset="0"/>
              </a:rPr>
              <a:t> </a:t>
            </a:r>
            <a:r>
              <a:rPr lang="en-US" sz="2300" b="1" dirty="0" err="1" smtClean="0">
                <a:latin typeface="Courier New" pitchFamily="49" charset="0"/>
              </a:rPr>
              <a:t>btnCalculate.Click</a:t>
            </a:r>
            <a:endParaRPr lang="en-US" sz="2300" b="1" dirty="0" smtClean="0">
              <a:latin typeface="Courier New" pitchFamily="49" charset="0"/>
            </a:endParaRPr>
          </a:p>
          <a:p>
            <a:pPr eaLnBrk="1" hangingPunct="1">
              <a:buFontTx/>
              <a:buNone/>
            </a:pPr>
            <a:r>
              <a:rPr lang="en-US" sz="2300" b="1" dirty="0" smtClean="0">
                <a:latin typeface="Courier New" pitchFamily="49" charset="0"/>
              </a:rPr>
              <a:t>  </a:t>
            </a:r>
            <a:r>
              <a:rPr lang="en-US" sz="2300" b="1" dirty="0" smtClean="0">
                <a:solidFill>
                  <a:schemeClr val="folHlink"/>
                </a:solidFill>
                <a:latin typeface="Courier New" pitchFamily="49" charset="0"/>
              </a:rPr>
              <a:t>Dim</a:t>
            </a:r>
            <a:r>
              <a:rPr lang="en-US" sz="2300" b="1" dirty="0" smtClean="0">
                <a:latin typeface="Courier New" pitchFamily="49" charset="0"/>
              </a:rPr>
              <a:t> </a:t>
            </a:r>
            <a:r>
              <a:rPr lang="en-US" sz="2300" b="1" dirty="0" err="1" smtClean="0">
                <a:latin typeface="Courier New" pitchFamily="49" charset="0"/>
              </a:rPr>
              <a:t>hourlyWage</a:t>
            </a:r>
            <a:r>
              <a:rPr lang="en-US" sz="2300" b="1" dirty="0" smtClean="0">
                <a:latin typeface="Courier New" pitchFamily="49" charset="0"/>
              </a:rPr>
              <a:t>, </a:t>
            </a:r>
            <a:r>
              <a:rPr lang="en-US" sz="2300" b="1" dirty="0" err="1" smtClean="0">
                <a:latin typeface="Courier New" pitchFamily="49" charset="0"/>
              </a:rPr>
              <a:t>hoursWorkded</a:t>
            </a:r>
            <a:r>
              <a:rPr lang="en-US" sz="2300" b="1" dirty="0" smtClean="0">
                <a:latin typeface="Courier New" pitchFamily="49" charset="0"/>
              </a:rPr>
              <a:t> </a:t>
            </a:r>
            <a:r>
              <a:rPr lang="en-US" sz="2300" b="1" dirty="0" smtClean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</a:p>
          <a:p>
            <a:pPr eaLnBrk="1" hangingPunct="1">
              <a:buFontTx/>
              <a:buNone/>
            </a:pPr>
            <a:r>
              <a:rPr lang="en-US" sz="2300" b="1" dirty="0" smtClean="0">
                <a:latin typeface="Courier New" pitchFamily="49" charset="0"/>
              </a:rPr>
              <a:t>  </a:t>
            </a:r>
            <a:r>
              <a:rPr lang="en-US" sz="2300" b="1" dirty="0" err="1" smtClean="0">
                <a:latin typeface="Courier New" pitchFamily="49" charset="0"/>
              </a:rPr>
              <a:t>hourlyWage</a:t>
            </a:r>
            <a:r>
              <a:rPr lang="en-US" sz="2300" b="1" dirty="0" smtClean="0">
                <a:latin typeface="Courier New" pitchFamily="49" charset="0"/>
              </a:rPr>
              <a:t> = </a:t>
            </a:r>
            <a:r>
              <a:rPr lang="en-US" sz="2300" b="1" dirty="0" err="1" smtClean="0">
                <a:latin typeface="Courier New" pitchFamily="49" charset="0"/>
              </a:rPr>
              <a:t>txtWage.Text</a:t>
            </a:r>
            <a:endParaRPr lang="en-US" sz="2300" b="1" dirty="0" smtClean="0">
              <a:latin typeface="Courier New" pitchFamily="49" charset="0"/>
            </a:endParaRPr>
          </a:p>
          <a:p>
            <a:pPr eaLnBrk="1" hangingPunct="1">
              <a:buFontTx/>
              <a:buNone/>
            </a:pPr>
            <a:r>
              <a:rPr lang="en-US" sz="2300" b="1" dirty="0" smtClean="0">
                <a:latin typeface="Courier New" pitchFamily="49" charset="0"/>
              </a:rPr>
              <a:t>  </a:t>
            </a:r>
            <a:r>
              <a:rPr lang="en-US" sz="2300" b="1" dirty="0" err="1" smtClean="0">
                <a:latin typeface="Courier New" pitchFamily="49" charset="0"/>
              </a:rPr>
              <a:t>hoursWorked</a:t>
            </a:r>
            <a:r>
              <a:rPr lang="en-US" sz="2300" b="1" dirty="0" smtClean="0">
                <a:latin typeface="Courier New" pitchFamily="49" charset="0"/>
              </a:rPr>
              <a:t> = </a:t>
            </a:r>
            <a:r>
              <a:rPr lang="en-US" sz="2300" b="1" dirty="0" err="1" smtClean="0">
                <a:latin typeface="Courier New" pitchFamily="49" charset="0"/>
              </a:rPr>
              <a:t>txtHours.Text</a:t>
            </a:r>
            <a:endParaRPr lang="en-US" sz="2300" b="1" dirty="0" smtClean="0">
              <a:latin typeface="Courier New" pitchFamily="49" charset="0"/>
            </a:endParaRPr>
          </a:p>
          <a:p>
            <a:pPr eaLnBrk="1" hangingPunct="1">
              <a:buFontTx/>
              <a:buNone/>
            </a:pPr>
            <a:r>
              <a:rPr lang="en-US" sz="2300" b="1" dirty="0" smtClean="0">
                <a:latin typeface="Courier New" pitchFamily="49" charset="0"/>
              </a:rPr>
              <a:t>  </a:t>
            </a:r>
            <a:r>
              <a:rPr lang="en-US" sz="2300" b="1" dirty="0" err="1" smtClean="0">
                <a:latin typeface="Courier New" pitchFamily="49" charset="0"/>
              </a:rPr>
              <a:t>txtEarnings.Text</a:t>
            </a:r>
            <a:r>
              <a:rPr lang="en-US" sz="2300" b="1" dirty="0" smtClean="0">
                <a:latin typeface="Courier New" pitchFamily="49" charset="0"/>
              </a:rPr>
              <a:t> = </a:t>
            </a:r>
          </a:p>
          <a:p>
            <a:pPr eaLnBrk="1" hangingPunct="1">
              <a:buFontTx/>
              <a:buNone/>
            </a:pPr>
            <a:r>
              <a:rPr lang="en-US" sz="2300" b="1" dirty="0" smtClean="0">
                <a:latin typeface="Courier New" pitchFamily="49" charset="0"/>
              </a:rPr>
              <a:t>     </a:t>
            </a:r>
            <a:r>
              <a:rPr lang="en-US" sz="2300" b="1" dirty="0" err="1" smtClean="0">
                <a:latin typeface="Courier New" pitchFamily="49" charset="0"/>
              </a:rPr>
              <a:t>FormatCurrency</a:t>
            </a:r>
            <a:r>
              <a:rPr lang="en-US" sz="2300" b="1" dirty="0" smtClean="0">
                <a:latin typeface="Courier New" pitchFamily="49" charset="0"/>
              </a:rPr>
              <a:t>(Pay(</a:t>
            </a:r>
            <a:r>
              <a:rPr lang="en-US" sz="2300" b="1" dirty="0" err="1" smtClean="0">
                <a:latin typeface="Courier New" pitchFamily="49" charset="0"/>
              </a:rPr>
              <a:t>hourlyWage</a:t>
            </a:r>
            <a:r>
              <a:rPr lang="en-US" sz="2300" b="1" dirty="0" smtClean="0">
                <a:latin typeface="Courier New" pitchFamily="49" charset="0"/>
              </a:rPr>
              <a:t>, </a:t>
            </a:r>
            <a:r>
              <a:rPr lang="en-US" sz="2300" b="1" dirty="0" err="1" smtClean="0">
                <a:latin typeface="Courier New" pitchFamily="49" charset="0"/>
              </a:rPr>
              <a:t>hoursWorked</a:t>
            </a:r>
            <a:r>
              <a:rPr lang="en-US" sz="2300" b="1" dirty="0" smtClean="0">
                <a:latin typeface="Courier New" pitchFamily="49" charset="0"/>
              </a:rPr>
              <a:t>))</a:t>
            </a:r>
          </a:p>
          <a:p>
            <a:pPr eaLnBrk="1" hangingPunct="1">
              <a:buFontTx/>
              <a:buNone/>
            </a:pPr>
            <a:r>
              <a:rPr lang="en-US" sz="2300" b="1" dirty="0" smtClean="0">
                <a:solidFill>
                  <a:schemeClr val="folHlink"/>
                </a:solidFill>
                <a:latin typeface="Courier New" pitchFamily="49" charset="0"/>
              </a:rPr>
              <a:t>End Sub</a:t>
            </a:r>
          </a:p>
          <a:p>
            <a:endParaRPr lang="en-US" dirty="0" smtClean="0"/>
          </a:p>
        </p:txBody>
      </p:sp>
      <p:sp>
        <p:nvSpPr>
          <p:cNvPr id="2048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F351041-546C-4B6F-A028-29A75F9D8EAE}" type="slidenum">
              <a:rPr lang="en-US" smtClean="0">
                <a:latin typeface="Arial" pitchFamily="34" charset="0"/>
              </a:rPr>
              <a:pPr/>
              <a:t>16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0485" name="TextBox 5"/>
          <p:cNvSpPr txBox="1">
            <a:spLocks noChangeArrowheads="1"/>
          </p:cNvSpPr>
          <p:nvPr/>
        </p:nvSpPr>
        <p:spPr bwMode="auto">
          <a:xfrm>
            <a:off x="3352800" y="5486400"/>
            <a:ext cx="1905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B050"/>
                </a:solidFill>
              </a:rPr>
              <a:t>Function call</a:t>
            </a:r>
          </a:p>
        </p:txBody>
      </p:sp>
      <p:sp>
        <p:nvSpPr>
          <p:cNvPr id="20486" name="Up Arrow 6"/>
          <p:cNvSpPr>
            <a:spLocks noChangeArrowheads="1"/>
          </p:cNvSpPr>
          <p:nvPr/>
        </p:nvSpPr>
        <p:spPr bwMode="auto">
          <a:xfrm>
            <a:off x="3886200" y="4953000"/>
            <a:ext cx="457200" cy="4572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Lect7       GC201</a:t>
            </a:r>
            <a:endParaRPr lang="ar-SA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11/2/2015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F3B0A4A-9442-468A-B38D-92C573D16F26}" type="slidenum">
              <a:rPr lang="en-US" smtClean="0">
                <a:latin typeface="Arial" pitchFamily="34" charset="0"/>
              </a:rPr>
              <a:pPr/>
              <a:t>17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Example </a:t>
            </a:r>
            <a:r>
              <a:rPr lang="ar-SA" dirty="0" smtClean="0"/>
              <a:t>2</a:t>
            </a:r>
            <a:r>
              <a:rPr lang="en-US" dirty="0" smtClean="0"/>
              <a:t>: </a:t>
            </a:r>
            <a:r>
              <a:rPr lang="en-US" dirty="0" smtClean="0"/>
              <a:t>Output</a:t>
            </a:r>
          </a:p>
        </p:txBody>
      </p:sp>
      <p:sp>
        <p:nvSpPr>
          <p:cNvPr id="21508" name="Text Box 13"/>
          <p:cNvSpPr txBox="1">
            <a:spLocks noChangeArrowheads="1"/>
          </p:cNvSpPr>
          <p:nvPr/>
        </p:nvSpPr>
        <p:spPr bwMode="auto">
          <a:xfrm>
            <a:off x="5410200" y="5105400"/>
            <a:ext cx="914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ar-SA"/>
          </a:p>
        </p:txBody>
      </p:sp>
      <p:pic>
        <p:nvPicPr>
          <p:cNvPr id="21509" name="Content Placeholder 7" descr="5-1-3R.t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286000" y="2286000"/>
            <a:ext cx="4335463" cy="3657600"/>
          </a:xfr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Lect7       GC201</a:t>
            </a:r>
            <a:endParaRPr lang="ar-SA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11/2/2015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CB4D0D6-FF08-43F4-8543-A9D2C1F9DEB1}" type="slidenum">
              <a:rPr lang="en-US" smtClean="0">
                <a:latin typeface="Arial" pitchFamily="34" charset="0"/>
              </a:rPr>
              <a:pPr/>
              <a:t>18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User-Defined Function Having No Parameters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097088"/>
            <a:ext cx="8686800" cy="41513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1800"/>
              </a:spcBef>
              <a:buFontTx/>
              <a:buNone/>
            </a:pP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Function</a:t>
            </a:r>
            <a:r>
              <a:rPr lang="en-US" sz="2400" b="1" dirty="0" smtClean="0">
                <a:latin typeface="Courier New" pitchFamily="49" charset="0"/>
              </a:rPr>
              <a:t> </a:t>
            </a:r>
            <a:r>
              <a:rPr lang="en-US" sz="2400" b="1" dirty="0" err="1" smtClean="0">
                <a:latin typeface="Courier New" pitchFamily="49" charset="0"/>
              </a:rPr>
              <a:t>CostOfItem</a:t>
            </a:r>
            <a:r>
              <a:rPr lang="en-US" sz="2400" b="1" dirty="0" smtClean="0">
                <a:latin typeface="Courier New" pitchFamily="49" charset="0"/>
              </a:rPr>
              <a:t>() 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As Double</a:t>
            </a:r>
            <a:r>
              <a:rPr lang="en-US" sz="2400" b="1" dirty="0" smtClean="0">
                <a:latin typeface="Courier New" pitchFamily="49" charset="0"/>
              </a:rPr>
              <a:t> </a:t>
            </a:r>
            <a:endParaRPr lang="en-US" sz="2400" b="1" dirty="0" smtClean="0">
              <a:solidFill>
                <a:srgbClr val="0000FF"/>
              </a:solidFill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latin typeface="Courier New" pitchFamily="49" charset="0"/>
              </a:rPr>
              <a:t>  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Dim</a:t>
            </a:r>
            <a:r>
              <a:rPr lang="en-US" sz="2400" b="1" dirty="0" smtClean="0">
                <a:latin typeface="Courier New" pitchFamily="49" charset="0"/>
              </a:rPr>
              <a:t> price 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As</a:t>
            </a:r>
            <a:r>
              <a:rPr lang="en-US" sz="2400" b="1" dirty="0" smtClean="0">
                <a:latin typeface="Courier New" pitchFamily="49" charset="0"/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Double</a:t>
            </a:r>
            <a:r>
              <a:rPr lang="en-US" sz="2400" b="1" dirty="0" smtClean="0">
                <a:latin typeface="Courier New" pitchFamily="49" charset="0"/>
              </a:rPr>
              <a:t> = </a:t>
            </a:r>
            <a:r>
              <a:rPr lang="en-US" sz="2400" b="1" dirty="0" err="1" smtClean="0">
                <a:solidFill>
                  <a:srgbClr val="0000FF"/>
                </a:solidFill>
                <a:latin typeface="Courier New" pitchFamily="49" charset="0"/>
              </a:rPr>
              <a:t>CDbl</a:t>
            </a:r>
            <a:r>
              <a:rPr lang="en-US" sz="2400" b="1" dirty="0" smtClean="0">
                <a:latin typeface="Courier New" pitchFamily="49" charset="0"/>
              </a:rPr>
              <a:t>(</a:t>
            </a:r>
            <a:r>
              <a:rPr lang="en-US" sz="2400" b="1" dirty="0" err="1" smtClean="0">
                <a:latin typeface="Courier New" pitchFamily="49" charset="0"/>
              </a:rPr>
              <a:t>txtPrice.Text</a:t>
            </a:r>
            <a:r>
              <a:rPr lang="en-US" sz="2400" b="1" dirty="0" smtClean="0">
                <a:latin typeface="Courier New" pitchFamily="49" charset="0"/>
              </a:rPr>
              <a:t>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latin typeface="Courier New" pitchFamily="49" charset="0"/>
              </a:rPr>
              <a:t>  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Dim</a:t>
            </a:r>
            <a:r>
              <a:rPr lang="en-US" sz="2400" b="1" dirty="0" smtClean="0">
                <a:latin typeface="Courier New" pitchFamily="49" charset="0"/>
              </a:rPr>
              <a:t> quantity 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As</a:t>
            </a:r>
            <a:r>
              <a:rPr lang="en-US" sz="2400" b="1" dirty="0" smtClean="0">
                <a:latin typeface="Courier New" pitchFamily="49" charset="0"/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Integer</a:t>
            </a:r>
            <a:r>
              <a:rPr lang="en-US" sz="2400" b="1" dirty="0" smtClean="0">
                <a:latin typeface="Courier New" pitchFamily="49" charset="0"/>
              </a:rPr>
              <a:t> =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400" b="1" dirty="0" smtClean="0">
                <a:latin typeface="Courier New" pitchFamily="49" charset="0"/>
              </a:rPr>
              <a:t>                       </a:t>
            </a:r>
            <a:r>
              <a:rPr lang="en-US" sz="2400" b="1" dirty="0" err="1" smtClean="0">
                <a:solidFill>
                  <a:srgbClr val="0000FF"/>
                </a:solidFill>
                <a:latin typeface="Courier New" pitchFamily="49" charset="0"/>
              </a:rPr>
              <a:t>CDbl</a:t>
            </a:r>
            <a:r>
              <a:rPr lang="en-US" sz="2400" b="1" dirty="0" smtClean="0">
                <a:latin typeface="Courier New" pitchFamily="49" charset="0"/>
              </a:rPr>
              <a:t>(</a:t>
            </a:r>
            <a:r>
              <a:rPr lang="en-US" sz="2400" b="1" dirty="0" err="1" smtClean="0">
                <a:latin typeface="Courier New" pitchFamily="49" charset="0"/>
              </a:rPr>
              <a:t>txtQuantity.Text</a:t>
            </a:r>
            <a:r>
              <a:rPr lang="en-US" sz="2400" b="1" dirty="0" smtClean="0">
                <a:latin typeface="Courier New" pitchFamily="49" charset="0"/>
              </a:rPr>
              <a:t>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  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Dim</a:t>
            </a:r>
            <a:r>
              <a:rPr lang="en-US" sz="2400" b="1" dirty="0" smtClean="0">
                <a:latin typeface="Courier New" pitchFamily="49" charset="0"/>
              </a:rPr>
              <a:t> cost = price * quantity</a:t>
            </a:r>
            <a:endParaRPr lang="en-US" sz="2400" b="1" dirty="0" smtClean="0">
              <a:solidFill>
                <a:srgbClr val="0000FF"/>
              </a:solidFill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  Return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 </a:t>
            </a:r>
            <a:r>
              <a:rPr lang="en-US" sz="2400" b="1" dirty="0" smtClean="0">
                <a:latin typeface="Courier New" pitchFamily="49" charset="0"/>
              </a:rPr>
              <a:t>cost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End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Function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Lect7       GC201</a:t>
            </a:r>
            <a:endParaRPr lang="ar-SA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11/2/2015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AE189A9-689A-4AA0-ABB4-A5BC557B72F0}" type="slidenum">
              <a:rPr lang="en-US" smtClean="0">
                <a:latin typeface="Arial" pitchFamily="34" charset="0"/>
              </a:rPr>
              <a:pPr/>
              <a:t>19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User-Defined Boolean-Valued Function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8686800" cy="4151313"/>
          </a:xfrm>
        </p:spPr>
        <p:txBody>
          <a:bodyPr>
            <a:normAutofit fontScale="47500" lnSpcReduction="20000"/>
          </a:bodyPr>
          <a:lstStyle/>
          <a:p>
            <a:pPr eaLnBrk="1" hangingPunct="1">
              <a:lnSpc>
                <a:spcPct val="90000"/>
              </a:lnSpc>
              <a:spcBef>
                <a:spcPts val="1800"/>
              </a:spcBef>
              <a:buFontTx/>
              <a:buNone/>
            </a:pPr>
            <a:r>
              <a:rPr lang="en-US" sz="4400" b="1" dirty="0" smtClean="0">
                <a:solidFill>
                  <a:srgbClr val="0000FF"/>
                </a:solidFill>
                <a:latin typeface="Courier New" pitchFamily="49" charset="0"/>
              </a:rPr>
              <a:t>Function</a:t>
            </a:r>
            <a:r>
              <a:rPr lang="en-US" sz="4400" b="1" dirty="0" smtClean="0">
                <a:latin typeface="Courier New" pitchFamily="49" charset="0"/>
              </a:rPr>
              <a:t> </a:t>
            </a:r>
            <a:r>
              <a:rPr lang="en-US" sz="4400" b="1" dirty="0" err="1" smtClean="0">
                <a:latin typeface="Courier New" pitchFamily="49" charset="0"/>
              </a:rPr>
              <a:t>IsVowelWord</a:t>
            </a:r>
            <a:r>
              <a:rPr lang="en-US" sz="4400" b="1" dirty="0" smtClean="0">
                <a:latin typeface="Courier New" pitchFamily="49" charset="0"/>
              </a:rPr>
              <a:t>(</a:t>
            </a:r>
            <a:r>
              <a:rPr lang="en-US" sz="4400" b="1" dirty="0" err="1" smtClean="0">
                <a:solidFill>
                  <a:schemeClr val="folHlink"/>
                </a:solidFill>
                <a:latin typeface="Courier New" pitchFamily="49" charset="0"/>
              </a:rPr>
              <a:t>ByVal</a:t>
            </a:r>
            <a:r>
              <a:rPr lang="en-US" sz="4400" b="1" dirty="0" smtClean="0">
                <a:latin typeface="Courier New" pitchFamily="49" charset="0"/>
              </a:rPr>
              <a:t> word </a:t>
            </a:r>
            <a:r>
              <a:rPr lang="en-US" sz="4400" b="1" dirty="0" smtClean="0">
                <a:solidFill>
                  <a:schemeClr val="folHlink"/>
                </a:solidFill>
                <a:latin typeface="Courier New" pitchFamily="49" charset="0"/>
              </a:rPr>
              <a:t>As String</a:t>
            </a:r>
            <a:r>
              <a:rPr lang="en-US" sz="4400" b="1" dirty="0" smtClean="0">
                <a:latin typeface="Courier New" pitchFamily="49" charset="0"/>
              </a:rPr>
              <a:t>) </a:t>
            </a:r>
            <a:r>
              <a:rPr lang="en-US" sz="4400" b="1" dirty="0" smtClean="0">
                <a:solidFill>
                  <a:srgbClr val="0000FF"/>
                </a:solidFill>
                <a:latin typeface="Courier New" pitchFamily="49" charset="0"/>
              </a:rPr>
              <a:t>As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4400" b="1" dirty="0" smtClean="0">
                <a:solidFill>
                  <a:srgbClr val="0000FF"/>
                </a:solidFill>
                <a:latin typeface="Courier New" pitchFamily="49" charset="0"/>
              </a:rPr>
              <a:t>                                       Boolean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4400" b="1" dirty="0" smtClean="0">
                <a:latin typeface="Courier New" pitchFamily="49" charset="0"/>
              </a:rPr>
              <a:t>  </a:t>
            </a:r>
            <a:r>
              <a:rPr lang="en-US" sz="4400" b="1" dirty="0" smtClean="0">
                <a:solidFill>
                  <a:schemeClr val="folHlink"/>
                </a:solidFill>
                <a:latin typeface="Courier New" pitchFamily="49" charset="0"/>
              </a:rPr>
              <a:t>If </a:t>
            </a:r>
            <a:r>
              <a:rPr lang="en-US" sz="4400" b="1" dirty="0" err="1" smtClean="0">
                <a:latin typeface="Courier New" pitchFamily="49" charset="0"/>
              </a:rPr>
              <a:t>word.IndexOf</a:t>
            </a:r>
            <a:r>
              <a:rPr lang="en-US" sz="4400" b="1" dirty="0" smtClean="0">
                <a:latin typeface="Courier New" pitchFamily="49" charset="0"/>
              </a:rPr>
              <a:t>(</a:t>
            </a:r>
            <a:r>
              <a:rPr lang="en-US" sz="4400" b="1" dirty="0" smtClean="0">
                <a:solidFill>
                  <a:srgbClr val="A31515"/>
                </a:solidFill>
                <a:latin typeface="Courier New" pitchFamily="49" charset="0"/>
              </a:rPr>
              <a:t>"A"</a:t>
            </a:r>
            <a:r>
              <a:rPr lang="en-US" sz="4400" b="1" dirty="0" smtClean="0">
                <a:latin typeface="Courier New" pitchFamily="49" charset="0"/>
              </a:rPr>
              <a:t>) = -1 </a:t>
            </a:r>
            <a:r>
              <a:rPr lang="en-US" sz="4400" b="1" dirty="0" smtClean="0">
                <a:solidFill>
                  <a:srgbClr val="0000FF"/>
                </a:solidFill>
                <a:latin typeface="Courier New" pitchFamily="49" charset="0"/>
              </a:rPr>
              <a:t>Then</a:t>
            </a:r>
            <a:r>
              <a:rPr lang="en-US" sz="4400" b="1" dirty="0" smtClean="0">
                <a:solidFill>
                  <a:schemeClr val="folHlink"/>
                </a:solidFill>
                <a:latin typeface="Courier New" pitchFamily="49" charset="0"/>
              </a:rPr>
              <a:t> </a:t>
            </a:r>
            <a:endParaRPr lang="en-US" sz="4400" b="1" dirty="0" smtClean="0"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4400" b="1" dirty="0" smtClean="0">
                <a:solidFill>
                  <a:srgbClr val="0000FF"/>
                </a:solidFill>
                <a:latin typeface="Courier New" pitchFamily="49" charset="0"/>
              </a:rPr>
              <a:t>    Return</a:t>
            </a:r>
            <a:r>
              <a:rPr lang="en-US" sz="4400" b="1" dirty="0" smtClean="0">
                <a:solidFill>
                  <a:schemeClr val="folHlink"/>
                </a:solidFill>
                <a:latin typeface="Courier New" pitchFamily="49" charset="0"/>
              </a:rPr>
              <a:t> </a:t>
            </a:r>
            <a:r>
              <a:rPr lang="en-US" sz="4400" b="1" dirty="0" smtClean="0">
                <a:solidFill>
                  <a:srgbClr val="0000FF"/>
                </a:solidFill>
                <a:latin typeface="Courier New" pitchFamily="49" charset="0"/>
              </a:rPr>
              <a:t>False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4400" b="1" dirty="0" smtClean="0">
                <a:solidFill>
                  <a:srgbClr val="0000FF"/>
                </a:solidFill>
                <a:latin typeface="Courier New" pitchFamily="49" charset="0"/>
              </a:rPr>
              <a:t>  End If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4400" b="1" dirty="0" smtClean="0">
                <a:solidFill>
                  <a:srgbClr val="0000FF"/>
                </a:solidFill>
                <a:latin typeface="Courier New" pitchFamily="49" charset="0"/>
              </a:rPr>
              <a:t>  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4400" b="1" dirty="0" smtClean="0">
                <a:solidFill>
                  <a:srgbClr val="0000FF"/>
                </a:solidFill>
                <a:latin typeface="Courier New" pitchFamily="49" charset="0"/>
              </a:rPr>
              <a:t>  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4400" b="1" dirty="0" smtClean="0">
                <a:solidFill>
                  <a:schemeClr val="folHlink"/>
                </a:solidFill>
                <a:latin typeface="Courier New" pitchFamily="49" charset="0"/>
              </a:rPr>
              <a:t>  If </a:t>
            </a:r>
            <a:r>
              <a:rPr lang="en-US" sz="4400" b="1" dirty="0" err="1" smtClean="0">
                <a:latin typeface="Courier New" pitchFamily="49" charset="0"/>
              </a:rPr>
              <a:t>word.IndexOf</a:t>
            </a:r>
            <a:r>
              <a:rPr lang="en-US" sz="4400" b="1" dirty="0" smtClean="0">
                <a:latin typeface="Courier New" pitchFamily="49" charset="0"/>
              </a:rPr>
              <a:t>(</a:t>
            </a:r>
            <a:r>
              <a:rPr lang="en-US" sz="4400" b="1" dirty="0" smtClean="0">
                <a:solidFill>
                  <a:srgbClr val="A31515"/>
                </a:solidFill>
                <a:latin typeface="Courier New" pitchFamily="49" charset="0"/>
              </a:rPr>
              <a:t>"U"</a:t>
            </a:r>
            <a:r>
              <a:rPr lang="en-US" sz="4400" b="1" dirty="0" smtClean="0">
                <a:latin typeface="Courier New" pitchFamily="49" charset="0"/>
              </a:rPr>
              <a:t>) = -1 </a:t>
            </a:r>
            <a:r>
              <a:rPr lang="en-US" sz="4400" b="1" dirty="0" smtClean="0">
                <a:solidFill>
                  <a:srgbClr val="0000FF"/>
                </a:solidFill>
                <a:latin typeface="Courier New" pitchFamily="49" charset="0"/>
              </a:rPr>
              <a:t>Then</a:t>
            </a:r>
            <a:r>
              <a:rPr lang="en-US" sz="4400" b="1" dirty="0" smtClean="0">
                <a:solidFill>
                  <a:schemeClr val="folHlink"/>
                </a:solidFill>
                <a:latin typeface="Courier New" pitchFamily="49" charset="0"/>
              </a:rPr>
              <a:t> </a:t>
            </a:r>
            <a:endParaRPr lang="en-US" sz="4400" b="1" dirty="0" smtClean="0"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4400" b="1" dirty="0" smtClean="0">
                <a:solidFill>
                  <a:srgbClr val="0000FF"/>
                </a:solidFill>
                <a:latin typeface="Courier New" pitchFamily="49" charset="0"/>
              </a:rPr>
              <a:t>    Return</a:t>
            </a:r>
            <a:r>
              <a:rPr lang="en-US" sz="4400" b="1" dirty="0" smtClean="0">
                <a:solidFill>
                  <a:schemeClr val="folHlink"/>
                </a:solidFill>
                <a:latin typeface="Courier New" pitchFamily="49" charset="0"/>
              </a:rPr>
              <a:t> </a:t>
            </a:r>
            <a:r>
              <a:rPr lang="en-US" sz="4400" b="1" dirty="0" smtClean="0">
                <a:solidFill>
                  <a:srgbClr val="0000FF"/>
                </a:solidFill>
                <a:latin typeface="Courier New" pitchFamily="49" charset="0"/>
              </a:rPr>
              <a:t>False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4400" b="1" dirty="0" smtClean="0">
                <a:solidFill>
                  <a:srgbClr val="0000FF"/>
                </a:solidFill>
                <a:latin typeface="Courier New" pitchFamily="49" charset="0"/>
              </a:rPr>
              <a:t>  End If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4400" b="1" dirty="0" smtClean="0">
                <a:solidFill>
                  <a:srgbClr val="0000FF"/>
                </a:solidFill>
                <a:latin typeface="Courier New" pitchFamily="49" charset="0"/>
              </a:rPr>
              <a:t>  Return</a:t>
            </a:r>
            <a:r>
              <a:rPr lang="en-US" sz="4400" b="1" dirty="0" smtClean="0">
                <a:solidFill>
                  <a:schemeClr val="folHlink"/>
                </a:solidFill>
                <a:latin typeface="Courier New" pitchFamily="49" charset="0"/>
              </a:rPr>
              <a:t> </a:t>
            </a:r>
            <a:r>
              <a:rPr lang="en-US" sz="4400" b="1" dirty="0" smtClean="0">
                <a:solidFill>
                  <a:srgbClr val="0000FF"/>
                </a:solidFill>
                <a:latin typeface="Courier New" pitchFamily="49" charset="0"/>
              </a:rPr>
              <a:t>True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4400" b="1" dirty="0" smtClean="0">
                <a:solidFill>
                  <a:srgbClr val="0000FF"/>
                </a:solidFill>
                <a:latin typeface="Courier New" pitchFamily="49" charset="0"/>
              </a:rPr>
              <a:t>End Function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b="1" dirty="0" smtClean="0">
              <a:solidFill>
                <a:srgbClr val="0000FF"/>
              </a:solidFill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b="1" dirty="0" smtClean="0">
              <a:solidFill>
                <a:srgbClr val="0000FF"/>
              </a:solidFill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b="1" dirty="0" smtClean="0">
              <a:solidFill>
                <a:srgbClr val="0000FF"/>
              </a:solidFill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b="1" dirty="0" smtClean="0">
              <a:solidFill>
                <a:srgbClr val="0000FF"/>
              </a:solidFill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 </a:t>
            </a:r>
            <a:endParaRPr lang="en-US" sz="2400" b="1" dirty="0" smtClean="0"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b="1" dirty="0" smtClean="0">
              <a:solidFill>
                <a:srgbClr val="0000FF"/>
              </a:solidFill>
              <a:latin typeface="Courier New" pitchFamily="49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Lect7       GC201</a:t>
            </a:r>
            <a:endParaRPr lang="ar-SA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11/2/2015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8E496B9-C97D-40D7-87DB-3A2C1EB68853}" type="slidenum">
              <a:rPr lang="en-US" smtClean="0">
                <a:latin typeface="Arial" pitchFamily="34" charset="0"/>
              </a:rPr>
              <a:pPr/>
              <a:t>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 General Procedures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905000"/>
            <a:ext cx="7735888" cy="41513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Function Procedure</a:t>
            </a:r>
          </a:p>
          <a:p>
            <a:pPr eaLnBrk="1" hangingPunct="1">
              <a:buFontTx/>
              <a:buNone/>
            </a:pPr>
            <a:r>
              <a:rPr lang="en-US" dirty="0" smtClean="0"/>
              <a:t>Sub Procedures, Part I</a:t>
            </a:r>
          </a:p>
          <a:p>
            <a:pPr eaLnBrk="1" hangingPunct="1">
              <a:buFontTx/>
              <a:buNone/>
            </a:pPr>
            <a:r>
              <a:rPr lang="en-US" dirty="0" smtClean="0"/>
              <a:t>Sub Procedures, Part II</a:t>
            </a:r>
          </a:p>
          <a:p>
            <a:pPr eaLnBrk="1" hangingPunct="1">
              <a:buFontTx/>
              <a:buNone/>
            </a:pPr>
            <a:r>
              <a:rPr lang="en-US" dirty="0" smtClean="0"/>
              <a:t>Modular Design</a:t>
            </a:r>
          </a:p>
          <a:p>
            <a:pPr eaLnBrk="1" hangingPunct="1"/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Lect7       GC201</a:t>
            </a:r>
            <a:endParaRPr lang="ar-SA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11/2/2015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9A6506E-5891-4684-B00C-9A10024225D5}" type="slidenum">
              <a:rPr lang="en-US" smtClean="0">
                <a:latin typeface="Arial" pitchFamily="34" charset="0"/>
              </a:rPr>
              <a:pPr/>
              <a:t>20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Sub Procedures, Part I</a:t>
            </a:r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1988840"/>
            <a:ext cx="7964488" cy="4151313"/>
          </a:xfrm>
        </p:spPr>
        <p:txBody>
          <a:bodyPr/>
          <a:lstStyle/>
          <a:p>
            <a:pPr eaLnBrk="1" hangingPunct="1">
              <a:buClr>
                <a:schemeClr val="tx2"/>
              </a:buClr>
            </a:pPr>
            <a:r>
              <a:rPr lang="en-US" dirty="0" smtClean="0"/>
              <a:t>Defining and Calling Sub Procedures</a:t>
            </a:r>
          </a:p>
          <a:p>
            <a:pPr eaLnBrk="1" hangingPunct="1">
              <a:buClr>
                <a:schemeClr val="tx2"/>
              </a:buClr>
            </a:pPr>
            <a:r>
              <a:rPr lang="en-US" dirty="0" smtClean="0"/>
              <a:t>Variables and Expressions as Arguments</a:t>
            </a:r>
          </a:p>
          <a:p>
            <a:pPr eaLnBrk="1" hangingPunct="1">
              <a:buClr>
                <a:schemeClr val="tx2"/>
              </a:buClr>
            </a:pPr>
            <a:r>
              <a:rPr lang="en-US" dirty="0" smtClean="0"/>
              <a:t>Sub Procedures Calling Other Sub </a:t>
            </a:r>
            <a:r>
              <a:rPr lang="en-US" dirty="0" smtClean="0"/>
              <a:t>Procedures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Lect7       GC201</a:t>
            </a:r>
            <a:endParaRPr lang="ar-SA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11/2/2015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55DCA6B-8D9E-4884-928B-108A120A7E7E}" type="slidenum">
              <a:rPr lang="en-US" smtClean="0">
                <a:latin typeface="Arial" pitchFamily="34" charset="0"/>
              </a:rPr>
              <a:pPr/>
              <a:t>21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General Form of Sub Procedure</a:t>
            </a:r>
          </a:p>
        </p:txBody>
      </p:sp>
      <p:pic>
        <p:nvPicPr>
          <p:cNvPr id="25604" name="Picture 5" descr="DefineSub.t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1" y="2438400"/>
            <a:ext cx="6842720" cy="250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Lect7       GC201</a:t>
            </a:r>
            <a:endParaRPr lang="ar-SA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11/2/2015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A3FCFCE-4275-4C22-B060-FD49199FF81B}" type="slidenum">
              <a:rPr lang="en-US" smtClean="0">
                <a:latin typeface="Arial" pitchFamily="34" charset="0"/>
              </a:rPr>
              <a:pPr/>
              <a:t>22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Calling a Sub Procedure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81200"/>
            <a:ext cx="8421688" cy="4151313"/>
          </a:xfrm>
        </p:spPr>
        <p:txBody>
          <a:bodyPr/>
          <a:lstStyle/>
          <a:p>
            <a:pPr eaLnBrk="1" hangingPunct="1">
              <a:buClr>
                <a:schemeClr val="tx2"/>
              </a:buClr>
            </a:pPr>
            <a:r>
              <a:rPr lang="en-US" dirty="0" smtClean="0"/>
              <a:t>The statement that invokes /calls a Sub procedure is referred to as a </a:t>
            </a:r>
            <a:r>
              <a:rPr lang="en-US" b="1" dirty="0" smtClean="0"/>
              <a:t>calling statement</a:t>
            </a:r>
            <a:r>
              <a:rPr lang="en-US" dirty="0" smtClean="0"/>
              <a:t>.</a:t>
            </a:r>
          </a:p>
          <a:p>
            <a:pPr eaLnBrk="1" hangingPunct="1">
              <a:buClr>
                <a:schemeClr val="tx2"/>
              </a:buClr>
            </a:pPr>
            <a:r>
              <a:rPr lang="en-US" dirty="0" smtClean="0"/>
              <a:t>A calling statement looks like this:</a:t>
            </a:r>
          </a:p>
          <a:p>
            <a:pPr eaLnBrk="1" hangingPunct="1">
              <a:spcBef>
                <a:spcPts val="1800"/>
              </a:spcBef>
              <a:buFontTx/>
              <a:buNone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2400" b="1" i="1" dirty="0" err="1" smtClean="0">
                <a:latin typeface="Courier New" pitchFamily="49" charset="0"/>
                <a:cs typeface="Courier New" pitchFamily="49" charset="0"/>
              </a:rPr>
              <a:t>ProcedureName</a:t>
            </a:r>
            <a:r>
              <a:rPr lang="en-US" sz="2400" b="1" i="1" dirty="0" smtClean="0">
                <a:latin typeface="Courier New" pitchFamily="49" charset="0"/>
                <a:cs typeface="Courier New" pitchFamily="49" charset="0"/>
              </a:rPr>
              <a:t>(arg1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400" b="1" i="1" dirty="0" smtClean="0">
                <a:latin typeface="Courier New" pitchFamily="49" charset="0"/>
                <a:cs typeface="Courier New" pitchFamily="49" charset="0"/>
              </a:rPr>
              <a:t>arg2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,..., </a:t>
            </a:r>
            <a:r>
              <a:rPr lang="en-US" sz="2400" b="1" i="1" dirty="0" err="1" smtClean="0">
                <a:latin typeface="Courier New" pitchFamily="49" charset="0"/>
                <a:cs typeface="Courier New" pitchFamily="49" charset="0"/>
              </a:rPr>
              <a:t>argN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eaLnBrk="1" hangingPunct="1"/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Lect7       GC201</a:t>
            </a:r>
            <a:endParaRPr lang="ar-SA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11/2/2015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A0C9673-1620-409E-9719-C8E3EC8E31C6}" type="slidenum">
              <a:rPr lang="en-US" smtClean="0">
                <a:latin typeface="Arial" pitchFamily="34" charset="0"/>
              </a:rPr>
              <a:pPr/>
              <a:t>23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Naming Sub Procedures</a:t>
            </a:r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9913" y="1981200"/>
            <a:ext cx="7964487" cy="4151313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smtClean="0"/>
              <a:t>The rules for naming Sub procedures are the same as the rules for naming variables.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Lect7       GC201</a:t>
            </a:r>
            <a:endParaRPr lang="ar-SA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11/2/2015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CEDB615-FC27-411C-8B7A-2949624C191E}" type="slidenum">
              <a:rPr lang="en-US" smtClean="0">
                <a:latin typeface="Arial" pitchFamily="34" charset="0"/>
              </a:rPr>
              <a:pPr/>
              <a:t>24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Passing Values</a:t>
            </a:r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81200"/>
            <a:ext cx="9144000" cy="4151313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dirty="0" smtClean="0"/>
              <a:t>                                           </a:t>
            </a:r>
            <a:r>
              <a:rPr lang="en-US" sz="2400" b="1" dirty="0" err="1" smtClean="0">
                <a:latin typeface="Courier New" pitchFamily="49" charset="0"/>
              </a:rPr>
              <a:t>DisplaySum</a:t>
            </a:r>
            <a:r>
              <a:rPr lang="en-US" sz="2400" b="1" dirty="0" smtClean="0">
                <a:latin typeface="Courier New" pitchFamily="49" charset="0"/>
              </a:rPr>
              <a:t>( 2, 3 )</a:t>
            </a:r>
          </a:p>
          <a:p>
            <a:pPr marL="274320" eaLnBrk="1" hangingPunct="1">
              <a:lnSpc>
                <a:spcPct val="90000"/>
              </a:lnSpc>
              <a:spcBef>
                <a:spcPts val="1800"/>
              </a:spcBef>
              <a:buFontTx/>
              <a:buNone/>
              <a:defRPr/>
            </a:pP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Sub </a:t>
            </a:r>
            <a:r>
              <a:rPr lang="en-US" sz="2400" b="1" dirty="0" err="1" smtClean="0">
                <a:latin typeface="Courier New" pitchFamily="49" charset="0"/>
              </a:rPr>
              <a:t>DisplaySum</a:t>
            </a:r>
            <a:r>
              <a:rPr lang="en-US" sz="2400" b="1" dirty="0" smtClean="0">
                <a:latin typeface="Courier New" pitchFamily="49" charset="0"/>
              </a:rPr>
              <a:t>(</a:t>
            </a:r>
            <a:r>
              <a:rPr lang="en-US" sz="2400" b="1" dirty="0" err="1" smtClean="0">
                <a:solidFill>
                  <a:schemeClr val="folHlink"/>
                </a:solidFill>
                <a:latin typeface="Courier New" pitchFamily="49" charset="0"/>
              </a:rPr>
              <a:t>ByVal</a:t>
            </a:r>
            <a:r>
              <a:rPr lang="en-US" sz="2400" b="1" dirty="0" smtClean="0">
                <a:latin typeface="Courier New" pitchFamily="49" charset="0"/>
              </a:rPr>
              <a:t> num1 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  <a:r>
              <a:rPr lang="en-US" sz="2400" b="1" dirty="0" smtClean="0">
                <a:latin typeface="Courier New" pitchFamily="49" charset="0"/>
              </a:rPr>
              <a:t>, </a:t>
            </a:r>
            <a:r>
              <a:rPr lang="en-US" sz="2400" b="1" dirty="0" err="1" smtClean="0">
                <a:solidFill>
                  <a:schemeClr val="folHlink"/>
                </a:solidFill>
                <a:latin typeface="Courier New" pitchFamily="49" charset="0"/>
              </a:rPr>
              <a:t>ByVal</a:t>
            </a:r>
            <a:r>
              <a:rPr lang="en-US" sz="2400" b="1" dirty="0" smtClean="0">
                <a:latin typeface="Courier New" pitchFamily="49" charset="0"/>
              </a:rPr>
              <a:t> num2 _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buFontTx/>
              <a:buNone/>
              <a:defRPr/>
            </a:pPr>
            <a:r>
              <a:rPr lang="en-US" sz="2400" b="1" dirty="0" smtClean="0">
                <a:latin typeface="Courier New" pitchFamily="49" charset="0"/>
              </a:rPr>
              <a:t>                                       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  <a:r>
              <a:rPr lang="en-US" sz="2400" b="1" dirty="0" smtClean="0">
                <a:latin typeface="Courier New" pitchFamily="49" charset="0"/>
              </a:rPr>
              <a:t>)</a:t>
            </a:r>
          </a:p>
          <a:p>
            <a:pPr eaLnBrk="1" hangingPunct="1">
              <a:spcBef>
                <a:spcPts val="0"/>
              </a:spcBef>
              <a:buFontTx/>
              <a:buNone/>
              <a:defRPr/>
            </a:pP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  Dim</a:t>
            </a:r>
            <a:r>
              <a:rPr lang="en-US" sz="2400" b="1" dirty="0" smtClean="0">
                <a:latin typeface="Courier New" pitchFamily="49" charset="0"/>
              </a:rPr>
              <a:t> z 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</a:p>
          <a:p>
            <a:pPr eaLnBrk="1" hangingPunct="1">
              <a:buFontTx/>
              <a:buNone/>
              <a:defRPr/>
            </a:pPr>
            <a:r>
              <a:rPr lang="en-US" sz="2400" b="1" dirty="0" smtClean="0">
                <a:latin typeface="Courier New" pitchFamily="49" charset="0"/>
              </a:rPr>
              <a:t>  z = num1 + num2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b="1" dirty="0" smtClean="0">
                <a:latin typeface="Courier New" pitchFamily="49" charset="0"/>
              </a:rPr>
              <a:t>  </a:t>
            </a:r>
            <a:r>
              <a:rPr lang="en-US" sz="2400" b="1" dirty="0" err="1" smtClean="0">
                <a:latin typeface="Courier New" pitchFamily="49" charset="0"/>
              </a:rPr>
              <a:t>lstOutput.Items.Add</a:t>
            </a:r>
            <a:r>
              <a:rPr lang="en-US" sz="2400" b="1" dirty="0" smtClean="0">
                <a:latin typeface="Courier New" pitchFamily="49" charset="0"/>
              </a:rPr>
              <a:t>(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</a:rPr>
              <a:t>"The sum of "</a:t>
            </a:r>
            <a:r>
              <a:rPr lang="en-US" sz="2400" b="1" dirty="0" smtClean="0">
                <a:solidFill>
                  <a:schemeClr val="hlink"/>
                </a:solidFill>
                <a:latin typeface="Courier New" pitchFamily="49" charset="0"/>
              </a:rPr>
              <a:t> </a:t>
            </a:r>
            <a:r>
              <a:rPr lang="en-US" sz="2400" b="1" dirty="0" smtClean="0">
                <a:latin typeface="Courier New" pitchFamily="49" charset="0"/>
              </a:rPr>
              <a:t>&amp; num1 &amp;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b="1" dirty="0" smtClean="0">
                <a:latin typeface="Courier New" pitchFamily="49" charset="0"/>
              </a:rPr>
              <a:t>              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</a:rPr>
              <a:t>" and "</a:t>
            </a:r>
            <a:r>
              <a:rPr lang="en-US" sz="2400" b="1" dirty="0" smtClean="0">
                <a:latin typeface="Courier New" pitchFamily="49" charset="0"/>
              </a:rPr>
              <a:t> &amp; num2 &amp; 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</a:rPr>
              <a:t>" is " </a:t>
            </a:r>
            <a:r>
              <a:rPr lang="en-US" sz="2400" b="1" dirty="0" smtClean="0">
                <a:latin typeface="Courier New" pitchFamily="49" charset="0"/>
              </a:rPr>
              <a:t>&amp; z &amp; 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</a:rPr>
              <a:t>"."</a:t>
            </a:r>
            <a:r>
              <a:rPr lang="en-US" sz="2400" b="1" dirty="0" smtClean="0">
                <a:latin typeface="Courier New" pitchFamily="49" charset="0"/>
              </a:rPr>
              <a:t>)</a:t>
            </a:r>
            <a:endParaRPr lang="en-US" sz="2400" b="1" dirty="0" smtClean="0">
              <a:solidFill>
                <a:srgbClr val="A31515"/>
              </a:solidFill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End Sub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sz="2000" b="1" dirty="0" smtClean="0">
              <a:solidFill>
                <a:schemeClr val="folHlink"/>
              </a:solidFill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In the Sub procedure, 2 will be stored in </a:t>
            </a:r>
            <a:r>
              <a:rPr lang="en-US" i="1" dirty="0" smtClean="0"/>
              <a:t>num1</a:t>
            </a:r>
            <a:r>
              <a:rPr lang="en-US" dirty="0" smtClean="0"/>
              <a:t> and 3 will be stored in </a:t>
            </a:r>
            <a:r>
              <a:rPr lang="en-US" i="1" dirty="0" smtClean="0"/>
              <a:t>num2</a:t>
            </a:r>
          </a:p>
        </p:txBody>
      </p:sp>
      <p:sp>
        <p:nvSpPr>
          <p:cNvPr id="27653" name="Line 4"/>
          <p:cNvSpPr>
            <a:spLocks noChangeShapeType="1"/>
          </p:cNvSpPr>
          <p:nvPr/>
        </p:nvSpPr>
        <p:spPr bwMode="auto">
          <a:xfrm flipH="1">
            <a:off x="4648944" y="2276872"/>
            <a:ext cx="859160" cy="288032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7654" name="Line 5"/>
          <p:cNvSpPr>
            <a:spLocks noChangeShapeType="1"/>
          </p:cNvSpPr>
          <p:nvPr/>
        </p:nvSpPr>
        <p:spPr bwMode="auto">
          <a:xfrm>
            <a:off x="6300192" y="2276872"/>
            <a:ext cx="1700808" cy="288032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Lect7       GC201</a:t>
            </a:r>
            <a:endParaRPr lang="ar-SA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11/2/2015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00E0A59-8D06-4C36-A749-50921587B04F}" type="slidenum">
              <a:rPr lang="en-US" smtClean="0">
                <a:latin typeface="Arial" pitchFamily="34" charset="0"/>
              </a:rPr>
              <a:pPr/>
              <a:t>25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Arguments and Parameters</a:t>
            </a:r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81200"/>
            <a:ext cx="9144000" cy="41513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    	</a:t>
            </a:r>
            <a:r>
              <a:rPr lang="en-US" sz="2400" dirty="0" smtClean="0"/>
              <a:t>                  </a:t>
            </a:r>
            <a:r>
              <a:rPr lang="en-US" sz="2400" b="1" dirty="0" smtClean="0">
                <a:latin typeface="Courier New" pitchFamily="49" charset="0"/>
              </a:rPr>
              <a:t>Sum(2, 3)</a:t>
            </a:r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endParaRPr lang="en-US" sz="2000" b="1" dirty="0" smtClean="0">
              <a:solidFill>
                <a:schemeClr val="folHlink"/>
              </a:solidFill>
              <a:latin typeface="Courier New" pitchFamily="49" charset="0"/>
            </a:endParaRPr>
          </a:p>
          <a:p>
            <a:pPr eaLnBrk="1" hangingPunct="1">
              <a:buFontTx/>
              <a:buNone/>
            </a:pPr>
            <a:endParaRPr lang="en-US" sz="2000" b="1" dirty="0" smtClean="0">
              <a:solidFill>
                <a:schemeClr val="folHlink"/>
              </a:solidFill>
              <a:latin typeface="Courier New" pitchFamily="49" charset="0"/>
            </a:endParaRPr>
          </a:p>
          <a:p>
            <a:pPr eaLnBrk="1" hangingPunct="1">
              <a:buFontTx/>
              <a:buNone/>
            </a:pPr>
            <a:endParaRPr lang="en-US" sz="2000" b="1" dirty="0" smtClean="0">
              <a:solidFill>
                <a:schemeClr val="folHlink"/>
              </a:solidFill>
              <a:latin typeface="Courier New" pitchFamily="49" charset="0"/>
            </a:endParaRPr>
          </a:p>
          <a:p>
            <a:pPr eaLnBrk="1" hangingPunct="1">
              <a:buFontTx/>
              <a:buNone/>
            </a:pP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Sub </a:t>
            </a:r>
            <a:r>
              <a:rPr lang="en-US" sz="2400" b="1" dirty="0" err="1" smtClean="0">
                <a:latin typeface="Courier New" pitchFamily="49" charset="0"/>
              </a:rPr>
              <a:t>DisplaySum</a:t>
            </a:r>
            <a:r>
              <a:rPr lang="en-US" sz="2400" b="1" dirty="0" smtClean="0">
                <a:latin typeface="Courier New" pitchFamily="49" charset="0"/>
              </a:rPr>
              <a:t>(</a:t>
            </a:r>
            <a:r>
              <a:rPr lang="en-US" sz="2400" b="1" dirty="0" err="1" smtClean="0">
                <a:solidFill>
                  <a:schemeClr val="folHlink"/>
                </a:solidFill>
                <a:latin typeface="Courier New" pitchFamily="49" charset="0"/>
              </a:rPr>
              <a:t>ByVal</a:t>
            </a:r>
            <a:r>
              <a:rPr lang="en-US" sz="2400" b="1" dirty="0" smtClean="0">
                <a:latin typeface="Courier New" pitchFamily="49" charset="0"/>
              </a:rPr>
              <a:t> num1 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  <a:r>
              <a:rPr lang="en-US" sz="2400" b="1" dirty="0" smtClean="0">
                <a:latin typeface="Courier New" pitchFamily="49" charset="0"/>
              </a:rPr>
              <a:t>, </a:t>
            </a:r>
            <a:r>
              <a:rPr lang="en-US" sz="2400" b="1" dirty="0" err="1" smtClean="0">
                <a:solidFill>
                  <a:schemeClr val="folHlink"/>
                </a:solidFill>
                <a:latin typeface="Courier New" pitchFamily="49" charset="0"/>
              </a:rPr>
              <a:t>ByVal</a:t>
            </a:r>
            <a:r>
              <a:rPr lang="en-US" sz="2400" b="1" dirty="0" smtClean="0">
                <a:latin typeface="Courier New" pitchFamily="49" charset="0"/>
              </a:rPr>
              <a:t> num2 _</a:t>
            </a:r>
          </a:p>
          <a:p>
            <a:pPr eaLnBrk="1" hangingPunct="1">
              <a:buFontTx/>
              <a:buNone/>
            </a:pPr>
            <a:r>
              <a:rPr lang="en-US" sz="2400" b="1" dirty="0" smtClean="0">
                <a:latin typeface="Courier New" pitchFamily="49" charset="0"/>
              </a:rPr>
              <a:t>                                       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  <a:r>
              <a:rPr lang="en-US" sz="2400" b="1" dirty="0" smtClean="0">
                <a:latin typeface="Courier New" pitchFamily="49" charset="0"/>
              </a:rPr>
              <a:t>)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                                           </a:t>
            </a:r>
            <a:endParaRPr lang="en-US" sz="2400" b="1" dirty="0" smtClean="0">
              <a:latin typeface="Courier New" pitchFamily="49" charset="0"/>
            </a:endParaRPr>
          </a:p>
          <a:p>
            <a:pPr eaLnBrk="1" hangingPunct="1">
              <a:buFontTx/>
              <a:buNone/>
            </a:pPr>
            <a:r>
              <a:rPr lang="en-US" sz="2800" b="1" dirty="0" smtClean="0">
                <a:latin typeface="Courier New" pitchFamily="49" charset="0"/>
              </a:rPr>
              <a:t>  </a:t>
            </a:r>
            <a:endParaRPr lang="en-US" i="1" dirty="0" smtClean="0"/>
          </a:p>
        </p:txBody>
      </p:sp>
      <p:sp>
        <p:nvSpPr>
          <p:cNvPr id="28677" name="Line 6"/>
          <p:cNvSpPr>
            <a:spLocks noChangeShapeType="1"/>
          </p:cNvSpPr>
          <p:nvPr/>
        </p:nvSpPr>
        <p:spPr bwMode="auto">
          <a:xfrm flipV="1">
            <a:off x="3352800" y="2438400"/>
            <a:ext cx="0" cy="3048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8678" name="Line 7"/>
          <p:cNvSpPr>
            <a:spLocks noChangeShapeType="1"/>
          </p:cNvSpPr>
          <p:nvPr/>
        </p:nvSpPr>
        <p:spPr bwMode="auto">
          <a:xfrm flipV="1">
            <a:off x="3886200" y="2438400"/>
            <a:ext cx="0" cy="3048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8679" name="Line 8"/>
          <p:cNvSpPr>
            <a:spLocks noChangeShapeType="1"/>
          </p:cNvSpPr>
          <p:nvPr/>
        </p:nvSpPr>
        <p:spPr bwMode="auto">
          <a:xfrm>
            <a:off x="3352800" y="2743200"/>
            <a:ext cx="1371600" cy="0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704" name="Text Box 9"/>
          <p:cNvSpPr txBox="1">
            <a:spLocks noChangeArrowheads="1"/>
          </p:cNvSpPr>
          <p:nvPr/>
        </p:nvSpPr>
        <p:spPr bwMode="auto">
          <a:xfrm>
            <a:off x="4572000" y="2514600"/>
            <a:ext cx="2057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/>
              <a:t>arguments</a:t>
            </a:r>
          </a:p>
        </p:txBody>
      </p:sp>
      <p:sp>
        <p:nvSpPr>
          <p:cNvPr id="29705" name="Text Box 10"/>
          <p:cNvSpPr txBox="1">
            <a:spLocks noChangeArrowheads="1"/>
          </p:cNvSpPr>
          <p:nvPr/>
        </p:nvSpPr>
        <p:spPr bwMode="auto">
          <a:xfrm>
            <a:off x="5181600" y="3212976"/>
            <a:ext cx="1905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/>
              <a:t>parameters</a:t>
            </a:r>
          </a:p>
        </p:txBody>
      </p:sp>
      <p:sp>
        <p:nvSpPr>
          <p:cNvPr id="29706" name="Line 11"/>
          <p:cNvSpPr>
            <a:spLocks noChangeShapeType="1"/>
          </p:cNvSpPr>
          <p:nvPr/>
        </p:nvSpPr>
        <p:spPr bwMode="auto">
          <a:xfrm>
            <a:off x="2895600" y="39624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8683" name="Line 12"/>
          <p:cNvSpPr>
            <a:spLocks noChangeShapeType="1"/>
          </p:cNvSpPr>
          <p:nvPr/>
        </p:nvSpPr>
        <p:spPr bwMode="auto">
          <a:xfrm>
            <a:off x="4267200" y="3645024"/>
            <a:ext cx="0" cy="3048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8684" name="Line 13"/>
          <p:cNvSpPr>
            <a:spLocks noChangeShapeType="1"/>
          </p:cNvSpPr>
          <p:nvPr/>
        </p:nvSpPr>
        <p:spPr bwMode="auto">
          <a:xfrm>
            <a:off x="8229600" y="3645024"/>
            <a:ext cx="0" cy="2286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8685" name="Line 14"/>
          <p:cNvSpPr>
            <a:spLocks noChangeShapeType="1"/>
          </p:cNvSpPr>
          <p:nvPr/>
        </p:nvSpPr>
        <p:spPr bwMode="auto">
          <a:xfrm>
            <a:off x="4267200" y="3645024"/>
            <a:ext cx="914400" cy="0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8686" name="Line 15"/>
          <p:cNvSpPr>
            <a:spLocks noChangeShapeType="1"/>
          </p:cNvSpPr>
          <p:nvPr/>
        </p:nvSpPr>
        <p:spPr bwMode="auto">
          <a:xfrm>
            <a:off x="7086600" y="3645024"/>
            <a:ext cx="1143000" cy="0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711" name="Text Box 16"/>
          <p:cNvSpPr txBox="1">
            <a:spLocks noChangeArrowheads="1"/>
          </p:cNvSpPr>
          <p:nvPr/>
        </p:nvSpPr>
        <p:spPr bwMode="auto">
          <a:xfrm>
            <a:off x="4038600" y="5037138"/>
            <a:ext cx="22098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/>
              <a:t>displayed</a:t>
            </a:r>
            <a:r>
              <a:rPr lang="en-US" sz="2400"/>
              <a:t> </a:t>
            </a:r>
            <a:r>
              <a:rPr lang="en-US" sz="2400" b="1"/>
              <a:t>automatically</a:t>
            </a:r>
          </a:p>
        </p:txBody>
      </p:sp>
      <p:sp>
        <p:nvSpPr>
          <p:cNvPr id="28688" name="Line 17"/>
          <p:cNvSpPr>
            <a:spLocks noChangeShapeType="1"/>
          </p:cNvSpPr>
          <p:nvPr/>
        </p:nvSpPr>
        <p:spPr bwMode="auto">
          <a:xfrm flipV="1">
            <a:off x="3352800" y="4656138"/>
            <a:ext cx="0" cy="6096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8689" name="Line 18"/>
          <p:cNvSpPr>
            <a:spLocks noChangeShapeType="1"/>
          </p:cNvSpPr>
          <p:nvPr/>
        </p:nvSpPr>
        <p:spPr bwMode="auto">
          <a:xfrm flipV="1">
            <a:off x="7086600" y="4656138"/>
            <a:ext cx="0" cy="6858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8690" name="Line 19"/>
          <p:cNvSpPr>
            <a:spLocks noChangeShapeType="1"/>
          </p:cNvSpPr>
          <p:nvPr/>
        </p:nvSpPr>
        <p:spPr bwMode="auto">
          <a:xfrm>
            <a:off x="3352800" y="5265738"/>
            <a:ext cx="914400" cy="0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8691" name="Line 21"/>
          <p:cNvSpPr>
            <a:spLocks noChangeShapeType="1"/>
          </p:cNvSpPr>
          <p:nvPr/>
        </p:nvSpPr>
        <p:spPr bwMode="auto">
          <a:xfrm>
            <a:off x="6019800" y="5341938"/>
            <a:ext cx="1066800" cy="0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Lect7       GC201</a:t>
            </a:r>
            <a:endParaRPr lang="ar-SA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11/2/2015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251EBC2-3893-4B29-91E0-C9AE85627AB6}" type="slidenum">
              <a:rPr lang="en-US" smtClean="0">
                <a:latin typeface="Arial" pitchFamily="34" charset="0"/>
              </a:rPr>
              <a:pPr/>
              <a:t>26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Several Calling Statements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981200"/>
            <a:ext cx="8650288" cy="41513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400" b="1" smtClean="0">
                <a:latin typeface="Courier New" pitchFamily="49" charset="0"/>
              </a:rPr>
              <a:t>DisplaySum(2, 3)</a:t>
            </a:r>
          </a:p>
          <a:p>
            <a:pPr eaLnBrk="1" hangingPunct="1">
              <a:buFontTx/>
              <a:buNone/>
            </a:pPr>
            <a:r>
              <a:rPr lang="en-US" sz="2400" b="1" smtClean="0">
                <a:latin typeface="Courier New" pitchFamily="49" charset="0"/>
              </a:rPr>
              <a:t>DisplaySum(4, 6)</a:t>
            </a:r>
          </a:p>
          <a:p>
            <a:pPr eaLnBrk="1" hangingPunct="1">
              <a:buFontTx/>
              <a:buNone/>
            </a:pPr>
            <a:r>
              <a:rPr lang="en-US" sz="2400" b="1" smtClean="0">
                <a:latin typeface="Courier New" pitchFamily="49" charset="0"/>
              </a:rPr>
              <a:t>DisplaySum(7, 8)</a:t>
            </a:r>
          </a:p>
          <a:p>
            <a:pPr eaLnBrk="1" hangingPunct="1">
              <a:buFontTx/>
              <a:buNone/>
            </a:pPr>
            <a:endParaRPr lang="en-US" sz="2400" b="1" smtClean="0">
              <a:latin typeface="Courier New" pitchFamily="49" charset="0"/>
            </a:endParaRPr>
          </a:p>
          <a:p>
            <a:pPr eaLnBrk="1" hangingPunct="1">
              <a:buFontTx/>
              <a:buNone/>
            </a:pPr>
            <a:r>
              <a:rPr lang="en-US" smtClean="0">
                <a:solidFill>
                  <a:srgbClr val="663300"/>
                </a:solidFill>
              </a:rPr>
              <a:t>Output:</a:t>
            </a:r>
          </a:p>
          <a:p>
            <a:pPr eaLnBrk="1" hangingPunct="1">
              <a:buFontTx/>
              <a:buNone/>
            </a:pPr>
            <a:r>
              <a:rPr lang="en-US" sz="2400" b="1" smtClean="0">
                <a:latin typeface="Courier New" pitchFamily="49" charset="0"/>
              </a:rPr>
              <a:t>The sum of 2 and 3 is 5.</a:t>
            </a:r>
          </a:p>
          <a:p>
            <a:pPr eaLnBrk="1" hangingPunct="1">
              <a:buFontTx/>
              <a:buNone/>
            </a:pPr>
            <a:r>
              <a:rPr lang="en-US" sz="2400" b="1" smtClean="0">
                <a:latin typeface="Courier New" pitchFamily="49" charset="0"/>
              </a:rPr>
              <a:t>The sum of 4 and 6 is 10</a:t>
            </a:r>
          </a:p>
          <a:p>
            <a:pPr eaLnBrk="1" hangingPunct="1">
              <a:buFontTx/>
              <a:buNone/>
            </a:pPr>
            <a:r>
              <a:rPr lang="en-US" sz="2400" b="1" smtClean="0">
                <a:latin typeface="Courier New" pitchFamily="49" charset="0"/>
              </a:rPr>
              <a:t>The sum of 7 and 8 is 15.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Lect7       GC201</a:t>
            </a:r>
            <a:endParaRPr lang="ar-SA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11/2/2015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533B844-FBD5-4678-B743-F1EC2B596184}" type="slidenum">
              <a:rPr lang="en-US" smtClean="0">
                <a:latin typeface="Arial" pitchFamily="34" charset="0"/>
              </a:rPr>
              <a:pPr/>
              <a:t>27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Passing Strings and Numbers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81200"/>
            <a:ext cx="9144000" cy="441960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	                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Demo(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"CA"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, 38)</a:t>
            </a:r>
          </a:p>
          <a:p>
            <a:pPr eaLnBrk="1" hangingPunct="1">
              <a:spcBef>
                <a:spcPts val="1200"/>
              </a:spcBef>
              <a:buFontTx/>
              <a:buNone/>
              <a:defRPr/>
            </a:pP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Sub </a:t>
            </a:r>
            <a:r>
              <a:rPr lang="en-US" sz="2400" b="1" dirty="0" smtClean="0">
                <a:latin typeface="Courier New" pitchFamily="49" charset="0"/>
              </a:rPr>
              <a:t>Demo(</a:t>
            </a:r>
            <a:r>
              <a:rPr lang="en-US" sz="2400" b="1" dirty="0" err="1" smtClean="0">
                <a:solidFill>
                  <a:schemeClr val="folHlink"/>
                </a:solidFill>
                <a:latin typeface="Courier New" pitchFamily="49" charset="0"/>
              </a:rPr>
              <a:t>ByVal</a:t>
            </a:r>
            <a:r>
              <a:rPr lang="en-US" sz="2400" b="1" dirty="0" smtClean="0">
                <a:latin typeface="Courier New" pitchFamily="49" charset="0"/>
              </a:rPr>
              <a:t> state 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As String</a:t>
            </a:r>
            <a:r>
              <a:rPr lang="en-US" sz="2400" b="1" dirty="0" smtClean="0">
                <a:latin typeface="Courier New" pitchFamily="49" charset="0"/>
              </a:rPr>
              <a:t>, </a:t>
            </a:r>
            <a:r>
              <a:rPr lang="en-US" sz="2400" b="1" dirty="0" err="1" smtClean="0">
                <a:solidFill>
                  <a:schemeClr val="folHlink"/>
                </a:solidFill>
                <a:latin typeface="Courier New" pitchFamily="49" charset="0"/>
              </a:rPr>
              <a:t>ByVal</a:t>
            </a:r>
            <a:r>
              <a:rPr lang="en-US" sz="2400" b="1" dirty="0" smtClean="0">
                <a:latin typeface="Courier New" pitchFamily="49" charset="0"/>
              </a:rPr>
              <a:t> pop _</a:t>
            </a:r>
          </a:p>
          <a:p>
            <a:pPr eaLnBrk="1" hangingPunct="1">
              <a:spcBef>
                <a:spcPts val="0"/>
              </a:spcBef>
              <a:buFontTx/>
              <a:buNone/>
              <a:defRPr/>
            </a:pPr>
            <a:r>
              <a:rPr lang="en-US" sz="2400" b="1" dirty="0" smtClean="0">
                <a:latin typeface="Courier New" pitchFamily="49" charset="0"/>
              </a:rPr>
              <a:t>                                       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  <a:r>
              <a:rPr lang="en-US" sz="2400" b="1" dirty="0" smtClean="0">
                <a:latin typeface="Courier New" pitchFamily="49" charset="0"/>
              </a:rPr>
              <a:t>)</a:t>
            </a:r>
          </a:p>
          <a:p>
            <a:pPr eaLnBrk="1" hangingPunct="1">
              <a:buFontTx/>
              <a:buNone/>
              <a:defRPr/>
            </a:pPr>
            <a:r>
              <a:rPr lang="en-US" sz="2400" b="1" dirty="0" smtClean="0">
                <a:latin typeface="Courier New" pitchFamily="49" charset="0"/>
              </a:rPr>
              <a:t>  </a:t>
            </a:r>
            <a:r>
              <a:rPr lang="en-US" sz="2400" b="1" dirty="0" err="1" smtClean="0">
                <a:latin typeface="Courier New" pitchFamily="49" charset="0"/>
              </a:rPr>
              <a:t>lstOutput.Items.Add</a:t>
            </a:r>
            <a:r>
              <a:rPr lang="en-US" sz="2400" b="1" dirty="0" smtClean="0">
                <a:latin typeface="Courier New" pitchFamily="49" charset="0"/>
              </a:rPr>
              <a:t> = state &amp;</a:t>
            </a:r>
          </a:p>
          <a:p>
            <a:pPr eaLnBrk="1" hangingPunct="1">
              <a:buFontTx/>
              <a:buNone/>
              <a:defRPr/>
            </a:pPr>
            <a:r>
              <a:rPr lang="en-US" sz="2400" b="1" dirty="0" smtClean="0">
                <a:latin typeface="Courier New" pitchFamily="49" charset="0"/>
              </a:rPr>
              <a:t>          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</a:rPr>
              <a:t>" has population "</a:t>
            </a:r>
            <a:r>
              <a:rPr lang="en-US" sz="2400" b="1" dirty="0" smtClean="0">
                <a:solidFill>
                  <a:schemeClr val="hlink"/>
                </a:solidFill>
                <a:latin typeface="Courier New" pitchFamily="49" charset="0"/>
              </a:rPr>
              <a:t> </a:t>
            </a:r>
            <a:r>
              <a:rPr lang="en-US" sz="2400" b="1" dirty="0" smtClean="0">
                <a:latin typeface="Courier New" pitchFamily="49" charset="0"/>
              </a:rPr>
              <a:t>&amp; pop &amp; 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</a:rPr>
              <a:t>" million."</a:t>
            </a:r>
          </a:p>
          <a:p>
            <a:pPr eaLnBrk="1" hangingPunct="1">
              <a:spcBef>
                <a:spcPts val="0"/>
              </a:spcBef>
              <a:buFontTx/>
              <a:buNone/>
              <a:defRPr/>
            </a:pP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End Sub</a:t>
            </a:r>
          </a:p>
          <a:p>
            <a:pPr eaLnBrk="1" hangingPunct="1">
              <a:buFontTx/>
              <a:buNone/>
              <a:defRPr/>
            </a:pPr>
            <a:endParaRPr lang="en-US" sz="2000" b="1" dirty="0" smtClean="0">
              <a:solidFill>
                <a:schemeClr val="folHlink"/>
              </a:solidFill>
              <a:latin typeface="Courier New" pitchFamily="49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en-US" b="1" dirty="0" smtClean="0"/>
              <a:t>Note</a:t>
            </a:r>
            <a:r>
              <a:rPr lang="en-US" dirty="0" smtClean="0"/>
              <a:t>: The statement </a:t>
            </a:r>
            <a:r>
              <a:rPr lang="en-US" sz="2400" b="1" dirty="0" smtClean="0">
                <a:latin typeface="Courier New" pitchFamily="49" charset="0"/>
              </a:rPr>
              <a:t>Demo(38, 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</a:rPr>
              <a:t>"CA"</a:t>
            </a:r>
            <a:r>
              <a:rPr lang="en-US" sz="2400" b="1" dirty="0" smtClean="0">
                <a:latin typeface="Courier New" pitchFamily="49" charset="0"/>
              </a:rPr>
              <a:t>) </a:t>
            </a:r>
            <a:r>
              <a:rPr lang="en-US" dirty="0" smtClean="0"/>
              <a:t>would not be valid. The types of the arguments must be in the same order as the types of the parameters.</a:t>
            </a:r>
            <a:endParaRPr lang="en-US" dirty="0" smtClean="0">
              <a:latin typeface="Courier New" pitchFamily="49" charset="0"/>
            </a:endParaRPr>
          </a:p>
        </p:txBody>
      </p:sp>
      <p:sp>
        <p:nvSpPr>
          <p:cNvPr id="30725" name="Line 6"/>
          <p:cNvSpPr>
            <a:spLocks noChangeShapeType="1"/>
          </p:cNvSpPr>
          <p:nvPr/>
        </p:nvSpPr>
        <p:spPr bwMode="auto">
          <a:xfrm flipH="1">
            <a:off x="3419872" y="2362200"/>
            <a:ext cx="1075928" cy="202704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26" name="Line 7"/>
          <p:cNvSpPr>
            <a:spLocks noChangeShapeType="1"/>
          </p:cNvSpPr>
          <p:nvPr/>
        </p:nvSpPr>
        <p:spPr bwMode="auto">
          <a:xfrm>
            <a:off x="5562600" y="2362200"/>
            <a:ext cx="1600200" cy="2286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Lect7       GC201</a:t>
            </a:r>
            <a:endParaRPr lang="ar-SA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11/2/2015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7C22132-15B1-45A3-9639-64EC90A30771}" type="slidenum">
              <a:rPr lang="en-US" smtClean="0">
                <a:latin typeface="Arial" pitchFamily="34" charset="0"/>
              </a:rPr>
              <a:pPr/>
              <a:t>28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Variables and Expressions as Arguments</a:t>
            </a: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8915400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Dim</a:t>
            </a:r>
            <a:r>
              <a:rPr lang="en-US" sz="2400" b="1" dirty="0" smtClean="0">
                <a:latin typeface="Courier New" pitchFamily="49" charset="0"/>
              </a:rPr>
              <a:t> s 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As String</a:t>
            </a:r>
            <a:r>
              <a:rPr lang="en-US" sz="2400" b="1" dirty="0" smtClean="0">
                <a:latin typeface="Courier New" pitchFamily="49" charset="0"/>
              </a:rPr>
              <a:t> = 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</a:rPr>
              <a:t>"CA"</a:t>
            </a:r>
            <a:r>
              <a:rPr lang="en-US" sz="2400" b="1" dirty="0" smtClean="0">
                <a:latin typeface="Courier New" pitchFamily="49" charset="0"/>
              </a:rPr>
              <a:t>	          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Dim</a:t>
            </a:r>
            <a:r>
              <a:rPr lang="en-US" sz="2400" b="1" dirty="0" smtClean="0">
                <a:latin typeface="Courier New" pitchFamily="49" charset="0"/>
              </a:rPr>
              <a:t> p 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  <a:r>
              <a:rPr lang="en-US" sz="2400" b="1" dirty="0" smtClean="0">
                <a:latin typeface="Courier New" pitchFamily="49" charset="0"/>
              </a:rPr>
              <a:t> = 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</a:rPr>
              <a:t>19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b="1" dirty="0" smtClean="0">
                <a:latin typeface="Courier New" pitchFamily="49" charset="0"/>
              </a:rPr>
              <a:t>Demo(s, 2 * p)</a:t>
            </a:r>
          </a:p>
          <a:p>
            <a:pPr eaLnBrk="1" hangingPunct="1">
              <a:lnSpc>
                <a:spcPct val="90000"/>
              </a:lnSpc>
              <a:spcBef>
                <a:spcPts val="1800"/>
              </a:spcBef>
              <a:buFontTx/>
              <a:buNone/>
              <a:defRPr/>
            </a:pP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Sub </a:t>
            </a:r>
            <a:r>
              <a:rPr lang="en-US" sz="2400" b="1" dirty="0" smtClean="0">
                <a:latin typeface="Courier New" pitchFamily="49" charset="0"/>
              </a:rPr>
              <a:t>Demo(</a:t>
            </a:r>
            <a:r>
              <a:rPr lang="en-US" sz="2400" b="1" dirty="0" err="1" smtClean="0">
                <a:solidFill>
                  <a:schemeClr val="folHlink"/>
                </a:solidFill>
                <a:latin typeface="Courier New" pitchFamily="49" charset="0"/>
              </a:rPr>
              <a:t>ByVal</a:t>
            </a:r>
            <a:r>
              <a:rPr lang="en-US" sz="2400" b="1" dirty="0" smtClean="0">
                <a:latin typeface="Courier New" pitchFamily="49" charset="0"/>
              </a:rPr>
              <a:t> state 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As String</a:t>
            </a:r>
            <a:r>
              <a:rPr lang="en-US" sz="2400" b="1" dirty="0" smtClean="0">
                <a:latin typeface="Courier New" pitchFamily="49" charset="0"/>
              </a:rPr>
              <a:t>, </a:t>
            </a:r>
            <a:r>
              <a:rPr lang="en-US" sz="2400" b="1" dirty="0" err="1" smtClean="0">
                <a:solidFill>
                  <a:schemeClr val="folHlink"/>
                </a:solidFill>
                <a:latin typeface="Courier New" pitchFamily="49" charset="0"/>
              </a:rPr>
              <a:t>ByVal</a:t>
            </a:r>
            <a:r>
              <a:rPr lang="en-US" sz="2400" b="1" dirty="0" smtClean="0">
                <a:latin typeface="Courier New" pitchFamily="49" charset="0"/>
              </a:rPr>
              <a:t> pop _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buFontTx/>
              <a:buNone/>
              <a:defRPr/>
            </a:pPr>
            <a:r>
              <a:rPr lang="en-US" sz="2400" b="1" dirty="0" smtClean="0">
                <a:latin typeface="Courier New" pitchFamily="49" charset="0"/>
              </a:rPr>
              <a:t>                                   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  <a:r>
              <a:rPr lang="en-US" sz="2400" b="1" dirty="0" smtClean="0">
                <a:latin typeface="Courier New" pitchFamily="49" charset="0"/>
              </a:rPr>
              <a:t>)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buFontTx/>
              <a:buNone/>
              <a:defRPr/>
            </a:pPr>
            <a:r>
              <a:rPr lang="en-US" sz="2400" b="1" dirty="0" smtClean="0">
                <a:latin typeface="Courier New" pitchFamily="49" charset="0"/>
              </a:rPr>
              <a:t>  </a:t>
            </a:r>
            <a:r>
              <a:rPr lang="en-US" sz="2400" b="1" dirty="0" err="1" smtClean="0">
                <a:latin typeface="Courier New" pitchFamily="49" charset="0"/>
              </a:rPr>
              <a:t>lstOutput.Items.Add</a:t>
            </a:r>
            <a:r>
              <a:rPr lang="en-US" sz="2400" b="1" dirty="0" smtClean="0">
                <a:latin typeface="Courier New" pitchFamily="49" charset="0"/>
              </a:rPr>
              <a:t> = state &amp;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b="1" dirty="0" smtClean="0">
                <a:latin typeface="Courier New" pitchFamily="49" charset="0"/>
              </a:rPr>
              <a:t>      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</a:rPr>
              <a:t>" has population " </a:t>
            </a:r>
            <a:r>
              <a:rPr lang="en-US" sz="2400" b="1" dirty="0" smtClean="0">
                <a:latin typeface="Courier New" pitchFamily="49" charset="0"/>
              </a:rPr>
              <a:t>&amp; pop &amp;  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</a:rPr>
              <a:t>" million."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End Sub</a:t>
            </a:r>
          </a:p>
          <a:p>
            <a:pPr marL="0" indent="0" eaLnBrk="1" hangingPunct="1">
              <a:lnSpc>
                <a:spcPct val="90000"/>
              </a:lnSpc>
              <a:spcBef>
                <a:spcPts val="2400"/>
              </a:spcBef>
              <a:buFontTx/>
              <a:buNone/>
              <a:defRPr/>
            </a:pPr>
            <a:r>
              <a:rPr lang="en-US" b="1" dirty="0" smtClean="0"/>
              <a:t>Note</a:t>
            </a:r>
            <a:r>
              <a:rPr lang="en-US" dirty="0" smtClean="0"/>
              <a:t>: The argument names need not match the parameter names. For instance, </a:t>
            </a:r>
            <a:r>
              <a:rPr lang="en-US" i="1" dirty="0" smtClean="0"/>
              <a:t>s</a:t>
            </a:r>
            <a:r>
              <a:rPr lang="en-US" dirty="0" smtClean="0"/>
              <a:t> versus </a:t>
            </a:r>
            <a:r>
              <a:rPr lang="en-US" i="1" dirty="0" smtClean="0"/>
              <a:t>state</a:t>
            </a:r>
            <a:r>
              <a:rPr lang="en-US" dirty="0" smtClean="0"/>
              <a:t>.</a:t>
            </a:r>
            <a:endParaRPr lang="en-US" dirty="0" smtClean="0">
              <a:latin typeface="Courier New" pitchFamily="49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Lect7       GC201</a:t>
            </a:r>
            <a:endParaRPr lang="ar-SA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11/2/2015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Sub Procedure Having No Parameters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228600" y="1981200"/>
            <a:ext cx="8726488" cy="41513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b="1" dirty="0" smtClean="0">
              <a:solidFill>
                <a:schemeClr val="folHlink"/>
              </a:solidFill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Sub </a:t>
            </a:r>
            <a:r>
              <a:rPr lang="en-US" sz="2400" b="1" dirty="0" err="1" smtClean="0">
                <a:latin typeface="Courier New" pitchFamily="49" charset="0"/>
              </a:rPr>
              <a:t>DescribeTask</a:t>
            </a:r>
            <a:r>
              <a:rPr lang="en-US" sz="2400" b="1" dirty="0" smtClean="0">
                <a:latin typeface="Courier New" pitchFamily="49" charset="0"/>
              </a:rPr>
              <a:t>()</a:t>
            </a:r>
          </a:p>
          <a:p>
            <a:pPr eaLnBrk="1" hangingPunct="1">
              <a:buFontTx/>
              <a:buNone/>
            </a:pPr>
            <a:r>
              <a:rPr lang="en-US" sz="2400" b="1" dirty="0" smtClean="0">
                <a:latin typeface="Courier New" pitchFamily="49" charset="0"/>
              </a:rPr>
              <a:t>  </a:t>
            </a:r>
            <a:r>
              <a:rPr lang="en-US" sz="2400" b="1" dirty="0" err="1" smtClean="0">
                <a:latin typeface="Courier New" pitchFamily="49" charset="0"/>
              </a:rPr>
              <a:t>lstBox.Items.Clear</a:t>
            </a:r>
            <a:r>
              <a:rPr lang="en-US" sz="2400" b="1" dirty="0" smtClean="0">
                <a:latin typeface="Courier New" pitchFamily="49" charset="0"/>
              </a:rPr>
              <a:t>()</a:t>
            </a:r>
          </a:p>
          <a:p>
            <a:pPr eaLnBrk="1" hangingPunct="1">
              <a:buFontTx/>
              <a:buNone/>
            </a:pPr>
            <a:r>
              <a:rPr lang="en-US" sz="2400" b="1" dirty="0" smtClean="0">
                <a:latin typeface="Courier New" pitchFamily="49" charset="0"/>
              </a:rPr>
              <a:t>  </a:t>
            </a:r>
            <a:r>
              <a:rPr lang="en-US" sz="2400" b="1" dirty="0" err="1" smtClean="0">
                <a:latin typeface="Courier New" pitchFamily="49" charset="0"/>
              </a:rPr>
              <a:t>lstBox.Items.Add</a:t>
            </a:r>
            <a:r>
              <a:rPr lang="en-US" sz="2400" b="1" dirty="0" smtClean="0">
                <a:latin typeface="Courier New" pitchFamily="49" charset="0"/>
              </a:rPr>
              <a:t>(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</a:rPr>
              <a:t>"This program displays"</a:t>
            </a:r>
            <a:r>
              <a:rPr lang="en-US" sz="2400" b="1" dirty="0" smtClean="0">
                <a:latin typeface="Courier New" pitchFamily="49" charset="0"/>
              </a:rPr>
              <a:t>)</a:t>
            </a:r>
          </a:p>
          <a:p>
            <a:pPr eaLnBrk="1" hangingPunct="1">
              <a:buFontTx/>
              <a:buNone/>
            </a:pPr>
            <a:r>
              <a:rPr lang="en-US" sz="2400" b="1" dirty="0" smtClean="0">
                <a:latin typeface="Courier New" pitchFamily="49" charset="0"/>
              </a:rPr>
              <a:t>  </a:t>
            </a:r>
            <a:r>
              <a:rPr lang="en-US" sz="2400" b="1" dirty="0" err="1" smtClean="0">
                <a:latin typeface="Courier New" pitchFamily="49" charset="0"/>
              </a:rPr>
              <a:t>lstBox.Items.Add</a:t>
            </a:r>
            <a:r>
              <a:rPr lang="en-US" sz="2400" b="1" dirty="0" smtClean="0">
                <a:latin typeface="Courier New" pitchFamily="49" charset="0"/>
              </a:rPr>
              <a:t>(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</a:rPr>
              <a:t>"the name and population"</a:t>
            </a:r>
            <a:r>
              <a:rPr lang="en-US" sz="2400" b="1" dirty="0" smtClean="0">
                <a:latin typeface="Courier New" pitchFamily="49" charset="0"/>
              </a:rPr>
              <a:t>)</a:t>
            </a:r>
          </a:p>
          <a:p>
            <a:pPr eaLnBrk="1" hangingPunct="1">
              <a:buFontTx/>
              <a:buNone/>
            </a:pPr>
            <a:r>
              <a:rPr lang="en-US" sz="2400" b="1" dirty="0" smtClean="0">
                <a:latin typeface="Courier New" pitchFamily="49" charset="0"/>
              </a:rPr>
              <a:t>  </a:t>
            </a:r>
            <a:r>
              <a:rPr lang="en-US" sz="2400" b="1" dirty="0" err="1" smtClean="0">
                <a:latin typeface="Courier New" pitchFamily="49" charset="0"/>
              </a:rPr>
              <a:t>lstBox.Items.Add</a:t>
            </a:r>
            <a:r>
              <a:rPr lang="en-US" sz="2400" b="1" dirty="0" smtClean="0">
                <a:latin typeface="Courier New" pitchFamily="49" charset="0"/>
              </a:rPr>
              <a:t>(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</a:rPr>
              <a:t>"of a state."</a:t>
            </a:r>
            <a:r>
              <a:rPr lang="en-US" sz="2400" b="1" dirty="0" smtClean="0">
                <a:latin typeface="Courier New" pitchFamily="49" charset="0"/>
              </a:rPr>
              <a:t>)</a:t>
            </a:r>
          </a:p>
          <a:p>
            <a:pPr eaLnBrk="1" hangingPunct="1">
              <a:buFontTx/>
              <a:buNone/>
            </a:pP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End Sub</a:t>
            </a:r>
          </a:p>
          <a:p>
            <a:pPr>
              <a:buFontTx/>
              <a:buNone/>
            </a:pPr>
            <a:endParaRPr lang="en-US" dirty="0" smtClean="0"/>
          </a:p>
        </p:txBody>
      </p:sp>
      <p:sp>
        <p:nvSpPr>
          <p:cNvPr id="3379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25812F2-9EA4-43C5-8AD0-2AA816B6963D}" type="slidenum">
              <a:rPr lang="en-US" smtClean="0">
                <a:latin typeface="Arial" pitchFamily="34" charset="0"/>
              </a:rPr>
              <a:pPr/>
              <a:t>29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Lect7       GC201</a:t>
            </a:r>
            <a:endParaRPr lang="ar-SA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11/2/2015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02247A9-3ADC-4F0F-9A08-417171EE2A46}" type="slidenum">
              <a:rPr lang="en-US" smtClean="0">
                <a:latin typeface="Arial" pitchFamily="34" charset="0"/>
              </a:rPr>
              <a:pPr/>
              <a:t>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Devices for Modularity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964488" cy="4151313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dirty="0" smtClean="0"/>
              <a:t>Visual Basic has two ways for breaking problems into smaller pieces:</a:t>
            </a:r>
          </a:p>
          <a:p>
            <a:pPr lvl="1" eaLnBrk="1" hangingPunct="1"/>
            <a:r>
              <a:rPr lang="en-US" sz="3200" dirty="0" smtClean="0"/>
              <a:t>Function procedures</a:t>
            </a:r>
          </a:p>
          <a:p>
            <a:pPr lvl="1" eaLnBrk="1" hangingPunct="1"/>
            <a:r>
              <a:rPr lang="en-US" sz="3200" dirty="0" smtClean="0"/>
              <a:t>Sub procedures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Lect7       GC201</a:t>
            </a:r>
            <a:endParaRPr lang="ar-SA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11/2/2015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82EEFB3-AF6A-48EB-AB93-D2966386C8E1}" type="slidenum">
              <a:rPr lang="en-US" smtClean="0">
                <a:latin typeface="Arial" pitchFamily="34" charset="0"/>
              </a:rPr>
              <a:pPr/>
              <a:t>30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300" smtClean="0"/>
              <a:t>Sub Procedure Calling Another Sub Procedure</a:t>
            </a:r>
          </a:p>
        </p:txBody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8726488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Private Sub</a:t>
            </a:r>
            <a:r>
              <a:rPr lang="en-US" sz="2400" b="1" dirty="0" smtClean="0">
                <a:latin typeface="Courier New" pitchFamily="49" charset="0"/>
              </a:rPr>
              <a:t> </a:t>
            </a:r>
            <a:r>
              <a:rPr lang="en-US" sz="2400" b="1" dirty="0" err="1" smtClean="0">
                <a:latin typeface="Courier New" pitchFamily="49" charset="0"/>
              </a:rPr>
              <a:t>btnDisplay_Click</a:t>
            </a:r>
            <a:r>
              <a:rPr lang="en-US" sz="2400" b="1" dirty="0" smtClean="0">
                <a:latin typeface="Courier New" pitchFamily="49" charset="0"/>
              </a:rPr>
              <a:t>(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...</a:t>
            </a:r>
            <a:r>
              <a:rPr lang="en-US" sz="2400" b="1" dirty="0" smtClean="0">
                <a:latin typeface="Courier New" pitchFamily="49" charset="0"/>
              </a:rPr>
              <a:t>) 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Handles</a:t>
            </a:r>
            <a:r>
              <a:rPr lang="en-US" sz="2400" b="1" dirty="0" smtClean="0">
                <a:latin typeface="Courier New" pitchFamily="49" charset="0"/>
              </a:rPr>
              <a:t> _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400" b="1" dirty="0" smtClean="0">
                <a:latin typeface="Courier New" pitchFamily="49" charset="0"/>
              </a:rPr>
              <a:t>                              </a:t>
            </a:r>
            <a:r>
              <a:rPr lang="en-US" sz="2400" b="1" dirty="0" err="1" smtClean="0">
                <a:latin typeface="Courier New" pitchFamily="49" charset="0"/>
              </a:rPr>
              <a:t>btnDisplay.Click</a:t>
            </a:r>
            <a:endParaRPr lang="en-US" sz="2400" b="1" dirty="0" smtClean="0"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400" b="1" dirty="0" smtClean="0">
                <a:latin typeface="Courier New" pitchFamily="49" charset="0"/>
              </a:rPr>
              <a:t>  Demo(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</a:rPr>
              <a:t>"CA"</a:t>
            </a:r>
            <a:r>
              <a:rPr lang="en-US" sz="2400" b="1" dirty="0" smtClean="0">
                <a:latin typeface="Courier New" pitchFamily="49" charset="0"/>
              </a:rPr>
              <a:t>, 37)               	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End Sub</a:t>
            </a:r>
          </a:p>
          <a:p>
            <a:pPr eaLnBrk="1" hangingPunct="1">
              <a:spcBef>
                <a:spcPts val="2400"/>
              </a:spcBef>
              <a:buFontTx/>
              <a:buNone/>
            </a:pP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Sub </a:t>
            </a:r>
            <a:r>
              <a:rPr lang="en-US" sz="2400" b="1" dirty="0" smtClean="0">
                <a:latin typeface="Courier New" pitchFamily="49" charset="0"/>
              </a:rPr>
              <a:t>Demo(</a:t>
            </a:r>
            <a:r>
              <a:rPr lang="en-US" sz="2400" b="1" dirty="0" err="1" smtClean="0">
                <a:solidFill>
                  <a:schemeClr val="folHlink"/>
                </a:solidFill>
                <a:latin typeface="Courier New" pitchFamily="49" charset="0"/>
              </a:rPr>
              <a:t>ByVal</a:t>
            </a:r>
            <a:r>
              <a:rPr lang="en-US" sz="2400" b="1" dirty="0" smtClean="0">
                <a:latin typeface="Courier New" pitchFamily="49" charset="0"/>
              </a:rPr>
              <a:t> state 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As String</a:t>
            </a:r>
            <a:r>
              <a:rPr lang="en-US" sz="2400" b="1" dirty="0" smtClean="0">
                <a:latin typeface="Courier New" pitchFamily="49" charset="0"/>
              </a:rPr>
              <a:t>, </a:t>
            </a:r>
            <a:r>
              <a:rPr lang="en-US" sz="2400" b="1" dirty="0" err="1" smtClean="0">
                <a:solidFill>
                  <a:schemeClr val="folHlink"/>
                </a:solidFill>
                <a:latin typeface="Courier New" pitchFamily="49" charset="0"/>
              </a:rPr>
              <a:t>ByVal</a:t>
            </a:r>
            <a:r>
              <a:rPr lang="en-US" sz="2400" b="1" dirty="0" smtClean="0">
                <a:latin typeface="Courier New" pitchFamily="49" charset="0"/>
              </a:rPr>
              <a:t> pop _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400" b="1" dirty="0" smtClean="0">
                <a:latin typeface="Courier New" pitchFamily="49" charset="0"/>
              </a:rPr>
              <a:t>                                    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  <a:r>
              <a:rPr lang="en-US" sz="2400" b="1" dirty="0" smtClean="0">
                <a:latin typeface="Courier New" pitchFamily="49" charset="0"/>
              </a:rPr>
              <a:t>)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400" b="1" dirty="0" smtClean="0">
                <a:latin typeface="Courier New" pitchFamily="49" charset="0"/>
              </a:rPr>
              <a:t>  </a:t>
            </a:r>
            <a:r>
              <a:rPr lang="en-US" sz="2400" b="1" dirty="0" err="1" smtClean="0">
                <a:latin typeface="Courier New" pitchFamily="49" charset="0"/>
              </a:rPr>
              <a:t>DescribeTask</a:t>
            </a:r>
            <a:r>
              <a:rPr lang="en-US" sz="2400" b="1" dirty="0" smtClean="0">
                <a:latin typeface="Courier New" pitchFamily="49" charset="0"/>
              </a:rPr>
              <a:t>()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latin typeface="Courier New" pitchFamily="49" charset="0"/>
              </a:rPr>
              <a:t>  </a:t>
            </a:r>
            <a:r>
              <a:rPr lang="en-US" sz="2400" b="1" dirty="0" err="1" smtClean="0">
                <a:latin typeface="Courier New" pitchFamily="49" charset="0"/>
              </a:rPr>
              <a:t>lstOutput.Items.Add</a:t>
            </a:r>
            <a:r>
              <a:rPr lang="en-US" sz="2400" b="1" dirty="0" smtClean="0">
                <a:latin typeface="Courier New" pitchFamily="49" charset="0"/>
              </a:rPr>
              <a:t>(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</a:rPr>
              <a:t>""</a:t>
            </a:r>
            <a:r>
              <a:rPr lang="en-US" sz="2400" b="1" dirty="0" smtClean="0">
                <a:latin typeface="Courier New" pitchFamily="49" charset="0"/>
              </a:rPr>
              <a:t>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latin typeface="Courier New" pitchFamily="49" charset="0"/>
              </a:rPr>
              <a:t>  </a:t>
            </a:r>
            <a:r>
              <a:rPr lang="en-US" sz="2400" b="1" dirty="0" err="1" smtClean="0">
                <a:latin typeface="Courier New" pitchFamily="49" charset="0"/>
              </a:rPr>
              <a:t>lstOutput.Items.Add</a:t>
            </a:r>
            <a:r>
              <a:rPr lang="en-US" sz="2400" b="1" dirty="0" smtClean="0">
                <a:latin typeface="Courier New" pitchFamily="49" charset="0"/>
              </a:rPr>
              <a:t> = state &amp;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latin typeface="Courier New" pitchFamily="49" charset="0"/>
              </a:rPr>
              <a:t>       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</a:rPr>
              <a:t>" has population " </a:t>
            </a:r>
            <a:r>
              <a:rPr lang="en-US" sz="2400" b="1" dirty="0" smtClean="0">
                <a:latin typeface="Courier New" pitchFamily="49" charset="0"/>
              </a:rPr>
              <a:t>&amp; pop &amp;  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</a:rPr>
              <a:t>" million."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End Sub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b="1" dirty="0" smtClean="0">
              <a:solidFill>
                <a:schemeClr val="folHlink"/>
              </a:solidFill>
              <a:latin typeface="Courier New" pitchFamily="49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Lect7       GC201</a:t>
            </a:r>
            <a:endParaRPr lang="ar-SA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11/2/2015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Output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sz="2600" b="1" smtClean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This program displays</a:t>
            </a:r>
          </a:p>
          <a:p>
            <a:pPr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the name and population</a:t>
            </a:r>
          </a:p>
          <a:p>
            <a:pPr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of a state.</a:t>
            </a:r>
          </a:p>
          <a:p>
            <a:pPr>
              <a:buFontTx/>
              <a:buNone/>
            </a:pPr>
            <a:endParaRPr lang="en-US" sz="2400" b="1" smtClean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CA has population 37 million.</a:t>
            </a:r>
          </a:p>
          <a:p>
            <a:endParaRPr lang="en-US" smtClean="0"/>
          </a:p>
          <a:p>
            <a:endParaRPr lang="en-US" smtClean="0"/>
          </a:p>
        </p:txBody>
      </p:sp>
      <p:sp>
        <p:nvSpPr>
          <p:cNvPr id="3584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20124E-267D-4C6E-A2B9-B0DBCC34A8E4}" type="slidenum">
              <a:rPr lang="en-US" smtClean="0">
                <a:latin typeface="Arial" pitchFamily="34" charset="0"/>
              </a:rPr>
              <a:pPr/>
              <a:t>31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Lect7       GC201</a:t>
            </a:r>
            <a:endParaRPr lang="ar-SA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11/2/2015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57C30F7-E642-4F00-BDA5-70B41FD834F1}" type="slidenum">
              <a:rPr lang="en-US" smtClean="0">
                <a:latin typeface="Arial" pitchFamily="34" charset="0"/>
              </a:rPr>
              <a:pPr/>
              <a:t>32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Sub Procedures, Part II</a:t>
            </a:r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Clr>
                <a:schemeClr val="tx2"/>
              </a:buClr>
            </a:pPr>
            <a:r>
              <a:rPr lang="en-US" dirty="0" smtClean="0"/>
              <a:t>Passing by Value </a:t>
            </a:r>
          </a:p>
          <a:p>
            <a:pPr eaLnBrk="1" hangingPunct="1">
              <a:buClr>
                <a:schemeClr val="tx2"/>
              </a:buClr>
            </a:pPr>
            <a:r>
              <a:rPr lang="en-US" dirty="0" smtClean="0"/>
              <a:t>Passing by Reference</a:t>
            </a:r>
          </a:p>
          <a:p>
            <a:pPr eaLnBrk="1" hangingPunct="1">
              <a:buClr>
                <a:schemeClr val="tx2"/>
              </a:buClr>
            </a:pPr>
            <a:r>
              <a:rPr lang="en-US" dirty="0" smtClean="0"/>
              <a:t>Sub Procedures that Return a Single Value</a:t>
            </a:r>
          </a:p>
          <a:p>
            <a:pPr eaLnBrk="1" hangingPunct="1">
              <a:buClr>
                <a:schemeClr val="tx2"/>
              </a:buClr>
            </a:pPr>
            <a:r>
              <a:rPr lang="en-US" dirty="0" smtClean="0"/>
              <a:t>Lifetime and Scope of Variables and Constants</a:t>
            </a:r>
          </a:p>
          <a:p>
            <a:pPr eaLnBrk="1" hangingPunct="1">
              <a:buClr>
                <a:schemeClr val="tx2"/>
              </a:buClr>
            </a:pPr>
            <a:r>
              <a:rPr lang="en-US" dirty="0" smtClean="0"/>
              <a:t>Debugging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Lect7       GC201</a:t>
            </a:r>
            <a:endParaRPr lang="ar-SA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11/2/2015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93BA657-9DB6-44F8-94BC-01FED93DF43F}" type="slidenum">
              <a:rPr lang="en-US" smtClean="0">
                <a:latin typeface="Arial" pitchFamily="34" charset="0"/>
              </a:rPr>
              <a:pPr/>
              <a:t>33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ByVal and ByRef </a:t>
            </a:r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49488"/>
            <a:ext cx="7964488" cy="4151312"/>
          </a:xfrm>
        </p:spPr>
        <p:txBody>
          <a:bodyPr/>
          <a:lstStyle/>
          <a:p>
            <a:pPr eaLnBrk="1" hangingPunct="1">
              <a:buClr>
                <a:schemeClr val="tx2"/>
              </a:buClr>
            </a:pPr>
            <a:r>
              <a:rPr lang="en-US" smtClean="0"/>
              <a:t>Parameters in Sub procedure headers are proceeded by ByVal or ByRef</a:t>
            </a:r>
          </a:p>
          <a:p>
            <a:pPr eaLnBrk="1" hangingPunct="1">
              <a:buClr>
                <a:schemeClr val="tx2"/>
              </a:buClr>
            </a:pPr>
            <a:r>
              <a:rPr lang="en-US" smtClean="0"/>
              <a:t>ByVal stands for By Value</a:t>
            </a:r>
          </a:p>
          <a:p>
            <a:pPr eaLnBrk="1" hangingPunct="1">
              <a:buClr>
                <a:schemeClr val="tx2"/>
              </a:buClr>
            </a:pPr>
            <a:r>
              <a:rPr lang="en-US" smtClean="0"/>
              <a:t>ByRef stands for By Reference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Lect7       GC201</a:t>
            </a:r>
            <a:endParaRPr lang="ar-SA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11/2/2015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35BC773-E882-43C9-8891-0C6E517E0402}" type="slidenum">
              <a:rPr lang="en-US" smtClean="0">
                <a:latin typeface="Arial" pitchFamily="34" charset="0"/>
              </a:rPr>
              <a:pPr/>
              <a:t>34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Passing by Value 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9913" y="1981200"/>
            <a:ext cx="7964487" cy="4151313"/>
          </a:xfrm>
        </p:spPr>
        <p:txBody>
          <a:bodyPr/>
          <a:lstStyle/>
          <a:p>
            <a:pPr algn="just" eaLnBrk="1" hangingPunct="1">
              <a:buClr>
                <a:schemeClr val="tx2"/>
              </a:buClr>
            </a:pPr>
            <a:r>
              <a:rPr lang="en-US" dirty="0" smtClean="0"/>
              <a:t>When a variable argument is passed to a </a:t>
            </a:r>
            <a:r>
              <a:rPr lang="en-US" dirty="0" err="1" smtClean="0"/>
              <a:t>ByVal</a:t>
            </a:r>
            <a:r>
              <a:rPr lang="en-US" dirty="0" smtClean="0"/>
              <a:t> parameter, </a:t>
            </a:r>
            <a:r>
              <a:rPr lang="en-US" u="sng" dirty="0" smtClean="0"/>
              <a:t>just the value of the argument is passed</a:t>
            </a:r>
            <a:r>
              <a:rPr lang="en-US" dirty="0" smtClean="0"/>
              <a:t>. </a:t>
            </a:r>
          </a:p>
          <a:p>
            <a:pPr algn="just" eaLnBrk="1" hangingPunct="1">
              <a:buClr>
                <a:schemeClr val="tx2"/>
              </a:buClr>
            </a:pPr>
            <a:endParaRPr lang="en-US" dirty="0" smtClean="0"/>
          </a:p>
          <a:p>
            <a:pPr algn="just" eaLnBrk="1" hangingPunct="1">
              <a:buClr>
                <a:schemeClr val="tx2"/>
              </a:buClr>
            </a:pPr>
            <a:r>
              <a:rPr lang="en-US" dirty="0" smtClean="0"/>
              <a:t>After the Sub procedure ends, the variable has its original value.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Lect7       GC201</a:t>
            </a:r>
            <a:endParaRPr lang="ar-SA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11/2/2015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B1B14D0-34AF-4B7D-8EDA-526AB8A7A5CE}" type="slidenum">
              <a:rPr lang="en-US" smtClean="0">
                <a:latin typeface="Arial" pitchFamily="34" charset="0"/>
              </a:rPr>
              <a:pPr/>
              <a:t>35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 Example </a:t>
            </a:r>
            <a:endParaRPr lang="en-US" dirty="0" smtClean="0"/>
          </a:p>
        </p:txBody>
      </p:sp>
      <p:sp>
        <p:nvSpPr>
          <p:cNvPr id="39940" name="Text Box 5"/>
          <p:cNvSpPr txBox="1">
            <a:spLocks noChangeArrowheads="1"/>
          </p:cNvSpPr>
          <p:nvPr/>
        </p:nvSpPr>
        <p:spPr bwMode="auto">
          <a:xfrm>
            <a:off x="323528" y="1340768"/>
            <a:ext cx="8496944" cy="5955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>
              <a:spcBef>
                <a:spcPts val="1200"/>
              </a:spcBef>
            </a:pPr>
            <a:r>
              <a:rPr lang="en-US" sz="2000" b="1" dirty="0">
                <a:solidFill>
                  <a:srgbClr val="0000FF"/>
                </a:solidFill>
                <a:latin typeface="Courier New" pitchFamily="49" charset="0"/>
              </a:rPr>
              <a:t>Public Sub </a:t>
            </a:r>
            <a:r>
              <a:rPr lang="en-US" sz="2000" b="1" dirty="0" err="1">
                <a:latin typeface="Courier New" pitchFamily="49" charset="0"/>
              </a:rPr>
              <a:t>btnOne_Click</a:t>
            </a:r>
            <a:r>
              <a:rPr lang="en-US" sz="2000" b="1" dirty="0">
                <a:latin typeface="Courier New" pitchFamily="49" charset="0"/>
              </a:rPr>
              <a:t> (</a:t>
            </a: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...</a:t>
            </a:r>
            <a:r>
              <a:rPr lang="en-US" sz="2000" b="1" dirty="0">
                <a:latin typeface="Courier New" pitchFamily="49" charset="0"/>
              </a:rPr>
              <a:t>)</a:t>
            </a: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 </a:t>
            </a:r>
            <a:r>
              <a:rPr lang="en-US" sz="2000" b="1" dirty="0">
                <a:solidFill>
                  <a:srgbClr val="0000FF"/>
                </a:solidFill>
                <a:latin typeface="Courier New" pitchFamily="49" charset="0"/>
              </a:rPr>
              <a:t>Handles</a:t>
            </a: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 </a:t>
            </a:r>
            <a:r>
              <a:rPr lang="en-US" sz="2000" b="1" dirty="0" smtClean="0">
                <a:latin typeface="Courier New" pitchFamily="49" charset="0"/>
              </a:rPr>
              <a:t>_</a:t>
            </a:r>
            <a:r>
              <a:rPr lang="en-US" sz="2000" b="1" dirty="0" err="1" smtClean="0">
                <a:latin typeface="Courier New" pitchFamily="49" charset="0"/>
              </a:rPr>
              <a:t>btnOne.Click</a:t>
            </a:r>
            <a:endParaRPr lang="en-US" sz="2000" b="1" dirty="0" smtClean="0">
              <a:latin typeface="Courier New" pitchFamily="49" charset="0"/>
            </a:endParaRPr>
          </a:p>
          <a:p>
            <a:pPr algn="l" rtl="0">
              <a:spcBef>
                <a:spcPts val="1200"/>
              </a:spcBef>
            </a:pPr>
            <a:endParaRPr lang="en-US" sz="2000" b="1" dirty="0">
              <a:latin typeface="Courier New" pitchFamily="49" charset="0"/>
            </a:endParaRPr>
          </a:p>
          <a:p>
            <a:pPr algn="l" rtl="0"/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  </a:t>
            </a:r>
            <a:r>
              <a:rPr lang="en-US" sz="2000" b="1" dirty="0">
                <a:solidFill>
                  <a:srgbClr val="0000FF"/>
                </a:solidFill>
                <a:latin typeface="Courier New" pitchFamily="49" charset="0"/>
              </a:rPr>
              <a:t>Dim</a:t>
            </a:r>
            <a:r>
              <a:rPr lang="en-US" sz="2000" b="1" dirty="0">
                <a:latin typeface="Courier New" pitchFamily="49" charset="0"/>
              </a:rPr>
              <a:t> n </a:t>
            </a:r>
            <a:r>
              <a:rPr lang="en-US" sz="2000" b="1" dirty="0">
                <a:solidFill>
                  <a:srgbClr val="0000FF"/>
                </a:solidFill>
                <a:latin typeface="Courier New" pitchFamily="49" charset="0"/>
              </a:rPr>
              <a:t>As Double </a:t>
            </a:r>
            <a:r>
              <a:rPr lang="en-US" sz="2000" b="1" dirty="0">
                <a:latin typeface="Courier New" pitchFamily="49" charset="0"/>
              </a:rPr>
              <a:t>= 4</a:t>
            </a:r>
          </a:p>
          <a:p>
            <a:pPr algn="l" rtl="0">
              <a:spcBef>
                <a:spcPct val="20000"/>
              </a:spcBef>
            </a:pPr>
            <a:r>
              <a:rPr lang="en-US" sz="2000" b="1" dirty="0">
                <a:latin typeface="Courier New" pitchFamily="49" charset="0"/>
              </a:rPr>
              <a:t>  Triple(n)</a:t>
            </a:r>
          </a:p>
          <a:p>
            <a:pPr algn="l" rtl="0">
              <a:spcBef>
                <a:spcPct val="20000"/>
              </a:spcBef>
            </a:pPr>
            <a:r>
              <a:rPr lang="en-US" sz="1600" dirty="0"/>
              <a:t>     </a:t>
            </a:r>
            <a:r>
              <a:rPr lang="en-US" sz="2000" b="1" dirty="0" smtClean="0">
                <a:latin typeface="Courier New" pitchFamily="49" charset="0"/>
              </a:rPr>
              <a:t>txtBox1.Text = </a:t>
            </a:r>
            <a:r>
              <a:rPr lang="en-US" sz="2000" b="1" dirty="0" smtClean="0">
                <a:solidFill>
                  <a:srgbClr val="C00000"/>
                </a:solidFill>
                <a:latin typeface="Courier New" pitchFamily="49" charset="0"/>
              </a:rPr>
              <a:t>“n = “ </a:t>
            </a:r>
            <a:r>
              <a:rPr lang="en-US" sz="2000" b="1" dirty="0" smtClean="0">
                <a:latin typeface="Courier New" pitchFamily="49" charset="0"/>
              </a:rPr>
              <a:t>&amp; n</a:t>
            </a:r>
            <a:endParaRPr lang="en-US" sz="2000" b="1" dirty="0">
              <a:latin typeface="Courier New" pitchFamily="49" charset="0"/>
            </a:endParaRPr>
          </a:p>
          <a:p>
            <a:pPr algn="l" rtl="0">
              <a:spcBef>
                <a:spcPct val="20000"/>
              </a:spcBef>
            </a:pPr>
            <a:r>
              <a:rPr lang="en-US" sz="2000" b="1" dirty="0">
                <a:solidFill>
                  <a:srgbClr val="0000FF"/>
                </a:solidFill>
                <a:latin typeface="Courier New" pitchFamily="49" charset="0"/>
              </a:rPr>
              <a:t>End Sub</a:t>
            </a:r>
          </a:p>
          <a:p>
            <a:pPr algn="l" rtl="0">
              <a:spcBef>
                <a:spcPts val="1800"/>
              </a:spcBef>
            </a:pPr>
            <a:r>
              <a:rPr lang="en-US" sz="2000" b="1" dirty="0">
                <a:solidFill>
                  <a:srgbClr val="0000FF"/>
                </a:solidFill>
                <a:latin typeface="Courier New" pitchFamily="49" charset="0"/>
              </a:rPr>
              <a:t>Sub</a:t>
            </a:r>
            <a:r>
              <a:rPr lang="en-US" sz="2000" b="1" dirty="0">
                <a:latin typeface="Courier New" pitchFamily="49" charset="0"/>
              </a:rPr>
              <a:t> Triple(</a:t>
            </a:r>
            <a:r>
              <a:rPr lang="en-US" sz="2000" b="1" dirty="0" err="1">
                <a:solidFill>
                  <a:srgbClr val="0000FF"/>
                </a:solidFill>
                <a:latin typeface="Courier New" pitchFamily="49" charset="0"/>
              </a:rPr>
              <a:t>ByVal</a:t>
            </a:r>
            <a:r>
              <a:rPr lang="en-US" sz="2000" b="1" dirty="0">
                <a:latin typeface="Courier New" pitchFamily="49" charset="0"/>
              </a:rPr>
              <a:t> num </a:t>
            </a:r>
            <a:r>
              <a:rPr lang="en-US" sz="2000" b="1" dirty="0">
                <a:solidFill>
                  <a:srgbClr val="0000FF"/>
                </a:solidFill>
                <a:latin typeface="Courier New" pitchFamily="49" charset="0"/>
              </a:rPr>
              <a:t>As Double</a:t>
            </a:r>
            <a:r>
              <a:rPr lang="en-US" sz="2000" b="1" dirty="0">
                <a:latin typeface="Courier New" pitchFamily="49" charset="0"/>
              </a:rPr>
              <a:t>)</a:t>
            </a:r>
          </a:p>
          <a:p>
            <a:pPr algn="l" rtl="0">
              <a:spcBef>
                <a:spcPct val="20000"/>
              </a:spcBef>
            </a:pPr>
            <a:r>
              <a:rPr lang="en-US" sz="2000" b="1" dirty="0" smtClean="0">
                <a:latin typeface="Courier New" pitchFamily="49" charset="0"/>
              </a:rPr>
              <a:t>  </a:t>
            </a:r>
            <a:r>
              <a:rPr lang="en-US" sz="2000" b="1" dirty="0">
                <a:latin typeface="Courier New" pitchFamily="49" charset="0"/>
              </a:rPr>
              <a:t>num = 3 * </a:t>
            </a:r>
            <a:r>
              <a:rPr lang="en-US" sz="2000" b="1" dirty="0" smtClean="0">
                <a:latin typeface="Courier New" pitchFamily="49" charset="0"/>
              </a:rPr>
              <a:t>num</a:t>
            </a:r>
          </a:p>
          <a:p>
            <a:pPr algn="l" rtl="0">
              <a:spcBef>
                <a:spcPct val="20000"/>
              </a:spcBef>
            </a:pPr>
            <a:r>
              <a:rPr lang="en-US" sz="2000" dirty="0" smtClean="0"/>
              <a:t>    </a:t>
            </a:r>
            <a:r>
              <a:rPr lang="en-US" sz="2000" b="1" dirty="0" smtClean="0">
                <a:latin typeface="Courier New" pitchFamily="49" charset="0"/>
              </a:rPr>
              <a:t>txtBox2.Text = </a:t>
            </a:r>
            <a:r>
              <a:rPr lang="en-US" sz="2000" b="1" dirty="0" smtClean="0">
                <a:solidFill>
                  <a:srgbClr val="C00000"/>
                </a:solidFill>
                <a:latin typeface="Courier New" pitchFamily="49" charset="0"/>
              </a:rPr>
              <a:t>“num = “ </a:t>
            </a:r>
            <a:r>
              <a:rPr lang="en-US" sz="2000" b="1" dirty="0" smtClean="0">
                <a:latin typeface="Courier New" pitchFamily="49" charset="0"/>
              </a:rPr>
              <a:t>&amp; num</a:t>
            </a:r>
            <a:endParaRPr lang="en-US" sz="2000" b="1" dirty="0">
              <a:latin typeface="Courier New" pitchFamily="49" charset="0"/>
            </a:endParaRPr>
          </a:p>
          <a:p>
            <a:pPr algn="l" rtl="0">
              <a:spcBef>
                <a:spcPct val="20000"/>
              </a:spcBef>
            </a:pP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End Sub</a:t>
            </a:r>
          </a:p>
          <a:p>
            <a:pPr algn="l" rtl="0">
              <a:spcBef>
                <a:spcPct val="50000"/>
              </a:spcBef>
            </a:pPr>
            <a:r>
              <a:rPr lang="en-US" sz="2800" dirty="0"/>
              <a:t>Output:</a:t>
            </a:r>
            <a:r>
              <a:rPr lang="en-US" sz="2000" i="1" dirty="0"/>
              <a:t>  </a:t>
            </a:r>
            <a:endParaRPr lang="en-US" sz="2000" i="1" dirty="0" smtClean="0"/>
          </a:p>
          <a:p>
            <a:pPr algn="l" rtl="0">
              <a:spcBef>
                <a:spcPct val="50000"/>
              </a:spcBef>
            </a:pPr>
            <a:r>
              <a:rPr lang="en-US" sz="2000" b="1" dirty="0" smtClean="0">
                <a:latin typeface="Courier New" pitchFamily="49" charset="0"/>
              </a:rPr>
              <a:t>num = 12</a:t>
            </a:r>
            <a:endParaRPr lang="en-US" sz="2000" b="1" dirty="0">
              <a:latin typeface="Courier New" pitchFamily="49" charset="0"/>
            </a:endParaRPr>
          </a:p>
          <a:p>
            <a:pPr algn="l" rtl="0">
              <a:spcBef>
                <a:spcPct val="50000"/>
              </a:spcBef>
            </a:pPr>
            <a:r>
              <a:rPr lang="en-US" sz="2000" b="1" dirty="0" smtClean="0">
                <a:latin typeface="Courier New" pitchFamily="49" charset="0"/>
              </a:rPr>
              <a:t>n = 4</a:t>
            </a:r>
          </a:p>
          <a:p>
            <a:pPr algn="l" rtl="0">
              <a:spcBef>
                <a:spcPct val="50000"/>
              </a:spcBef>
            </a:pPr>
            <a:endParaRPr lang="en-US" sz="2000" dirty="0">
              <a:latin typeface="Courier New" pitchFamily="49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2051720" y="2636912"/>
            <a:ext cx="3600400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3419872" y="2636912"/>
            <a:ext cx="2232248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652120" y="2348880"/>
            <a:ext cx="3096344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 rtl="0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Argument name (n) is different than parameter name (num)</a:t>
            </a:r>
            <a:endParaRPr lang="ar-SA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44208" y="5301208"/>
            <a:ext cx="720080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/>
              <a:t>12</a:t>
            </a:r>
            <a:endParaRPr lang="ar-SA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380312" y="5301208"/>
            <a:ext cx="720080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/>
              <a:t>4</a:t>
            </a:r>
            <a:endParaRPr lang="ar-SA" sz="2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444208" y="5661248"/>
            <a:ext cx="64807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 rtl="0"/>
            <a:r>
              <a:rPr lang="en-US" dirty="0" smtClean="0">
                <a:solidFill>
                  <a:schemeClr val="accent2"/>
                </a:solidFill>
              </a:rPr>
              <a:t>num</a:t>
            </a:r>
            <a:endParaRPr lang="ar-SA" dirty="0">
              <a:solidFill>
                <a:schemeClr val="accent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72200" y="4859868"/>
            <a:ext cx="201622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 rtl="0"/>
            <a:r>
              <a:rPr lang="en-US" b="1" dirty="0" smtClean="0">
                <a:solidFill>
                  <a:srgbClr val="7030A0"/>
                </a:solidFill>
              </a:rPr>
              <a:t>Memory (RAM):</a:t>
            </a:r>
            <a:endParaRPr lang="ar-SA" b="1" dirty="0">
              <a:solidFill>
                <a:srgbClr val="7030A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380312" y="5661248"/>
            <a:ext cx="64807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dirty="0" smtClean="0">
                <a:solidFill>
                  <a:schemeClr val="accent2"/>
                </a:solidFill>
              </a:rPr>
              <a:t>n</a:t>
            </a:r>
            <a:endParaRPr lang="ar-SA" dirty="0">
              <a:solidFill>
                <a:schemeClr val="accent2"/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Lect7       GC201</a:t>
            </a:r>
            <a:endParaRPr lang="ar-SA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11/2/2015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8361B23-C2C5-4ABA-BF72-B2C03B7E9C46}" type="slidenum">
              <a:rPr lang="en-US" smtClean="0">
                <a:latin typeface="Arial" pitchFamily="34" charset="0"/>
              </a:rPr>
              <a:pPr/>
              <a:t>36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400" dirty="0" smtClean="0"/>
              <a:t>Same Example: n    num </a:t>
            </a:r>
          </a:p>
        </p:txBody>
      </p:sp>
      <p:sp>
        <p:nvSpPr>
          <p:cNvPr id="40964" name="Text Box 3"/>
          <p:cNvSpPr txBox="1">
            <a:spLocks noChangeArrowheads="1"/>
          </p:cNvSpPr>
          <p:nvPr/>
        </p:nvSpPr>
        <p:spPr bwMode="auto">
          <a:xfrm>
            <a:off x="323528" y="1268760"/>
            <a:ext cx="8352928" cy="6032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Public Sub </a:t>
            </a:r>
            <a:r>
              <a:rPr lang="en-US" sz="2000" b="1" dirty="0" err="1">
                <a:latin typeface="Courier New" pitchFamily="49" charset="0"/>
              </a:rPr>
              <a:t>btnOne_Click</a:t>
            </a:r>
            <a:r>
              <a:rPr lang="en-US" sz="2000" b="1" dirty="0">
                <a:latin typeface="Courier New" pitchFamily="49" charset="0"/>
              </a:rPr>
              <a:t> (</a:t>
            </a: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...</a:t>
            </a:r>
            <a:r>
              <a:rPr lang="en-US" sz="2000" b="1" dirty="0">
                <a:latin typeface="Courier New" pitchFamily="49" charset="0"/>
              </a:rPr>
              <a:t>)</a:t>
            </a: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 Handles </a:t>
            </a:r>
            <a:r>
              <a:rPr lang="en-US" sz="2000" b="1" dirty="0" smtClean="0">
                <a:latin typeface="Courier New" pitchFamily="49" charset="0"/>
              </a:rPr>
              <a:t>_</a:t>
            </a:r>
            <a:r>
              <a:rPr lang="en-US" sz="2000" b="1" dirty="0" err="1" smtClean="0">
                <a:latin typeface="Courier New" pitchFamily="49" charset="0"/>
              </a:rPr>
              <a:t>btnOne.Click</a:t>
            </a:r>
            <a:endParaRPr lang="en-US" sz="2000" b="1" dirty="0" smtClean="0">
              <a:latin typeface="Courier New" pitchFamily="49" charset="0"/>
            </a:endParaRPr>
          </a:p>
          <a:p>
            <a:pPr algn="l" rtl="0">
              <a:spcBef>
                <a:spcPct val="50000"/>
              </a:spcBef>
            </a:pPr>
            <a:endParaRPr lang="en-US" sz="2000" b="1" dirty="0">
              <a:latin typeface="Courier New" pitchFamily="49" charset="0"/>
            </a:endParaRPr>
          </a:p>
          <a:p>
            <a:pPr algn="l" rtl="0">
              <a:spcBef>
                <a:spcPts val="600"/>
              </a:spcBef>
            </a:pP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  Dim</a:t>
            </a:r>
            <a:r>
              <a:rPr lang="en-US" sz="2000" b="1" dirty="0">
                <a:latin typeface="Courier New" pitchFamily="49" charset="0"/>
              </a:rPr>
              <a:t> num </a:t>
            </a: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  <a:r>
              <a:rPr lang="en-US" sz="2000" b="1" dirty="0">
                <a:latin typeface="Courier New" pitchFamily="49" charset="0"/>
              </a:rPr>
              <a:t> = 4</a:t>
            </a:r>
          </a:p>
          <a:p>
            <a:pPr algn="l" rtl="0">
              <a:spcBef>
                <a:spcPct val="20000"/>
              </a:spcBef>
            </a:pPr>
            <a:r>
              <a:rPr lang="en-US" sz="2000" b="1" dirty="0">
                <a:latin typeface="Courier New" pitchFamily="49" charset="0"/>
              </a:rPr>
              <a:t>  Triple(num)</a:t>
            </a:r>
          </a:p>
          <a:p>
            <a:pPr algn="l" rtl="0">
              <a:spcBef>
                <a:spcPct val="20000"/>
              </a:spcBef>
            </a:pPr>
            <a:r>
              <a:rPr lang="en-US" sz="1600" dirty="0"/>
              <a:t> </a:t>
            </a:r>
            <a:r>
              <a:rPr lang="en-US" sz="1600" dirty="0" smtClean="0"/>
              <a:t>     </a:t>
            </a:r>
            <a:r>
              <a:rPr lang="en-US" sz="2000" b="1" dirty="0" smtClean="0">
                <a:solidFill>
                  <a:prstClr val="black"/>
                </a:solidFill>
                <a:latin typeface="Courier New" pitchFamily="49" charset="0"/>
              </a:rPr>
              <a:t>txtBox1.Text = </a:t>
            </a:r>
            <a:r>
              <a:rPr lang="en-US" sz="2000" b="1" dirty="0" smtClean="0">
                <a:solidFill>
                  <a:srgbClr val="C00000"/>
                </a:solidFill>
                <a:latin typeface="Courier New" pitchFamily="49" charset="0"/>
              </a:rPr>
              <a:t>“2. num = “ </a:t>
            </a:r>
            <a:r>
              <a:rPr lang="en-US" sz="2000" b="1" dirty="0" smtClean="0">
                <a:solidFill>
                  <a:prstClr val="black"/>
                </a:solidFill>
                <a:latin typeface="Courier New" pitchFamily="49" charset="0"/>
              </a:rPr>
              <a:t>&amp; num</a:t>
            </a:r>
            <a:endParaRPr lang="en-US" sz="2000" b="1" dirty="0">
              <a:latin typeface="Courier New" pitchFamily="49" charset="0"/>
            </a:endParaRPr>
          </a:p>
          <a:p>
            <a:pPr algn="l" rtl="0">
              <a:spcBef>
                <a:spcPct val="20000"/>
              </a:spcBef>
            </a:pP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End Sub</a:t>
            </a:r>
          </a:p>
          <a:p>
            <a:pPr algn="l" rtl="0">
              <a:spcBef>
                <a:spcPts val="1800"/>
              </a:spcBef>
            </a:pPr>
            <a:r>
              <a:rPr lang="en-US" sz="2000" b="1" dirty="0">
                <a:solidFill>
                  <a:srgbClr val="0000FF"/>
                </a:solidFill>
                <a:latin typeface="Courier New" pitchFamily="49" charset="0"/>
              </a:rPr>
              <a:t>Sub</a:t>
            </a:r>
            <a:r>
              <a:rPr lang="en-US" sz="2000" b="1" dirty="0">
                <a:latin typeface="Courier New" pitchFamily="49" charset="0"/>
              </a:rPr>
              <a:t> Triple(</a:t>
            </a:r>
            <a:r>
              <a:rPr lang="en-US" sz="2000" b="1" dirty="0" err="1">
                <a:solidFill>
                  <a:srgbClr val="0000FF"/>
                </a:solidFill>
                <a:latin typeface="Courier New" pitchFamily="49" charset="0"/>
              </a:rPr>
              <a:t>ByVal</a:t>
            </a:r>
            <a:r>
              <a:rPr lang="en-US" sz="2000" b="1" dirty="0">
                <a:latin typeface="Courier New" pitchFamily="49" charset="0"/>
              </a:rPr>
              <a:t> num </a:t>
            </a:r>
            <a:r>
              <a:rPr lang="en-US" sz="2000" b="1" dirty="0">
                <a:solidFill>
                  <a:srgbClr val="0000FF"/>
                </a:solidFill>
                <a:latin typeface="Courier New" pitchFamily="49" charset="0"/>
              </a:rPr>
              <a:t>As Double</a:t>
            </a:r>
            <a:r>
              <a:rPr lang="en-US" sz="2000" b="1" dirty="0">
                <a:latin typeface="Courier New" pitchFamily="49" charset="0"/>
              </a:rPr>
              <a:t>)</a:t>
            </a:r>
          </a:p>
          <a:p>
            <a:pPr algn="l" rtl="0">
              <a:spcBef>
                <a:spcPct val="20000"/>
              </a:spcBef>
            </a:pPr>
            <a:r>
              <a:rPr lang="en-US" sz="2000" b="1" dirty="0">
                <a:latin typeface="Courier New" pitchFamily="49" charset="0"/>
              </a:rPr>
              <a:t>  num = 3 * </a:t>
            </a:r>
            <a:r>
              <a:rPr lang="en-US" sz="2000" b="1" dirty="0" smtClean="0">
                <a:latin typeface="Courier New" pitchFamily="49" charset="0"/>
              </a:rPr>
              <a:t>num</a:t>
            </a:r>
          </a:p>
          <a:p>
            <a:pPr algn="l" rtl="0">
              <a:spcBef>
                <a:spcPct val="20000"/>
              </a:spcBef>
            </a:pPr>
            <a:r>
              <a:rPr lang="en-US" sz="2000" b="1" dirty="0" smtClean="0">
                <a:latin typeface="Courier New" pitchFamily="49" charset="0"/>
              </a:rPr>
              <a:t>  txtBox2.Text = </a:t>
            </a:r>
            <a:r>
              <a:rPr lang="en-US" sz="2000" b="1" dirty="0" smtClean="0">
                <a:solidFill>
                  <a:srgbClr val="C00000"/>
                </a:solidFill>
                <a:latin typeface="Courier New" pitchFamily="49" charset="0"/>
              </a:rPr>
              <a:t>“1. num = “ </a:t>
            </a:r>
            <a:r>
              <a:rPr lang="en-US" sz="2000" b="1" dirty="0" smtClean="0">
                <a:latin typeface="Courier New" pitchFamily="49" charset="0"/>
              </a:rPr>
              <a:t>&amp; num</a:t>
            </a:r>
            <a:endParaRPr lang="en-US" sz="2000" b="1" dirty="0">
              <a:latin typeface="Courier New" pitchFamily="49" charset="0"/>
            </a:endParaRPr>
          </a:p>
          <a:p>
            <a:pPr algn="l" rtl="0">
              <a:spcBef>
                <a:spcPct val="20000"/>
              </a:spcBef>
            </a:pPr>
            <a:r>
              <a:rPr lang="en-US" sz="2000" b="1" dirty="0">
                <a:solidFill>
                  <a:srgbClr val="0000FF"/>
                </a:solidFill>
                <a:latin typeface="Courier New" pitchFamily="49" charset="0"/>
              </a:rPr>
              <a:t>End Sub</a:t>
            </a:r>
          </a:p>
          <a:p>
            <a:pPr algn="l" rtl="0">
              <a:spcBef>
                <a:spcPct val="50000"/>
              </a:spcBef>
            </a:pPr>
            <a:r>
              <a:rPr lang="en-US" sz="2800" dirty="0"/>
              <a:t>Output:</a:t>
            </a:r>
            <a:r>
              <a:rPr lang="en-US" sz="2000" i="1" dirty="0"/>
              <a:t>  </a:t>
            </a:r>
            <a:endParaRPr lang="en-US" sz="2000" b="1" dirty="0" smtClean="0">
              <a:latin typeface="Courier New" pitchFamily="49" charset="0"/>
            </a:endParaRPr>
          </a:p>
          <a:p>
            <a:pPr algn="l" rtl="0">
              <a:spcBef>
                <a:spcPct val="50000"/>
              </a:spcBef>
            </a:pPr>
            <a:r>
              <a:rPr lang="en-US" sz="2000" b="1" dirty="0" smtClean="0">
                <a:latin typeface="Courier New" pitchFamily="49" charset="0"/>
              </a:rPr>
              <a:t>1. num = 12</a:t>
            </a:r>
          </a:p>
          <a:p>
            <a:pPr algn="l" rtl="0">
              <a:spcBef>
                <a:spcPct val="50000"/>
              </a:spcBef>
            </a:pPr>
            <a:r>
              <a:rPr lang="en-US" sz="2000" b="1" dirty="0" smtClean="0">
                <a:latin typeface="Courier New" pitchFamily="49" charset="0"/>
              </a:rPr>
              <a:t>2. num = 4</a:t>
            </a:r>
          </a:p>
          <a:p>
            <a:pPr algn="l" rtl="0">
              <a:spcBef>
                <a:spcPct val="50000"/>
              </a:spcBef>
            </a:pPr>
            <a:endParaRPr lang="en-US" sz="2000" dirty="0">
              <a:latin typeface="Courier New" pitchFamily="49" charset="0"/>
            </a:endParaRPr>
          </a:p>
        </p:txBody>
      </p:sp>
      <p:sp>
        <p:nvSpPr>
          <p:cNvPr id="40965" name="Line 4"/>
          <p:cNvSpPr>
            <a:spLocks noChangeShapeType="1"/>
          </p:cNvSpPr>
          <p:nvPr/>
        </p:nvSpPr>
        <p:spPr bwMode="auto">
          <a:xfrm>
            <a:off x="5796136" y="980728"/>
            <a:ext cx="3810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ar-SA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2411760" y="2636912"/>
            <a:ext cx="367240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3419872" y="3068960"/>
            <a:ext cx="2664296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012160" y="2348880"/>
            <a:ext cx="3096344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 rtl="0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Argument name (num) is same as the parameter name (num)</a:t>
            </a:r>
            <a:endParaRPr lang="ar-SA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44208" y="5301208"/>
            <a:ext cx="720080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/>
              <a:t>12</a:t>
            </a:r>
            <a:endParaRPr lang="ar-SA" sz="2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7380312" y="5301208"/>
            <a:ext cx="720080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/>
              <a:t>4</a:t>
            </a:r>
            <a:endParaRPr lang="ar-SA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444208" y="5661248"/>
            <a:ext cx="64807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 rtl="0"/>
            <a:r>
              <a:rPr lang="en-US" dirty="0" smtClean="0">
                <a:solidFill>
                  <a:schemeClr val="accent2"/>
                </a:solidFill>
              </a:rPr>
              <a:t>num</a:t>
            </a:r>
            <a:endParaRPr lang="ar-SA" dirty="0">
              <a:solidFill>
                <a:schemeClr val="accent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372200" y="4859868"/>
            <a:ext cx="201622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 rtl="0"/>
            <a:r>
              <a:rPr lang="en-US" b="1" dirty="0" smtClean="0">
                <a:solidFill>
                  <a:srgbClr val="7030A0"/>
                </a:solidFill>
              </a:rPr>
              <a:t>Memory (RAM):</a:t>
            </a:r>
            <a:endParaRPr lang="ar-SA" b="1" dirty="0">
              <a:solidFill>
                <a:srgbClr val="7030A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80312" y="5661248"/>
            <a:ext cx="64807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dirty="0" smtClean="0">
                <a:solidFill>
                  <a:schemeClr val="accent2"/>
                </a:solidFill>
              </a:rPr>
              <a:t>num</a:t>
            </a:r>
            <a:endParaRPr lang="ar-SA" dirty="0">
              <a:solidFill>
                <a:schemeClr val="accent2"/>
              </a:solidFill>
            </a:endParaRPr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Lect7       GC201</a:t>
            </a:r>
            <a:endParaRPr lang="ar-SA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11/2/2015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F3FBECE-EAB9-486C-883D-C3D56F27CA4B}" type="slidenum">
              <a:rPr lang="en-US" smtClean="0">
                <a:latin typeface="Arial" pitchFamily="34" charset="0"/>
              </a:rPr>
              <a:pPr/>
              <a:t>37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Passing by Reference </a:t>
            </a:r>
          </a:p>
        </p:txBody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81200"/>
            <a:ext cx="7964488" cy="4151313"/>
          </a:xfrm>
        </p:spPr>
        <p:txBody>
          <a:bodyPr/>
          <a:lstStyle/>
          <a:p>
            <a:pPr algn="just" eaLnBrk="1" hangingPunct="1">
              <a:buClr>
                <a:schemeClr val="tx2"/>
              </a:buClr>
            </a:pPr>
            <a:r>
              <a:rPr lang="en-US" dirty="0" smtClean="0"/>
              <a:t>When a variable argument is passed to a </a:t>
            </a:r>
            <a:r>
              <a:rPr lang="en-US" dirty="0" err="1" smtClean="0"/>
              <a:t>ByRef</a:t>
            </a:r>
            <a:r>
              <a:rPr lang="en-US" dirty="0" smtClean="0"/>
              <a:t> parameter, the parameter is given the same memory location as the argument.</a:t>
            </a:r>
          </a:p>
          <a:p>
            <a:pPr algn="just" eaLnBrk="1" hangingPunct="1">
              <a:buClr>
                <a:schemeClr val="tx2"/>
              </a:buClr>
            </a:pPr>
            <a:endParaRPr lang="en-US" dirty="0" smtClean="0"/>
          </a:p>
          <a:p>
            <a:pPr algn="just" eaLnBrk="1" hangingPunct="1">
              <a:buClr>
                <a:schemeClr val="tx2"/>
              </a:buClr>
            </a:pPr>
            <a:r>
              <a:rPr lang="en-US" dirty="0" smtClean="0"/>
              <a:t>After the Sub procedure terminates, the variable has the value of the parameter.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Lect7       GC201</a:t>
            </a:r>
            <a:endParaRPr lang="ar-SA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11/2/2015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309BD20-EA40-4775-82CF-965B4563DAC3}" type="slidenum">
              <a:rPr lang="en-US" smtClean="0">
                <a:latin typeface="Arial" pitchFamily="34" charset="0"/>
              </a:rPr>
              <a:pPr/>
              <a:t>38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Example</a:t>
            </a:r>
          </a:p>
        </p:txBody>
      </p:sp>
      <p:sp>
        <p:nvSpPr>
          <p:cNvPr id="43012" name="Text Box 3"/>
          <p:cNvSpPr txBox="1">
            <a:spLocks noChangeArrowheads="1"/>
          </p:cNvSpPr>
          <p:nvPr/>
        </p:nvSpPr>
        <p:spPr bwMode="auto">
          <a:xfrm>
            <a:off x="457200" y="1340768"/>
            <a:ext cx="8229600" cy="6832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Public Sub </a:t>
            </a:r>
            <a:r>
              <a:rPr lang="en-US" sz="2000" b="1" dirty="0" err="1">
                <a:latin typeface="Courier New" pitchFamily="49" charset="0"/>
              </a:rPr>
              <a:t>btnOne_Click</a:t>
            </a:r>
            <a:r>
              <a:rPr lang="en-US" sz="2000" b="1" dirty="0">
                <a:latin typeface="Courier New" pitchFamily="49" charset="0"/>
              </a:rPr>
              <a:t> (</a:t>
            </a: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...</a:t>
            </a:r>
            <a:r>
              <a:rPr lang="en-US" sz="2000" b="1" dirty="0">
                <a:latin typeface="Courier New" pitchFamily="49" charset="0"/>
              </a:rPr>
              <a:t>)</a:t>
            </a: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 Handles </a:t>
            </a:r>
            <a:r>
              <a:rPr lang="en-US" sz="2000" b="1" dirty="0">
                <a:latin typeface="Courier New" pitchFamily="49" charset="0"/>
              </a:rPr>
              <a:t>_</a:t>
            </a:r>
          </a:p>
          <a:p>
            <a:pPr algn="l" rtl="0">
              <a:spcBef>
                <a:spcPct val="20000"/>
              </a:spcBef>
            </a:pP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                                </a:t>
            </a:r>
            <a:r>
              <a:rPr lang="en-US" sz="2000" b="1" dirty="0" err="1">
                <a:latin typeface="Courier New" pitchFamily="49" charset="0"/>
              </a:rPr>
              <a:t>btnOne.Click</a:t>
            </a:r>
            <a:endParaRPr lang="en-US" sz="2000" b="1" dirty="0">
              <a:latin typeface="Courier New" pitchFamily="49" charset="0"/>
            </a:endParaRPr>
          </a:p>
          <a:p>
            <a:pPr algn="l" rtl="0"/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  Dim</a:t>
            </a:r>
            <a:r>
              <a:rPr lang="en-US" sz="2000" b="1" dirty="0">
                <a:latin typeface="Courier New" pitchFamily="49" charset="0"/>
              </a:rPr>
              <a:t> num </a:t>
            </a: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  <a:r>
              <a:rPr lang="en-US" sz="2000" b="1" dirty="0">
                <a:latin typeface="Courier New" pitchFamily="49" charset="0"/>
              </a:rPr>
              <a:t> = 4</a:t>
            </a:r>
          </a:p>
          <a:p>
            <a:pPr algn="l" rtl="0">
              <a:spcBef>
                <a:spcPts val="400"/>
              </a:spcBef>
            </a:pPr>
            <a:r>
              <a:rPr lang="en-US" sz="2000" b="1" dirty="0">
                <a:latin typeface="Courier New" pitchFamily="49" charset="0"/>
              </a:rPr>
              <a:t>  Triple(num)</a:t>
            </a:r>
          </a:p>
          <a:p>
            <a:pPr algn="l" rtl="0">
              <a:spcBef>
                <a:spcPts val="400"/>
              </a:spcBef>
            </a:pPr>
            <a:r>
              <a:rPr lang="en-US" sz="2000" b="1" dirty="0" smtClean="0">
                <a:solidFill>
                  <a:prstClr val="black"/>
                </a:solidFill>
                <a:latin typeface="Courier New" pitchFamily="49" charset="0"/>
              </a:rPr>
              <a:t>  txtBox2.Text = </a:t>
            </a:r>
            <a:r>
              <a:rPr lang="en-US" sz="2000" b="1" dirty="0" smtClean="0">
                <a:solidFill>
                  <a:srgbClr val="C00000"/>
                </a:solidFill>
                <a:latin typeface="Courier New" pitchFamily="49" charset="0"/>
              </a:rPr>
              <a:t>“2. num = “ </a:t>
            </a:r>
            <a:r>
              <a:rPr lang="en-US" sz="2000" b="1" dirty="0" smtClean="0">
                <a:solidFill>
                  <a:prstClr val="black"/>
                </a:solidFill>
                <a:latin typeface="Courier New" pitchFamily="49" charset="0"/>
              </a:rPr>
              <a:t>&amp; num </a:t>
            </a:r>
          </a:p>
          <a:p>
            <a:pPr algn="l" rtl="0">
              <a:spcBef>
                <a:spcPts val="400"/>
              </a:spcBef>
            </a:pPr>
            <a:r>
              <a:rPr lang="en-US" sz="2000" b="1" dirty="0" smtClean="0">
                <a:solidFill>
                  <a:schemeClr val="folHlink"/>
                </a:solidFill>
                <a:latin typeface="Courier New" pitchFamily="49" charset="0"/>
              </a:rPr>
              <a:t>End </a:t>
            </a: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Sub</a:t>
            </a:r>
          </a:p>
          <a:p>
            <a:pPr algn="l" rtl="0">
              <a:spcBef>
                <a:spcPts val="1200"/>
              </a:spcBef>
            </a:pP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Sub</a:t>
            </a:r>
            <a:r>
              <a:rPr lang="en-US" sz="2000" b="1" dirty="0">
                <a:latin typeface="Courier New" pitchFamily="49" charset="0"/>
              </a:rPr>
              <a:t> Triple(</a:t>
            </a:r>
            <a:r>
              <a:rPr lang="en-US" sz="2000" b="1" dirty="0" err="1">
                <a:solidFill>
                  <a:schemeClr val="folHlink"/>
                </a:solidFill>
                <a:latin typeface="Courier New" pitchFamily="49" charset="0"/>
              </a:rPr>
              <a:t>ByRef</a:t>
            </a:r>
            <a:r>
              <a:rPr lang="en-US" sz="2000" b="1" dirty="0">
                <a:latin typeface="Courier New" pitchFamily="49" charset="0"/>
              </a:rPr>
              <a:t> num </a:t>
            </a: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  <a:r>
              <a:rPr lang="en-US" sz="2000" b="1" dirty="0">
                <a:latin typeface="Courier New" pitchFamily="49" charset="0"/>
              </a:rPr>
              <a:t>)</a:t>
            </a:r>
          </a:p>
          <a:p>
            <a:pPr algn="l" rtl="0">
              <a:spcBef>
                <a:spcPts val="400"/>
              </a:spcBef>
            </a:pPr>
            <a:r>
              <a:rPr lang="en-US" sz="2000" b="1" dirty="0" smtClean="0">
                <a:latin typeface="Courier New" pitchFamily="49" charset="0"/>
              </a:rPr>
              <a:t>  </a:t>
            </a:r>
            <a:r>
              <a:rPr lang="en-US" sz="2000" b="1" dirty="0">
                <a:latin typeface="Courier New" pitchFamily="49" charset="0"/>
              </a:rPr>
              <a:t>num = 3 * </a:t>
            </a:r>
            <a:r>
              <a:rPr lang="en-US" sz="2000" b="1" dirty="0" smtClean="0">
                <a:latin typeface="Courier New" pitchFamily="49" charset="0"/>
              </a:rPr>
              <a:t>num</a:t>
            </a:r>
          </a:p>
          <a:p>
            <a:pPr algn="l" rtl="0">
              <a:spcBef>
                <a:spcPts val="400"/>
              </a:spcBef>
            </a:pPr>
            <a:r>
              <a:rPr lang="en-US" sz="2000" b="1" dirty="0" smtClean="0">
                <a:solidFill>
                  <a:prstClr val="black"/>
                </a:solidFill>
                <a:latin typeface="Courier New" pitchFamily="49" charset="0"/>
              </a:rPr>
              <a:t>  txtBox1.Text = </a:t>
            </a:r>
            <a:r>
              <a:rPr lang="en-US" sz="2000" b="1" dirty="0" smtClean="0">
                <a:solidFill>
                  <a:srgbClr val="C00000"/>
                </a:solidFill>
                <a:latin typeface="Courier New" pitchFamily="49" charset="0"/>
              </a:rPr>
              <a:t>“1. num = “ </a:t>
            </a:r>
            <a:r>
              <a:rPr lang="en-US" sz="2000" b="1" dirty="0" smtClean="0">
                <a:solidFill>
                  <a:prstClr val="black"/>
                </a:solidFill>
                <a:latin typeface="Courier New" pitchFamily="49" charset="0"/>
              </a:rPr>
              <a:t>&amp; num</a:t>
            </a:r>
            <a:endParaRPr lang="en-US" sz="2000" b="1" dirty="0">
              <a:latin typeface="Courier New" pitchFamily="49" charset="0"/>
            </a:endParaRPr>
          </a:p>
          <a:p>
            <a:pPr algn="l" rtl="0">
              <a:spcBef>
                <a:spcPts val="400"/>
              </a:spcBef>
            </a:pP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End Sub</a:t>
            </a:r>
          </a:p>
          <a:p>
            <a:pPr algn="l" rtl="0">
              <a:spcBef>
                <a:spcPct val="50000"/>
              </a:spcBef>
            </a:pPr>
            <a:r>
              <a:rPr lang="en-US" sz="2800" dirty="0"/>
              <a:t>Output</a:t>
            </a:r>
            <a:r>
              <a:rPr lang="en-US" sz="2800" dirty="0" smtClean="0"/>
              <a:t>:</a:t>
            </a:r>
          </a:p>
          <a:p>
            <a:pPr lvl="0" algn="l" rtl="0">
              <a:spcBef>
                <a:spcPct val="50000"/>
              </a:spcBef>
            </a:pPr>
            <a:r>
              <a:rPr lang="en-US" sz="2000" b="1" dirty="0" smtClean="0">
                <a:solidFill>
                  <a:prstClr val="black"/>
                </a:solidFill>
                <a:latin typeface="Courier New" pitchFamily="49" charset="0"/>
              </a:rPr>
              <a:t>1. num = 12</a:t>
            </a:r>
          </a:p>
          <a:p>
            <a:pPr lvl="0" algn="l" rtl="0">
              <a:spcBef>
                <a:spcPct val="50000"/>
              </a:spcBef>
            </a:pPr>
            <a:r>
              <a:rPr lang="en-US" sz="2000" b="1" dirty="0" smtClean="0">
                <a:solidFill>
                  <a:prstClr val="black"/>
                </a:solidFill>
                <a:latin typeface="Courier New" pitchFamily="49" charset="0"/>
              </a:rPr>
              <a:t>2. num = 12</a:t>
            </a:r>
          </a:p>
          <a:p>
            <a:pPr algn="l" rtl="0">
              <a:spcBef>
                <a:spcPct val="50000"/>
              </a:spcBef>
            </a:pPr>
            <a:endParaRPr lang="en-US" sz="2800" dirty="0" smtClean="0"/>
          </a:p>
          <a:p>
            <a:pPr algn="l" rtl="0">
              <a:spcBef>
                <a:spcPct val="50000"/>
              </a:spcBef>
            </a:pPr>
            <a:endParaRPr lang="en-US" sz="2000" b="1" dirty="0">
              <a:latin typeface="Courier New" pitchFamily="49" charset="0"/>
            </a:endParaRPr>
          </a:p>
          <a:p>
            <a:pPr algn="l" rtl="0">
              <a:spcBef>
                <a:spcPct val="50000"/>
              </a:spcBef>
            </a:pPr>
            <a:endParaRPr lang="en-US" sz="2000" dirty="0">
              <a:latin typeface="Courier New" pitchFamily="49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2555776" y="2564904"/>
            <a:ext cx="3528392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>
            <a:stCxn id="7" idx="1"/>
          </p:cNvCxnSpPr>
          <p:nvPr/>
        </p:nvCxnSpPr>
        <p:spPr>
          <a:xfrm flipH="1">
            <a:off x="3491880" y="3183359"/>
            <a:ext cx="2520280" cy="3896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012160" y="2721694"/>
            <a:ext cx="3096344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 rtl="0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Argument name (num) is the same as parameter name (num)</a:t>
            </a:r>
            <a:endParaRPr lang="ar-SA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88224" y="5271591"/>
            <a:ext cx="1080120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400" b="1" dirty="0" smtClean="0"/>
              <a:t>4      12</a:t>
            </a:r>
            <a:endParaRPr lang="ar-SA" sz="2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6804248" y="5733256"/>
            <a:ext cx="86409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dirty="0" smtClean="0">
                <a:solidFill>
                  <a:schemeClr val="accent2"/>
                </a:solidFill>
              </a:rPr>
              <a:t>num</a:t>
            </a:r>
            <a:endParaRPr lang="ar-SA" dirty="0">
              <a:solidFill>
                <a:schemeClr val="accent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372200" y="4859868"/>
            <a:ext cx="201622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 rtl="0"/>
            <a:r>
              <a:rPr lang="en-US" b="1" dirty="0" smtClean="0">
                <a:solidFill>
                  <a:srgbClr val="7030A0"/>
                </a:solidFill>
              </a:rPr>
              <a:t>Memory (RAM):</a:t>
            </a:r>
            <a:endParaRPr lang="ar-SA" b="1" dirty="0">
              <a:solidFill>
                <a:srgbClr val="7030A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660232" y="5363924"/>
            <a:ext cx="100811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X</a:t>
            </a:r>
            <a:endParaRPr lang="ar-SA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6948264" y="5517232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Lect7       GC201</a:t>
            </a:r>
            <a:endParaRPr lang="ar-SA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11/2/2015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87B1DA6-53D1-4326-8100-47F1D46F6B55}" type="slidenum">
              <a:rPr lang="en-US" smtClean="0">
                <a:latin typeface="Arial" pitchFamily="34" charset="0"/>
              </a:rPr>
              <a:pPr/>
              <a:t>39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400" dirty="0" smtClean="0"/>
              <a:t>Example: num     n </a:t>
            </a:r>
          </a:p>
        </p:txBody>
      </p:sp>
      <p:sp>
        <p:nvSpPr>
          <p:cNvPr id="44036" name="Text Box 3"/>
          <p:cNvSpPr txBox="1">
            <a:spLocks noChangeArrowheads="1"/>
          </p:cNvSpPr>
          <p:nvPr/>
        </p:nvSpPr>
        <p:spPr bwMode="auto">
          <a:xfrm>
            <a:off x="457200" y="1268760"/>
            <a:ext cx="8291264" cy="584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Private Sub</a:t>
            </a:r>
            <a:r>
              <a:rPr lang="en-US" sz="2000" b="1" dirty="0">
                <a:latin typeface="Courier New" pitchFamily="49" charset="0"/>
              </a:rPr>
              <a:t> </a:t>
            </a:r>
            <a:r>
              <a:rPr lang="en-US" sz="2000" b="1" dirty="0" err="1">
                <a:latin typeface="Courier New" pitchFamily="49" charset="0"/>
              </a:rPr>
              <a:t>btnOne_Click</a:t>
            </a:r>
            <a:r>
              <a:rPr lang="en-US" sz="2000" b="1" dirty="0">
                <a:latin typeface="Courier New" pitchFamily="49" charset="0"/>
              </a:rPr>
              <a:t>(...) </a:t>
            </a: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Handles </a:t>
            </a:r>
            <a:r>
              <a:rPr lang="en-US" sz="2000" b="1" dirty="0" smtClean="0">
                <a:latin typeface="Courier New" pitchFamily="49" charset="0"/>
              </a:rPr>
              <a:t>_</a:t>
            </a:r>
            <a:r>
              <a:rPr lang="en-US" sz="2000" b="1" dirty="0" err="1" smtClean="0">
                <a:latin typeface="Courier New" pitchFamily="49" charset="0"/>
              </a:rPr>
              <a:t>btnOne_Click</a:t>
            </a:r>
            <a:endParaRPr lang="en-US" sz="2000" b="1" dirty="0">
              <a:solidFill>
                <a:schemeClr val="folHlink"/>
              </a:solidFill>
              <a:latin typeface="Courier New" pitchFamily="49" charset="0"/>
            </a:endParaRPr>
          </a:p>
          <a:p>
            <a:pPr algn="l" rtl="0">
              <a:spcBef>
                <a:spcPct val="20000"/>
              </a:spcBef>
            </a:pP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  </a:t>
            </a:r>
            <a:endParaRPr lang="en-US" sz="2000" b="1" dirty="0" smtClean="0">
              <a:solidFill>
                <a:schemeClr val="folHlink"/>
              </a:solidFill>
              <a:latin typeface="Courier New" pitchFamily="49" charset="0"/>
            </a:endParaRPr>
          </a:p>
          <a:p>
            <a:pPr algn="l" rtl="0">
              <a:spcBef>
                <a:spcPct val="20000"/>
              </a:spcBef>
            </a:pPr>
            <a:r>
              <a:rPr lang="en-US" sz="2000" b="1" dirty="0" smtClean="0">
                <a:solidFill>
                  <a:schemeClr val="folHlink"/>
                </a:solidFill>
                <a:latin typeface="Courier New" pitchFamily="49" charset="0"/>
              </a:rPr>
              <a:t>  Dim</a:t>
            </a:r>
            <a:r>
              <a:rPr lang="en-US" sz="2000" b="1" dirty="0" smtClean="0">
                <a:latin typeface="Courier New" pitchFamily="49" charset="0"/>
              </a:rPr>
              <a:t> </a:t>
            </a:r>
            <a:r>
              <a:rPr lang="en-US" sz="2000" b="1" dirty="0">
                <a:latin typeface="Courier New" pitchFamily="49" charset="0"/>
              </a:rPr>
              <a:t>n </a:t>
            </a: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  <a:r>
              <a:rPr lang="en-US" sz="2000" b="1" dirty="0">
                <a:latin typeface="Courier New" pitchFamily="49" charset="0"/>
              </a:rPr>
              <a:t> = 4</a:t>
            </a:r>
          </a:p>
          <a:p>
            <a:pPr algn="l" rtl="0">
              <a:spcBef>
                <a:spcPct val="20000"/>
              </a:spcBef>
            </a:pPr>
            <a:r>
              <a:rPr lang="en-US" sz="2000" b="1" dirty="0">
                <a:latin typeface="Courier New" pitchFamily="49" charset="0"/>
              </a:rPr>
              <a:t>  </a:t>
            </a:r>
            <a:r>
              <a:rPr lang="en-US" sz="2000" b="1" dirty="0" smtClean="0">
                <a:latin typeface="Courier New" pitchFamily="49" charset="0"/>
              </a:rPr>
              <a:t>Triple(n)</a:t>
            </a:r>
          </a:p>
          <a:p>
            <a:pPr algn="l" rtl="0">
              <a:spcBef>
                <a:spcPct val="20000"/>
              </a:spcBef>
            </a:pPr>
            <a:r>
              <a:rPr lang="en-US" sz="2000" b="1" dirty="0" smtClean="0">
                <a:latin typeface="Courier New" pitchFamily="49" charset="0"/>
              </a:rPr>
              <a:t> </a:t>
            </a:r>
            <a:r>
              <a:rPr lang="en-US" sz="1600" dirty="0" smtClean="0"/>
              <a:t> </a:t>
            </a:r>
            <a:r>
              <a:rPr lang="en-US" sz="2000" b="1" dirty="0" smtClean="0">
                <a:solidFill>
                  <a:prstClr val="black"/>
                </a:solidFill>
                <a:latin typeface="Courier New" pitchFamily="49" charset="0"/>
              </a:rPr>
              <a:t>txtBox1.Text = </a:t>
            </a:r>
            <a:r>
              <a:rPr lang="en-US" sz="2000" b="1" dirty="0" smtClean="0">
                <a:solidFill>
                  <a:srgbClr val="C00000"/>
                </a:solidFill>
                <a:latin typeface="Courier New" pitchFamily="49" charset="0"/>
              </a:rPr>
              <a:t>“n = “ </a:t>
            </a:r>
            <a:r>
              <a:rPr lang="en-US" sz="2000" b="1" dirty="0" smtClean="0">
                <a:solidFill>
                  <a:prstClr val="black"/>
                </a:solidFill>
                <a:latin typeface="Courier New" pitchFamily="49" charset="0"/>
              </a:rPr>
              <a:t>&amp; num</a:t>
            </a:r>
            <a:endParaRPr lang="en-US" sz="2000" b="1" dirty="0">
              <a:latin typeface="Courier New" pitchFamily="49" charset="0"/>
            </a:endParaRPr>
          </a:p>
          <a:p>
            <a:pPr algn="l" rtl="0">
              <a:spcBef>
                <a:spcPct val="20000"/>
              </a:spcBef>
            </a:pP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End Sub</a:t>
            </a:r>
          </a:p>
          <a:p>
            <a:pPr algn="l" rtl="0">
              <a:spcBef>
                <a:spcPct val="50000"/>
              </a:spcBef>
            </a:pP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Sub</a:t>
            </a:r>
            <a:r>
              <a:rPr lang="en-US" sz="2000" b="1" dirty="0">
                <a:latin typeface="Courier New" pitchFamily="49" charset="0"/>
              </a:rPr>
              <a:t> Triple(</a:t>
            </a:r>
            <a:r>
              <a:rPr lang="en-US" sz="2000" b="1" dirty="0" err="1">
                <a:solidFill>
                  <a:schemeClr val="folHlink"/>
                </a:solidFill>
                <a:latin typeface="Courier New" pitchFamily="49" charset="0"/>
              </a:rPr>
              <a:t>ByRef</a:t>
            </a:r>
            <a:r>
              <a:rPr lang="en-US" sz="2000" b="1" dirty="0">
                <a:latin typeface="Courier New" pitchFamily="49" charset="0"/>
              </a:rPr>
              <a:t> num </a:t>
            </a: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  <a:r>
              <a:rPr lang="en-US" sz="2000" b="1" dirty="0">
                <a:latin typeface="Courier New" pitchFamily="49" charset="0"/>
              </a:rPr>
              <a:t>)</a:t>
            </a:r>
          </a:p>
          <a:p>
            <a:pPr algn="l" rtl="0">
              <a:spcBef>
                <a:spcPct val="20000"/>
              </a:spcBef>
            </a:pPr>
            <a:r>
              <a:rPr lang="en-US" sz="2000" b="1" dirty="0">
                <a:latin typeface="Courier New" pitchFamily="49" charset="0"/>
              </a:rPr>
              <a:t>  num = 3 * </a:t>
            </a:r>
            <a:r>
              <a:rPr lang="en-US" sz="2000" b="1" dirty="0" smtClean="0">
                <a:latin typeface="Courier New" pitchFamily="49" charset="0"/>
              </a:rPr>
              <a:t>num</a:t>
            </a:r>
          </a:p>
          <a:p>
            <a:pPr algn="l" rtl="0">
              <a:spcBef>
                <a:spcPct val="20000"/>
              </a:spcBef>
            </a:pPr>
            <a:r>
              <a:rPr lang="en-US" sz="2000" b="1" dirty="0" smtClean="0">
                <a:latin typeface="Courier New" pitchFamily="49" charset="0"/>
              </a:rPr>
              <a:t>  </a:t>
            </a:r>
            <a:r>
              <a:rPr lang="en-US" sz="1600" dirty="0" smtClean="0"/>
              <a:t> </a:t>
            </a:r>
            <a:r>
              <a:rPr lang="en-US" sz="2000" b="1" dirty="0" smtClean="0">
                <a:solidFill>
                  <a:prstClr val="black"/>
                </a:solidFill>
                <a:latin typeface="Courier New" pitchFamily="49" charset="0"/>
              </a:rPr>
              <a:t>txtBox1.Text = </a:t>
            </a:r>
            <a:r>
              <a:rPr lang="en-US" sz="2000" b="1" dirty="0" smtClean="0">
                <a:solidFill>
                  <a:srgbClr val="C00000"/>
                </a:solidFill>
                <a:latin typeface="Courier New" pitchFamily="49" charset="0"/>
              </a:rPr>
              <a:t>“num = “ </a:t>
            </a:r>
            <a:r>
              <a:rPr lang="en-US" sz="2000" b="1" dirty="0" smtClean="0">
                <a:solidFill>
                  <a:prstClr val="black"/>
                </a:solidFill>
                <a:latin typeface="Courier New" pitchFamily="49" charset="0"/>
              </a:rPr>
              <a:t>&amp; num</a:t>
            </a:r>
            <a:endParaRPr lang="en-US" sz="2000" b="1" dirty="0">
              <a:latin typeface="Courier New" pitchFamily="49" charset="0"/>
            </a:endParaRPr>
          </a:p>
          <a:p>
            <a:pPr algn="l" rtl="0">
              <a:spcBef>
                <a:spcPct val="20000"/>
              </a:spcBef>
            </a:pP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End </a:t>
            </a:r>
            <a:r>
              <a:rPr lang="en-US" sz="2000" b="1" dirty="0" smtClean="0">
                <a:solidFill>
                  <a:schemeClr val="folHlink"/>
                </a:solidFill>
                <a:latin typeface="Courier New" pitchFamily="49" charset="0"/>
              </a:rPr>
              <a:t>Sub</a:t>
            </a:r>
          </a:p>
          <a:p>
            <a:pPr algn="l" rtl="0">
              <a:spcBef>
                <a:spcPct val="50000"/>
              </a:spcBef>
            </a:pPr>
            <a:r>
              <a:rPr lang="en-US" sz="2800" dirty="0" smtClean="0"/>
              <a:t>Output:</a:t>
            </a:r>
            <a:r>
              <a:rPr lang="en-US" sz="2000" i="1" dirty="0" smtClean="0"/>
              <a:t>  </a:t>
            </a:r>
            <a:endParaRPr lang="en-US" sz="2000" b="1" dirty="0" smtClean="0">
              <a:latin typeface="Courier New" pitchFamily="49" charset="0"/>
            </a:endParaRPr>
          </a:p>
          <a:p>
            <a:pPr lvl="0" algn="l" rtl="0">
              <a:spcBef>
                <a:spcPct val="50000"/>
              </a:spcBef>
            </a:pPr>
            <a:r>
              <a:rPr lang="en-US" sz="2000" b="1" dirty="0" smtClean="0">
                <a:solidFill>
                  <a:prstClr val="black"/>
                </a:solidFill>
                <a:latin typeface="Courier New" pitchFamily="49" charset="0"/>
              </a:rPr>
              <a:t>num = 12</a:t>
            </a:r>
          </a:p>
          <a:p>
            <a:pPr lvl="0" algn="l" rtl="0">
              <a:spcBef>
                <a:spcPct val="50000"/>
              </a:spcBef>
            </a:pPr>
            <a:r>
              <a:rPr lang="en-US" sz="2000" b="1" dirty="0" smtClean="0">
                <a:solidFill>
                  <a:prstClr val="black"/>
                </a:solidFill>
                <a:latin typeface="Courier New" pitchFamily="49" charset="0"/>
              </a:rPr>
              <a:t>n = 12</a:t>
            </a:r>
            <a:endParaRPr lang="en-US" sz="2000" b="1" dirty="0" smtClean="0">
              <a:latin typeface="Courier New" pitchFamily="49" charset="0"/>
            </a:endParaRPr>
          </a:p>
          <a:p>
            <a:pPr algn="l" rtl="0">
              <a:spcBef>
                <a:spcPct val="50000"/>
              </a:spcBef>
            </a:pPr>
            <a:endParaRPr lang="en-US" sz="2000" dirty="0">
              <a:latin typeface="Courier New" pitchFamily="49" charset="0"/>
            </a:endParaRPr>
          </a:p>
        </p:txBody>
      </p:sp>
      <p:sp>
        <p:nvSpPr>
          <p:cNvPr id="44037" name="Line 4"/>
          <p:cNvSpPr>
            <a:spLocks noChangeShapeType="1"/>
          </p:cNvSpPr>
          <p:nvPr/>
        </p:nvSpPr>
        <p:spPr bwMode="auto">
          <a:xfrm>
            <a:off x="5796136" y="908720"/>
            <a:ext cx="5334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ar-SA"/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2267744" y="2564904"/>
            <a:ext cx="3744416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3563888" y="3068960"/>
            <a:ext cx="252028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012160" y="2348880"/>
            <a:ext cx="3096344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 rtl="0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Argument name (n) is different than parameter name (num)</a:t>
            </a:r>
            <a:endParaRPr lang="ar-SA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16216" y="5661248"/>
            <a:ext cx="64807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 rtl="0"/>
            <a:r>
              <a:rPr lang="en-US" dirty="0" smtClean="0">
                <a:solidFill>
                  <a:schemeClr val="accent2"/>
                </a:solidFill>
              </a:rPr>
              <a:t>num</a:t>
            </a:r>
            <a:endParaRPr lang="ar-SA" dirty="0">
              <a:solidFill>
                <a:schemeClr val="accent2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72200" y="4859868"/>
            <a:ext cx="201622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 rtl="0"/>
            <a:r>
              <a:rPr lang="en-US" b="1" dirty="0" smtClean="0">
                <a:solidFill>
                  <a:srgbClr val="7030A0"/>
                </a:solidFill>
              </a:rPr>
              <a:t>Memory (RAM):</a:t>
            </a:r>
            <a:endParaRPr lang="ar-SA" b="1" dirty="0">
              <a:solidFill>
                <a:srgbClr val="7030A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236296" y="5661248"/>
            <a:ext cx="64807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dirty="0" smtClean="0">
                <a:solidFill>
                  <a:schemeClr val="accent2"/>
                </a:solidFill>
              </a:rPr>
              <a:t>n</a:t>
            </a:r>
            <a:endParaRPr lang="ar-SA" dirty="0">
              <a:solidFill>
                <a:schemeClr val="accent2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88224" y="5271591"/>
            <a:ext cx="1080120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400" b="1" dirty="0" smtClean="0"/>
              <a:t>4      12</a:t>
            </a:r>
            <a:endParaRPr lang="ar-SA" sz="2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6660232" y="5363924"/>
            <a:ext cx="100811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X</a:t>
            </a:r>
            <a:endParaRPr lang="ar-SA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6948264" y="5517232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Lect7       GC201</a:t>
            </a:r>
            <a:endParaRPr lang="ar-SA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11/2/2015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FAA479F-2902-48B3-8529-1FF71700AB9C}" type="slidenum">
              <a:rPr lang="en-US" smtClean="0">
                <a:latin typeface="Arial" pitchFamily="34" charset="0"/>
              </a:rPr>
              <a:pPr/>
              <a:t>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 Function Procedures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8686800" cy="4419600"/>
          </a:xfrm>
        </p:spPr>
        <p:txBody>
          <a:bodyPr/>
          <a:lstStyle/>
          <a:p>
            <a:pPr eaLnBrk="1" hangingPunct="1">
              <a:buClr>
                <a:schemeClr val="tx2"/>
              </a:buClr>
            </a:pPr>
            <a:r>
              <a:rPr lang="en-US" smtClean="0"/>
              <a:t>User-Defined Functions Having One Parameter</a:t>
            </a:r>
          </a:p>
          <a:p>
            <a:pPr eaLnBrk="1" hangingPunct="1">
              <a:buClr>
                <a:schemeClr val="tx2"/>
              </a:buClr>
            </a:pPr>
            <a:r>
              <a:rPr lang="en-US" smtClean="0"/>
              <a:t>User-Defined Functions Having Several Parameters </a:t>
            </a:r>
          </a:p>
          <a:p>
            <a:pPr eaLnBrk="1" hangingPunct="1">
              <a:buClr>
                <a:schemeClr val="tx2"/>
              </a:buClr>
            </a:pPr>
            <a:r>
              <a:rPr lang="en-US" smtClean="0"/>
              <a:t>User-Defined Functions Having No Parameters </a:t>
            </a:r>
          </a:p>
          <a:p>
            <a:pPr eaLnBrk="1" hangingPunct="1">
              <a:buClr>
                <a:schemeClr val="tx2"/>
              </a:buClr>
            </a:pPr>
            <a:r>
              <a:rPr lang="en-US" smtClean="0"/>
              <a:t>User-Defined Boolean-Valued Functions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Lect7       GC201</a:t>
            </a:r>
            <a:endParaRPr lang="ar-SA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11/2/2015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Most Common Use of </a:t>
            </a:r>
            <a:r>
              <a:rPr lang="en-US" sz="4000" dirty="0" err="1" smtClean="0"/>
              <a:t>ByRef</a:t>
            </a:r>
            <a:r>
              <a:rPr lang="en-US" sz="4000" dirty="0" smtClean="0"/>
              <a:t>: Get Input (Read Input)</a:t>
            </a:r>
          </a:p>
        </p:txBody>
      </p:sp>
      <p:sp>
        <p:nvSpPr>
          <p:cNvPr id="45059" name="Content Placeholder 2"/>
          <p:cNvSpPr>
            <a:spLocks noGrp="1"/>
          </p:cNvSpPr>
          <p:nvPr>
            <p:ph idx="1"/>
          </p:nvPr>
        </p:nvSpPr>
        <p:spPr>
          <a:xfrm>
            <a:off x="609600" y="1981200"/>
            <a:ext cx="8345488" cy="41513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1800"/>
              </a:spcBef>
              <a:buFontTx/>
              <a:buNone/>
            </a:pPr>
            <a:endParaRPr lang="en-US" sz="2800" b="1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Sub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 InputData(</a:t>
            </a:r>
            <a:r>
              <a:rPr lang="en-US" sz="2400" b="1" smtClean="0">
                <a:solidFill>
                  <a:schemeClr val="folHlink"/>
                </a:solidFill>
                <a:latin typeface="Courier New" pitchFamily="49" charset="0"/>
                <a:cs typeface="Courier New" pitchFamily="49" charset="0"/>
              </a:rPr>
              <a:t>ByRef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smtClean="0">
                <a:latin typeface="Courier New" pitchFamily="49" charset="0"/>
              </a:rPr>
              <a:t>wage </a:t>
            </a:r>
            <a:r>
              <a:rPr lang="en-US" sz="2400" b="1" smtClean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  <a:r>
              <a:rPr lang="en-US" sz="2400" b="1" smtClean="0">
                <a:latin typeface="Courier New" pitchFamily="49" charset="0"/>
              </a:rPr>
              <a:t>,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en-US" sz="2400" b="1" smtClean="0">
                <a:latin typeface="Courier New" pitchFamily="49" charset="0"/>
              </a:rPr>
              <a:t>              </a:t>
            </a:r>
            <a:r>
              <a:rPr lang="en-US" sz="2400" b="1" smtClean="0">
                <a:solidFill>
                  <a:schemeClr val="folHlink"/>
                </a:solidFill>
                <a:latin typeface="Courier New" pitchFamily="49" charset="0"/>
              </a:rPr>
              <a:t>ByRef</a:t>
            </a:r>
            <a:r>
              <a:rPr lang="en-US" sz="2400" b="1" smtClean="0">
                <a:latin typeface="Courier New" pitchFamily="49" charset="0"/>
              </a:rPr>
              <a:t> hrs </a:t>
            </a:r>
            <a:r>
              <a:rPr lang="en-US" sz="2400" b="1" smtClean="0">
                <a:solidFill>
                  <a:schemeClr val="folHlink"/>
                </a:solidFill>
                <a:latin typeface="Courier New" pitchFamily="49" charset="0"/>
              </a:rPr>
              <a:t>As Double)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en-US" sz="2400" b="1" smtClean="0">
                <a:solidFill>
                  <a:schemeClr val="folHlink"/>
                </a:solidFill>
                <a:latin typeface="Courier New" pitchFamily="49" charset="0"/>
              </a:rPr>
              <a:t>  </a:t>
            </a:r>
            <a:r>
              <a:rPr lang="en-US" sz="2400" b="1" smtClean="0">
                <a:latin typeface="Courier New" pitchFamily="49" charset="0"/>
              </a:rPr>
              <a:t>wage =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</a:rPr>
              <a:t>CDbl</a:t>
            </a:r>
            <a:r>
              <a:rPr lang="en-US" sz="2400" b="1" smtClean="0">
                <a:latin typeface="Courier New" pitchFamily="49" charset="0"/>
              </a:rPr>
              <a:t>(txtWage.Text)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en-US" sz="2400" b="1" smtClean="0">
                <a:latin typeface="Courier New" pitchFamily="49" charset="0"/>
              </a:rPr>
              <a:t>  hrs =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</a:rPr>
              <a:t>CDbl</a:t>
            </a:r>
            <a:r>
              <a:rPr lang="en-US" sz="2400" b="1" smtClean="0">
                <a:latin typeface="Courier New" pitchFamily="49" charset="0"/>
              </a:rPr>
              <a:t>(txtHours.Text)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</a:rPr>
              <a:t>End Sub</a:t>
            </a:r>
            <a:endParaRPr lang="en-US" sz="2400" smtClean="0">
              <a:solidFill>
                <a:srgbClr val="0000FF"/>
              </a:solidFill>
            </a:endParaRPr>
          </a:p>
        </p:txBody>
      </p:sp>
      <p:sp>
        <p:nvSpPr>
          <p:cNvPr id="4506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620B3C9-2BB9-4773-AC6D-70D86F9F7582}" type="slidenum">
              <a:rPr lang="en-US" smtClean="0">
                <a:latin typeface="Arial" pitchFamily="34" charset="0"/>
              </a:rPr>
              <a:pPr/>
              <a:t>40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Lect7       GC201</a:t>
            </a:r>
            <a:endParaRPr lang="ar-SA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11/2/2015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59650F1-6DE6-43B2-B2DF-CAD6E74B572F}" type="slidenum">
              <a:rPr lang="en-US" smtClean="0">
                <a:latin typeface="Arial" pitchFamily="34" charset="0"/>
              </a:rPr>
              <a:pPr/>
              <a:t>41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47107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Lifetime and Scope of a Variable </a:t>
            </a:r>
          </a:p>
        </p:txBody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497888" cy="4151313"/>
          </a:xfrm>
        </p:spPr>
        <p:txBody>
          <a:bodyPr/>
          <a:lstStyle/>
          <a:p>
            <a:pPr eaLnBrk="1" hangingPunct="1">
              <a:buClr>
                <a:schemeClr val="tx2"/>
              </a:buClr>
            </a:pPr>
            <a:r>
              <a:rPr lang="en-US" dirty="0" smtClean="0"/>
              <a:t>Lifetime: Period during which it remains in memory.</a:t>
            </a:r>
          </a:p>
          <a:p>
            <a:pPr eaLnBrk="1" hangingPunct="1">
              <a:buClr>
                <a:schemeClr val="tx2"/>
              </a:buClr>
            </a:pPr>
            <a:r>
              <a:rPr lang="en-US" dirty="0" smtClean="0"/>
              <a:t>Scope: In Sub procedures, defined same as in event procedures.</a:t>
            </a:r>
          </a:p>
          <a:p>
            <a:pPr eaLnBrk="1" hangingPunct="1">
              <a:buClr>
                <a:schemeClr val="tx2"/>
              </a:buClr>
            </a:pPr>
            <a:r>
              <a:rPr lang="en-US" dirty="0" smtClean="0"/>
              <a:t>Suppose a variable is declared in procedure A that calls procedure B. While procedure B executes, the variable is alive, but out of scope.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Lect7       GC201</a:t>
            </a:r>
            <a:endParaRPr lang="ar-SA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11/2/2015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B925A80-E471-4E93-9084-F49526ADFB04}" type="slidenum">
              <a:rPr lang="en-US" smtClean="0">
                <a:latin typeface="Arial" pitchFamily="34" charset="0"/>
              </a:rPr>
              <a:pPr/>
              <a:t>42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Functions vs. Sub procedures</a:t>
            </a:r>
          </a:p>
        </p:txBody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981200"/>
            <a:ext cx="7964488" cy="4151313"/>
          </a:xfrm>
        </p:spPr>
        <p:txBody>
          <a:bodyPr/>
          <a:lstStyle/>
          <a:p>
            <a:pPr eaLnBrk="1" hangingPunct="1">
              <a:buClr>
                <a:schemeClr val="tx2"/>
              </a:buClr>
            </a:pPr>
            <a:r>
              <a:rPr lang="en-US" dirty="0" smtClean="0"/>
              <a:t>Both can perform similar tasks</a:t>
            </a:r>
          </a:p>
          <a:p>
            <a:pPr eaLnBrk="1" hangingPunct="1">
              <a:buClr>
                <a:schemeClr val="tx2"/>
              </a:buClr>
            </a:pPr>
            <a:r>
              <a:rPr lang="en-US" dirty="0" smtClean="0"/>
              <a:t>Both can call other procedures</a:t>
            </a:r>
          </a:p>
          <a:p>
            <a:pPr eaLnBrk="1" hangingPunct="1">
              <a:buClr>
                <a:schemeClr val="tx2"/>
              </a:buClr>
            </a:pPr>
            <a:r>
              <a:rPr lang="en-US" dirty="0" smtClean="0"/>
              <a:t>Use a function when you want to return one and only one value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Lect7       GC201</a:t>
            </a:r>
            <a:endParaRPr lang="ar-SA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11/2/2015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22DA29A-7F2D-4BD6-A43A-FBB2B29F0977}" type="slidenum">
              <a:rPr lang="en-US" smtClean="0">
                <a:latin typeface="Arial" pitchFamily="34" charset="0"/>
              </a:rPr>
              <a:pPr/>
              <a:t>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Some Built-In Functions</a:t>
            </a:r>
          </a:p>
        </p:txBody>
      </p:sp>
      <p:sp>
        <p:nvSpPr>
          <p:cNvPr id="6148" name="TextBox 66"/>
          <p:cNvSpPr txBox="1">
            <a:spLocks noChangeArrowheads="1"/>
          </p:cNvSpPr>
          <p:nvPr/>
        </p:nvSpPr>
        <p:spPr bwMode="auto">
          <a:xfrm>
            <a:off x="381000" y="1828800"/>
            <a:ext cx="6934200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3200" b="1"/>
              <a:t>Function:</a:t>
            </a:r>
            <a:r>
              <a:rPr lang="en-US" sz="3200"/>
              <a:t> Int</a:t>
            </a:r>
          </a:p>
          <a:p>
            <a:pPr algn="l"/>
            <a:r>
              <a:rPr lang="en-US" sz="3200" b="1"/>
              <a:t>Example: </a:t>
            </a:r>
            <a:r>
              <a:rPr lang="en-US" sz="3200"/>
              <a:t>Int(2.6) is 2</a:t>
            </a:r>
          </a:p>
          <a:p>
            <a:pPr algn="l"/>
            <a:r>
              <a:rPr lang="en-US" sz="3200" b="1"/>
              <a:t>Input: </a:t>
            </a:r>
            <a:r>
              <a:rPr lang="en-US" sz="3200"/>
              <a:t>number</a:t>
            </a:r>
          </a:p>
          <a:p>
            <a:pPr algn="l"/>
            <a:r>
              <a:rPr lang="en-US" sz="3200" b="1"/>
              <a:t>Output: </a:t>
            </a:r>
            <a:r>
              <a:rPr lang="en-US" sz="3200"/>
              <a:t>number</a:t>
            </a:r>
          </a:p>
          <a:p>
            <a:pPr algn="l"/>
            <a:endParaRPr lang="en-US" sz="3200"/>
          </a:p>
          <a:p>
            <a:pPr algn="l"/>
            <a:r>
              <a:rPr lang="en-US" sz="3200" b="1">
                <a:solidFill>
                  <a:srgbClr val="663300"/>
                </a:solidFill>
              </a:rPr>
              <a:t>Function</a:t>
            </a:r>
            <a:r>
              <a:rPr lang="en-US" sz="3200">
                <a:solidFill>
                  <a:srgbClr val="663300"/>
                </a:solidFill>
              </a:rPr>
              <a:t>: </a:t>
            </a:r>
            <a:r>
              <a:rPr lang="en-US" sz="3200">
                <a:solidFill>
                  <a:srgbClr val="663300"/>
                </a:solidFill>
                <a:cs typeface="Arial" pitchFamily="34" charset="0"/>
              </a:rPr>
              <a:t>Math.Round</a:t>
            </a:r>
            <a:endParaRPr lang="en-US" sz="3200">
              <a:solidFill>
                <a:srgbClr val="663300"/>
              </a:solidFill>
            </a:endParaRPr>
          </a:p>
          <a:p>
            <a:pPr algn="l"/>
            <a:r>
              <a:rPr lang="en-US" sz="3200" b="1">
                <a:solidFill>
                  <a:srgbClr val="663300"/>
                </a:solidFill>
              </a:rPr>
              <a:t>Example: </a:t>
            </a:r>
            <a:r>
              <a:rPr lang="en-US" sz="3200">
                <a:solidFill>
                  <a:srgbClr val="663300"/>
                </a:solidFill>
                <a:cs typeface="Arial" pitchFamily="34" charset="0"/>
              </a:rPr>
              <a:t>Math.Round(1.23, 1) is 1.2 </a:t>
            </a:r>
          </a:p>
          <a:p>
            <a:pPr algn="l"/>
            <a:r>
              <a:rPr lang="en-US" sz="3200" b="1">
                <a:solidFill>
                  <a:srgbClr val="663300"/>
                </a:solidFill>
              </a:rPr>
              <a:t>Input: </a:t>
            </a:r>
            <a:r>
              <a:rPr lang="en-US" sz="3200">
                <a:solidFill>
                  <a:srgbClr val="663300"/>
                </a:solidFill>
              </a:rPr>
              <a:t>number, number</a:t>
            </a:r>
          </a:p>
          <a:p>
            <a:pPr algn="l"/>
            <a:r>
              <a:rPr lang="en-US" sz="3200" b="1"/>
              <a:t>Output: </a:t>
            </a:r>
            <a:r>
              <a:rPr lang="en-US" sz="3200"/>
              <a:t>number</a:t>
            </a:r>
          </a:p>
          <a:p>
            <a:pPr algn="l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Lect7       GC201</a:t>
            </a:r>
            <a:endParaRPr lang="ar-SA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11/2/2015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F54D779-D616-447E-9B2A-CCE48C1F1FE2}" type="slidenum">
              <a:rPr lang="en-US" smtClean="0">
                <a:latin typeface="Arial" pitchFamily="34" charset="0"/>
              </a:rPr>
              <a:pPr/>
              <a:t>6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Some Built-In Functions (continued)</a:t>
            </a:r>
          </a:p>
        </p:txBody>
      </p:sp>
      <p:sp>
        <p:nvSpPr>
          <p:cNvPr id="7172" name="TextBox 66"/>
          <p:cNvSpPr txBox="1">
            <a:spLocks noChangeArrowheads="1"/>
          </p:cNvSpPr>
          <p:nvPr/>
        </p:nvSpPr>
        <p:spPr bwMode="auto">
          <a:xfrm>
            <a:off x="0" y="1981200"/>
            <a:ext cx="8839200" cy="575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3200" b="1">
                <a:solidFill>
                  <a:srgbClr val="663300"/>
                </a:solidFill>
              </a:rPr>
              <a:t>Function:</a:t>
            </a:r>
            <a:r>
              <a:rPr lang="en-US" sz="3200">
                <a:solidFill>
                  <a:srgbClr val="663300"/>
                </a:solidFill>
              </a:rPr>
              <a:t> </a:t>
            </a:r>
            <a:r>
              <a:rPr lang="en-US" sz="3200">
                <a:solidFill>
                  <a:srgbClr val="663300"/>
                </a:solidFill>
                <a:cs typeface="Arial" pitchFamily="34" charset="0"/>
              </a:rPr>
              <a:t>FormatPercent</a:t>
            </a:r>
            <a:endParaRPr lang="en-US" sz="3200">
              <a:solidFill>
                <a:srgbClr val="663300"/>
              </a:solidFill>
            </a:endParaRPr>
          </a:p>
          <a:p>
            <a:pPr algn="l"/>
            <a:r>
              <a:rPr lang="en-US" sz="3200" b="1">
                <a:solidFill>
                  <a:srgbClr val="663300"/>
                </a:solidFill>
              </a:rPr>
              <a:t>Example: </a:t>
            </a:r>
            <a:r>
              <a:rPr lang="en-US" sz="3200">
                <a:solidFill>
                  <a:srgbClr val="663300"/>
                </a:solidFill>
                <a:cs typeface="Arial" pitchFamily="34" charset="0"/>
              </a:rPr>
              <a:t>FormatPercent(0.12, 2) is 12.00%</a:t>
            </a:r>
          </a:p>
          <a:p>
            <a:pPr algn="l"/>
            <a:r>
              <a:rPr lang="en-US" sz="3200" b="1">
                <a:solidFill>
                  <a:srgbClr val="663300"/>
                </a:solidFill>
              </a:rPr>
              <a:t>Input: </a:t>
            </a:r>
            <a:r>
              <a:rPr lang="en-US" sz="3200">
                <a:solidFill>
                  <a:srgbClr val="663300"/>
                </a:solidFill>
              </a:rPr>
              <a:t>number, number</a:t>
            </a:r>
          </a:p>
          <a:p>
            <a:pPr algn="l"/>
            <a:r>
              <a:rPr lang="en-US" sz="3200" b="1">
                <a:solidFill>
                  <a:srgbClr val="663300"/>
                </a:solidFill>
              </a:rPr>
              <a:t>Output: </a:t>
            </a:r>
            <a:r>
              <a:rPr lang="en-US" sz="3200">
                <a:solidFill>
                  <a:srgbClr val="663300"/>
                </a:solidFill>
              </a:rPr>
              <a:t>string</a:t>
            </a:r>
          </a:p>
          <a:p>
            <a:pPr algn="l"/>
            <a:endParaRPr lang="en-US" sz="3200">
              <a:solidFill>
                <a:srgbClr val="663300"/>
              </a:solidFill>
            </a:endParaRPr>
          </a:p>
          <a:p>
            <a:pPr algn="l"/>
            <a:r>
              <a:rPr lang="en-US" sz="3200" b="1">
                <a:solidFill>
                  <a:srgbClr val="663300"/>
                </a:solidFill>
              </a:rPr>
              <a:t>Function</a:t>
            </a:r>
            <a:r>
              <a:rPr lang="en-US" sz="3200">
                <a:solidFill>
                  <a:srgbClr val="663300"/>
                </a:solidFill>
              </a:rPr>
              <a:t>: </a:t>
            </a:r>
            <a:r>
              <a:rPr lang="en-US" sz="3200">
                <a:solidFill>
                  <a:srgbClr val="663300"/>
                </a:solidFill>
                <a:cs typeface="Arial" pitchFamily="34" charset="0"/>
              </a:rPr>
              <a:t>FormatNumber</a:t>
            </a:r>
            <a:endParaRPr lang="en-US" sz="3200">
              <a:solidFill>
                <a:srgbClr val="663300"/>
              </a:solidFill>
            </a:endParaRPr>
          </a:p>
          <a:p>
            <a:pPr algn="l"/>
            <a:r>
              <a:rPr lang="en-US" sz="3200" b="1">
                <a:solidFill>
                  <a:srgbClr val="663300"/>
                </a:solidFill>
              </a:rPr>
              <a:t>Example: </a:t>
            </a:r>
            <a:r>
              <a:rPr lang="en-US" sz="3200">
                <a:solidFill>
                  <a:srgbClr val="663300"/>
                </a:solidFill>
                <a:cs typeface="Arial" pitchFamily="34" charset="0"/>
              </a:rPr>
              <a:t>FormatNumber(12.62, 1) is 12.6 </a:t>
            </a:r>
          </a:p>
          <a:p>
            <a:pPr algn="l"/>
            <a:r>
              <a:rPr lang="en-US" sz="3200" b="1">
                <a:solidFill>
                  <a:srgbClr val="663300"/>
                </a:solidFill>
              </a:rPr>
              <a:t>Input: </a:t>
            </a:r>
            <a:r>
              <a:rPr lang="en-US" sz="3200">
                <a:solidFill>
                  <a:srgbClr val="663300"/>
                </a:solidFill>
              </a:rPr>
              <a:t>number, number</a:t>
            </a:r>
          </a:p>
          <a:p>
            <a:pPr algn="l"/>
            <a:r>
              <a:rPr lang="en-US" sz="3200" b="1">
                <a:solidFill>
                  <a:srgbClr val="663300"/>
                </a:solidFill>
              </a:rPr>
              <a:t>Output: </a:t>
            </a:r>
            <a:r>
              <a:rPr lang="en-US" sz="3200">
                <a:solidFill>
                  <a:srgbClr val="663300"/>
                </a:solidFill>
              </a:rPr>
              <a:t>string</a:t>
            </a:r>
          </a:p>
          <a:p>
            <a:pPr algn="l"/>
            <a:endParaRPr lang="en-US"/>
          </a:p>
          <a:p>
            <a:pPr algn="l"/>
            <a:endParaRPr lang="en-US"/>
          </a:p>
          <a:p>
            <a:pPr algn="l"/>
            <a:endParaRPr lang="en-US"/>
          </a:p>
          <a:p>
            <a:pPr algn="l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Lect7       GC201</a:t>
            </a:r>
            <a:endParaRPr lang="ar-SA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11/2/2015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100C4F5-64EF-4D41-814B-25099E93CC8D}" type="slidenum">
              <a:rPr lang="en-US" smtClean="0">
                <a:latin typeface="Arial" pitchFamily="34" charset="0"/>
              </a:rPr>
              <a:pPr/>
              <a:t>7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Function Procedures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497888" cy="41513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chemeClr val="tx2"/>
              </a:buClr>
            </a:pPr>
            <a:r>
              <a:rPr lang="en-US" dirty="0" smtClean="0"/>
              <a:t>Function procedures (aka user-defined functions) always return one value</a:t>
            </a:r>
          </a:p>
          <a:p>
            <a:pPr eaLnBrk="1" hangingPunct="1">
              <a:lnSpc>
                <a:spcPct val="90000"/>
              </a:lnSpc>
              <a:buClr>
                <a:schemeClr val="tx2"/>
              </a:buClr>
            </a:pPr>
            <a:r>
              <a:rPr lang="en-US" dirty="0" smtClean="0"/>
              <a:t>Syntax: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Function</a:t>
            </a:r>
            <a:r>
              <a:rPr lang="en-US" sz="2400" b="1" dirty="0" smtClean="0">
                <a:latin typeface="Courier New" pitchFamily="49" charset="0"/>
              </a:rPr>
              <a:t> </a:t>
            </a:r>
            <a:r>
              <a:rPr lang="en-US" sz="2400" b="1" i="1" dirty="0" err="1" smtClean="0">
                <a:latin typeface="Courier New" pitchFamily="49" charset="0"/>
              </a:rPr>
              <a:t>FunctionNam</a:t>
            </a:r>
            <a:r>
              <a:rPr lang="en-US" sz="2400" b="1" dirty="0" err="1" smtClean="0">
                <a:latin typeface="Courier New" pitchFamily="49" charset="0"/>
              </a:rPr>
              <a:t>e</a:t>
            </a:r>
            <a:r>
              <a:rPr lang="en-US" sz="2400" b="1" dirty="0" smtClean="0">
                <a:latin typeface="Courier New" pitchFamily="49" charset="0"/>
              </a:rPr>
              <a:t>(</a:t>
            </a:r>
            <a:r>
              <a:rPr lang="en-US" sz="2400" b="1" dirty="0" err="1" smtClean="0">
                <a:solidFill>
                  <a:srgbClr val="0000FF"/>
                </a:solidFill>
                <a:latin typeface="Courier New" pitchFamily="49" charset="0"/>
              </a:rPr>
              <a:t>ByVal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 </a:t>
            </a:r>
            <a:r>
              <a:rPr lang="en-US" sz="2400" b="1" i="1" dirty="0" smtClean="0">
                <a:latin typeface="Courier New" pitchFamily="49" charset="0"/>
              </a:rPr>
              <a:t>var1 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As </a:t>
            </a:r>
            <a:r>
              <a:rPr lang="en-US" sz="2400" b="1" i="1" dirty="0" smtClean="0">
                <a:solidFill>
                  <a:srgbClr val="0000FF"/>
                </a:solidFill>
                <a:latin typeface="Courier New" pitchFamily="49" charset="0"/>
              </a:rPr>
              <a:t>Type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1</a:t>
            </a:r>
            <a:r>
              <a:rPr lang="en-US" sz="2400" b="1" dirty="0" smtClean="0">
                <a:latin typeface="Courier New" pitchFamily="49" charset="0"/>
              </a:rPr>
              <a:t>,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latin typeface="Courier New" pitchFamily="49" charset="0"/>
              </a:rPr>
              <a:t>                      </a:t>
            </a:r>
            <a:r>
              <a:rPr lang="en-US" sz="2400" b="1" dirty="0" err="1" smtClean="0">
                <a:solidFill>
                  <a:srgbClr val="0000FF"/>
                </a:solidFill>
                <a:latin typeface="Courier New" pitchFamily="49" charset="0"/>
              </a:rPr>
              <a:t>ByVal</a:t>
            </a:r>
            <a:r>
              <a:rPr lang="en-US" sz="2400" b="1" dirty="0" smtClean="0">
                <a:latin typeface="Courier New" pitchFamily="49" charset="0"/>
              </a:rPr>
              <a:t> </a:t>
            </a:r>
            <a:r>
              <a:rPr lang="en-US" sz="2400" b="1" i="1" dirty="0" smtClean="0">
                <a:latin typeface="Courier New" pitchFamily="49" charset="0"/>
              </a:rPr>
              <a:t>var2 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As </a:t>
            </a:r>
            <a:r>
              <a:rPr lang="en-US" sz="2400" b="1" i="1" dirty="0" smtClean="0">
                <a:solidFill>
                  <a:srgbClr val="0000FF"/>
                </a:solidFill>
                <a:latin typeface="Courier New" pitchFamily="49" charset="0"/>
              </a:rPr>
              <a:t>Type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2</a:t>
            </a:r>
            <a:r>
              <a:rPr lang="en-US" sz="2400" b="1" dirty="0" smtClean="0">
                <a:latin typeface="Courier New" pitchFamily="49" charset="0"/>
              </a:rPr>
              <a:t>,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latin typeface="Courier New" pitchFamily="49" charset="0"/>
              </a:rPr>
              <a:t>                      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...</a:t>
            </a:r>
            <a:r>
              <a:rPr lang="en-US" sz="2400" b="1" dirty="0" smtClean="0">
                <a:latin typeface="Courier New" pitchFamily="49" charset="0"/>
              </a:rPr>
              <a:t>) 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As </a:t>
            </a:r>
            <a:r>
              <a:rPr lang="en-US" sz="2400" b="1" dirty="0" err="1" smtClean="0">
                <a:solidFill>
                  <a:srgbClr val="0000FF"/>
                </a:solidFill>
                <a:latin typeface="Courier New" pitchFamily="49" charset="0"/>
              </a:rPr>
              <a:t>ReturnD</a:t>
            </a:r>
            <a:r>
              <a:rPr lang="en-US" sz="2400" b="1" i="1" dirty="0" err="1" smtClean="0">
                <a:solidFill>
                  <a:srgbClr val="0000FF"/>
                </a:solidFill>
                <a:latin typeface="Courier New" pitchFamily="49" charset="0"/>
              </a:rPr>
              <a:t>ataType</a:t>
            </a:r>
            <a:endParaRPr lang="en-US" sz="2400" b="1" i="1" dirty="0" smtClean="0">
              <a:solidFill>
                <a:srgbClr val="0000FF"/>
              </a:solidFill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i="1" dirty="0" smtClean="0">
                <a:latin typeface="Courier New" pitchFamily="49" charset="0"/>
              </a:rPr>
              <a:t>  statement(s)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latin typeface="Courier New" pitchFamily="49" charset="0"/>
              </a:rPr>
              <a:t>  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Return</a:t>
            </a:r>
            <a:r>
              <a:rPr lang="en-US" sz="2400" b="1" dirty="0" smtClean="0">
                <a:latin typeface="Courier New" pitchFamily="49" charset="0"/>
              </a:rPr>
              <a:t> </a:t>
            </a:r>
            <a:r>
              <a:rPr lang="en-US" sz="2400" b="1" i="1" dirty="0" smtClean="0">
                <a:latin typeface="Courier New" pitchFamily="49" charset="0"/>
              </a:rPr>
              <a:t>expression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End Function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Lect7       GC201</a:t>
            </a:r>
            <a:endParaRPr lang="ar-SA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11/2/2015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 With One Parameter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304800" y="1981200"/>
            <a:ext cx="8650288" cy="4151313"/>
          </a:xfrm>
        </p:spPr>
        <p:txBody>
          <a:bodyPr/>
          <a:lstStyle/>
          <a:p>
            <a:pPr>
              <a:buFontTx/>
              <a:buNone/>
            </a:pP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Function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 FtoC(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ByVal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 t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As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)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As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</a:p>
          <a:p>
            <a:pPr>
              <a:buFontTx/>
              <a:buNone/>
            </a:pPr>
            <a:r>
              <a:rPr lang="en-US" sz="2400" b="1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 'Convert Fahrenheit temp to Celsius</a:t>
            </a:r>
          </a:p>
          <a:p>
            <a:pPr>
              <a:buFontTx/>
              <a:buNone/>
            </a:pP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Return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 (5 / 9) * (t - 32)</a:t>
            </a:r>
          </a:p>
          <a:p>
            <a:pPr>
              <a:buFontTx/>
              <a:buNone/>
            </a:pP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End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Function</a:t>
            </a:r>
            <a:endParaRPr lang="en-US" sz="240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22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131E767-2985-415D-810F-E702362B6BC6}" type="slidenum">
              <a:rPr lang="en-US" smtClean="0">
                <a:latin typeface="Arial" pitchFamily="34" charset="0"/>
              </a:rPr>
              <a:pPr/>
              <a:t>8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Lect7       GC201</a:t>
            </a:r>
            <a:endParaRPr lang="ar-SA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11/2/2015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1150938" y="457200"/>
            <a:ext cx="6697662" cy="1303338"/>
          </a:xfrm>
        </p:spPr>
        <p:txBody>
          <a:bodyPr>
            <a:normAutofit fontScale="90000"/>
          </a:bodyPr>
          <a:lstStyle/>
          <a:p>
            <a:r>
              <a:rPr lang="en-US" smtClean="0"/>
              <a:t>Header of the FtoC Function Procedure</a:t>
            </a:r>
          </a:p>
        </p:txBody>
      </p:sp>
      <p:pic>
        <p:nvPicPr>
          <p:cNvPr id="10243" name="Content Placeholder 5" descr="fig5-1.t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1275" y="2895600"/>
            <a:ext cx="9026525" cy="2025650"/>
          </a:xfrm>
        </p:spPr>
      </p:pic>
      <p:sp>
        <p:nvSpPr>
          <p:cNvPr id="1024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E6D21C-C88A-4E6A-977A-7870A23A94E1}" type="slidenum">
              <a:rPr lang="en-US" smtClean="0">
                <a:latin typeface="Arial" pitchFamily="34" charset="0"/>
              </a:rPr>
              <a:pPr/>
              <a:t>9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Lect7       GC201</a:t>
            </a:r>
            <a:endParaRPr lang="ar-SA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11/2/2015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130AFAA5D399E489E1819B440698DE2" ma:contentTypeVersion="0" ma:contentTypeDescription="Create a new document." ma:contentTypeScope="" ma:versionID="d2e5e4ccdb149d2076a9830fd3e7492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A2E12D7-AB63-4064-9528-7F6E49D3804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919E4B5-2E2B-447E-B6AA-D3475185B36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AAB2B21-643F-45EF-B272-7E26A15236DC}">
  <ds:schemaRefs>
    <ds:schemaRef ds:uri="http://www.w3.org/XML/1998/namespace"/>
    <ds:schemaRef ds:uri="http://purl.org/dc/dcmitype/"/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4269</TotalTime>
  <Words>1675</Words>
  <Application>Microsoft Office PowerPoint</Application>
  <PresentationFormat>On-screen Show (4:3)</PresentationFormat>
  <Paragraphs>493</Paragraphs>
  <Slides>42</Slides>
  <Notes>32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50" baseType="lpstr">
      <vt:lpstr>Arial</vt:lpstr>
      <vt:lpstr>Calibri</vt:lpstr>
      <vt:lpstr>Constantia</vt:lpstr>
      <vt:lpstr>Courier New</vt:lpstr>
      <vt:lpstr>Majalla UI</vt:lpstr>
      <vt:lpstr>Traditional Arabic</vt:lpstr>
      <vt:lpstr>Wingdings 2</vt:lpstr>
      <vt:lpstr>Flow</vt:lpstr>
      <vt:lpstr>Chapter#8 General Procedures</vt:lpstr>
      <vt:lpstr> General Procedures</vt:lpstr>
      <vt:lpstr>Devices for Modularity</vt:lpstr>
      <vt:lpstr> Function Procedures</vt:lpstr>
      <vt:lpstr>Some Built-In Functions</vt:lpstr>
      <vt:lpstr>Some Built-In Functions (continued)</vt:lpstr>
      <vt:lpstr>Function Procedures</vt:lpstr>
      <vt:lpstr>Example With One Parameter</vt:lpstr>
      <vt:lpstr>Header of the FtoC Function Procedure</vt:lpstr>
      <vt:lpstr>Example 1: Form</vt:lpstr>
      <vt:lpstr>Example 1: Code Using Function</vt:lpstr>
      <vt:lpstr>Example 1: Code Without Using Function</vt:lpstr>
      <vt:lpstr>Example 1: Output</vt:lpstr>
      <vt:lpstr>User-Defined Function Having Several Parameters</vt:lpstr>
      <vt:lpstr>Example 2: Form</vt:lpstr>
      <vt:lpstr>Example 2: Partial Code</vt:lpstr>
      <vt:lpstr>Example 2: Output</vt:lpstr>
      <vt:lpstr>User-Defined Function Having No Parameters</vt:lpstr>
      <vt:lpstr>User-Defined Boolean-Valued Function</vt:lpstr>
      <vt:lpstr>Sub Procedures, Part I</vt:lpstr>
      <vt:lpstr>General Form of Sub Procedure</vt:lpstr>
      <vt:lpstr>Calling a Sub Procedure</vt:lpstr>
      <vt:lpstr>Naming Sub Procedures</vt:lpstr>
      <vt:lpstr>Passing Values</vt:lpstr>
      <vt:lpstr>Arguments and Parameters</vt:lpstr>
      <vt:lpstr>Several Calling Statements</vt:lpstr>
      <vt:lpstr>Passing Strings and Numbers</vt:lpstr>
      <vt:lpstr>Variables and Expressions as Arguments</vt:lpstr>
      <vt:lpstr>Sub Procedure Having No Parameters</vt:lpstr>
      <vt:lpstr>Sub Procedure Calling Another Sub Procedure</vt:lpstr>
      <vt:lpstr>Output</vt:lpstr>
      <vt:lpstr>Sub Procedures, Part II</vt:lpstr>
      <vt:lpstr>ByVal and ByRef </vt:lpstr>
      <vt:lpstr>Passing by Value </vt:lpstr>
      <vt:lpstr> Example </vt:lpstr>
      <vt:lpstr>Same Example: n    num </vt:lpstr>
      <vt:lpstr>Passing by Reference </vt:lpstr>
      <vt:lpstr>Example</vt:lpstr>
      <vt:lpstr>Example: num     n </vt:lpstr>
      <vt:lpstr>Most Common Use of ByRef: Get Input (Read Input)</vt:lpstr>
      <vt:lpstr>Lifetime and Scope of a Variable </vt:lpstr>
      <vt:lpstr>Functions vs. Sub procedures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Maysoon</dc:creator>
  <cp:lastModifiedBy>Ashwaq</cp:lastModifiedBy>
  <cp:revision>32</cp:revision>
  <dcterms:created xsi:type="dcterms:W3CDTF">2012-04-02T22:39:50Z</dcterms:created>
  <dcterms:modified xsi:type="dcterms:W3CDTF">2015-11-02T22:10:17Z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0x0101005130AFAA5D399E489E1819B440698DE2</vt:lpwstr>
  </property>
</Properties>
</file>