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84" r:id="rId4"/>
  </p:sldMasterIdLst>
  <p:notesMasterIdLst>
    <p:notesMasterId r:id="rId26"/>
  </p:notesMasterIdLst>
  <p:sldIdLst>
    <p:sldId id="256" r:id="rId5"/>
    <p:sldId id="257" r:id="rId6"/>
    <p:sldId id="264" r:id="rId7"/>
    <p:sldId id="258" r:id="rId8"/>
    <p:sldId id="259" r:id="rId9"/>
    <p:sldId id="261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7" r:id="rId18"/>
    <p:sldId id="271" r:id="rId19"/>
    <p:sldId id="272" r:id="rId20"/>
    <p:sldId id="273" r:id="rId21"/>
    <p:sldId id="274" r:id="rId22"/>
    <p:sldId id="275" r:id="rId23"/>
    <p:sldId id="276" r:id="rId24"/>
    <p:sldId id="262" r:id="rId25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AD00"/>
    <a:srgbClr val="B07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" d="100"/>
          <a:sy n="11" d="100"/>
        </p:scale>
        <p:origin x="-120" y="-1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6185437-8607-46DE-B926-4E009A4ADD5D}" type="datetimeFigureOut">
              <a:rPr lang="x-none" smtClean="0"/>
              <a:pPr/>
              <a:t>15-08-16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FBDA59E-ED57-461E-8C41-E18A02DFD4B1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751162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5EE60B6F-5748-465B-84FB-4A93F30F7921}" type="slidenum">
              <a:rPr lang="en-US" smtClean="0"/>
              <a:pPr eaLnBrk="1" hangingPunct="1"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49944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7C7864F-4D8E-4576-BEAF-D4A5309D322E}" type="slidenum">
              <a:rPr lang="en-US" smtClean="0"/>
              <a:pPr eaLnBrk="1" hangingPunct="1"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79879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F2C1657A-3B02-4137-A1CA-74B5F5B2E782}" type="slidenum">
              <a:rPr lang="en-US" smtClean="0"/>
              <a:pPr eaLnBrk="1" hangingPunct="1"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4597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728C424C-B3FA-42FD-B7EC-93662CB699A4}" type="slidenum">
              <a:rPr lang="en-US" smtClean="0"/>
              <a:pPr eaLnBrk="1" hangingPunct="1"/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612855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6BA58AE-82F5-4C59-B422-83BF7FBA120F}" type="slidenum">
              <a:rPr lang="en-US" smtClean="0"/>
              <a:pPr eaLnBrk="1" hangingPunct="1"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19253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1BF259F8-04FC-4B40-902C-6F032F331F85}" type="slidenum">
              <a:rPr lang="en-US" smtClean="0"/>
              <a:pPr eaLnBrk="1" hangingPunct="1"/>
              <a:t>16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21430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D3FCA23-57B5-460F-B19E-625DA3A833EB}" type="slidenum">
              <a:rPr lang="en-US" smtClean="0"/>
              <a:pPr eaLnBrk="1" hangingPunct="1"/>
              <a:t>17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841888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ADF07A0-AFF2-4F13-88D8-3DD5C871457B}" type="slidenum">
              <a:rPr lang="en-US" smtClean="0"/>
              <a:pPr eaLnBrk="1" hangingPunct="1"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922011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00E117B-85A7-4C8E-AF36-98D56418D71E}" type="slidenum">
              <a:rPr lang="en-US" smtClean="0"/>
              <a:pPr eaLnBrk="1" hangingPunct="1"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40679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45001-5C86-4E69-B941-C21AA5E2C95C}" type="datetime1">
              <a:rPr lang="fr-FR" smtClean="0"/>
              <a:t>15-08-16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E3D5E-54F9-4772-ABB0-11EED0FB2FE6}" type="datetime1">
              <a:rPr lang="fr-FR" smtClean="0"/>
              <a:t>15-08-16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6EC9-D68A-4C3D-8358-FD0927597F41}" type="datetime1">
              <a:rPr lang="fr-FR" smtClean="0"/>
              <a:t>15-08-16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 userDrawn="1"/>
        </p:nvGrpSpPr>
        <p:grpSpPr bwMode="auto">
          <a:xfrm>
            <a:off x="0" y="1"/>
            <a:ext cx="9144000" cy="1285875"/>
            <a:chOff x="0" y="0"/>
            <a:chExt cx="9144000" cy="1600200"/>
          </a:xfrm>
        </p:grpSpPr>
        <p:sp>
          <p:nvSpPr>
            <p:cNvPr id="3" name="Rectangle 7"/>
            <p:cNvSpPr/>
            <p:nvPr/>
          </p:nvSpPr>
          <p:spPr>
            <a:xfrm>
              <a:off x="0" y="0"/>
              <a:ext cx="9144000" cy="160020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50000">
                  <a:schemeClr val="bg2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" name="Rectangle 8"/>
            <p:cNvSpPr/>
            <p:nvPr/>
          </p:nvSpPr>
          <p:spPr>
            <a:xfrm>
              <a:off x="0" y="1523154"/>
              <a:ext cx="9144000" cy="77046"/>
            </a:xfrm>
            <a:prstGeom prst="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C070B-EBD5-430E-9246-C33BEC73F39F}" type="datetime1">
              <a:rPr lang="fr-FR" smtClean="0"/>
              <a:t>15-08-16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8C9ED-20E5-4A59-849F-77829BB3B03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6251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lvl1pPr algn="l" rtl="0">
              <a:defRPr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just" rtl="0">
              <a:defRPr/>
            </a:lvl1pPr>
            <a:lvl2pPr algn="just" rtl="0">
              <a:defRPr/>
            </a:lvl2pPr>
            <a:lvl3pPr algn="just" rtl="0">
              <a:defRPr/>
            </a:lvl3pPr>
            <a:lvl4pPr algn="just" rtl="0">
              <a:defRPr/>
            </a:lvl4pPr>
            <a:lvl5pPr algn="just" rtl="0">
              <a:defRPr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E187F-F3B9-4D58-BA37-254863CF8B05}" type="datetime1">
              <a:rPr lang="fr-FR" smtClean="0"/>
              <a:t>15-08-16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C38E0-C8A2-4CA7-A3D3-140BA0759BCA}" type="datetime1">
              <a:rPr lang="fr-FR" smtClean="0"/>
              <a:t>15-08-16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2FF09-A630-44C8-852A-87263460A680}" type="datetime1">
              <a:rPr lang="fr-FR" smtClean="0"/>
              <a:t>15-08-16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8B91-5230-423F-8047-E00C16B35D7E}" type="datetime1">
              <a:rPr lang="fr-FR" smtClean="0"/>
              <a:t>15-08-16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2FCCE-FF63-4363-BD47-492B3013F04C}" type="datetime1">
              <a:rPr lang="fr-FR" smtClean="0"/>
              <a:t>15-08-16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7C5D-7A8C-4611-8B0F-7C64FEC16B5D}" type="datetime1">
              <a:rPr lang="fr-FR" smtClean="0"/>
              <a:t>15-08-16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FE95A-FB19-4409-8D64-754B4D25A2FE}" type="datetime1">
              <a:rPr lang="fr-FR" smtClean="0"/>
              <a:t>15-08-16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97CDA0F3-6F20-4BDC-B719-E7F5741777F1}" type="datetime1">
              <a:rPr lang="fr-FR" smtClean="0"/>
              <a:t>15-08-16</a:t>
            </a:fld>
            <a:endParaRPr lang="x-none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BCF988A-4087-45D7-B90B-DF64279B65A8}" type="datetime1">
              <a:rPr lang="fr-FR" smtClean="0"/>
              <a:t>15-08-16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Arial" pitchFamily="34" charset="0"/>
          <a:ea typeface="+mj-ea"/>
          <a:cs typeface="Arial" pitchFamily="34" charset="0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dirty="0" smtClean="0"/>
              <a:t>Lec7: SNMP Management Information</a:t>
            </a:r>
            <a:endParaRPr lang="x-none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x-non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Box 12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200" b="1" dirty="0">
                <a:solidFill>
                  <a:srgbClr val="0070C0"/>
                </a:solidFill>
              </a:rPr>
              <a:t>SNMP MANAGEMENT INFORMATION BASE</a:t>
            </a:r>
          </a:p>
        </p:txBody>
      </p:sp>
      <p:sp>
        <p:nvSpPr>
          <p:cNvPr id="8197" name="TextBox 15"/>
          <p:cNvSpPr txBox="1">
            <a:spLocks noChangeArrowheads="1"/>
          </p:cNvSpPr>
          <p:nvPr/>
        </p:nvSpPr>
        <p:spPr bwMode="auto">
          <a:xfrm>
            <a:off x="0" y="692150"/>
            <a:ext cx="9144000" cy="5238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sz="2800" b="1" dirty="0">
                <a:solidFill>
                  <a:srgbClr val="FF0000"/>
                </a:solidFill>
              </a:rPr>
              <a:t>Defining Objects – </a:t>
            </a:r>
            <a:r>
              <a:rPr lang="en-US" sz="2000" b="1" dirty="0"/>
              <a:t>ASN.1 allowed Object Syntax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6486072" y="6437314"/>
            <a:ext cx="616857" cy="3952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306917" y="3679826"/>
            <a:ext cx="3846286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l" defTabSz="762000" rtl="0">
              <a:spcBef>
                <a:spcPct val="20000"/>
              </a:spcBef>
            </a:pPr>
            <a:r>
              <a:rPr lang="en-US" altLang="ko-KR" sz="2800" b="1" dirty="0">
                <a:latin typeface="Book Antiqua" pitchFamily="18" charset="0"/>
                <a:cs typeface="HY그래픽M"/>
              </a:rPr>
              <a:t>Universal Types</a:t>
            </a:r>
            <a:endParaRPr lang="en-US" altLang="ko-KR" sz="2800" dirty="0">
              <a:latin typeface="Book Antiqua" pitchFamily="18" charset="0"/>
              <a:cs typeface="HY그래픽M"/>
            </a:endParaRPr>
          </a:p>
          <a:p>
            <a:pPr marL="742950" lvl="1" indent="-285750" algn="l" defTabSz="762000" rtl="0">
              <a:spcBef>
                <a:spcPct val="20000"/>
              </a:spcBef>
              <a:buFontTx/>
              <a:buChar char="–"/>
            </a:pPr>
            <a:r>
              <a:rPr lang="en-US" altLang="ko-KR" sz="2000" dirty="0">
                <a:latin typeface="Book Antiqua" pitchFamily="18" charset="0"/>
                <a:cs typeface="HY그래픽M"/>
              </a:rPr>
              <a:t>INTEGER </a:t>
            </a:r>
          </a:p>
          <a:p>
            <a:pPr marL="742950" lvl="1" indent="-285750" algn="l" defTabSz="762000" rtl="0">
              <a:spcBef>
                <a:spcPct val="20000"/>
              </a:spcBef>
              <a:buFontTx/>
              <a:buChar char="–"/>
            </a:pPr>
            <a:r>
              <a:rPr lang="en-US" altLang="ko-KR" sz="2000" dirty="0">
                <a:latin typeface="Book Antiqua" pitchFamily="18" charset="0"/>
                <a:cs typeface="HY그래픽M"/>
              </a:rPr>
              <a:t>OCTETSTRING</a:t>
            </a:r>
          </a:p>
          <a:p>
            <a:pPr marL="742950" lvl="1" indent="-285750" algn="l" defTabSz="762000" rtl="0">
              <a:spcBef>
                <a:spcPct val="20000"/>
              </a:spcBef>
              <a:buFontTx/>
              <a:buChar char="–"/>
            </a:pPr>
            <a:r>
              <a:rPr lang="en-US" altLang="ko-KR" sz="2000" dirty="0">
                <a:latin typeface="Book Antiqua" pitchFamily="18" charset="0"/>
                <a:cs typeface="HY그래픽M"/>
              </a:rPr>
              <a:t>NULL</a:t>
            </a:r>
          </a:p>
          <a:p>
            <a:pPr marL="742950" lvl="1" indent="-285750" algn="l" defTabSz="762000" rtl="0">
              <a:spcBef>
                <a:spcPct val="20000"/>
              </a:spcBef>
              <a:buFontTx/>
              <a:buChar char="–"/>
            </a:pPr>
            <a:r>
              <a:rPr lang="en-US" altLang="ko-KR" sz="2000" dirty="0">
                <a:latin typeface="Book Antiqua" pitchFamily="18" charset="0"/>
                <a:cs typeface="HY그래픽M"/>
              </a:rPr>
              <a:t>OBJECT IDENTIFIER</a:t>
            </a:r>
          </a:p>
          <a:p>
            <a:pPr marL="742950" lvl="1" indent="-285750" algn="l" defTabSz="762000" rtl="0">
              <a:spcBef>
                <a:spcPct val="20000"/>
              </a:spcBef>
              <a:buFontTx/>
              <a:buChar char="–"/>
            </a:pPr>
            <a:r>
              <a:rPr lang="en-US" altLang="ko-KR" sz="2000" dirty="0">
                <a:latin typeface="Book Antiqua" pitchFamily="18" charset="0"/>
                <a:cs typeface="HY그래픽M"/>
              </a:rPr>
              <a:t>SEQUENCE</a:t>
            </a:r>
          </a:p>
          <a:p>
            <a:pPr marL="742950" lvl="1" indent="-285750" algn="l" defTabSz="762000" rtl="0">
              <a:spcBef>
                <a:spcPct val="20000"/>
              </a:spcBef>
              <a:buFontTx/>
              <a:buChar char="–"/>
            </a:pPr>
            <a:r>
              <a:rPr lang="en-US" altLang="ko-KR" sz="2000" dirty="0">
                <a:latin typeface="Book Antiqua" pitchFamily="18" charset="0"/>
                <a:cs typeface="HY그래픽M"/>
              </a:rPr>
              <a:t>SEQUENCE-OF</a:t>
            </a:r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4503965" y="3663950"/>
            <a:ext cx="442685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l" defTabSz="762000" rtl="0">
              <a:spcBef>
                <a:spcPct val="20000"/>
              </a:spcBef>
            </a:pPr>
            <a:r>
              <a:rPr lang="en-US" altLang="ko-KR" sz="2800" b="1" dirty="0">
                <a:latin typeface="Book Antiqua" pitchFamily="18" charset="0"/>
                <a:cs typeface="HY그래픽M"/>
              </a:rPr>
              <a:t>Application-wide Types</a:t>
            </a:r>
            <a:endParaRPr lang="en-US" altLang="ko-KR" sz="2800" dirty="0">
              <a:latin typeface="Book Antiqua" pitchFamily="18" charset="0"/>
              <a:cs typeface="HY그래픽M"/>
            </a:endParaRPr>
          </a:p>
          <a:p>
            <a:pPr marL="742950" lvl="1" indent="-285750" algn="l" defTabSz="762000" rtl="0">
              <a:spcBef>
                <a:spcPct val="20000"/>
              </a:spcBef>
              <a:buFontTx/>
              <a:buChar char="–"/>
            </a:pPr>
            <a:r>
              <a:rPr lang="en-US" altLang="ko-KR" sz="2000" dirty="0" err="1">
                <a:latin typeface="Book Antiqua" pitchFamily="18" charset="0"/>
                <a:cs typeface="HY그래픽M"/>
              </a:rPr>
              <a:t>Networkaddress</a:t>
            </a:r>
            <a:endParaRPr lang="en-US" altLang="ko-KR" sz="2000" dirty="0">
              <a:latin typeface="Book Antiqua" pitchFamily="18" charset="0"/>
              <a:cs typeface="HY그래픽M"/>
            </a:endParaRPr>
          </a:p>
          <a:p>
            <a:pPr marL="742950" lvl="1" indent="-285750" algn="l" defTabSz="762000" rtl="0">
              <a:spcBef>
                <a:spcPct val="20000"/>
              </a:spcBef>
              <a:buFontTx/>
              <a:buChar char="–"/>
            </a:pPr>
            <a:r>
              <a:rPr lang="en-US" altLang="ko-KR" sz="2000" dirty="0" err="1">
                <a:latin typeface="Book Antiqua" pitchFamily="18" charset="0"/>
                <a:cs typeface="HY그래픽M"/>
              </a:rPr>
              <a:t>Ipaddress</a:t>
            </a:r>
            <a:endParaRPr lang="en-US" altLang="ko-KR" sz="2000" dirty="0">
              <a:latin typeface="Book Antiqua" pitchFamily="18" charset="0"/>
              <a:cs typeface="HY그래픽M"/>
            </a:endParaRPr>
          </a:p>
          <a:p>
            <a:pPr marL="742950" lvl="1" indent="-285750" algn="l" defTabSz="762000" rtl="0">
              <a:spcBef>
                <a:spcPct val="20000"/>
              </a:spcBef>
              <a:buFontTx/>
              <a:buChar char="–"/>
            </a:pPr>
            <a:r>
              <a:rPr lang="en-US" altLang="ko-KR" sz="2000" dirty="0">
                <a:latin typeface="Book Antiqua" pitchFamily="18" charset="0"/>
                <a:cs typeface="HY그래픽M"/>
              </a:rPr>
              <a:t>Counter</a:t>
            </a:r>
          </a:p>
          <a:p>
            <a:pPr marL="742950" lvl="1" indent="-285750" algn="l" defTabSz="762000" rtl="0">
              <a:spcBef>
                <a:spcPct val="20000"/>
              </a:spcBef>
              <a:buFontTx/>
              <a:buChar char="–"/>
            </a:pPr>
            <a:r>
              <a:rPr lang="en-US" altLang="ko-KR" sz="2000" dirty="0">
                <a:latin typeface="Book Antiqua" pitchFamily="18" charset="0"/>
                <a:cs typeface="HY그래픽M"/>
              </a:rPr>
              <a:t>Gauge</a:t>
            </a:r>
          </a:p>
          <a:p>
            <a:pPr marL="742950" lvl="1" indent="-285750" algn="l" defTabSz="762000" rtl="0">
              <a:spcBef>
                <a:spcPct val="20000"/>
              </a:spcBef>
              <a:buFontTx/>
              <a:buChar char="–"/>
            </a:pPr>
            <a:r>
              <a:rPr lang="en-US" altLang="ko-KR" sz="2000" dirty="0" err="1">
                <a:latin typeface="Book Antiqua" pitchFamily="18" charset="0"/>
                <a:cs typeface="HY그래픽M"/>
              </a:rPr>
              <a:t>Timeticks</a:t>
            </a:r>
            <a:endParaRPr lang="en-US" altLang="ko-KR" sz="2000" dirty="0">
              <a:latin typeface="Book Antiqua" pitchFamily="18" charset="0"/>
              <a:cs typeface="HY그래픽M"/>
            </a:endParaRPr>
          </a:p>
          <a:p>
            <a:pPr marL="742950" lvl="1" indent="-285750" algn="l" defTabSz="762000" rtl="0">
              <a:spcBef>
                <a:spcPct val="20000"/>
              </a:spcBef>
              <a:buFontTx/>
              <a:buChar char="–"/>
            </a:pPr>
            <a:r>
              <a:rPr lang="en-US" altLang="ko-KR" sz="2000" dirty="0">
                <a:latin typeface="Book Antiqua" pitchFamily="18" charset="0"/>
                <a:cs typeface="HY그래픽M"/>
              </a:rPr>
              <a:t>Opaque</a:t>
            </a:r>
          </a:p>
        </p:txBody>
      </p:sp>
      <p:sp>
        <p:nvSpPr>
          <p:cNvPr id="8201" name="TextBox 38"/>
          <p:cNvSpPr txBox="1">
            <a:spLocks noChangeArrowheads="1"/>
          </p:cNvSpPr>
          <p:nvPr/>
        </p:nvSpPr>
        <p:spPr bwMode="auto">
          <a:xfrm>
            <a:off x="0" y="1333500"/>
            <a:ext cx="91440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smtClean="0">
                <a:latin typeface="Book Antiqua" pitchFamily="18" charset="0"/>
              </a:rPr>
              <a:t>Each </a:t>
            </a:r>
            <a:r>
              <a:rPr lang="en-US" sz="2000" dirty="0">
                <a:latin typeface="Book Antiqua" pitchFamily="18" charset="0"/>
              </a:rPr>
              <a:t>object within an SNMP MIB is defined in a formal way.</a:t>
            </a: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smtClean="0">
                <a:latin typeface="Book Antiqua" pitchFamily="18" charset="0"/>
              </a:rPr>
              <a:t>Definition </a:t>
            </a:r>
            <a:r>
              <a:rPr lang="en-US" sz="2000" dirty="0">
                <a:latin typeface="Book Antiqua" pitchFamily="18" charset="0"/>
              </a:rPr>
              <a:t>specifies the data type of the object, its allowed value ranges, </a:t>
            </a:r>
            <a:r>
              <a:rPr lang="en-US" sz="2000" dirty="0" smtClean="0">
                <a:latin typeface="Book Antiqua" pitchFamily="18" charset="0"/>
              </a:rPr>
              <a:t>and </a:t>
            </a:r>
            <a:r>
              <a:rPr lang="en-US" sz="2000" dirty="0">
                <a:latin typeface="Book Antiqua" pitchFamily="18" charset="0"/>
              </a:rPr>
              <a:t>its relationship to other objects in the MIB.</a:t>
            </a: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latin typeface="Book Antiqua" pitchFamily="18" charset="0"/>
              </a:rPr>
              <a:t>ASN.1 </a:t>
            </a:r>
            <a:r>
              <a:rPr lang="en-US" sz="2000" dirty="0">
                <a:latin typeface="Book Antiqua" pitchFamily="18" charset="0"/>
              </a:rPr>
              <a:t>includes a number of predefined universal types and a grammar for </a:t>
            </a:r>
            <a:r>
              <a:rPr lang="en-US" sz="2000" dirty="0" smtClean="0">
                <a:latin typeface="Book Antiqua" pitchFamily="18" charset="0"/>
              </a:rPr>
              <a:t>defining </a:t>
            </a:r>
            <a:r>
              <a:rPr lang="en-US" sz="2000" dirty="0">
                <a:latin typeface="Book Antiqua" pitchFamily="18" charset="0"/>
              </a:rPr>
              <a:t>new types that are derived from the existing ones.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8C9ED-20E5-4A59-849F-77829BB3B03D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686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Box 12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200" b="1">
                <a:solidFill>
                  <a:srgbClr val="0070C0"/>
                </a:solidFill>
              </a:rPr>
              <a:t>SNMP MANAGEMENT INFORMATION BASE</a:t>
            </a:r>
          </a:p>
        </p:txBody>
      </p:sp>
      <p:sp>
        <p:nvSpPr>
          <p:cNvPr id="9221" name="TextBox 14"/>
          <p:cNvSpPr txBox="1">
            <a:spLocks noChangeArrowheads="1"/>
          </p:cNvSpPr>
          <p:nvPr/>
        </p:nvSpPr>
        <p:spPr bwMode="auto">
          <a:xfrm>
            <a:off x="10584" y="1260475"/>
            <a:ext cx="9144000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200" b="1" dirty="0">
                <a:latin typeface="Book Antiqua" pitchFamily="18" charset="0"/>
                <a:cs typeface="HY그래픽M"/>
              </a:rPr>
              <a:t> </a:t>
            </a:r>
            <a:r>
              <a:rPr lang="en-US" sz="2200" dirty="0" smtClean="0">
                <a:latin typeface="Book Antiqua" pitchFamily="18" charset="0"/>
              </a:rPr>
              <a:t>A </a:t>
            </a:r>
            <a:r>
              <a:rPr lang="en-US" sz="2200" dirty="0">
                <a:latin typeface="Book Antiqua" pitchFamily="18" charset="0"/>
              </a:rPr>
              <a:t>Management Information base consists of a set of Objects</a:t>
            </a: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200" dirty="0">
                <a:latin typeface="Book Antiqua" pitchFamily="18" charset="0"/>
              </a:rPr>
              <a:t> </a:t>
            </a:r>
            <a:r>
              <a:rPr lang="en-US" sz="2200" dirty="0" smtClean="0">
                <a:latin typeface="Book Antiqua" pitchFamily="18" charset="0"/>
              </a:rPr>
              <a:t>Each </a:t>
            </a:r>
            <a:r>
              <a:rPr lang="en-US" sz="2200" dirty="0">
                <a:latin typeface="Book Antiqua" pitchFamily="18" charset="0"/>
              </a:rPr>
              <a:t>object has a type and a value</a:t>
            </a:r>
            <a:endParaRPr lang="en-US" altLang="ko-KR" sz="2200" b="1" dirty="0">
              <a:latin typeface="Book Antiqua" pitchFamily="18" charset="0"/>
              <a:cs typeface="HY그래픽M"/>
            </a:endParaRP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200" b="1" dirty="0">
                <a:latin typeface="Book Antiqua" pitchFamily="18" charset="0"/>
                <a:cs typeface="HY그래픽M"/>
              </a:rPr>
              <a:t> </a:t>
            </a:r>
            <a:r>
              <a:rPr lang="en-US" sz="2200" dirty="0" smtClean="0">
                <a:latin typeface="Book Antiqua" pitchFamily="18" charset="0"/>
              </a:rPr>
              <a:t>SNMP </a:t>
            </a:r>
            <a:r>
              <a:rPr lang="en-US" sz="2200" dirty="0">
                <a:latin typeface="Book Antiqua" pitchFamily="18" charset="0"/>
              </a:rPr>
              <a:t>Managed Objects are defined using </a:t>
            </a:r>
            <a:r>
              <a:rPr lang="en-US" sz="2200" b="1" dirty="0">
                <a:latin typeface="Book Antiqua" pitchFamily="18" charset="0"/>
              </a:rPr>
              <a:t>macro</a:t>
            </a: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200" dirty="0" smtClean="0">
                <a:latin typeface="Book Antiqua" pitchFamily="18" charset="0"/>
              </a:rPr>
              <a:t>Object </a:t>
            </a:r>
            <a:r>
              <a:rPr lang="en-US" sz="2200" dirty="0">
                <a:latin typeface="Book Antiqua" pitchFamily="18" charset="0"/>
              </a:rPr>
              <a:t>definition l</a:t>
            </a:r>
            <a:r>
              <a:rPr lang="en-US" altLang="ko-KR" sz="2200" dirty="0">
                <a:latin typeface="Book Antiqua" pitchFamily="18" charset="0"/>
                <a:cs typeface="HY그래픽M"/>
              </a:rPr>
              <a:t>evels are;</a:t>
            </a:r>
            <a:endParaRPr lang="en-US" sz="2200" b="1" dirty="0">
              <a:latin typeface="Book Antiqua" pitchFamily="18" charset="0"/>
            </a:endParaRPr>
          </a:p>
          <a:p>
            <a:pPr lvl="2"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200" b="1" dirty="0">
                <a:latin typeface="Book Antiqua" pitchFamily="18" charset="0"/>
                <a:cs typeface="HY그래픽M"/>
              </a:rPr>
              <a:t> </a:t>
            </a:r>
            <a:r>
              <a:rPr lang="en-US" altLang="ko-KR" sz="2200" dirty="0" smtClean="0">
                <a:latin typeface="Book Antiqua" pitchFamily="18" charset="0"/>
                <a:cs typeface="HY그래픽M"/>
              </a:rPr>
              <a:t>Macro  </a:t>
            </a:r>
            <a:r>
              <a:rPr lang="en-US" altLang="ko-KR" sz="2200" dirty="0">
                <a:latin typeface="Book Antiqua" pitchFamily="18" charset="0"/>
                <a:cs typeface="HY그래픽M"/>
              </a:rPr>
              <a:t>definition, macro instance, and macro instance value.</a:t>
            </a: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200" b="1" dirty="0">
                <a:latin typeface="Book Antiqua" pitchFamily="18" charset="0"/>
              </a:rPr>
              <a:t> </a:t>
            </a:r>
            <a:r>
              <a:rPr lang="en-US" sz="2200" dirty="0" smtClean="0">
                <a:latin typeface="Book Antiqua" pitchFamily="18" charset="0"/>
              </a:rPr>
              <a:t>Macro </a:t>
            </a:r>
            <a:r>
              <a:rPr lang="en-US" sz="2200" dirty="0">
                <a:latin typeface="Book Antiqua" pitchFamily="18" charset="0"/>
              </a:rPr>
              <a:t>used for SNMP MIBs was initially defined in </a:t>
            </a:r>
            <a:r>
              <a:rPr lang="en-US" altLang="ko-KR" sz="2200" dirty="0">
                <a:latin typeface="Book Antiqua" pitchFamily="18" charset="0"/>
                <a:cs typeface="HY그래픽M"/>
              </a:rPr>
              <a:t>RFC 1155 (SMI), </a:t>
            </a:r>
            <a:r>
              <a:rPr lang="en-US" altLang="ko-KR" sz="2200" dirty="0" smtClean="0">
                <a:latin typeface="Book Antiqua" pitchFamily="18" charset="0"/>
                <a:cs typeface="HY그래픽M"/>
              </a:rPr>
              <a:t>and </a:t>
            </a:r>
            <a:r>
              <a:rPr lang="en-US" altLang="ko-KR" sz="2200" dirty="0">
                <a:latin typeface="Book Antiqua" pitchFamily="18" charset="0"/>
                <a:cs typeface="HY그래픽M"/>
              </a:rPr>
              <a:t>later expanded in RFC 1212 (Concise MIB definitions)</a:t>
            </a: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200" b="1" dirty="0">
                <a:latin typeface="Book Antiqua" pitchFamily="18" charset="0"/>
              </a:rPr>
              <a:t> </a:t>
            </a:r>
            <a:r>
              <a:rPr lang="en-US" altLang="ko-KR" sz="2200" b="1" dirty="0" smtClean="0">
                <a:latin typeface="Book Antiqua" pitchFamily="18" charset="0"/>
                <a:cs typeface="HY그래픽M"/>
              </a:rPr>
              <a:t>RFC </a:t>
            </a:r>
            <a:r>
              <a:rPr lang="en-US" altLang="ko-KR" sz="2200" b="1" dirty="0">
                <a:latin typeface="Book Antiqua" pitchFamily="18" charset="0"/>
                <a:cs typeface="HY그래픽M"/>
              </a:rPr>
              <a:t>1155 </a:t>
            </a:r>
            <a:r>
              <a:rPr lang="en-US" altLang="ko-KR" sz="2200" dirty="0">
                <a:latin typeface="Book Antiqua" pitchFamily="18" charset="0"/>
                <a:cs typeface="HY그래픽M"/>
              </a:rPr>
              <a:t>is used for defining MOs in MIB-I</a:t>
            </a: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200" dirty="0">
                <a:latin typeface="Book Antiqua" pitchFamily="18" charset="0"/>
                <a:cs typeface="HY그래픽M"/>
              </a:rPr>
              <a:t> </a:t>
            </a:r>
            <a:r>
              <a:rPr lang="en-US" altLang="ko-KR" sz="2200" b="1" dirty="0" smtClean="0">
                <a:latin typeface="Book Antiqua" pitchFamily="18" charset="0"/>
                <a:cs typeface="HY그래픽M"/>
              </a:rPr>
              <a:t>RFC </a:t>
            </a:r>
            <a:r>
              <a:rPr lang="en-US" altLang="ko-KR" sz="2200" b="1" dirty="0">
                <a:latin typeface="Book Antiqua" pitchFamily="18" charset="0"/>
                <a:cs typeface="HY그래픽M"/>
              </a:rPr>
              <a:t>1212</a:t>
            </a:r>
            <a:r>
              <a:rPr lang="en-US" altLang="ko-KR" sz="2200" dirty="0">
                <a:latin typeface="Book Antiqua" pitchFamily="18" charset="0"/>
                <a:cs typeface="HY그래픽M"/>
              </a:rPr>
              <a:t> is used for defining MOs in MIB-II which is implemented </a:t>
            </a:r>
            <a:r>
              <a:rPr lang="en-US" altLang="ko-KR" sz="2200" dirty="0" smtClean="0">
                <a:latin typeface="Book Antiqua" pitchFamily="18" charset="0"/>
                <a:cs typeface="HY그래픽M"/>
              </a:rPr>
              <a:t>in </a:t>
            </a:r>
            <a:r>
              <a:rPr lang="en-US" altLang="ko-KR" sz="2200" dirty="0">
                <a:latin typeface="Book Antiqua" pitchFamily="18" charset="0"/>
                <a:cs typeface="HY그래픽M"/>
              </a:rPr>
              <a:t>most SNMP agents today.</a:t>
            </a:r>
            <a:r>
              <a:rPr lang="en-US" sz="2200" b="1" dirty="0">
                <a:latin typeface="Book Antiqua" pitchFamily="18" charset="0"/>
              </a:rPr>
              <a:t>	</a:t>
            </a:r>
            <a:endParaRPr lang="en-US" altLang="ko-KR" sz="2200" b="1" dirty="0">
              <a:latin typeface="Book Antiqua" pitchFamily="18" charset="0"/>
              <a:cs typeface="HY그래픽M"/>
            </a:endParaRPr>
          </a:p>
        </p:txBody>
      </p:sp>
      <p:sp>
        <p:nvSpPr>
          <p:cNvPr id="9222" name="TextBox 15"/>
          <p:cNvSpPr txBox="1">
            <a:spLocks noChangeArrowheads="1"/>
          </p:cNvSpPr>
          <p:nvPr/>
        </p:nvSpPr>
        <p:spPr bwMode="auto">
          <a:xfrm>
            <a:off x="1280585" y="692150"/>
            <a:ext cx="7748511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sz="2800" b="1">
                <a:solidFill>
                  <a:srgbClr val="FF0000"/>
                </a:solidFill>
              </a:rPr>
              <a:t>Defining Objects – Cont’d</a:t>
            </a:r>
          </a:p>
        </p:txBody>
      </p:sp>
      <p:sp>
        <p:nvSpPr>
          <p:cNvPr id="8" name="Rectangle 7"/>
          <p:cNvSpPr/>
          <p:nvPr/>
        </p:nvSpPr>
        <p:spPr>
          <a:xfrm>
            <a:off x="6486072" y="6437314"/>
            <a:ext cx="616857" cy="3952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8C9ED-20E5-4A59-849F-77829BB3B03D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820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" t="37418" r="45869" b="50629"/>
          <a:stretch>
            <a:fillRect/>
          </a:stretch>
        </p:blipFill>
        <p:spPr bwMode="auto">
          <a:xfrm>
            <a:off x="6048" y="6292851"/>
            <a:ext cx="4144131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Box 12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200" b="1">
                <a:solidFill>
                  <a:srgbClr val="0070C0"/>
                </a:solidFill>
              </a:rPr>
              <a:t>SNMP MANAGEMENT INFORMATION BASE</a:t>
            </a:r>
          </a:p>
        </p:txBody>
      </p:sp>
      <p:sp>
        <p:nvSpPr>
          <p:cNvPr id="10245" name="TextBox 15"/>
          <p:cNvSpPr txBox="1">
            <a:spLocks noChangeArrowheads="1"/>
          </p:cNvSpPr>
          <p:nvPr/>
        </p:nvSpPr>
        <p:spPr bwMode="auto">
          <a:xfrm>
            <a:off x="1280585" y="692150"/>
            <a:ext cx="7748511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sz="2800" b="1" dirty="0">
                <a:solidFill>
                  <a:srgbClr val="FF0000"/>
                </a:solidFill>
              </a:rPr>
              <a:t>Defining Objects – Cont’d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5255381" y="1763713"/>
            <a:ext cx="3888619" cy="494188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rgbClr val="10253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rgbClr val="10253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10253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rgbClr val="10253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rgbClr val="10253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FontTx/>
              <a:buChar char="-"/>
              <a:defRPr/>
            </a:pPr>
            <a:r>
              <a:rPr lang="en-IE" sz="1400" b="1" dirty="0" smtClean="0">
                <a:latin typeface="Book Antiqua" pitchFamily="18" charset="0"/>
              </a:rPr>
              <a:t>OBJECT-TYPE</a:t>
            </a:r>
          </a:p>
          <a:p>
            <a:pPr lvl="1">
              <a:lnSpc>
                <a:spcPct val="110000"/>
              </a:lnSpc>
              <a:buFontTx/>
              <a:buChar char="-"/>
              <a:defRPr/>
            </a:pPr>
            <a:r>
              <a:rPr lang="en-IE" sz="1400" dirty="0" smtClean="0">
                <a:latin typeface="Book Antiqua" pitchFamily="18" charset="0"/>
              </a:rPr>
              <a:t>String that describes the MIB object.</a:t>
            </a:r>
          </a:p>
          <a:p>
            <a:pPr lvl="1">
              <a:lnSpc>
                <a:spcPct val="110000"/>
              </a:lnSpc>
              <a:buFontTx/>
              <a:buChar char="-"/>
              <a:defRPr/>
            </a:pPr>
            <a:r>
              <a:rPr lang="en-IE" sz="1400" dirty="0" smtClean="0">
                <a:latin typeface="Book Antiqua" pitchFamily="18" charset="0"/>
              </a:rPr>
              <a:t>Object IDentifier  (OID).</a:t>
            </a:r>
          </a:p>
          <a:p>
            <a:pPr>
              <a:lnSpc>
                <a:spcPct val="110000"/>
              </a:lnSpc>
              <a:buFontTx/>
              <a:buChar char="-"/>
              <a:defRPr/>
            </a:pPr>
            <a:r>
              <a:rPr lang="en-IE" sz="1400" b="1" dirty="0" smtClean="0">
                <a:latin typeface="Book Antiqua" pitchFamily="18" charset="0"/>
              </a:rPr>
              <a:t>SYNTAX</a:t>
            </a:r>
          </a:p>
          <a:p>
            <a:pPr lvl="1">
              <a:lnSpc>
                <a:spcPct val="110000"/>
              </a:lnSpc>
              <a:buFontTx/>
              <a:buChar char="-"/>
              <a:defRPr/>
            </a:pPr>
            <a:r>
              <a:rPr lang="en-IE" sz="1400" dirty="0" smtClean="0">
                <a:latin typeface="Book Antiqua" pitchFamily="18" charset="0"/>
              </a:rPr>
              <a:t>Defines what kind of info is stored in the MIB object. “</a:t>
            </a:r>
            <a:r>
              <a:rPr lang="en-US" sz="1400" dirty="0" smtClean="0"/>
              <a:t>datatype”</a:t>
            </a:r>
            <a:endParaRPr lang="en-IE" sz="1400" dirty="0" smtClean="0">
              <a:latin typeface="Book Antiqua" pitchFamily="18" charset="0"/>
            </a:endParaRPr>
          </a:p>
          <a:p>
            <a:pPr>
              <a:lnSpc>
                <a:spcPct val="110000"/>
              </a:lnSpc>
              <a:buFontTx/>
              <a:buChar char="-"/>
              <a:defRPr/>
            </a:pPr>
            <a:r>
              <a:rPr lang="en-IE" sz="1400" b="1" dirty="0" smtClean="0">
                <a:latin typeface="Book Antiqua" pitchFamily="18" charset="0"/>
              </a:rPr>
              <a:t>ACCESS</a:t>
            </a:r>
          </a:p>
          <a:p>
            <a:pPr lvl="1">
              <a:lnSpc>
                <a:spcPct val="110000"/>
              </a:lnSpc>
              <a:buFontTx/>
              <a:buChar char="-"/>
              <a:defRPr/>
            </a:pPr>
            <a:r>
              <a:rPr lang="en-IE" sz="1400" dirty="0">
                <a:latin typeface="Book Antiqua" pitchFamily="18" charset="0"/>
              </a:rPr>
              <a:t>r</a:t>
            </a:r>
            <a:r>
              <a:rPr lang="en-IE" sz="1400" dirty="0" smtClean="0">
                <a:latin typeface="Book Antiqua" pitchFamily="18" charset="0"/>
              </a:rPr>
              <a:t>ead-only, write-only, read-write, not accessible.</a:t>
            </a:r>
          </a:p>
          <a:p>
            <a:pPr>
              <a:lnSpc>
                <a:spcPct val="110000"/>
              </a:lnSpc>
              <a:buFontTx/>
              <a:buChar char="-"/>
              <a:defRPr/>
            </a:pPr>
            <a:r>
              <a:rPr lang="en-IE" sz="1400" b="1" dirty="0" smtClean="0">
                <a:latin typeface="Book Antiqua" pitchFamily="18" charset="0"/>
              </a:rPr>
              <a:t>STATUS</a:t>
            </a:r>
          </a:p>
          <a:p>
            <a:pPr lvl="1">
              <a:lnSpc>
                <a:spcPct val="110000"/>
              </a:lnSpc>
              <a:buFontTx/>
              <a:buChar char="-"/>
              <a:defRPr/>
            </a:pPr>
            <a:r>
              <a:rPr lang="en-IE" sz="1300" dirty="0" smtClean="0">
                <a:latin typeface="Book Antiqua" pitchFamily="18" charset="0"/>
              </a:rPr>
              <a:t>Implementation support </a:t>
            </a:r>
            <a:r>
              <a:rPr lang="en-IE" sz="1400" dirty="0" smtClean="0">
                <a:latin typeface="Book Antiqua" pitchFamily="18" charset="0"/>
              </a:rPr>
              <a:t>required. E</a:t>
            </a:r>
            <a:r>
              <a:rPr lang="en-US" sz="1400" dirty="0" smtClean="0">
                <a:latin typeface="Book Antiqua" pitchFamily="18" charset="0"/>
              </a:rPr>
              <a:t>ither</a:t>
            </a:r>
            <a:r>
              <a:rPr lang="en-US" sz="1400" dirty="0">
                <a:latin typeface="Book Antiqua" pitchFamily="18" charset="0"/>
              </a:rPr>
              <a:t> </a:t>
            </a:r>
            <a:r>
              <a:rPr lang="en-US" sz="1400" dirty="0" smtClean="0">
                <a:latin typeface="Book Antiqua" pitchFamily="18" charset="0"/>
              </a:rPr>
              <a:t>mandatory</a:t>
            </a:r>
            <a:r>
              <a:rPr lang="en-US" sz="1400" dirty="0">
                <a:latin typeface="Book Antiqua" pitchFamily="18" charset="0"/>
              </a:rPr>
              <a:t>, optional, or </a:t>
            </a:r>
            <a:r>
              <a:rPr lang="en-US" sz="1400" dirty="0" smtClean="0">
                <a:latin typeface="Book Antiqua" pitchFamily="18" charset="0"/>
              </a:rPr>
              <a:t>deprecated</a:t>
            </a:r>
            <a:endParaRPr lang="en-IE" sz="1400" dirty="0">
              <a:latin typeface="Book Antiqua" pitchFamily="18" charset="0"/>
            </a:endParaRPr>
          </a:p>
          <a:p>
            <a:pPr>
              <a:lnSpc>
                <a:spcPct val="110000"/>
              </a:lnSpc>
              <a:buFontTx/>
              <a:buChar char="-"/>
              <a:defRPr/>
            </a:pPr>
            <a:r>
              <a:rPr lang="en-IE" sz="1400" b="1" dirty="0" smtClean="0">
                <a:latin typeface="Book Antiqua" pitchFamily="18" charset="0"/>
              </a:rPr>
              <a:t>DESCRIPTION</a:t>
            </a:r>
          </a:p>
          <a:p>
            <a:pPr lvl="1">
              <a:lnSpc>
                <a:spcPct val="110000"/>
              </a:lnSpc>
              <a:buFontTx/>
              <a:buChar char="-"/>
              <a:defRPr/>
            </a:pPr>
            <a:r>
              <a:rPr lang="en-US" sz="1400" dirty="0">
                <a:latin typeface="Book Antiqua" pitchFamily="18" charset="0"/>
              </a:rPr>
              <a:t>Textual description describing this particular managed </a:t>
            </a:r>
            <a:r>
              <a:rPr lang="en-US" sz="1400" dirty="0" smtClean="0">
                <a:latin typeface="Book Antiqua" pitchFamily="18" charset="0"/>
              </a:rPr>
              <a:t>object. </a:t>
            </a:r>
            <a:r>
              <a:rPr lang="en-IE" sz="1400" dirty="0" smtClean="0">
                <a:latin typeface="Book Antiqua" pitchFamily="18" charset="0"/>
              </a:rPr>
              <a:t>Reason </a:t>
            </a:r>
            <a:r>
              <a:rPr lang="en-IE" sz="1400" dirty="0">
                <a:latin typeface="Book Antiqua" pitchFamily="18" charset="0"/>
              </a:rPr>
              <a:t>why the MIB object exists</a:t>
            </a:r>
            <a:r>
              <a:rPr lang="en-IE" sz="1400" dirty="0" smtClean="0">
                <a:latin typeface="Book Antiqua" pitchFamily="18" charset="0"/>
              </a:rPr>
              <a:t>.</a:t>
            </a:r>
          </a:p>
          <a:p>
            <a:pPr lvl="1">
              <a:lnSpc>
                <a:spcPct val="110000"/>
              </a:lnSpc>
              <a:buFontTx/>
              <a:buChar char="-"/>
              <a:defRPr/>
            </a:pPr>
            <a:endParaRPr lang="en-IE" sz="600" dirty="0">
              <a:latin typeface="Book Antiqua" pitchFamily="18" charset="0"/>
            </a:endParaRPr>
          </a:p>
          <a:p>
            <a:pPr>
              <a:lnSpc>
                <a:spcPct val="110000"/>
              </a:lnSpc>
              <a:buFontTx/>
              <a:buChar char="-"/>
              <a:defRPr/>
            </a:pPr>
            <a:r>
              <a:rPr lang="en-US" sz="1400" b="1" i="1" dirty="0" smtClean="0">
                <a:latin typeface="Book Antiqua" pitchFamily="18" charset="0"/>
              </a:rPr>
              <a:t>Unique </a:t>
            </a:r>
            <a:r>
              <a:rPr lang="en-US" sz="1400" b="1" i="1" dirty="0">
                <a:latin typeface="Book Antiqua" pitchFamily="18" charset="0"/>
              </a:rPr>
              <a:t>OID that defines this object</a:t>
            </a:r>
            <a:endParaRPr lang="en-GB" sz="1400" b="1" i="1" dirty="0">
              <a:latin typeface="Book Antiqua" pitchFamily="18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-9072" y="2519363"/>
            <a:ext cx="4773084" cy="38544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 rtl="0" eaLnBrk="0" hangingPunct="0">
              <a:lnSpc>
                <a:spcPct val="150000"/>
              </a:lnSpc>
              <a:defRPr/>
            </a:pPr>
            <a:r>
              <a:rPr lang="en-IE" sz="2200" b="1" dirty="0">
                <a:solidFill>
                  <a:srgbClr val="558ED5"/>
                </a:solidFill>
                <a:latin typeface="Book Antiqua" pitchFamily="18" charset="0"/>
                <a:cs typeface="Consolas" pitchFamily="49" charset="0"/>
              </a:rPr>
              <a:t>Object Definition Example</a:t>
            </a:r>
          </a:p>
          <a:p>
            <a:pPr algn="l" rtl="0" eaLnBrk="0" hangingPunct="0">
              <a:lnSpc>
                <a:spcPct val="150000"/>
              </a:lnSpc>
              <a:defRPr/>
            </a:pPr>
            <a:endParaRPr lang="en-GB" sz="100" b="1" dirty="0">
              <a:solidFill>
                <a:srgbClr val="558ED5"/>
              </a:solidFill>
              <a:latin typeface="Consolas" pitchFamily="49" charset="0"/>
              <a:cs typeface="Consolas" pitchFamily="49" charset="0"/>
            </a:endParaRPr>
          </a:p>
          <a:p>
            <a:pPr algn="l" rtl="0" eaLnBrk="0" hangingPunct="0">
              <a:lnSpc>
                <a:spcPct val="150000"/>
              </a:lnSpc>
              <a:defRPr/>
            </a:pPr>
            <a:r>
              <a:rPr lang="en-GB" sz="1400" dirty="0">
                <a:latin typeface="Consolas" pitchFamily="49" charset="0"/>
                <a:cs typeface="Consolas" pitchFamily="49" charset="0"/>
              </a:rPr>
              <a:t>      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tcpMaxConn 	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OBJECT-TYPE</a:t>
            </a:r>
          </a:p>
          <a:p>
            <a:pPr lvl="1" algn="l" rtl="0" eaLnBrk="0" hangingPunct="0">
              <a:lnSpc>
                <a:spcPct val="150000"/>
              </a:lnSpc>
              <a:defRPr/>
            </a:pPr>
            <a:r>
              <a:rPr lang="en-GB" sz="1400" dirty="0">
                <a:latin typeface="Courier New" pitchFamily="49" charset="0"/>
                <a:cs typeface="Courier New" pitchFamily="49" charset="0"/>
              </a:rPr>
              <a:t>	 	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SYNTAX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 	INTEGER</a:t>
            </a:r>
          </a:p>
          <a:p>
            <a:pPr lvl="2" algn="l" rtl="0" eaLnBrk="0" hangingPunct="0">
              <a:lnSpc>
                <a:spcPct val="150000"/>
              </a:lnSpc>
              <a:defRPr/>
            </a:pPr>
            <a:r>
              <a:rPr lang="en-GB" sz="1400" b="1" dirty="0">
                <a:latin typeface="Courier New" pitchFamily="49" charset="0"/>
                <a:cs typeface="Courier New" pitchFamily="49" charset="0"/>
              </a:rPr>
              <a:t>	ACCESS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 	read-only</a:t>
            </a:r>
          </a:p>
          <a:p>
            <a:pPr lvl="2" algn="l" rtl="0" eaLnBrk="0" hangingPunct="0">
              <a:lnSpc>
                <a:spcPct val="150000"/>
              </a:lnSpc>
              <a:defRPr/>
            </a:pPr>
            <a:r>
              <a:rPr lang="en-GB" sz="1400" b="1" dirty="0">
                <a:latin typeface="Courier New" pitchFamily="49" charset="0"/>
                <a:cs typeface="Courier New" pitchFamily="49" charset="0"/>
              </a:rPr>
              <a:t>	STATUS</a:t>
            </a:r>
            <a:r>
              <a:rPr lang="en-GB" sz="1400" dirty="0">
                <a:latin typeface="Courier New" pitchFamily="49" charset="0"/>
                <a:cs typeface="Courier New" pitchFamily="49" charset="0"/>
              </a:rPr>
              <a:t> 	mandatory</a:t>
            </a:r>
          </a:p>
          <a:p>
            <a:pPr lvl="2" algn="l" rtl="0" eaLnBrk="0" hangingPunct="0">
              <a:lnSpc>
                <a:spcPct val="150000"/>
              </a:lnSpc>
              <a:defRPr/>
            </a:pPr>
            <a:r>
              <a:rPr lang="en-GB" sz="1400" b="1" dirty="0">
                <a:latin typeface="Courier New" pitchFamily="49" charset="0"/>
                <a:cs typeface="Courier New" pitchFamily="49" charset="0"/>
              </a:rPr>
              <a:t>	DESCRIPTION </a:t>
            </a:r>
          </a:p>
          <a:p>
            <a:pPr lvl="3" algn="just" rtl="0" eaLnBrk="0" hangingPunct="0">
              <a:lnSpc>
                <a:spcPct val="150000"/>
              </a:lnSpc>
              <a:defRPr/>
            </a:pPr>
            <a:r>
              <a:rPr lang="en-GB" sz="1400" dirty="0">
                <a:latin typeface="Courier New" pitchFamily="49" charset="0"/>
                <a:cs typeface="Courier New" pitchFamily="49" charset="0"/>
              </a:rPr>
              <a:t>	“</a:t>
            </a:r>
            <a:r>
              <a:rPr lang="en-US" sz="1400" dirty="0">
                <a:latin typeface="Courier New" pitchFamily="49" charset="0"/>
                <a:cs typeface="Courier New" pitchFamily="49" charset="0"/>
                <a:sym typeface="Wingdings" pitchFamily="2" charset="2"/>
              </a:rPr>
              <a:t>The limit on the total 	number of TCP connections 	the entity can support.”</a:t>
            </a:r>
            <a:endParaRPr lang="en-GB" sz="1400" dirty="0">
              <a:latin typeface="Courier New" pitchFamily="49" charset="0"/>
              <a:cs typeface="Courier New" pitchFamily="49" charset="0"/>
            </a:endParaRPr>
          </a:p>
          <a:p>
            <a:pPr lvl="2" algn="l" rtl="0" eaLnBrk="0" hangingPunct="0">
              <a:lnSpc>
                <a:spcPct val="150000"/>
              </a:lnSpc>
              <a:defRPr/>
            </a:pPr>
            <a:r>
              <a:rPr lang="en-GB" sz="1400" dirty="0">
                <a:latin typeface="Courier New" pitchFamily="49" charset="0"/>
                <a:cs typeface="Courier New" pitchFamily="49" charset="0"/>
              </a:rPr>
              <a:t>::= {tcp 4}</a:t>
            </a:r>
          </a:p>
          <a:p>
            <a:pPr algn="l" rtl="0" eaLnBrk="0" hangingPunct="0">
              <a:lnSpc>
                <a:spcPct val="150000"/>
              </a:lnSpc>
              <a:defRPr/>
            </a:pPr>
            <a:endParaRPr lang="en-GB" sz="1400" b="1" dirty="0">
              <a:latin typeface="Consolas" pitchFamily="49" charset="0"/>
              <a:cs typeface="Consolas" pitchFamily="49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2063751" y="5870575"/>
            <a:ext cx="3422649" cy="60642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9" name="Rectangle 7"/>
          <p:cNvSpPr>
            <a:spLocks noChangeArrowheads="1"/>
          </p:cNvSpPr>
          <p:nvPr/>
        </p:nvSpPr>
        <p:spPr bwMode="auto">
          <a:xfrm>
            <a:off x="-83155" y="1276351"/>
            <a:ext cx="893838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b="1" dirty="0">
                <a:latin typeface="Book Antiqua" pitchFamily="18" charset="0"/>
              </a:rPr>
              <a:t> MIB Object </a:t>
            </a:r>
            <a:r>
              <a:rPr lang="en-US" sz="2000" dirty="0">
                <a:latin typeface="Book Antiqua" pitchFamily="18" charset="0"/>
              </a:rPr>
              <a:t>definition is mainly composed of:</a:t>
            </a:r>
          </a:p>
          <a:p>
            <a:pPr lvl="2" algn="just" rtl="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b="1" dirty="0">
                <a:latin typeface="Book Antiqua" pitchFamily="18" charset="0"/>
              </a:rPr>
              <a:t> </a:t>
            </a:r>
            <a:r>
              <a:rPr lang="en-US" sz="2000" b="1" dirty="0" smtClean="0">
                <a:latin typeface="Book Antiqua" pitchFamily="18" charset="0"/>
              </a:rPr>
              <a:t>Syntax</a:t>
            </a:r>
            <a:r>
              <a:rPr lang="en-US" sz="2000" dirty="0">
                <a:latin typeface="Book Antiqua" pitchFamily="18" charset="0"/>
              </a:rPr>
              <a:t>, </a:t>
            </a:r>
            <a:r>
              <a:rPr lang="en-US" sz="2000" b="1" dirty="0">
                <a:latin typeface="Book Antiqua" pitchFamily="18" charset="0"/>
              </a:rPr>
              <a:t>Access</a:t>
            </a:r>
            <a:r>
              <a:rPr lang="en-US" sz="2000" dirty="0">
                <a:latin typeface="Book Antiqua" pitchFamily="18" charset="0"/>
              </a:rPr>
              <a:t> and </a:t>
            </a:r>
            <a:r>
              <a:rPr lang="en-US" sz="2000" b="1" dirty="0">
                <a:latin typeface="Book Antiqua" pitchFamily="18" charset="0"/>
              </a:rPr>
              <a:t>Status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8C9ED-20E5-4A59-849F-77829BB3B03D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6805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xtBox 14"/>
          <p:cNvSpPr txBox="1">
            <a:spLocks noChangeArrowheads="1"/>
          </p:cNvSpPr>
          <p:nvPr/>
        </p:nvSpPr>
        <p:spPr bwMode="auto">
          <a:xfrm>
            <a:off x="0" y="1371600"/>
            <a:ext cx="9144000" cy="512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200" dirty="0">
                <a:latin typeface="Book Antiqua" pitchFamily="18" charset="0"/>
              </a:rPr>
              <a:t>  </a:t>
            </a:r>
            <a:r>
              <a:rPr lang="en-US" altLang="ko-KR" sz="2200" dirty="0" smtClean="0">
                <a:latin typeface="Book Antiqua" pitchFamily="18" charset="0"/>
                <a:cs typeface="HY그래픽M"/>
              </a:rPr>
              <a:t>SNMP </a:t>
            </a:r>
            <a:r>
              <a:rPr lang="en-US" altLang="ko-KR" sz="2200" dirty="0">
                <a:latin typeface="Book Antiqua" pitchFamily="18" charset="0"/>
                <a:cs typeface="HY그래픽M"/>
              </a:rPr>
              <a:t>MIB structure only supports a </a:t>
            </a:r>
            <a:r>
              <a:rPr lang="en-US" altLang="ko-KR" sz="2200" b="1" dirty="0">
                <a:latin typeface="Book Antiqua" pitchFamily="18" charset="0"/>
                <a:cs typeface="HY그래픽M"/>
              </a:rPr>
              <a:t>simple 2-dimensional table </a:t>
            </a:r>
            <a:r>
              <a:rPr lang="en-US" altLang="ko-KR" sz="2200" dirty="0" smtClean="0">
                <a:latin typeface="Book Antiqua" pitchFamily="18" charset="0"/>
                <a:cs typeface="HY그래픽M"/>
              </a:rPr>
              <a:t>with</a:t>
            </a:r>
            <a:r>
              <a:rPr lang="en-US" altLang="ko-KR" sz="2200" b="1" dirty="0" smtClean="0">
                <a:latin typeface="Book Antiqua" pitchFamily="18" charset="0"/>
                <a:cs typeface="HY그래픽M"/>
              </a:rPr>
              <a:t> </a:t>
            </a:r>
            <a:r>
              <a:rPr lang="en-US" altLang="ko-KR" sz="2200" b="1" dirty="0">
                <a:latin typeface="Book Antiqua" pitchFamily="18" charset="0"/>
                <a:cs typeface="HY그래픽M"/>
              </a:rPr>
              <a:t>scalar-valued entries</a:t>
            </a:r>
            <a:endParaRPr lang="en-US" altLang="ko-KR" sz="2200" dirty="0">
              <a:latin typeface="Book Antiqua" pitchFamily="18" charset="0"/>
              <a:cs typeface="HY그래픽M"/>
            </a:endParaRP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200" dirty="0">
                <a:latin typeface="Book Antiqua" pitchFamily="18" charset="0"/>
                <a:cs typeface="HY그래픽M"/>
              </a:rPr>
              <a:t> </a:t>
            </a:r>
            <a:r>
              <a:rPr lang="en-US" altLang="ko-KR" sz="2200" dirty="0" smtClean="0">
                <a:latin typeface="Book Antiqua" pitchFamily="18" charset="0"/>
                <a:cs typeface="HY그래픽M"/>
              </a:rPr>
              <a:t>The </a:t>
            </a:r>
            <a:r>
              <a:rPr lang="en-US" altLang="ko-KR" sz="2200" dirty="0">
                <a:latin typeface="Book Antiqua" pitchFamily="18" charset="0"/>
                <a:cs typeface="HY그래픽M"/>
              </a:rPr>
              <a:t>definition of tables involves the use </a:t>
            </a:r>
            <a:r>
              <a:rPr lang="en-US" altLang="ko-KR" sz="2000" dirty="0">
                <a:latin typeface="Book Antiqua" pitchFamily="18" charset="0"/>
                <a:cs typeface="HY그래픽M"/>
              </a:rPr>
              <a:t>of the </a:t>
            </a:r>
            <a:r>
              <a:rPr lang="en-US" altLang="ko-KR" sz="2000" b="1" dirty="0">
                <a:latin typeface="Book Antiqua" pitchFamily="18" charset="0"/>
                <a:cs typeface="HY그래픽M"/>
              </a:rPr>
              <a:t>sequence</a:t>
            </a:r>
            <a:r>
              <a:rPr lang="en-US" altLang="ko-KR" sz="2000" dirty="0">
                <a:latin typeface="Book Antiqua" pitchFamily="18" charset="0"/>
                <a:cs typeface="HY그래픽M"/>
              </a:rPr>
              <a:t> and </a:t>
            </a:r>
            <a:r>
              <a:rPr lang="en-US" altLang="ko-KR" sz="2000" b="1" dirty="0" smtClean="0">
                <a:latin typeface="Book Antiqua" pitchFamily="18" charset="0"/>
                <a:cs typeface="HY그래픽M"/>
              </a:rPr>
              <a:t>sequence-of</a:t>
            </a:r>
            <a:r>
              <a:rPr lang="en-US" altLang="ko-KR" sz="2000" dirty="0" smtClean="0">
                <a:latin typeface="Book Antiqua" pitchFamily="18" charset="0"/>
                <a:cs typeface="HY그래픽M"/>
              </a:rPr>
              <a:t> </a:t>
            </a:r>
            <a:r>
              <a:rPr lang="en-US" altLang="ko-KR" sz="2000" dirty="0">
                <a:latin typeface="Book Antiqua" pitchFamily="18" charset="0"/>
                <a:cs typeface="HY그래픽M"/>
              </a:rPr>
              <a:t>ASN.1 types and the </a:t>
            </a:r>
            <a:r>
              <a:rPr lang="en-US" altLang="ko-KR" sz="2000" b="1" dirty="0" err="1">
                <a:latin typeface="Book Antiqua" pitchFamily="18" charset="0"/>
                <a:cs typeface="HY그래픽M"/>
              </a:rPr>
              <a:t>IndexPart</a:t>
            </a:r>
            <a:r>
              <a:rPr lang="en-US" altLang="ko-KR" sz="2000" dirty="0">
                <a:latin typeface="Book Antiqua" pitchFamily="18" charset="0"/>
                <a:cs typeface="HY그래픽M"/>
              </a:rPr>
              <a:t> of the OBEJECT-TYPE macro.</a:t>
            </a: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200" dirty="0">
                <a:latin typeface="Book Antiqua" pitchFamily="18" charset="0"/>
                <a:cs typeface="HY그래픽M"/>
              </a:rPr>
              <a:t> </a:t>
            </a:r>
            <a:r>
              <a:rPr lang="en-US" altLang="ko-KR" sz="2200" dirty="0" smtClean="0">
                <a:latin typeface="Book Antiqua" pitchFamily="18" charset="0"/>
                <a:cs typeface="HY그래픽M"/>
              </a:rPr>
              <a:t>For </a:t>
            </a:r>
            <a:r>
              <a:rPr lang="en-US" altLang="ko-KR" sz="2200" dirty="0">
                <a:latin typeface="Book Antiqua" pitchFamily="18" charset="0"/>
                <a:cs typeface="HY그래픽M"/>
              </a:rPr>
              <a:t>example: the </a:t>
            </a:r>
            <a:r>
              <a:rPr lang="en-US" altLang="ko-KR" sz="2200" dirty="0" err="1">
                <a:latin typeface="Book Antiqua" pitchFamily="18" charset="0"/>
                <a:cs typeface="HY그래픽M"/>
              </a:rPr>
              <a:t>tcpconnTable</a:t>
            </a:r>
            <a:r>
              <a:rPr lang="en-US" altLang="ko-KR" sz="2200" dirty="0">
                <a:latin typeface="Book Antiqua" pitchFamily="18" charset="0"/>
                <a:cs typeface="HY그래픽M"/>
              </a:rPr>
              <a:t> seen earlier has OID 1.3.6.1.2.1.6.13 </a:t>
            </a:r>
            <a:r>
              <a:rPr lang="en-US" altLang="ko-KR" sz="2200" dirty="0" smtClean="0">
                <a:latin typeface="Book Antiqua" pitchFamily="18" charset="0"/>
                <a:cs typeface="HY그래픽M"/>
              </a:rPr>
              <a:t>that </a:t>
            </a:r>
            <a:r>
              <a:rPr lang="en-US" altLang="ko-KR" sz="2200" dirty="0">
                <a:latin typeface="Book Antiqua" pitchFamily="18" charset="0"/>
                <a:cs typeface="HY그래픽M"/>
              </a:rPr>
              <a:t>contains information about TCP connections, may contain: state, 	local address, local port, remote address, remote port </a:t>
            </a:r>
            <a:r>
              <a:rPr lang="en-US" altLang="ko-KR" sz="2200" dirty="0" err="1">
                <a:latin typeface="Book Antiqua" pitchFamily="18" charset="0"/>
                <a:cs typeface="HY그래픽M"/>
              </a:rPr>
              <a:t>e.t.c</a:t>
            </a:r>
            <a:endParaRPr lang="en-US" altLang="ko-KR" sz="2200" dirty="0">
              <a:latin typeface="Book Antiqua" pitchFamily="18" charset="0"/>
              <a:cs typeface="HY그래픽M"/>
            </a:endParaRP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200" dirty="0">
                <a:latin typeface="Book Antiqua" pitchFamily="18" charset="0"/>
                <a:cs typeface="HY그래픽M"/>
              </a:rPr>
              <a:t> </a:t>
            </a:r>
            <a:r>
              <a:rPr lang="en-US" altLang="ko-KR" sz="2200" dirty="0" smtClean="0">
                <a:latin typeface="Book Antiqua" pitchFamily="18" charset="0"/>
                <a:cs typeface="HY그래픽M"/>
              </a:rPr>
              <a:t>In  </a:t>
            </a:r>
            <a:r>
              <a:rPr lang="en-US" altLang="ko-KR" sz="2200" dirty="0">
                <a:latin typeface="Book Antiqua" pitchFamily="18" charset="0"/>
                <a:cs typeface="HY그래픽M"/>
              </a:rPr>
              <a:t>particular, definition involves use of:</a:t>
            </a:r>
          </a:p>
          <a:p>
            <a:pPr lvl="2"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200" dirty="0">
                <a:latin typeface="Book Antiqua" pitchFamily="18" charset="0"/>
                <a:cs typeface="HY그래픽M"/>
              </a:rPr>
              <a:t> </a:t>
            </a:r>
            <a:r>
              <a:rPr lang="en-US" altLang="ko-KR" sz="2200" b="1" dirty="0" smtClean="0">
                <a:latin typeface="Book Antiqua" pitchFamily="18" charset="0"/>
                <a:cs typeface="HY그래픽M"/>
              </a:rPr>
              <a:t>Sequence </a:t>
            </a:r>
            <a:r>
              <a:rPr lang="en-US" altLang="ko-KR" sz="2200" b="1" dirty="0">
                <a:latin typeface="Book Antiqua" pitchFamily="18" charset="0"/>
                <a:cs typeface="HY그래픽M"/>
              </a:rPr>
              <a:t>of</a:t>
            </a:r>
          </a:p>
          <a:p>
            <a:pPr lvl="2"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altLang="ko-KR" sz="2200" b="1" dirty="0">
                <a:latin typeface="Book Antiqua" pitchFamily="18" charset="0"/>
                <a:cs typeface="HY그래픽M"/>
              </a:rPr>
              <a:t> </a:t>
            </a:r>
            <a:r>
              <a:rPr lang="en-US" altLang="ko-KR" sz="2200" b="1" dirty="0" smtClean="0">
                <a:latin typeface="Book Antiqua" pitchFamily="18" charset="0"/>
                <a:cs typeface="HY그래픽M"/>
              </a:rPr>
              <a:t>Sequence</a:t>
            </a:r>
            <a:endParaRPr lang="en-US" altLang="ko-KR" sz="2200" b="1" dirty="0">
              <a:latin typeface="Book Antiqua" pitchFamily="18" charset="0"/>
              <a:cs typeface="HY그래픽M"/>
            </a:endParaRPr>
          </a:p>
        </p:txBody>
      </p:sp>
      <p:sp>
        <p:nvSpPr>
          <p:cNvPr id="11268" name="TextBox 12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200" b="1">
                <a:solidFill>
                  <a:srgbClr val="0070C0"/>
                </a:solidFill>
              </a:rPr>
              <a:t>SNMP MANAGEMENT INFORMATION BASE</a:t>
            </a:r>
          </a:p>
        </p:txBody>
      </p:sp>
      <p:sp>
        <p:nvSpPr>
          <p:cNvPr id="11270" name="TextBox 15"/>
          <p:cNvSpPr txBox="1">
            <a:spLocks noChangeArrowheads="1"/>
          </p:cNvSpPr>
          <p:nvPr/>
        </p:nvSpPr>
        <p:spPr bwMode="auto">
          <a:xfrm>
            <a:off x="1280585" y="692150"/>
            <a:ext cx="7748511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sz="2800" b="1" dirty="0">
                <a:solidFill>
                  <a:srgbClr val="FF0000"/>
                </a:solidFill>
              </a:rPr>
              <a:t>Defining Tables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6486072" y="6437314"/>
            <a:ext cx="616857" cy="3952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8C9ED-20E5-4A59-849F-77829BB3B03D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084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Definition</a:t>
            </a:r>
            <a:endParaRPr lang="x-none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60000"/>
              </a:lnSpc>
            </a:pPr>
            <a:r>
              <a:rPr lang="en-US" b="1" i="1" dirty="0"/>
              <a:t>SEQUENCE OF </a:t>
            </a:r>
            <a:r>
              <a:rPr lang="en-US" b="1" i="1" dirty="0" smtClean="0"/>
              <a:t> </a:t>
            </a:r>
            <a:r>
              <a:rPr lang="en-US" dirty="0" err="1" smtClean="0"/>
              <a:t>TcpConnEntry</a:t>
            </a:r>
            <a:endParaRPr lang="en-US" dirty="0"/>
          </a:p>
          <a:p>
            <a:pPr lvl="1">
              <a:lnSpc>
                <a:spcPct val="160000"/>
              </a:lnSpc>
            </a:pPr>
            <a:r>
              <a:rPr lang="en-US" dirty="0" smtClean="0"/>
              <a:t>ASN.1 </a:t>
            </a:r>
            <a:r>
              <a:rPr lang="en-US" dirty="0"/>
              <a:t>constructs </a:t>
            </a:r>
            <a:r>
              <a:rPr lang="en-US" i="1" dirty="0"/>
              <a:t>SEQUENCE OF </a:t>
            </a:r>
            <a:r>
              <a:rPr lang="en-US" dirty="0"/>
              <a:t>consists of one or </a:t>
            </a:r>
            <a:r>
              <a:rPr lang="en-US" dirty="0" smtClean="0"/>
              <a:t>more elements</a:t>
            </a:r>
            <a:r>
              <a:rPr lang="en-US" dirty="0"/>
              <a:t>, all of the same type</a:t>
            </a:r>
          </a:p>
          <a:p>
            <a:pPr lvl="1">
              <a:lnSpc>
                <a:spcPct val="160000"/>
              </a:lnSpc>
            </a:pPr>
            <a:r>
              <a:rPr lang="en-US" dirty="0" smtClean="0"/>
              <a:t>Each </a:t>
            </a:r>
            <a:r>
              <a:rPr lang="en-US" dirty="0"/>
              <a:t>element is a row of the table</a:t>
            </a:r>
          </a:p>
          <a:p>
            <a:pPr lvl="1">
              <a:lnSpc>
                <a:spcPct val="160000"/>
              </a:lnSpc>
            </a:pPr>
            <a:r>
              <a:rPr lang="en-US" dirty="0" smtClean="0"/>
              <a:t>A </a:t>
            </a:r>
            <a:r>
              <a:rPr lang="en-US" dirty="0"/>
              <a:t>table consists of zero or more rows</a:t>
            </a:r>
          </a:p>
          <a:p>
            <a:pPr>
              <a:lnSpc>
                <a:spcPct val="160000"/>
              </a:lnSpc>
            </a:pPr>
            <a:r>
              <a:rPr lang="en-US" b="1" i="1" dirty="0" smtClean="0"/>
              <a:t>SEQUENCE</a:t>
            </a:r>
            <a:endParaRPr lang="en-US" b="1" i="1" dirty="0"/>
          </a:p>
          <a:p>
            <a:pPr lvl="1">
              <a:lnSpc>
                <a:spcPct val="160000"/>
              </a:lnSpc>
            </a:pPr>
            <a:r>
              <a:rPr lang="en-US" dirty="0" smtClean="0"/>
              <a:t>ASN.1 </a:t>
            </a:r>
            <a:r>
              <a:rPr lang="en-US" dirty="0"/>
              <a:t>constructs </a:t>
            </a:r>
            <a:r>
              <a:rPr lang="en-US" i="1" dirty="0"/>
              <a:t>SEQUENCE </a:t>
            </a:r>
            <a:r>
              <a:rPr lang="en-US" dirty="0"/>
              <a:t>consists of a fixed no. </a:t>
            </a:r>
            <a:r>
              <a:rPr lang="en-US" dirty="0" smtClean="0"/>
              <a:t>of elements</a:t>
            </a:r>
            <a:r>
              <a:rPr lang="en-US" dirty="0"/>
              <a:t>, possibly of more than one type</a:t>
            </a:r>
          </a:p>
          <a:p>
            <a:pPr lvl="1">
              <a:lnSpc>
                <a:spcPct val="160000"/>
              </a:lnSpc>
            </a:pPr>
            <a:r>
              <a:rPr lang="en-US" dirty="0" smtClean="0"/>
              <a:t>Each </a:t>
            </a:r>
            <a:r>
              <a:rPr lang="en-US" dirty="0"/>
              <a:t>row of the table contains elements of type</a:t>
            </a:r>
          </a:p>
          <a:p>
            <a:pPr lvl="2">
              <a:lnSpc>
                <a:spcPct val="160000"/>
              </a:lnSpc>
            </a:pPr>
            <a:r>
              <a:rPr lang="sv-SE" dirty="0" smtClean="0"/>
              <a:t>INTEGER</a:t>
            </a:r>
            <a:r>
              <a:rPr lang="sv-SE" dirty="0"/>
              <a:t>, IpAddress, INTEGER (..65535), IpAddress, </a:t>
            </a:r>
            <a:r>
              <a:rPr lang="sv-SE" dirty="0" smtClean="0"/>
              <a:t>INTEGER</a:t>
            </a:r>
            <a:endParaRPr lang="sv-SE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8C9ED-20E5-4A59-849F-77829BB3B03D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70594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Box 12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200" b="1">
                <a:solidFill>
                  <a:srgbClr val="0070C0"/>
                </a:solidFill>
              </a:rPr>
              <a:t>SNMP MANAGEMENT INFORMATION BASE</a:t>
            </a:r>
          </a:p>
        </p:txBody>
      </p:sp>
      <p:sp>
        <p:nvSpPr>
          <p:cNvPr id="12293" name="TextBox 15"/>
          <p:cNvSpPr txBox="1">
            <a:spLocks noChangeArrowheads="1"/>
          </p:cNvSpPr>
          <p:nvPr/>
        </p:nvSpPr>
        <p:spPr bwMode="auto">
          <a:xfrm>
            <a:off x="1280585" y="692150"/>
            <a:ext cx="7748511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sz="2800" b="1">
                <a:solidFill>
                  <a:srgbClr val="FF0000"/>
                </a:solidFill>
              </a:rPr>
              <a:t>Defining Tables – Cont’d</a:t>
            </a:r>
          </a:p>
        </p:txBody>
      </p:sp>
      <p:sp>
        <p:nvSpPr>
          <p:cNvPr id="7" name="Rectangle 6"/>
          <p:cNvSpPr/>
          <p:nvPr/>
        </p:nvSpPr>
        <p:spPr>
          <a:xfrm>
            <a:off x="6486072" y="6437314"/>
            <a:ext cx="616857" cy="3952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95" name="TextBox 7"/>
          <p:cNvSpPr txBox="1">
            <a:spLocks noChangeArrowheads="1"/>
          </p:cNvSpPr>
          <p:nvPr/>
        </p:nvSpPr>
        <p:spPr bwMode="auto">
          <a:xfrm>
            <a:off x="33262" y="1474789"/>
            <a:ext cx="1508881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/>
              <a:t>xxxx</a:t>
            </a:r>
            <a:r>
              <a:rPr lang="en-US" b="1"/>
              <a:t>Table</a:t>
            </a:r>
          </a:p>
        </p:txBody>
      </p:sp>
      <p:sp>
        <p:nvSpPr>
          <p:cNvPr id="12296" name="TextBox 8"/>
          <p:cNvSpPr txBox="1">
            <a:spLocks noChangeArrowheads="1"/>
          </p:cNvSpPr>
          <p:nvPr/>
        </p:nvSpPr>
        <p:spPr bwMode="auto">
          <a:xfrm>
            <a:off x="1688799" y="2051050"/>
            <a:ext cx="12367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/>
              <a:t>xxxx</a:t>
            </a:r>
            <a:r>
              <a:rPr lang="en-US" b="1"/>
              <a:t>Entry</a:t>
            </a:r>
          </a:p>
        </p:txBody>
      </p:sp>
      <p:cxnSp>
        <p:nvCxnSpPr>
          <p:cNvPr id="11" name="Straight Connector 10"/>
          <p:cNvCxnSpPr>
            <a:stCxn id="12295" idx="2"/>
          </p:cNvCxnSpPr>
          <p:nvPr/>
        </p:nvCxnSpPr>
        <p:spPr>
          <a:xfrm rot="5400000">
            <a:off x="576565" y="2055813"/>
            <a:ext cx="4222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8" name="TextBox 17"/>
          <p:cNvSpPr txBox="1">
            <a:spLocks noChangeArrowheads="1"/>
          </p:cNvSpPr>
          <p:nvPr/>
        </p:nvSpPr>
        <p:spPr bwMode="auto">
          <a:xfrm>
            <a:off x="2925536" y="2736850"/>
            <a:ext cx="1244297" cy="368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/>
              <a:t>Element-1</a:t>
            </a:r>
          </a:p>
        </p:txBody>
      </p:sp>
      <p:sp>
        <p:nvSpPr>
          <p:cNvPr id="12299" name="TextBox 18"/>
          <p:cNvSpPr txBox="1">
            <a:spLocks noChangeArrowheads="1"/>
          </p:cNvSpPr>
          <p:nvPr/>
        </p:nvSpPr>
        <p:spPr bwMode="auto">
          <a:xfrm>
            <a:off x="2925536" y="3541713"/>
            <a:ext cx="1244297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/>
              <a:t>Element-2</a:t>
            </a:r>
          </a:p>
        </p:txBody>
      </p:sp>
      <p:sp>
        <p:nvSpPr>
          <p:cNvPr id="12300" name="TextBox 19"/>
          <p:cNvSpPr txBox="1">
            <a:spLocks noChangeArrowheads="1"/>
          </p:cNvSpPr>
          <p:nvPr/>
        </p:nvSpPr>
        <p:spPr bwMode="auto">
          <a:xfrm>
            <a:off x="2925536" y="4324350"/>
            <a:ext cx="1244297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/>
              <a:t>Element-3</a:t>
            </a:r>
          </a:p>
        </p:txBody>
      </p:sp>
      <p:sp>
        <p:nvSpPr>
          <p:cNvPr id="12301" name="TextBox 20"/>
          <p:cNvSpPr txBox="1">
            <a:spLocks noChangeArrowheads="1"/>
          </p:cNvSpPr>
          <p:nvPr/>
        </p:nvSpPr>
        <p:spPr bwMode="auto">
          <a:xfrm>
            <a:off x="2925536" y="5688014"/>
            <a:ext cx="1260929" cy="3698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/>
              <a:t>Element-n</a:t>
            </a:r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3078276" y="5193507"/>
            <a:ext cx="792163" cy="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645696" y="4156869"/>
            <a:ext cx="345598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0800000">
            <a:off x="2378227" y="2924175"/>
            <a:ext cx="54731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0800000">
            <a:off x="799798" y="2252663"/>
            <a:ext cx="89202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30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7" t="21266" r="57162" b="30270"/>
          <a:stretch>
            <a:fillRect/>
          </a:stretch>
        </p:blipFill>
        <p:spPr bwMode="auto">
          <a:xfrm>
            <a:off x="4298346" y="1341438"/>
            <a:ext cx="4730750" cy="4895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" name="Straight Connector 50"/>
          <p:cNvCxnSpPr/>
          <p:nvPr/>
        </p:nvCxnSpPr>
        <p:spPr>
          <a:xfrm rot="10800000">
            <a:off x="2378227" y="3716338"/>
            <a:ext cx="54731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0800000">
            <a:off x="2378227" y="4508500"/>
            <a:ext cx="54731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rot="10800000">
            <a:off x="2378227" y="5876925"/>
            <a:ext cx="54731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10" name="Group 62"/>
          <p:cNvGrpSpPr>
            <a:grpSpLocks/>
          </p:cNvGrpSpPr>
          <p:nvPr/>
        </p:nvGrpSpPr>
        <p:grpSpPr bwMode="auto">
          <a:xfrm>
            <a:off x="7795381" y="1471613"/>
            <a:ext cx="1165679" cy="373062"/>
            <a:chOff x="8184976" y="1471136"/>
            <a:chExt cx="1224136" cy="373688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8184976" y="1485447"/>
              <a:ext cx="122413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5400000">
              <a:off x="8019577" y="1665136"/>
              <a:ext cx="359377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>
              <a:off x="9226248" y="1650825"/>
              <a:ext cx="359377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184976" y="1844824"/>
              <a:ext cx="122413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11" name="Group 63"/>
          <p:cNvGrpSpPr>
            <a:grpSpLocks/>
          </p:cNvGrpSpPr>
          <p:nvPr/>
        </p:nvGrpSpPr>
        <p:grpSpPr bwMode="auto">
          <a:xfrm>
            <a:off x="6740072" y="2605088"/>
            <a:ext cx="1165679" cy="374650"/>
            <a:chOff x="8184976" y="1471136"/>
            <a:chExt cx="1224136" cy="373688"/>
          </a:xfrm>
        </p:grpSpPr>
        <p:cxnSp>
          <p:nvCxnSpPr>
            <p:cNvPr id="65" name="Straight Connector 64"/>
            <p:cNvCxnSpPr/>
            <p:nvPr/>
          </p:nvCxnSpPr>
          <p:spPr>
            <a:xfrm>
              <a:off x="8184976" y="1485386"/>
              <a:ext cx="122413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5400000">
              <a:off x="8019547" y="1665106"/>
              <a:ext cx="35943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9226218" y="1650854"/>
              <a:ext cx="359437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184976" y="1844824"/>
              <a:ext cx="122413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12" name="Group 68"/>
          <p:cNvGrpSpPr>
            <a:grpSpLocks/>
          </p:cNvGrpSpPr>
          <p:nvPr/>
        </p:nvGrpSpPr>
        <p:grpSpPr bwMode="auto">
          <a:xfrm>
            <a:off x="4366381" y="1268413"/>
            <a:ext cx="1165679" cy="374650"/>
            <a:chOff x="8184976" y="1471136"/>
            <a:chExt cx="1224136" cy="373688"/>
          </a:xfrm>
        </p:grpSpPr>
        <p:cxnSp>
          <p:nvCxnSpPr>
            <p:cNvPr id="70" name="Straight Connector 69"/>
            <p:cNvCxnSpPr/>
            <p:nvPr/>
          </p:nvCxnSpPr>
          <p:spPr>
            <a:xfrm>
              <a:off x="8184976" y="1485386"/>
              <a:ext cx="122413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5400000">
              <a:off x="8019547" y="1665106"/>
              <a:ext cx="35943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5400000">
              <a:off x="9226218" y="1650854"/>
              <a:ext cx="359437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8184976" y="1844824"/>
              <a:ext cx="122413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13" name="Group 73"/>
          <p:cNvGrpSpPr>
            <a:grpSpLocks/>
          </p:cNvGrpSpPr>
          <p:nvPr/>
        </p:nvGrpSpPr>
        <p:grpSpPr bwMode="auto">
          <a:xfrm>
            <a:off x="4392084" y="5143501"/>
            <a:ext cx="1165678" cy="373063"/>
            <a:chOff x="8184976" y="1471136"/>
            <a:chExt cx="1224136" cy="373688"/>
          </a:xfrm>
        </p:grpSpPr>
        <p:cxnSp>
          <p:nvCxnSpPr>
            <p:cNvPr id="75" name="Straight Connector 74"/>
            <p:cNvCxnSpPr/>
            <p:nvPr/>
          </p:nvCxnSpPr>
          <p:spPr>
            <a:xfrm>
              <a:off x="8184976" y="1485448"/>
              <a:ext cx="122413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400000">
              <a:off x="8019576" y="1665136"/>
              <a:ext cx="35937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9226248" y="1650825"/>
              <a:ext cx="35937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8184976" y="1844824"/>
              <a:ext cx="122413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Freeform 79"/>
          <p:cNvSpPr/>
          <p:nvPr/>
        </p:nvSpPr>
        <p:spPr>
          <a:xfrm rot="312146">
            <a:off x="1546679" y="1377950"/>
            <a:ext cx="2833310" cy="465138"/>
          </a:xfrm>
          <a:custGeom>
            <a:avLst/>
            <a:gdLst>
              <a:gd name="connsiteX0" fmla="*/ 0 w 2975212"/>
              <a:gd name="connsiteY0" fmla="*/ 464024 h 464024"/>
              <a:gd name="connsiteX1" fmla="*/ 1528549 w 2975212"/>
              <a:gd name="connsiteY1" fmla="*/ 122830 h 464024"/>
              <a:gd name="connsiteX2" fmla="*/ 2975212 w 2975212"/>
              <a:gd name="connsiteY2" fmla="*/ 0 h 464024"/>
              <a:gd name="connsiteX3" fmla="*/ 2975212 w 2975212"/>
              <a:gd name="connsiteY3" fmla="*/ 0 h 464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212" h="464024">
                <a:moveTo>
                  <a:pt x="0" y="464024"/>
                </a:moveTo>
                <a:cubicBezTo>
                  <a:pt x="516340" y="332095"/>
                  <a:pt x="1032680" y="200167"/>
                  <a:pt x="1528549" y="122830"/>
                </a:cubicBezTo>
                <a:cubicBezTo>
                  <a:pt x="2024418" y="45493"/>
                  <a:pt x="2975212" y="0"/>
                  <a:pt x="2975212" y="0"/>
                </a:cubicBezTo>
                <a:lnTo>
                  <a:pt x="2975212" y="0"/>
                </a:ln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2315" name="Group 81"/>
          <p:cNvGrpSpPr>
            <a:grpSpLocks/>
          </p:cNvGrpSpPr>
          <p:nvPr/>
        </p:nvGrpSpPr>
        <p:grpSpPr bwMode="auto">
          <a:xfrm>
            <a:off x="4392084" y="2452688"/>
            <a:ext cx="1165678" cy="373062"/>
            <a:chOff x="8184976" y="1471136"/>
            <a:chExt cx="1224136" cy="373688"/>
          </a:xfrm>
        </p:grpSpPr>
        <p:cxnSp>
          <p:nvCxnSpPr>
            <p:cNvPr id="83" name="Straight Connector 82"/>
            <p:cNvCxnSpPr/>
            <p:nvPr/>
          </p:nvCxnSpPr>
          <p:spPr>
            <a:xfrm>
              <a:off x="8184976" y="1485447"/>
              <a:ext cx="122413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5400000">
              <a:off x="8019576" y="1665136"/>
              <a:ext cx="359377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5400000">
              <a:off x="9226248" y="1650825"/>
              <a:ext cx="359377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8184976" y="1844824"/>
              <a:ext cx="122413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Freeform 86"/>
          <p:cNvSpPr/>
          <p:nvPr/>
        </p:nvSpPr>
        <p:spPr>
          <a:xfrm>
            <a:off x="2937632" y="2087563"/>
            <a:ext cx="1442357" cy="614362"/>
          </a:xfrm>
          <a:custGeom>
            <a:avLst/>
            <a:gdLst>
              <a:gd name="connsiteX0" fmla="*/ 0 w 1514902"/>
              <a:gd name="connsiteY0" fmla="*/ 0 h 614149"/>
              <a:gd name="connsiteX1" fmla="*/ 859809 w 1514902"/>
              <a:gd name="connsiteY1" fmla="*/ 163773 h 614149"/>
              <a:gd name="connsiteX2" fmla="*/ 1514902 w 1514902"/>
              <a:gd name="connsiteY2" fmla="*/ 614149 h 614149"/>
              <a:gd name="connsiteX3" fmla="*/ 1514902 w 1514902"/>
              <a:gd name="connsiteY3" fmla="*/ 614149 h 614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4902" h="614149">
                <a:moveTo>
                  <a:pt x="0" y="0"/>
                </a:moveTo>
                <a:cubicBezTo>
                  <a:pt x="303662" y="30707"/>
                  <a:pt x="607325" y="61415"/>
                  <a:pt x="859809" y="163773"/>
                </a:cubicBezTo>
                <a:cubicBezTo>
                  <a:pt x="1112293" y="266131"/>
                  <a:pt x="1514902" y="614149"/>
                  <a:pt x="1514902" y="614149"/>
                </a:cubicBezTo>
                <a:lnTo>
                  <a:pt x="1514902" y="614149"/>
                </a:ln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8" name="Freeform 87"/>
          <p:cNvSpPr/>
          <p:nvPr/>
        </p:nvSpPr>
        <p:spPr>
          <a:xfrm>
            <a:off x="4845655" y="1684338"/>
            <a:ext cx="2952750" cy="881062"/>
          </a:xfrm>
          <a:custGeom>
            <a:avLst/>
            <a:gdLst>
              <a:gd name="connsiteX0" fmla="*/ 3152633 w 3152633"/>
              <a:gd name="connsiteY0" fmla="*/ 0 h 880281"/>
              <a:gd name="connsiteX1" fmla="*/ 1719618 w 3152633"/>
              <a:gd name="connsiteY1" fmla="*/ 150126 h 880281"/>
              <a:gd name="connsiteX2" fmla="*/ 245660 w 3152633"/>
              <a:gd name="connsiteY2" fmla="*/ 777923 h 880281"/>
              <a:gd name="connsiteX3" fmla="*/ 245660 w 3152633"/>
              <a:gd name="connsiteY3" fmla="*/ 764275 h 880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52633" h="880281">
                <a:moveTo>
                  <a:pt x="3152633" y="0"/>
                </a:moveTo>
                <a:cubicBezTo>
                  <a:pt x="2678373" y="10236"/>
                  <a:pt x="2204114" y="20472"/>
                  <a:pt x="1719618" y="150126"/>
                </a:cubicBezTo>
                <a:cubicBezTo>
                  <a:pt x="1235122" y="279780"/>
                  <a:pt x="491320" y="675565"/>
                  <a:pt x="245660" y="777923"/>
                </a:cubicBezTo>
                <a:cubicBezTo>
                  <a:pt x="0" y="880281"/>
                  <a:pt x="122830" y="822278"/>
                  <a:pt x="245660" y="764275"/>
                </a:cubicBez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1" name="Freeform 90"/>
          <p:cNvSpPr/>
          <p:nvPr/>
        </p:nvSpPr>
        <p:spPr>
          <a:xfrm>
            <a:off x="6690179" y="4298950"/>
            <a:ext cx="2065262" cy="1017588"/>
          </a:xfrm>
          <a:custGeom>
            <a:avLst/>
            <a:gdLst>
              <a:gd name="connsiteX0" fmla="*/ 1682019 w 2173338"/>
              <a:gd name="connsiteY0" fmla="*/ 54591 h 1017869"/>
              <a:gd name="connsiteX1" fmla="*/ 1600132 w 2173338"/>
              <a:gd name="connsiteY1" fmla="*/ 27295 h 1017869"/>
              <a:gd name="connsiteX2" fmla="*/ 1504598 w 2173338"/>
              <a:gd name="connsiteY2" fmla="*/ 0 h 1017869"/>
              <a:gd name="connsiteX3" fmla="*/ 1108813 w 2173338"/>
              <a:gd name="connsiteY3" fmla="*/ 27295 h 1017869"/>
              <a:gd name="connsiteX4" fmla="*/ 1067869 w 2173338"/>
              <a:gd name="connsiteY4" fmla="*/ 40943 h 1017869"/>
              <a:gd name="connsiteX5" fmla="*/ 904096 w 2173338"/>
              <a:gd name="connsiteY5" fmla="*/ 68239 h 1017869"/>
              <a:gd name="connsiteX6" fmla="*/ 863153 w 2173338"/>
              <a:gd name="connsiteY6" fmla="*/ 81886 h 1017869"/>
              <a:gd name="connsiteX7" fmla="*/ 617493 w 2173338"/>
              <a:gd name="connsiteY7" fmla="*/ 95534 h 1017869"/>
              <a:gd name="connsiteX8" fmla="*/ 521959 w 2173338"/>
              <a:gd name="connsiteY8" fmla="*/ 122830 h 1017869"/>
              <a:gd name="connsiteX9" fmla="*/ 494663 w 2173338"/>
              <a:gd name="connsiteY9" fmla="*/ 163773 h 1017869"/>
              <a:gd name="connsiteX10" fmla="*/ 481016 w 2173338"/>
              <a:gd name="connsiteY10" fmla="*/ 232012 h 1017869"/>
              <a:gd name="connsiteX11" fmla="*/ 440072 w 2173338"/>
              <a:gd name="connsiteY11" fmla="*/ 245659 h 1017869"/>
              <a:gd name="connsiteX12" fmla="*/ 235356 w 2173338"/>
              <a:gd name="connsiteY12" fmla="*/ 286603 h 1017869"/>
              <a:gd name="connsiteX13" fmla="*/ 194413 w 2173338"/>
              <a:gd name="connsiteY13" fmla="*/ 272955 h 1017869"/>
              <a:gd name="connsiteX14" fmla="*/ 85231 w 2173338"/>
              <a:gd name="connsiteY14" fmla="*/ 300251 h 1017869"/>
              <a:gd name="connsiteX15" fmla="*/ 57935 w 2173338"/>
              <a:gd name="connsiteY15" fmla="*/ 341194 h 1017869"/>
              <a:gd name="connsiteX16" fmla="*/ 30640 w 2173338"/>
              <a:gd name="connsiteY16" fmla="*/ 423080 h 1017869"/>
              <a:gd name="connsiteX17" fmla="*/ 30640 w 2173338"/>
              <a:gd name="connsiteY17" fmla="*/ 859809 h 1017869"/>
              <a:gd name="connsiteX18" fmla="*/ 71583 w 2173338"/>
              <a:gd name="connsiteY18" fmla="*/ 887104 h 1017869"/>
              <a:gd name="connsiteX19" fmla="*/ 98878 w 2173338"/>
              <a:gd name="connsiteY19" fmla="*/ 928048 h 1017869"/>
              <a:gd name="connsiteX20" fmla="*/ 139822 w 2173338"/>
              <a:gd name="connsiteY20" fmla="*/ 955343 h 1017869"/>
              <a:gd name="connsiteX21" fmla="*/ 399129 w 2173338"/>
              <a:gd name="connsiteY21" fmla="*/ 982639 h 1017869"/>
              <a:gd name="connsiteX22" fmla="*/ 521959 w 2173338"/>
              <a:gd name="connsiteY22" fmla="*/ 996286 h 1017869"/>
              <a:gd name="connsiteX23" fmla="*/ 672084 w 2173338"/>
              <a:gd name="connsiteY23" fmla="*/ 982639 h 1017869"/>
              <a:gd name="connsiteX24" fmla="*/ 713028 w 2173338"/>
              <a:gd name="connsiteY24" fmla="*/ 968991 h 1017869"/>
              <a:gd name="connsiteX25" fmla="*/ 781266 w 2173338"/>
              <a:gd name="connsiteY25" fmla="*/ 955343 h 1017869"/>
              <a:gd name="connsiteX26" fmla="*/ 1054222 w 2173338"/>
              <a:gd name="connsiteY26" fmla="*/ 968991 h 1017869"/>
              <a:gd name="connsiteX27" fmla="*/ 1613780 w 2173338"/>
              <a:gd name="connsiteY27" fmla="*/ 996286 h 1017869"/>
              <a:gd name="connsiteX28" fmla="*/ 1654723 w 2173338"/>
              <a:gd name="connsiteY28" fmla="*/ 1009934 h 1017869"/>
              <a:gd name="connsiteX29" fmla="*/ 2009565 w 2173338"/>
              <a:gd name="connsiteY29" fmla="*/ 982639 h 1017869"/>
              <a:gd name="connsiteX30" fmla="*/ 2050508 w 2173338"/>
              <a:gd name="connsiteY30" fmla="*/ 968991 h 1017869"/>
              <a:gd name="connsiteX31" fmla="*/ 2118747 w 2173338"/>
              <a:gd name="connsiteY31" fmla="*/ 846161 h 1017869"/>
              <a:gd name="connsiteX32" fmla="*/ 2146043 w 2173338"/>
              <a:gd name="connsiteY32" fmla="*/ 805218 h 1017869"/>
              <a:gd name="connsiteX33" fmla="*/ 2159690 w 2173338"/>
              <a:gd name="connsiteY33" fmla="*/ 586854 h 1017869"/>
              <a:gd name="connsiteX34" fmla="*/ 2173338 w 2173338"/>
              <a:gd name="connsiteY34" fmla="*/ 545910 h 1017869"/>
              <a:gd name="connsiteX35" fmla="*/ 2132395 w 2173338"/>
              <a:gd name="connsiteY35" fmla="*/ 341194 h 1017869"/>
              <a:gd name="connsiteX36" fmla="*/ 2118747 w 2173338"/>
              <a:gd name="connsiteY36" fmla="*/ 300251 h 1017869"/>
              <a:gd name="connsiteX37" fmla="*/ 2105099 w 2173338"/>
              <a:gd name="connsiteY37" fmla="*/ 259307 h 1017869"/>
              <a:gd name="connsiteX38" fmla="*/ 2036860 w 2173338"/>
              <a:gd name="connsiteY38" fmla="*/ 177421 h 1017869"/>
              <a:gd name="connsiteX39" fmla="*/ 1995917 w 2173338"/>
              <a:gd name="connsiteY39" fmla="*/ 150125 h 1017869"/>
              <a:gd name="connsiteX40" fmla="*/ 1941326 w 2173338"/>
              <a:gd name="connsiteY40" fmla="*/ 81886 h 1017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173338" h="1017869">
                <a:moveTo>
                  <a:pt x="1682019" y="54591"/>
                </a:moveTo>
                <a:cubicBezTo>
                  <a:pt x="1654723" y="45492"/>
                  <a:pt x="1628045" y="34273"/>
                  <a:pt x="1600132" y="27295"/>
                </a:cubicBezTo>
                <a:cubicBezTo>
                  <a:pt x="1531585" y="10159"/>
                  <a:pt x="1563335" y="19580"/>
                  <a:pt x="1504598" y="0"/>
                </a:cubicBezTo>
                <a:cubicBezTo>
                  <a:pt x="1406702" y="4662"/>
                  <a:pt x="1226484" y="5901"/>
                  <a:pt x="1108813" y="27295"/>
                </a:cubicBezTo>
                <a:cubicBezTo>
                  <a:pt x="1094659" y="29868"/>
                  <a:pt x="1081976" y="38122"/>
                  <a:pt x="1067869" y="40943"/>
                </a:cubicBezTo>
                <a:cubicBezTo>
                  <a:pt x="1013600" y="51797"/>
                  <a:pt x="956600" y="50738"/>
                  <a:pt x="904096" y="68239"/>
                </a:cubicBezTo>
                <a:cubicBezTo>
                  <a:pt x="890448" y="72788"/>
                  <a:pt x="877474" y="80522"/>
                  <a:pt x="863153" y="81886"/>
                </a:cubicBezTo>
                <a:cubicBezTo>
                  <a:pt x="781509" y="89661"/>
                  <a:pt x="699380" y="90985"/>
                  <a:pt x="617493" y="95534"/>
                </a:cubicBezTo>
                <a:cubicBezTo>
                  <a:pt x="613926" y="96426"/>
                  <a:pt x="530859" y="115710"/>
                  <a:pt x="521959" y="122830"/>
                </a:cubicBezTo>
                <a:cubicBezTo>
                  <a:pt x="509151" y="133077"/>
                  <a:pt x="503762" y="150125"/>
                  <a:pt x="494663" y="163773"/>
                </a:cubicBezTo>
                <a:cubicBezTo>
                  <a:pt x="490114" y="186519"/>
                  <a:pt x="493883" y="212711"/>
                  <a:pt x="481016" y="232012"/>
                </a:cubicBezTo>
                <a:cubicBezTo>
                  <a:pt x="473036" y="243982"/>
                  <a:pt x="452939" y="239225"/>
                  <a:pt x="440072" y="245659"/>
                </a:cubicBezTo>
                <a:cubicBezTo>
                  <a:pt x="318935" y="306227"/>
                  <a:pt x="531077" y="261959"/>
                  <a:pt x="235356" y="286603"/>
                </a:cubicBezTo>
                <a:cubicBezTo>
                  <a:pt x="221708" y="282054"/>
                  <a:pt x="208799" y="272955"/>
                  <a:pt x="194413" y="272955"/>
                </a:cubicBezTo>
                <a:cubicBezTo>
                  <a:pt x="161474" y="272955"/>
                  <a:pt x="117540" y="289481"/>
                  <a:pt x="85231" y="300251"/>
                </a:cubicBezTo>
                <a:cubicBezTo>
                  <a:pt x="76132" y="313899"/>
                  <a:pt x="64597" y="326205"/>
                  <a:pt x="57935" y="341194"/>
                </a:cubicBezTo>
                <a:cubicBezTo>
                  <a:pt x="46250" y="367486"/>
                  <a:pt x="30640" y="423080"/>
                  <a:pt x="30640" y="423080"/>
                </a:cubicBezTo>
                <a:cubicBezTo>
                  <a:pt x="16004" y="584072"/>
                  <a:pt x="0" y="683631"/>
                  <a:pt x="30640" y="859809"/>
                </a:cubicBezTo>
                <a:cubicBezTo>
                  <a:pt x="33450" y="875969"/>
                  <a:pt x="57935" y="878006"/>
                  <a:pt x="71583" y="887104"/>
                </a:cubicBezTo>
                <a:cubicBezTo>
                  <a:pt x="80681" y="900752"/>
                  <a:pt x="87280" y="916450"/>
                  <a:pt x="98878" y="928048"/>
                </a:cubicBezTo>
                <a:cubicBezTo>
                  <a:pt x="110476" y="939646"/>
                  <a:pt x="125151" y="948008"/>
                  <a:pt x="139822" y="955343"/>
                </a:cubicBezTo>
                <a:cubicBezTo>
                  <a:pt x="208166" y="989514"/>
                  <a:pt x="378247" y="980968"/>
                  <a:pt x="399129" y="982639"/>
                </a:cubicBezTo>
                <a:cubicBezTo>
                  <a:pt x="440193" y="985924"/>
                  <a:pt x="481016" y="991737"/>
                  <a:pt x="521959" y="996286"/>
                </a:cubicBezTo>
                <a:cubicBezTo>
                  <a:pt x="572001" y="991737"/>
                  <a:pt x="622341" y="989745"/>
                  <a:pt x="672084" y="982639"/>
                </a:cubicBezTo>
                <a:cubicBezTo>
                  <a:pt x="686326" y="980605"/>
                  <a:pt x="699071" y="972480"/>
                  <a:pt x="713028" y="968991"/>
                </a:cubicBezTo>
                <a:cubicBezTo>
                  <a:pt x="735532" y="963365"/>
                  <a:pt x="758520" y="959892"/>
                  <a:pt x="781266" y="955343"/>
                </a:cubicBezTo>
                <a:lnTo>
                  <a:pt x="1054222" y="968991"/>
                </a:lnTo>
                <a:cubicBezTo>
                  <a:pt x="1574075" y="989785"/>
                  <a:pt x="1305509" y="968263"/>
                  <a:pt x="1613780" y="996286"/>
                </a:cubicBezTo>
                <a:cubicBezTo>
                  <a:pt x="1627428" y="1000835"/>
                  <a:pt x="1640337" y="1009934"/>
                  <a:pt x="1654723" y="1009934"/>
                </a:cubicBezTo>
                <a:cubicBezTo>
                  <a:pt x="1821591" y="1009934"/>
                  <a:pt x="1886258" y="1017869"/>
                  <a:pt x="2009565" y="982639"/>
                </a:cubicBezTo>
                <a:cubicBezTo>
                  <a:pt x="2023397" y="978687"/>
                  <a:pt x="2036860" y="973540"/>
                  <a:pt x="2050508" y="968991"/>
                </a:cubicBezTo>
                <a:cubicBezTo>
                  <a:pt x="2074530" y="896927"/>
                  <a:pt x="2056177" y="940016"/>
                  <a:pt x="2118747" y="846161"/>
                </a:cubicBezTo>
                <a:lnTo>
                  <a:pt x="2146043" y="805218"/>
                </a:lnTo>
                <a:cubicBezTo>
                  <a:pt x="2150592" y="732430"/>
                  <a:pt x="2152055" y="659383"/>
                  <a:pt x="2159690" y="586854"/>
                </a:cubicBezTo>
                <a:cubicBezTo>
                  <a:pt x="2161196" y="572547"/>
                  <a:pt x="2173338" y="560296"/>
                  <a:pt x="2173338" y="545910"/>
                </a:cubicBezTo>
                <a:cubicBezTo>
                  <a:pt x="2173338" y="444962"/>
                  <a:pt x="2160966" y="426906"/>
                  <a:pt x="2132395" y="341194"/>
                </a:cubicBezTo>
                <a:lnTo>
                  <a:pt x="2118747" y="300251"/>
                </a:lnTo>
                <a:cubicBezTo>
                  <a:pt x="2114198" y="286603"/>
                  <a:pt x="2113079" y="271277"/>
                  <a:pt x="2105099" y="259307"/>
                </a:cubicBezTo>
                <a:cubicBezTo>
                  <a:pt x="2078259" y="219046"/>
                  <a:pt x="2076269" y="210262"/>
                  <a:pt x="2036860" y="177421"/>
                </a:cubicBezTo>
                <a:cubicBezTo>
                  <a:pt x="2024259" y="166920"/>
                  <a:pt x="2009565" y="159224"/>
                  <a:pt x="1995917" y="150125"/>
                </a:cubicBezTo>
                <a:cubicBezTo>
                  <a:pt x="1961484" y="98476"/>
                  <a:pt x="1980220" y="120780"/>
                  <a:pt x="1941326" y="81886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" name="Freeform 92"/>
          <p:cNvSpPr/>
          <p:nvPr/>
        </p:nvSpPr>
        <p:spPr>
          <a:xfrm>
            <a:off x="5004405" y="4530726"/>
            <a:ext cx="2326822" cy="614363"/>
          </a:xfrm>
          <a:custGeom>
            <a:avLst/>
            <a:gdLst>
              <a:gd name="connsiteX0" fmla="*/ 2442949 w 2442949"/>
              <a:gd name="connsiteY0" fmla="*/ 0 h 614149"/>
              <a:gd name="connsiteX1" fmla="*/ 832513 w 2442949"/>
              <a:gd name="connsiteY1" fmla="*/ 191068 h 614149"/>
              <a:gd name="connsiteX2" fmla="*/ 0 w 2442949"/>
              <a:gd name="connsiteY2" fmla="*/ 614149 h 614149"/>
              <a:gd name="connsiteX3" fmla="*/ 0 w 2442949"/>
              <a:gd name="connsiteY3" fmla="*/ 614149 h 614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2949" h="614149">
                <a:moveTo>
                  <a:pt x="2442949" y="0"/>
                </a:moveTo>
                <a:cubicBezTo>
                  <a:pt x="1841310" y="44355"/>
                  <a:pt x="1239671" y="88710"/>
                  <a:pt x="832513" y="191068"/>
                </a:cubicBezTo>
                <a:cubicBezTo>
                  <a:pt x="425355" y="293426"/>
                  <a:pt x="0" y="614149"/>
                  <a:pt x="0" y="614149"/>
                </a:cubicBezTo>
                <a:lnTo>
                  <a:pt x="0" y="614149"/>
                </a:ln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2320" name="TextBox 93"/>
          <p:cNvSpPr txBox="1">
            <a:spLocks noChangeArrowheads="1"/>
          </p:cNvSpPr>
          <p:nvPr/>
        </p:nvSpPr>
        <p:spPr bwMode="auto">
          <a:xfrm>
            <a:off x="182941" y="2252664"/>
            <a:ext cx="14408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1400" b="1"/>
              <a:t>SEQUENCE OF</a:t>
            </a:r>
          </a:p>
        </p:txBody>
      </p:sp>
      <p:sp>
        <p:nvSpPr>
          <p:cNvPr id="12321" name="TextBox 94"/>
          <p:cNvSpPr txBox="1">
            <a:spLocks noChangeArrowheads="1"/>
          </p:cNvSpPr>
          <p:nvPr/>
        </p:nvSpPr>
        <p:spPr bwMode="auto">
          <a:xfrm rot="-5400000">
            <a:off x="838313" y="3905528"/>
            <a:ext cx="27638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b="1"/>
              <a:t>SEQUENCE</a:t>
            </a:r>
          </a:p>
        </p:txBody>
      </p:sp>
      <p:sp>
        <p:nvSpPr>
          <p:cNvPr id="96" name="Right Brace 95"/>
          <p:cNvSpPr/>
          <p:nvPr/>
        </p:nvSpPr>
        <p:spPr>
          <a:xfrm>
            <a:off x="4189489" y="2781300"/>
            <a:ext cx="340178" cy="3240088"/>
          </a:xfrm>
          <a:prstGeom prst="rightBrac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7" name="Freeform 96"/>
          <p:cNvSpPr/>
          <p:nvPr/>
        </p:nvSpPr>
        <p:spPr>
          <a:xfrm>
            <a:off x="4354286" y="3289301"/>
            <a:ext cx="3171976" cy="1077913"/>
          </a:xfrm>
          <a:custGeom>
            <a:avLst/>
            <a:gdLst>
              <a:gd name="connsiteX0" fmla="*/ 0 w 3330054"/>
              <a:gd name="connsiteY0" fmla="*/ 0 h 1078174"/>
              <a:gd name="connsiteX1" fmla="*/ 1924334 w 3330054"/>
              <a:gd name="connsiteY1" fmla="*/ 354842 h 1078174"/>
              <a:gd name="connsiteX2" fmla="*/ 3330054 w 3330054"/>
              <a:gd name="connsiteY2" fmla="*/ 1078174 h 1078174"/>
              <a:gd name="connsiteX3" fmla="*/ 3330054 w 3330054"/>
              <a:gd name="connsiteY3" fmla="*/ 1078174 h 1078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0054" h="1078174">
                <a:moveTo>
                  <a:pt x="0" y="0"/>
                </a:moveTo>
                <a:cubicBezTo>
                  <a:pt x="684662" y="87573"/>
                  <a:pt x="1369325" y="175146"/>
                  <a:pt x="1924334" y="354842"/>
                </a:cubicBezTo>
                <a:cubicBezTo>
                  <a:pt x="2479343" y="534538"/>
                  <a:pt x="3330054" y="1078174"/>
                  <a:pt x="3330054" y="1078174"/>
                </a:cubicBezTo>
                <a:lnTo>
                  <a:pt x="3330054" y="1078174"/>
                </a:ln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24" name="TextBox 97"/>
          <p:cNvSpPr txBox="1">
            <a:spLocks noChangeArrowheads="1"/>
          </p:cNvSpPr>
          <p:nvPr/>
        </p:nvSpPr>
        <p:spPr bwMode="auto">
          <a:xfrm>
            <a:off x="-39309" y="3578225"/>
            <a:ext cx="1897441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rtl="0" eaLnBrk="1" hangingPunct="1">
              <a:buFontTx/>
              <a:buChar char="-"/>
            </a:pPr>
            <a:r>
              <a:rPr lang="en-US" dirty="0">
                <a:solidFill>
                  <a:srgbClr val="0070C0"/>
                </a:solidFill>
              </a:rPr>
              <a:t>Elements </a:t>
            </a:r>
            <a:r>
              <a:rPr lang="en-US" b="1" dirty="0">
                <a:solidFill>
                  <a:srgbClr val="0070C0"/>
                </a:solidFill>
              </a:rPr>
              <a:t>can only</a:t>
            </a:r>
            <a:r>
              <a:rPr lang="en-US" dirty="0">
                <a:solidFill>
                  <a:srgbClr val="0070C0"/>
                </a:solidFill>
              </a:rPr>
              <a:t> be scalar objects. Nesting tables not supported.</a:t>
            </a:r>
          </a:p>
          <a:p>
            <a:pPr algn="l" rtl="0" eaLnBrk="1" hangingPunct="1"/>
            <a:endParaRPr lang="en-US" dirty="0">
              <a:solidFill>
                <a:srgbClr val="0070C0"/>
              </a:solidFill>
            </a:endParaRPr>
          </a:p>
          <a:p>
            <a:pPr algn="l" rtl="0" eaLnBrk="1" hangingPunct="1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IndexPart</a:t>
            </a:r>
            <a:r>
              <a:rPr lang="en-US" dirty="0">
                <a:solidFill>
                  <a:srgbClr val="FF0000"/>
                </a:solidFill>
              </a:rPr>
              <a:t> used to distinguish each row in the table.</a:t>
            </a:r>
          </a:p>
          <a:p>
            <a:pPr algn="l" rtl="0" eaLnBrk="1" hangingPunct="1"/>
            <a:endParaRPr lang="en-US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8C9ED-20E5-4A59-849F-77829BB3B03D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9657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" t="37418" r="45869" b="50629"/>
          <a:stretch>
            <a:fillRect/>
          </a:stretch>
        </p:blipFill>
        <p:spPr bwMode="auto">
          <a:xfrm>
            <a:off x="6048" y="6292851"/>
            <a:ext cx="4144131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" t="37418" r="3114" b="50629"/>
          <a:stretch>
            <a:fillRect/>
          </a:stretch>
        </p:blipFill>
        <p:spPr bwMode="auto">
          <a:xfrm>
            <a:off x="3481918" y="6294438"/>
            <a:ext cx="5662083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TextBox 12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200" b="1">
                <a:solidFill>
                  <a:srgbClr val="0070C0"/>
                </a:solidFill>
              </a:rPr>
              <a:t>SNMP MANAGEMENT INFORMATION BASE</a:t>
            </a:r>
          </a:p>
        </p:txBody>
      </p:sp>
      <p:sp>
        <p:nvSpPr>
          <p:cNvPr id="13317" name="TextBox 15"/>
          <p:cNvSpPr txBox="1">
            <a:spLocks noChangeArrowheads="1"/>
          </p:cNvSpPr>
          <p:nvPr/>
        </p:nvSpPr>
        <p:spPr bwMode="auto">
          <a:xfrm>
            <a:off x="107346" y="692150"/>
            <a:ext cx="902304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b="1">
                <a:solidFill>
                  <a:srgbClr val="FF0000"/>
                </a:solidFill>
              </a:rPr>
              <a:t>Defining Tables – </a:t>
            </a:r>
            <a:r>
              <a:rPr lang="en-US" b="1"/>
              <a:t>MIB II Specification of TCP connection table (RFC 1213)</a:t>
            </a:r>
          </a:p>
        </p:txBody>
      </p:sp>
      <p:sp>
        <p:nvSpPr>
          <p:cNvPr id="7" name="Rectangle 6"/>
          <p:cNvSpPr/>
          <p:nvPr/>
        </p:nvSpPr>
        <p:spPr>
          <a:xfrm>
            <a:off x="6486072" y="6437314"/>
            <a:ext cx="616857" cy="3952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33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7" t="21266" r="52264" b="8118"/>
          <a:stretch>
            <a:fillRect/>
          </a:stretch>
        </p:blipFill>
        <p:spPr bwMode="auto">
          <a:xfrm>
            <a:off x="6048" y="1271588"/>
            <a:ext cx="4360333" cy="5561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39" t="27110" r="14481" b="16559"/>
          <a:stretch>
            <a:fillRect/>
          </a:stretch>
        </p:blipFill>
        <p:spPr bwMode="auto">
          <a:xfrm>
            <a:off x="4366381" y="1265238"/>
            <a:ext cx="4777619" cy="55673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8C9ED-20E5-4A59-849F-77829BB3B03D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91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Box 12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200" b="1">
                <a:solidFill>
                  <a:srgbClr val="0070C0"/>
                </a:solidFill>
              </a:rPr>
              <a:t>SNMP MANAGEMENT INFORMATION BASE</a:t>
            </a:r>
          </a:p>
        </p:txBody>
      </p:sp>
      <p:sp>
        <p:nvSpPr>
          <p:cNvPr id="14341" name="TextBox 15"/>
          <p:cNvSpPr txBox="1">
            <a:spLocks noChangeArrowheads="1"/>
          </p:cNvSpPr>
          <p:nvPr/>
        </p:nvSpPr>
        <p:spPr bwMode="auto">
          <a:xfrm>
            <a:off x="107346" y="692150"/>
            <a:ext cx="902304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/>
            <a:r>
              <a:rPr lang="en-US" sz="2000" b="1">
                <a:solidFill>
                  <a:srgbClr val="FF0000"/>
                </a:solidFill>
              </a:rPr>
              <a:t>Defining Tables – </a:t>
            </a:r>
            <a:r>
              <a:rPr lang="en-US" sz="2000" b="1"/>
              <a:t>Instance of a TCP connection table</a:t>
            </a:r>
            <a:endParaRPr lang="en-US" sz="2000"/>
          </a:p>
        </p:txBody>
      </p:sp>
      <p:sp>
        <p:nvSpPr>
          <p:cNvPr id="7" name="Rectangle 6"/>
          <p:cNvSpPr/>
          <p:nvPr/>
        </p:nvSpPr>
        <p:spPr>
          <a:xfrm>
            <a:off x="6486072" y="6437314"/>
            <a:ext cx="616857" cy="3952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434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7" t="27031" r="11156" b="53395"/>
          <a:stretch/>
        </p:blipFill>
        <p:spPr bwMode="auto">
          <a:xfrm>
            <a:off x="6048" y="1341438"/>
            <a:ext cx="9124346" cy="222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8C9ED-20E5-4A59-849F-77829BB3B03D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1163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Box 12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200" b="1">
                <a:solidFill>
                  <a:srgbClr val="0070C0"/>
                </a:solidFill>
              </a:rPr>
              <a:t>SNMP MANAGEMENT INFORMATION BASE</a:t>
            </a:r>
          </a:p>
        </p:txBody>
      </p:sp>
      <p:sp>
        <p:nvSpPr>
          <p:cNvPr id="15365" name="TextBox 14"/>
          <p:cNvSpPr txBox="1">
            <a:spLocks noChangeArrowheads="1"/>
          </p:cNvSpPr>
          <p:nvPr/>
        </p:nvSpPr>
        <p:spPr bwMode="auto">
          <a:xfrm>
            <a:off x="0" y="1428079"/>
            <a:ext cx="9144000" cy="5125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>
                <a:latin typeface="Book Antiqua" pitchFamily="18" charset="0"/>
              </a:rPr>
              <a:t>  </a:t>
            </a:r>
            <a:r>
              <a:rPr lang="en-US" sz="2000" dirty="0" smtClean="0">
                <a:latin typeface="Book Antiqua" pitchFamily="18" charset="0"/>
              </a:rPr>
              <a:t>MIB-II </a:t>
            </a:r>
            <a:r>
              <a:rPr lang="en-US" sz="2000" dirty="0">
                <a:latin typeface="Book Antiqua" pitchFamily="18" charset="0"/>
              </a:rPr>
              <a:t>(RFC 1213) defines the second version of the MIB; the first version, </a:t>
            </a:r>
            <a:r>
              <a:rPr lang="en-US" sz="2000" dirty="0" smtClean="0">
                <a:latin typeface="Book Antiqua" pitchFamily="18" charset="0"/>
              </a:rPr>
              <a:t>MIB-I </a:t>
            </a:r>
            <a:r>
              <a:rPr lang="en-US" sz="2000" dirty="0">
                <a:latin typeface="Book Antiqua" pitchFamily="18" charset="0"/>
              </a:rPr>
              <a:t>is in RFC 1156. </a:t>
            </a: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smtClean="0">
                <a:latin typeface="Book Antiqua" pitchFamily="18" charset="0"/>
              </a:rPr>
              <a:t>MIB-II </a:t>
            </a:r>
            <a:r>
              <a:rPr lang="en-US" sz="2000" dirty="0">
                <a:latin typeface="Book Antiqua" pitchFamily="18" charset="0"/>
              </a:rPr>
              <a:t>is a superset of MIB-I with some additional objects and groups. 	</a:t>
            </a: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smtClean="0">
                <a:latin typeface="Book Antiqua" pitchFamily="18" charset="0"/>
              </a:rPr>
              <a:t>Every </a:t>
            </a:r>
            <a:r>
              <a:rPr lang="en-US" sz="2000" dirty="0">
                <a:latin typeface="Book Antiqua" pitchFamily="18" charset="0"/>
              </a:rPr>
              <a:t>device that supports SNMP must also support MIB-II</a:t>
            </a: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>
                <a:latin typeface="Book Antiqua" pitchFamily="18" charset="0"/>
              </a:rPr>
              <a:t> </a:t>
            </a:r>
            <a:r>
              <a:rPr lang="en-US" sz="2000" dirty="0" smtClean="0">
                <a:latin typeface="Book Antiqua" pitchFamily="18" charset="0"/>
              </a:rPr>
              <a:t>Some </a:t>
            </a:r>
            <a:r>
              <a:rPr lang="en-US" sz="2000" dirty="0">
                <a:latin typeface="Book Antiqua" pitchFamily="18" charset="0"/>
              </a:rPr>
              <a:t>criteria for object inclusion in MIB II include:</a:t>
            </a:r>
            <a:endParaRPr lang="en-US" sz="2000" b="1" dirty="0">
              <a:latin typeface="Book Antiqua" pitchFamily="18" charset="0"/>
            </a:endParaRPr>
          </a:p>
          <a:p>
            <a:pPr lvl="2"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b="1" dirty="0">
                <a:latin typeface="Book Antiqua" pitchFamily="18" charset="0"/>
              </a:rPr>
              <a:t> 	</a:t>
            </a:r>
            <a:r>
              <a:rPr lang="en-US" sz="2000" dirty="0">
                <a:latin typeface="Book Antiqua" pitchFamily="18" charset="0"/>
              </a:rPr>
              <a:t>Only essential objects,</a:t>
            </a:r>
          </a:p>
          <a:p>
            <a:pPr lvl="2"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>
                <a:latin typeface="Book Antiqua" pitchFamily="18" charset="0"/>
              </a:rPr>
              <a:t> 	Weak Control Objects,</a:t>
            </a:r>
          </a:p>
          <a:p>
            <a:pPr lvl="2"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>
                <a:latin typeface="Book Antiqua" pitchFamily="18" charset="0"/>
              </a:rPr>
              <a:t> 	Evidence of current use and utility,</a:t>
            </a:r>
          </a:p>
          <a:p>
            <a:pPr lvl="2"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>
                <a:latin typeface="Book Antiqua" pitchFamily="18" charset="0"/>
              </a:rPr>
              <a:t> 	Unlimited number of Objects,</a:t>
            </a:r>
          </a:p>
          <a:p>
            <a:pPr lvl="2"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>
                <a:latin typeface="Book Antiqua" pitchFamily="18" charset="0"/>
              </a:rPr>
              <a:t> 	No derived objects,</a:t>
            </a:r>
          </a:p>
          <a:p>
            <a:pPr lvl="2"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>
                <a:latin typeface="Book Antiqua" pitchFamily="18" charset="0"/>
              </a:rPr>
              <a:t> 	</a:t>
            </a:r>
            <a:r>
              <a:rPr lang="en-US" sz="2000" dirty="0" err="1">
                <a:latin typeface="Book Antiqua" pitchFamily="18" charset="0"/>
              </a:rPr>
              <a:t>e.t.c</a:t>
            </a:r>
            <a:endParaRPr lang="en-US" sz="2000" dirty="0">
              <a:latin typeface="Book Antiqua" pitchFamily="18" charset="0"/>
            </a:endParaRPr>
          </a:p>
        </p:txBody>
      </p:sp>
      <p:sp>
        <p:nvSpPr>
          <p:cNvPr id="15366" name="TextBox 15"/>
          <p:cNvSpPr txBox="1">
            <a:spLocks noChangeArrowheads="1"/>
          </p:cNvSpPr>
          <p:nvPr/>
        </p:nvSpPr>
        <p:spPr bwMode="auto">
          <a:xfrm>
            <a:off x="1280585" y="692150"/>
            <a:ext cx="7748511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sz="2800" b="1">
                <a:solidFill>
                  <a:srgbClr val="FF0000"/>
                </a:solidFill>
              </a:rPr>
              <a:t>MIB II</a:t>
            </a:r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8C9ED-20E5-4A59-849F-77829BB3B03D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796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Box 12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200" b="1">
                <a:solidFill>
                  <a:srgbClr val="0070C0"/>
                </a:solidFill>
              </a:rPr>
              <a:t>SNMP MANAGEMENT INFORMATION BASE</a:t>
            </a:r>
          </a:p>
        </p:txBody>
      </p:sp>
      <p:sp>
        <p:nvSpPr>
          <p:cNvPr id="16389" name="TextBox 15"/>
          <p:cNvSpPr txBox="1">
            <a:spLocks noChangeArrowheads="1"/>
          </p:cNvSpPr>
          <p:nvPr/>
        </p:nvSpPr>
        <p:spPr bwMode="auto">
          <a:xfrm>
            <a:off x="1280585" y="692150"/>
            <a:ext cx="7748511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r>
              <a:rPr lang="en-US" sz="2800" b="1">
                <a:solidFill>
                  <a:srgbClr val="FF0000"/>
                </a:solidFill>
              </a:rPr>
              <a:t>MIB II Object Groups</a:t>
            </a: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3" t="23045" r="7011" b="9184"/>
          <a:stretch>
            <a:fillRect/>
          </a:stretch>
        </p:blipFill>
        <p:spPr bwMode="auto">
          <a:xfrm>
            <a:off x="0" y="1268414"/>
            <a:ext cx="9144000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4640036" y="3238500"/>
            <a:ext cx="3498548" cy="215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486072" y="6437314"/>
            <a:ext cx="616857" cy="3952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8C9ED-20E5-4A59-849F-77829BB3B03D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9644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en-US" b="1" dirty="0"/>
          </a:p>
          <a:p>
            <a:r>
              <a:rPr lang="en-US" dirty="0" smtClean="0"/>
              <a:t>Structure </a:t>
            </a:r>
            <a:r>
              <a:rPr lang="en-US" dirty="0"/>
              <a:t>of Management Information</a:t>
            </a:r>
          </a:p>
          <a:p>
            <a:r>
              <a:rPr lang="en-US" dirty="0" smtClean="0"/>
              <a:t>Practical </a:t>
            </a:r>
            <a:r>
              <a:rPr lang="en-US" dirty="0"/>
              <a:t>Issues</a:t>
            </a:r>
          </a:p>
          <a:p>
            <a:r>
              <a:rPr lang="en-US" dirty="0" smtClean="0"/>
              <a:t>Summary</a:t>
            </a:r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001971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x-none" dirty="0"/>
          </a:p>
        </p:txBody>
      </p:sp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8C9ED-20E5-4A59-849F-77829BB3B03D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04800" y="1533525"/>
            <a:ext cx="8458200" cy="4638675"/>
          </a:xfrm>
          <a:prstGeom prst="rect">
            <a:avLst/>
          </a:prstGeom>
          <a:solidFill>
            <a:schemeClr val="bg1"/>
          </a:solidFill>
          <a:ln w="57150">
            <a:solidFill>
              <a:srgbClr val="FF00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rtl="0" eaLnBrk="1" hangingPunct="1">
              <a:spcBef>
                <a:spcPts val="1200"/>
              </a:spcBef>
              <a:spcAft>
                <a:spcPts val="1000"/>
              </a:spcAft>
            </a:pPr>
            <a:r>
              <a:rPr lang="en-US" sz="3600" i="1" dirty="0">
                <a:latin typeface="Times New Roman" pitchFamily="18" charset="0"/>
              </a:rPr>
              <a:t>We can compare the task of network management to the task of writing a program.</a:t>
            </a:r>
          </a:p>
          <a:p>
            <a:pPr algn="l" rtl="0" eaLnBrk="1" hangingPunct="1">
              <a:spcBef>
                <a:spcPts val="1200"/>
              </a:spcBef>
              <a:spcAft>
                <a:spcPts val="1000"/>
              </a:spcAft>
            </a:pPr>
            <a:r>
              <a:rPr lang="en-US" sz="2800" i="1" dirty="0">
                <a:solidFill>
                  <a:schemeClr val="hlink"/>
                </a:solidFill>
                <a:latin typeface="Times New Roman" pitchFamily="18" charset="0"/>
              </a:rPr>
              <a:t>❏</a:t>
            </a:r>
            <a:r>
              <a:rPr lang="en-US" sz="2800" i="1" dirty="0">
                <a:solidFill>
                  <a:schemeClr val="folHlink"/>
                </a:solidFill>
                <a:latin typeface="Times New Roman" pitchFamily="18" charset="0"/>
              </a:rPr>
              <a:t> Both tasks need rules. In network management</a:t>
            </a:r>
            <a:br>
              <a:rPr lang="en-US" sz="2800" i="1" dirty="0">
                <a:solidFill>
                  <a:schemeClr val="folHlink"/>
                </a:solidFill>
                <a:latin typeface="Times New Roman" pitchFamily="18" charset="0"/>
              </a:rPr>
            </a:br>
            <a:r>
              <a:rPr lang="en-US" sz="2800" i="1" dirty="0">
                <a:solidFill>
                  <a:schemeClr val="folHlink"/>
                </a:solidFill>
                <a:latin typeface="Times New Roman" pitchFamily="18" charset="0"/>
              </a:rPr>
              <a:t>     this is handled by SMI</a:t>
            </a:r>
            <a:r>
              <a:rPr lang="en-US" sz="2800" i="1" dirty="0">
                <a:latin typeface="Times New Roman" pitchFamily="18" charset="0"/>
              </a:rPr>
              <a:t>.</a:t>
            </a:r>
            <a:br>
              <a:rPr lang="en-US" sz="2800" i="1" dirty="0">
                <a:latin typeface="Times New Roman" pitchFamily="18" charset="0"/>
              </a:rPr>
            </a:br>
            <a:r>
              <a:rPr lang="en-US" sz="2800" i="1" dirty="0">
                <a:solidFill>
                  <a:schemeClr val="hlink"/>
                </a:solidFill>
                <a:latin typeface="Times New Roman" pitchFamily="18" charset="0"/>
              </a:rPr>
              <a:t>❏</a:t>
            </a:r>
            <a:r>
              <a:rPr lang="en-US" sz="2800" i="1" dirty="0">
                <a:solidFill>
                  <a:schemeClr val="folHlink"/>
                </a:solidFill>
                <a:latin typeface="Times New Roman" pitchFamily="18" charset="0"/>
              </a:rPr>
              <a:t> Both tasks need variable declarations. In network</a:t>
            </a:r>
            <a:br>
              <a:rPr lang="en-US" sz="2800" i="1" dirty="0">
                <a:solidFill>
                  <a:schemeClr val="folHlink"/>
                </a:solidFill>
                <a:latin typeface="Times New Roman" pitchFamily="18" charset="0"/>
              </a:rPr>
            </a:br>
            <a:r>
              <a:rPr lang="en-US" sz="2800" i="1" dirty="0">
                <a:solidFill>
                  <a:schemeClr val="folHlink"/>
                </a:solidFill>
                <a:latin typeface="Times New Roman" pitchFamily="18" charset="0"/>
              </a:rPr>
              <a:t>     management this is handled by MIB</a:t>
            </a:r>
            <a:r>
              <a:rPr lang="en-US" sz="2800" i="1" dirty="0">
                <a:latin typeface="Times New Roman" pitchFamily="18" charset="0"/>
              </a:rPr>
              <a:t>.</a:t>
            </a:r>
            <a:br>
              <a:rPr lang="en-US" sz="2800" i="1" dirty="0">
                <a:latin typeface="Times New Roman" pitchFamily="18" charset="0"/>
              </a:rPr>
            </a:br>
            <a:r>
              <a:rPr lang="en-US" sz="2800" i="1" dirty="0">
                <a:solidFill>
                  <a:schemeClr val="hlink"/>
                </a:solidFill>
                <a:latin typeface="Times New Roman" pitchFamily="18" charset="0"/>
              </a:rPr>
              <a:t>❏</a:t>
            </a:r>
            <a:r>
              <a:rPr lang="en-US" sz="2800" i="1" dirty="0">
                <a:solidFill>
                  <a:schemeClr val="folHlink"/>
                </a:solidFill>
                <a:latin typeface="Times New Roman" pitchFamily="18" charset="0"/>
              </a:rPr>
              <a:t> Both tasks have actions performed by statements.</a:t>
            </a:r>
            <a:br>
              <a:rPr lang="en-US" sz="2800" i="1" dirty="0">
                <a:solidFill>
                  <a:schemeClr val="folHlink"/>
                </a:solidFill>
                <a:latin typeface="Times New Roman" pitchFamily="18" charset="0"/>
              </a:rPr>
            </a:br>
            <a:r>
              <a:rPr lang="en-US" sz="2800" i="1" dirty="0">
                <a:solidFill>
                  <a:schemeClr val="folHlink"/>
                </a:solidFill>
                <a:latin typeface="Times New Roman" pitchFamily="18" charset="0"/>
              </a:rPr>
              <a:t>     In network management this is handled by SNMP.</a:t>
            </a:r>
          </a:p>
        </p:txBody>
      </p:sp>
    </p:spTree>
    <p:extLst>
      <p:ext uri="{BB962C8B-B14F-4D97-AF65-F5344CB8AC3E}">
        <p14:creationId xmlns:p14="http://schemas.microsoft.com/office/powerpoint/2010/main" val="11366287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Chu-Sing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Yang, Chapter 5: SNMP Management Information,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Department of Electrical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Engineering National 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Cheng Kung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University</a:t>
            </a:r>
          </a:p>
          <a:p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Rashid </a:t>
            </a:r>
            <a:r>
              <a:rPr lang="en-US" sz="2400" i="1" dirty="0" err="1">
                <a:latin typeface="Times New Roman" pitchFamily="18" charset="0"/>
                <a:cs typeface="Times New Roman" pitchFamily="18" charset="0"/>
              </a:rPr>
              <a:t>Mijumbi</a:t>
            </a:r>
            <a:r>
              <a:rPr lang="en-US" sz="2400" i="1" dirty="0">
                <a:latin typeface="Times New Roman" pitchFamily="18" charset="0"/>
                <a:cs typeface="Times New Roman" pitchFamily="18" charset="0"/>
              </a:rPr>
              <a:t>, SNMP MANAGEMENT INFORMATION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BASE</a:t>
            </a: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Chapter 21:Network </a:t>
            </a:r>
            <a:r>
              <a:rPr lang="en-US" sz="2400" i="1" dirty="0" err="1" smtClean="0">
                <a:latin typeface="Times New Roman" pitchFamily="18" charset="0"/>
                <a:cs typeface="Times New Roman" pitchFamily="18" charset="0"/>
              </a:rPr>
              <a:t>Management:SNMP</a:t>
            </a:r>
            <a:endParaRPr lang="en-US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i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i="1" dirty="0"/>
          </a:p>
          <a:p>
            <a:endParaRPr lang="en-US" sz="2400" b="1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21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60607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SNMP Management Structure</a:t>
            </a:r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3</a:t>
            </a:fld>
            <a:endParaRPr lang="x-none"/>
          </a:p>
        </p:txBody>
      </p:sp>
      <p:pic>
        <p:nvPicPr>
          <p:cNvPr id="1028" name="Picture 4" descr="http://automationwiki.com/images/4/44/Simple_Network_Management_Protocol_SNM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559490"/>
            <a:ext cx="6416075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790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342900" indent="-342900" eaLnBrk="0" hangingPunct="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800" dirty="0">
                <a:latin typeface="Book Antiqua" pitchFamily="18" charset="0"/>
              </a:rPr>
              <a:t>In order to retrieve or change values stored within a managed device with SNMP</a:t>
            </a:r>
          </a:p>
          <a:p>
            <a:pPr marL="742950" lvl="1" indent="-285750" eaLnBrk="0" hangingPunct="0">
              <a:lnSpc>
                <a:spcPct val="200000"/>
              </a:lnSpc>
              <a:buFont typeface="Arial" charset="0"/>
              <a:buChar char="–"/>
              <a:defRPr/>
            </a:pPr>
            <a:r>
              <a:rPr lang="en-US" dirty="0">
                <a:latin typeface="Book Antiqua" pitchFamily="18" charset="0"/>
              </a:rPr>
              <a:t>information must be kept by the managed device</a:t>
            </a:r>
          </a:p>
          <a:p>
            <a:pPr marL="742950" lvl="1" indent="-285750" eaLnBrk="0" hangingPunct="0">
              <a:lnSpc>
                <a:spcPct val="200000"/>
              </a:lnSpc>
              <a:buFont typeface="Arial" charset="0"/>
              <a:buChar char="–"/>
              <a:defRPr/>
            </a:pPr>
            <a:r>
              <a:rPr lang="en-US" dirty="0">
                <a:latin typeface="Book Antiqua" pitchFamily="18" charset="0"/>
              </a:rPr>
              <a:t>information must be kept in a standard way</a:t>
            </a:r>
          </a:p>
          <a:p>
            <a:pPr marL="342900" indent="-342900" eaLnBrk="0" hangingPunct="0">
              <a:lnSpc>
                <a:spcPct val="200000"/>
              </a:lnSpc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en-US" sz="2800" dirty="0">
                <a:latin typeface="Book Antiqua" pitchFamily="18" charset="0"/>
                <a:cs typeface="Arial" charset="0"/>
              </a:rPr>
              <a:t>Information in a managed object is kept in a </a:t>
            </a:r>
            <a:r>
              <a:rPr lang="en-US" sz="2800" b="1" dirty="0">
                <a:latin typeface="Book Antiqua" pitchFamily="18" charset="0"/>
                <a:cs typeface="Arial" charset="0"/>
              </a:rPr>
              <a:t>MIB </a:t>
            </a:r>
            <a:r>
              <a:rPr lang="en-US" sz="2800" dirty="0">
                <a:latin typeface="Book Antiqua" pitchFamily="18" charset="0"/>
                <a:cs typeface="Arial" charset="0"/>
              </a:rPr>
              <a:t>(Management Information Base)</a:t>
            </a:r>
          </a:p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4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57091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(cont.)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Book Antiqua" pitchFamily="18" charset="0"/>
              </a:rPr>
              <a:t>Each </a:t>
            </a:r>
            <a:r>
              <a:rPr lang="en-US" dirty="0">
                <a:latin typeface="Book Antiqua" pitchFamily="18" charset="0"/>
              </a:rPr>
              <a:t>Resource to be managed is represented by an Object.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Book Antiqua" pitchFamily="18" charset="0"/>
              </a:rPr>
              <a:t>The </a:t>
            </a:r>
            <a:r>
              <a:rPr lang="en-US" b="1" dirty="0">
                <a:latin typeface="Book Antiqua" pitchFamily="18" charset="0"/>
              </a:rPr>
              <a:t>MIB</a:t>
            </a:r>
            <a:r>
              <a:rPr lang="en-US" dirty="0">
                <a:latin typeface="Book Antiqua" pitchFamily="18" charset="0"/>
              </a:rPr>
              <a:t> </a:t>
            </a:r>
            <a:r>
              <a:rPr lang="en-US" dirty="0" smtClean="0">
                <a:latin typeface="Book Antiqua" pitchFamily="18" charset="0"/>
              </a:rPr>
              <a:t>is </a:t>
            </a:r>
            <a:r>
              <a:rPr lang="en-US" dirty="0">
                <a:latin typeface="Book Antiqua" pitchFamily="18" charset="0"/>
              </a:rPr>
              <a:t>a structured collection of such objects.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Book Antiqua" pitchFamily="18" charset="0"/>
              </a:rPr>
              <a:t>For </a:t>
            </a:r>
            <a:r>
              <a:rPr lang="en-US" b="1" dirty="0">
                <a:latin typeface="Book Antiqua" pitchFamily="18" charset="0"/>
              </a:rPr>
              <a:t>SNMP,</a:t>
            </a:r>
            <a:r>
              <a:rPr lang="en-US" dirty="0">
                <a:latin typeface="Book Antiqua" pitchFamily="18" charset="0"/>
              </a:rPr>
              <a:t> the </a:t>
            </a:r>
            <a:r>
              <a:rPr lang="en-US" b="1" dirty="0">
                <a:latin typeface="Book Antiqua" pitchFamily="18" charset="0"/>
              </a:rPr>
              <a:t>MIB</a:t>
            </a:r>
            <a:r>
              <a:rPr lang="en-US" dirty="0">
                <a:latin typeface="Book Antiqua" pitchFamily="18" charset="0"/>
              </a:rPr>
              <a:t> is, in essence a database structure in form of </a:t>
            </a:r>
            <a:r>
              <a:rPr lang="en-US" dirty="0" smtClean="0">
                <a:latin typeface="Book Antiqua" pitchFamily="18" charset="0"/>
              </a:rPr>
              <a:t>a </a:t>
            </a:r>
            <a:r>
              <a:rPr lang="en-US" b="1" dirty="0" smtClean="0">
                <a:latin typeface="Book Antiqua" pitchFamily="18" charset="0"/>
              </a:rPr>
              <a:t>tree</a:t>
            </a:r>
            <a:r>
              <a:rPr lang="en-US" dirty="0">
                <a:latin typeface="Book Antiqua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Book Antiqua" pitchFamily="18" charset="0"/>
              </a:rPr>
              <a:t>Each </a:t>
            </a:r>
            <a:r>
              <a:rPr lang="en-US" dirty="0">
                <a:latin typeface="Book Antiqua" pitchFamily="18" charset="0"/>
              </a:rPr>
              <a:t>system (workstation, server, router, bridge etc.) in a network or 	internetwork maintains a MIB that reflects the status of the managed 	resources at that system.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Book Antiqua" pitchFamily="18" charset="0"/>
              </a:rPr>
              <a:t>A </a:t>
            </a:r>
            <a:r>
              <a:rPr lang="en-US" dirty="0">
                <a:latin typeface="Book Antiqua" pitchFamily="18" charset="0"/>
              </a:rPr>
              <a:t>network management entity can </a:t>
            </a:r>
            <a:r>
              <a:rPr lang="en-US" b="1" dirty="0">
                <a:latin typeface="Book Antiqua" pitchFamily="18" charset="0"/>
              </a:rPr>
              <a:t>monitor</a:t>
            </a:r>
            <a:r>
              <a:rPr lang="en-US" dirty="0">
                <a:latin typeface="Book Antiqua" pitchFamily="18" charset="0"/>
              </a:rPr>
              <a:t> the resources at that </a:t>
            </a:r>
            <a:r>
              <a:rPr lang="en-US" dirty="0" smtClean="0">
                <a:latin typeface="Book Antiqua" pitchFamily="18" charset="0"/>
              </a:rPr>
              <a:t>system </a:t>
            </a:r>
            <a:r>
              <a:rPr lang="en-US" dirty="0">
                <a:latin typeface="Book Antiqua" pitchFamily="18" charset="0"/>
              </a:rPr>
              <a:t>by </a:t>
            </a:r>
            <a:r>
              <a:rPr lang="en-US" b="1" dirty="0">
                <a:latin typeface="Book Antiqua" pitchFamily="18" charset="0"/>
              </a:rPr>
              <a:t>reading</a:t>
            </a:r>
            <a:r>
              <a:rPr lang="en-US" dirty="0">
                <a:latin typeface="Book Antiqua" pitchFamily="18" charset="0"/>
              </a:rPr>
              <a:t> the values of objects in the MIB and may </a:t>
            </a:r>
            <a:r>
              <a:rPr lang="en-US" b="1" dirty="0" smtClean="0">
                <a:latin typeface="Book Antiqua" pitchFamily="18" charset="0"/>
              </a:rPr>
              <a:t>control</a:t>
            </a:r>
            <a:r>
              <a:rPr lang="en-US" dirty="0" smtClean="0">
                <a:latin typeface="Book Antiqua" pitchFamily="18" charset="0"/>
              </a:rPr>
              <a:t> the </a:t>
            </a:r>
            <a:r>
              <a:rPr lang="en-US" dirty="0">
                <a:latin typeface="Book Antiqua" pitchFamily="18" charset="0"/>
              </a:rPr>
              <a:t>resources at that system by </a:t>
            </a:r>
            <a:r>
              <a:rPr lang="en-US" b="1" dirty="0">
                <a:latin typeface="Book Antiqua" pitchFamily="18" charset="0"/>
              </a:rPr>
              <a:t>modifying</a:t>
            </a:r>
            <a:r>
              <a:rPr lang="en-US" dirty="0">
                <a:latin typeface="Book Antiqua" pitchFamily="18" charset="0"/>
              </a:rPr>
              <a:t> those vales.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endParaRPr lang="en-US" dirty="0">
              <a:latin typeface="Book Antiqua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5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32294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6</a:t>
            </a:fld>
            <a:endParaRPr lang="x-none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438400"/>
            <a:ext cx="6088063" cy="2179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3913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</a:rPr>
              <a:t>SNMP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</a:rPr>
              <a:t>defines </a:t>
            </a:r>
            <a:r>
              <a:rPr lang="en-US" dirty="0">
                <a:latin typeface="Times New Roman" pitchFamily="18" charset="0"/>
              </a:rPr>
              <a:t>the format of packets exchanged between a manager and an agent. It reads and changes the status (values) of objects (variables) in SNMP packets.</a:t>
            </a:r>
          </a:p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7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283798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Autofit/>
          </a:bodyPr>
          <a:lstStyle/>
          <a:p>
            <a:r>
              <a:rPr lang="en-US" sz="3200" dirty="0" smtClean="0"/>
              <a:t>Structure of Management Information Base</a:t>
            </a:r>
            <a:endParaRPr lang="x-none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28600" y="1546591"/>
            <a:ext cx="8763000" cy="462560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>
                <a:latin typeface="Book Antiqua" pitchFamily="18" charset="0"/>
              </a:rPr>
              <a:t>SMI (RFC 1155) defines the general framework within which a MIB can be 	defined and constructed.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>
                <a:latin typeface="Book Antiqua" pitchFamily="18" charset="0"/>
              </a:rPr>
              <a:t> </a:t>
            </a:r>
            <a:r>
              <a:rPr lang="en-US" sz="1800" dirty="0" smtClean="0">
                <a:latin typeface="Book Antiqua" pitchFamily="18" charset="0"/>
              </a:rPr>
              <a:t>identifies </a:t>
            </a:r>
            <a:r>
              <a:rPr lang="en-US" sz="1800" dirty="0">
                <a:latin typeface="Book Antiqua" pitchFamily="18" charset="0"/>
              </a:rPr>
              <a:t>data types, and specifies how resources within the MIB </a:t>
            </a:r>
            <a:r>
              <a:rPr lang="en-US" sz="1800" dirty="0" smtClean="0">
                <a:latin typeface="Book Antiqua" pitchFamily="18" charset="0"/>
              </a:rPr>
              <a:t>are </a:t>
            </a:r>
            <a:r>
              <a:rPr lang="en-US" sz="1800" dirty="0">
                <a:latin typeface="Book Antiqua" pitchFamily="18" charset="0"/>
              </a:rPr>
              <a:t>represented and named.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>
                <a:latin typeface="Book Antiqua" pitchFamily="18" charset="0"/>
              </a:rPr>
              <a:t> </a:t>
            </a:r>
            <a:r>
              <a:rPr lang="en-US" sz="1800" dirty="0" smtClean="0">
                <a:latin typeface="Book Antiqua" pitchFamily="18" charset="0"/>
              </a:rPr>
              <a:t>Encourages </a:t>
            </a:r>
            <a:r>
              <a:rPr lang="en-US" sz="1800" b="1" dirty="0">
                <a:latin typeface="Book Antiqua" pitchFamily="18" charset="0"/>
              </a:rPr>
              <a:t>simplicity</a:t>
            </a:r>
            <a:r>
              <a:rPr lang="en-US" sz="1800" dirty="0">
                <a:latin typeface="Book Antiqua" pitchFamily="18" charset="0"/>
              </a:rPr>
              <a:t> and </a:t>
            </a:r>
            <a:r>
              <a:rPr lang="en-US" sz="1800" b="1" dirty="0">
                <a:latin typeface="Book Antiqua" pitchFamily="18" charset="0"/>
              </a:rPr>
              <a:t>extensibility</a:t>
            </a:r>
            <a:r>
              <a:rPr lang="en-US" sz="1800" dirty="0">
                <a:latin typeface="Book Antiqua" pitchFamily="18" charset="0"/>
              </a:rPr>
              <a:t> within the MIB.</a:t>
            </a:r>
          </a:p>
          <a:p>
            <a:pPr lvl="2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>
                <a:latin typeface="Book Antiqua" pitchFamily="18" charset="0"/>
              </a:rPr>
              <a:t> </a:t>
            </a:r>
            <a:r>
              <a:rPr lang="en-US" sz="1800" dirty="0" smtClean="0">
                <a:latin typeface="Book Antiqua" pitchFamily="18" charset="0"/>
              </a:rPr>
              <a:t>Stores </a:t>
            </a:r>
            <a:r>
              <a:rPr lang="en-US" sz="1800" dirty="0">
                <a:latin typeface="Book Antiqua" pitchFamily="18" charset="0"/>
              </a:rPr>
              <a:t>simple data: </a:t>
            </a:r>
            <a:r>
              <a:rPr lang="en-US" sz="1800" b="1" dirty="0">
                <a:latin typeface="Book Antiqua" pitchFamily="18" charset="0"/>
              </a:rPr>
              <a:t>scalars </a:t>
            </a:r>
            <a:r>
              <a:rPr lang="en-US" sz="1800" dirty="0">
                <a:latin typeface="Book Antiqua" pitchFamily="18" charset="0"/>
              </a:rPr>
              <a:t>and </a:t>
            </a:r>
            <a:r>
              <a:rPr lang="en-US" sz="1800" b="1" dirty="0">
                <a:latin typeface="Book Antiqua" pitchFamily="18" charset="0"/>
              </a:rPr>
              <a:t>two-dimensional arrays of scalars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 smtClean="0">
                <a:latin typeface="Book Antiqua" pitchFamily="18" charset="0"/>
              </a:rPr>
              <a:t>One </a:t>
            </a:r>
            <a:r>
              <a:rPr lang="en-US" sz="1800" dirty="0">
                <a:latin typeface="Book Antiqua" pitchFamily="18" charset="0"/>
              </a:rPr>
              <a:t>example of a  scalar object could be an </a:t>
            </a:r>
            <a:r>
              <a:rPr lang="en-US" sz="1800" dirty="0" err="1">
                <a:latin typeface="Book Antiqua" pitchFamily="18" charset="0"/>
              </a:rPr>
              <a:t>ip</a:t>
            </a:r>
            <a:r>
              <a:rPr lang="en-US" sz="1800" dirty="0">
                <a:latin typeface="Book Antiqua" pitchFamily="18" charset="0"/>
              </a:rPr>
              <a:t> Address and that for a </a:t>
            </a:r>
            <a:r>
              <a:rPr lang="en-US" sz="1800" dirty="0" smtClean="0">
                <a:latin typeface="Book Antiqua" pitchFamily="18" charset="0"/>
              </a:rPr>
              <a:t>Tabular </a:t>
            </a:r>
            <a:r>
              <a:rPr lang="en-US" sz="1800" dirty="0">
                <a:latin typeface="Book Antiqua" pitchFamily="18" charset="0"/>
              </a:rPr>
              <a:t>object could be a table of user information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 smtClean="0">
                <a:latin typeface="Book Antiqua" pitchFamily="18" charset="0"/>
              </a:rPr>
              <a:t>Each </a:t>
            </a:r>
            <a:r>
              <a:rPr lang="en-US" sz="1800" dirty="0">
                <a:latin typeface="Book Antiqua" pitchFamily="18" charset="0"/>
              </a:rPr>
              <a:t>object has an associated identifier of the Abstract Syntax Notation 	One (</a:t>
            </a:r>
            <a:r>
              <a:rPr lang="en-US" sz="1800" b="1" dirty="0">
                <a:latin typeface="Book Antiqua" pitchFamily="18" charset="0"/>
              </a:rPr>
              <a:t>ASN.1)</a:t>
            </a:r>
            <a:r>
              <a:rPr lang="en-US" sz="1800" dirty="0">
                <a:latin typeface="Book Antiqua" pitchFamily="18" charset="0"/>
              </a:rPr>
              <a:t> type </a:t>
            </a:r>
            <a:r>
              <a:rPr lang="en-US" sz="1800" b="1" dirty="0">
                <a:latin typeface="Book Antiqua" pitchFamily="18" charset="0"/>
              </a:rPr>
              <a:t>Object Identifier (OID)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800" dirty="0" smtClean="0">
                <a:latin typeface="Book Antiqua" pitchFamily="18" charset="0"/>
              </a:rPr>
              <a:t>When </a:t>
            </a:r>
            <a:r>
              <a:rPr lang="en-US" sz="1800" dirty="0">
                <a:latin typeface="Book Antiqua" pitchFamily="18" charset="0"/>
              </a:rPr>
              <a:t>an SNMP manager requests an object, it sends the OID to the SNMP </a:t>
            </a:r>
            <a:r>
              <a:rPr lang="en-US" sz="1800" dirty="0" smtClean="0">
                <a:latin typeface="Book Antiqua" pitchFamily="18" charset="0"/>
              </a:rPr>
              <a:t>agent</a:t>
            </a:r>
            <a:endParaRPr lang="en-US" sz="1800" b="1" dirty="0">
              <a:latin typeface="Book Antiqua" pitchFamily="18" charset="0"/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8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074811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6200" y="-76200"/>
            <a:ext cx="8229600" cy="1252728"/>
          </a:xfrm>
        </p:spPr>
        <p:txBody>
          <a:bodyPr>
            <a:normAutofit/>
          </a:bodyPr>
          <a:lstStyle/>
          <a:p>
            <a:r>
              <a:rPr lang="en-US" sz="2800" dirty="0"/>
              <a:t>SNMP</a:t>
            </a:r>
            <a:r>
              <a:rPr lang="en-US" sz="4000" dirty="0">
                <a:solidFill>
                  <a:srgbClr val="0070C0"/>
                </a:solidFill>
              </a:rPr>
              <a:t> </a:t>
            </a:r>
            <a:r>
              <a:rPr lang="en-US" sz="2800" dirty="0"/>
              <a:t>MANAGEMENT INFORMATION BASE</a:t>
            </a:r>
            <a:endParaRPr lang="x-none" sz="2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9</a:t>
            </a:fld>
            <a:endParaRPr lang="x-none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" t="37418" r="45869" b="50629"/>
          <a:stretch>
            <a:fillRect/>
          </a:stretch>
        </p:blipFill>
        <p:spPr bwMode="auto">
          <a:xfrm>
            <a:off x="6350" y="6292850"/>
            <a:ext cx="4351338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http://oreilly.com/catalog/esnmp/chapter/snmp_020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413"/>
            <a:ext cx="5207000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57"/>
          <p:cNvCxnSpPr>
            <a:endCxn id="12" idx="0"/>
          </p:cNvCxnSpPr>
          <p:nvPr/>
        </p:nvCxnSpPr>
        <p:spPr>
          <a:xfrm>
            <a:off x="2149475" y="5286375"/>
            <a:ext cx="922338" cy="2301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77"/>
          <p:cNvSpPr txBox="1">
            <a:spLocks noChangeArrowheads="1"/>
          </p:cNvSpPr>
          <p:nvPr/>
        </p:nvSpPr>
        <p:spPr bwMode="auto">
          <a:xfrm>
            <a:off x="3979862" y="1341438"/>
            <a:ext cx="5126037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rtl="0" eaLnBrk="1" hangingPunct="1">
              <a:lnSpc>
                <a:spcPct val="150000"/>
              </a:lnSpc>
            </a:pPr>
            <a:r>
              <a:rPr lang="en-US" b="1" dirty="0">
                <a:solidFill>
                  <a:srgbClr val="FF0000"/>
                </a:solidFill>
              </a:rPr>
              <a:t>SMI Object </a:t>
            </a:r>
            <a:r>
              <a:rPr lang="en-US" b="1" dirty="0" smtClean="0">
                <a:solidFill>
                  <a:srgbClr val="FF0000"/>
                </a:solidFill>
              </a:rPr>
              <a:t>Tree</a:t>
            </a:r>
            <a:r>
              <a:rPr lang="en-US" dirty="0" smtClean="0">
                <a:latin typeface="Book Antiqua" pitchFamily="18" charset="0"/>
              </a:rPr>
              <a:t> </a:t>
            </a: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>
                <a:latin typeface="Book Antiqua" pitchFamily="18" charset="0"/>
              </a:rPr>
              <a:t>All </a:t>
            </a:r>
            <a:r>
              <a:rPr lang="en-US" dirty="0">
                <a:latin typeface="Book Antiqua" pitchFamily="18" charset="0"/>
              </a:rPr>
              <a:t>managed objects in the SNMP environment are arranged in a </a:t>
            </a:r>
            <a:r>
              <a:rPr lang="en-US" b="1" dirty="0">
                <a:latin typeface="Book Antiqua" pitchFamily="18" charset="0"/>
              </a:rPr>
              <a:t>hierarchical </a:t>
            </a:r>
            <a:r>
              <a:rPr lang="en-US" dirty="0">
                <a:latin typeface="Book Antiqua" pitchFamily="18" charset="0"/>
              </a:rPr>
              <a:t>or </a:t>
            </a:r>
            <a:r>
              <a:rPr lang="en-US" b="1" dirty="0">
                <a:latin typeface="Book Antiqua" pitchFamily="18" charset="0"/>
              </a:rPr>
              <a:t>tree structure</a:t>
            </a:r>
            <a:r>
              <a:rPr lang="en-US" dirty="0">
                <a:latin typeface="Book Antiqua" pitchFamily="18" charset="0"/>
              </a:rPr>
              <a:t>. </a:t>
            </a: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>
                <a:latin typeface="Book Antiqua" pitchFamily="18" charset="0"/>
              </a:rPr>
              <a:t>Any node with children is a </a:t>
            </a:r>
            <a:r>
              <a:rPr lang="en-US" b="1" dirty="0" err="1">
                <a:latin typeface="Book Antiqua" pitchFamily="18" charset="0"/>
              </a:rPr>
              <a:t>Subtree</a:t>
            </a:r>
            <a:endParaRPr lang="en-US" b="1" dirty="0">
              <a:latin typeface="Book Antiqua" pitchFamily="18" charset="0"/>
            </a:endParaRP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b="1" dirty="0">
                <a:latin typeface="Book Antiqua" pitchFamily="18" charset="0"/>
              </a:rPr>
              <a:t> </a:t>
            </a:r>
            <a:r>
              <a:rPr lang="en-US" dirty="0">
                <a:latin typeface="Book Antiqua" pitchFamily="18" charset="0"/>
              </a:rPr>
              <a:t>Otherwise a leaf node.</a:t>
            </a:r>
          </a:p>
          <a:p>
            <a:pPr algn="just" rtl="0" eaLnBrk="1" hangingPunct="1">
              <a:lnSpc>
                <a:spcPct val="150000"/>
              </a:lnSpc>
              <a:buFont typeface="Wingdings" pitchFamily="2" charset="2"/>
              <a:buChar char="§"/>
            </a:pPr>
            <a:endParaRPr lang="en-US" dirty="0">
              <a:latin typeface="Book Antiqua" pitchFamily="18" charset="0"/>
            </a:endParaRPr>
          </a:p>
        </p:txBody>
      </p:sp>
      <p:sp>
        <p:nvSpPr>
          <p:cNvPr id="12" name="TextBox 83"/>
          <p:cNvSpPr txBox="1"/>
          <p:nvPr/>
        </p:nvSpPr>
        <p:spPr>
          <a:xfrm>
            <a:off x="2497138" y="5516563"/>
            <a:ext cx="1150937" cy="261937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mib – 2 (1)</a:t>
            </a:r>
          </a:p>
        </p:txBody>
      </p:sp>
      <p:sp>
        <p:nvSpPr>
          <p:cNvPr id="13" name="TextBox 88"/>
          <p:cNvSpPr txBox="1"/>
          <p:nvPr/>
        </p:nvSpPr>
        <p:spPr>
          <a:xfrm>
            <a:off x="4008438" y="5487988"/>
            <a:ext cx="1800225" cy="261937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enterprises (1)</a:t>
            </a:r>
          </a:p>
        </p:txBody>
      </p:sp>
      <p:cxnSp>
        <p:nvCxnSpPr>
          <p:cNvPr id="14" name="Straight Connector 89"/>
          <p:cNvCxnSpPr>
            <a:endCxn id="13" idx="0"/>
          </p:cNvCxnSpPr>
          <p:nvPr/>
        </p:nvCxnSpPr>
        <p:spPr>
          <a:xfrm>
            <a:off x="4513263" y="5272088"/>
            <a:ext cx="395287" cy="2159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92"/>
          <p:cNvSpPr txBox="1"/>
          <p:nvPr/>
        </p:nvSpPr>
        <p:spPr>
          <a:xfrm>
            <a:off x="-47625" y="6059488"/>
            <a:ext cx="839788" cy="230187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system(1)</a:t>
            </a:r>
          </a:p>
        </p:txBody>
      </p:sp>
      <p:sp>
        <p:nvSpPr>
          <p:cNvPr id="16" name="TextBox 93"/>
          <p:cNvSpPr txBox="1"/>
          <p:nvPr/>
        </p:nvSpPr>
        <p:spPr>
          <a:xfrm>
            <a:off x="2808288" y="6059488"/>
            <a:ext cx="649287" cy="261937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ip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(4)</a:t>
            </a:r>
          </a:p>
        </p:txBody>
      </p:sp>
      <p:sp>
        <p:nvSpPr>
          <p:cNvPr id="17" name="TextBox 94"/>
          <p:cNvSpPr txBox="1"/>
          <p:nvPr/>
        </p:nvSpPr>
        <p:spPr>
          <a:xfrm>
            <a:off x="3600450" y="6059488"/>
            <a:ext cx="792163" cy="261937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icmp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(5)</a:t>
            </a:r>
          </a:p>
        </p:txBody>
      </p:sp>
      <p:sp>
        <p:nvSpPr>
          <p:cNvPr id="18" name="TextBox 95"/>
          <p:cNvSpPr txBox="1"/>
          <p:nvPr/>
        </p:nvSpPr>
        <p:spPr>
          <a:xfrm>
            <a:off x="2016125" y="6059488"/>
            <a:ext cx="649288" cy="261937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at(3)</a:t>
            </a:r>
          </a:p>
        </p:txBody>
      </p:sp>
      <p:sp>
        <p:nvSpPr>
          <p:cNvPr id="19" name="TextBox 96"/>
          <p:cNvSpPr txBox="1"/>
          <p:nvPr/>
        </p:nvSpPr>
        <p:spPr>
          <a:xfrm>
            <a:off x="5257800" y="6059488"/>
            <a:ext cx="719138" cy="261937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udp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(7)</a:t>
            </a:r>
          </a:p>
        </p:txBody>
      </p:sp>
      <p:sp>
        <p:nvSpPr>
          <p:cNvPr id="20" name="TextBox 98"/>
          <p:cNvSpPr txBox="1"/>
          <p:nvPr/>
        </p:nvSpPr>
        <p:spPr>
          <a:xfrm>
            <a:off x="6121400" y="6059488"/>
            <a:ext cx="792163" cy="261937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egp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(8)</a:t>
            </a:r>
          </a:p>
        </p:txBody>
      </p:sp>
      <p:sp>
        <p:nvSpPr>
          <p:cNvPr id="21" name="TextBox 99"/>
          <p:cNvSpPr txBox="1"/>
          <p:nvPr/>
        </p:nvSpPr>
        <p:spPr>
          <a:xfrm>
            <a:off x="7056439" y="6078539"/>
            <a:ext cx="1660524" cy="261610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transmission(10)</a:t>
            </a:r>
          </a:p>
        </p:txBody>
      </p:sp>
      <p:sp>
        <p:nvSpPr>
          <p:cNvPr id="22" name="TextBox 100"/>
          <p:cNvSpPr txBox="1"/>
          <p:nvPr/>
        </p:nvSpPr>
        <p:spPr>
          <a:xfrm>
            <a:off x="865188" y="6059488"/>
            <a:ext cx="1079500" cy="230187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interfaces(2)</a:t>
            </a:r>
          </a:p>
        </p:txBody>
      </p:sp>
      <p:sp>
        <p:nvSpPr>
          <p:cNvPr id="23" name="TextBox 102"/>
          <p:cNvSpPr txBox="1"/>
          <p:nvPr/>
        </p:nvSpPr>
        <p:spPr>
          <a:xfrm>
            <a:off x="4465638" y="6059488"/>
            <a:ext cx="719137" cy="261937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tcp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(6)</a:t>
            </a:r>
          </a:p>
        </p:txBody>
      </p:sp>
      <p:sp>
        <p:nvSpPr>
          <p:cNvPr id="24" name="TextBox 103"/>
          <p:cNvSpPr txBox="1"/>
          <p:nvPr/>
        </p:nvSpPr>
        <p:spPr>
          <a:xfrm>
            <a:off x="8716963" y="6059488"/>
            <a:ext cx="912812" cy="261937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snmp</a:t>
            </a:r>
            <a:r>
              <a:rPr 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(11)</a:t>
            </a:r>
          </a:p>
        </p:txBody>
      </p:sp>
      <p:cxnSp>
        <p:nvCxnSpPr>
          <p:cNvPr id="25" name="Straight Connector 104"/>
          <p:cNvCxnSpPr/>
          <p:nvPr/>
        </p:nvCxnSpPr>
        <p:spPr>
          <a:xfrm>
            <a:off x="192088" y="5929313"/>
            <a:ext cx="914558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107"/>
          <p:cNvCxnSpPr/>
          <p:nvPr/>
        </p:nvCxnSpPr>
        <p:spPr>
          <a:xfrm rot="5400000">
            <a:off x="135731" y="6006307"/>
            <a:ext cx="144463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13"/>
          <p:cNvCxnSpPr/>
          <p:nvPr/>
        </p:nvCxnSpPr>
        <p:spPr>
          <a:xfrm rot="5400000">
            <a:off x="1344612" y="5992813"/>
            <a:ext cx="14287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114"/>
          <p:cNvCxnSpPr/>
          <p:nvPr/>
        </p:nvCxnSpPr>
        <p:spPr>
          <a:xfrm rot="5400000">
            <a:off x="2246312" y="5991226"/>
            <a:ext cx="14287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115"/>
          <p:cNvCxnSpPr/>
          <p:nvPr/>
        </p:nvCxnSpPr>
        <p:spPr>
          <a:xfrm rot="5400000">
            <a:off x="3028950" y="5992813"/>
            <a:ext cx="14287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16"/>
          <p:cNvCxnSpPr/>
          <p:nvPr/>
        </p:nvCxnSpPr>
        <p:spPr>
          <a:xfrm rot="5400000">
            <a:off x="3907631" y="5990432"/>
            <a:ext cx="144463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117"/>
          <p:cNvCxnSpPr/>
          <p:nvPr/>
        </p:nvCxnSpPr>
        <p:spPr>
          <a:xfrm rot="5400000">
            <a:off x="4728368" y="5990432"/>
            <a:ext cx="144463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118"/>
          <p:cNvCxnSpPr/>
          <p:nvPr/>
        </p:nvCxnSpPr>
        <p:spPr>
          <a:xfrm rot="5400000">
            <a:off x="5511800" y="5999163"/>
            <a:ext cx="14287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119"/>
          <p:cNvCxnSpPr/>
          <p:nvPr/>
        </p:nvCxnSpPr>
        <p:spPr>
          <a:xfrm rot="5400000">
            <a:off x="6442075" y="5992813"/>
            <a:ext cx="142875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120"/>
          <p:cNvCxnSpPr/>
          <p:nvPr/>
        </p:nvCxnSpPr>
        <p:spPr>
          <a:xfrm rot="5400000">
            <a:off x="7814468" y="5990432"/>
            <a:ext cx="144463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121"/>
          <p:cNvCxnSpPr/>
          <p:nvPr/>
        </p:nvCxnSpPr>
        <p:spPr>
          <a:xfrm rot="5400000">
            <a:off x="9260681" y="6006307"/>
            <a:ext cx="144463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122"/>
          <p:cNvCxnSpPr/>
          <p:nvPr/>
        </p:nvCxnSpPr>
        <p:spPr>
          <a:xfrm rot="5400000">
            <a:off x="3028157" y="5849144"/>
            <a:ext cx="144462" cy="0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123"/>
          <p:cNvSpPr>
            <a:spLocks noChangeArrowheads="1"/>
          </p:cNvSpPr>
          <p:nvPr/>
        </p:nvSpPr>
        <p:spPr bwMode="auto">
          <a:xfrm>
            <a:off x="3505200" y="3309372"/>
            <a:ext cx="5903913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altLang="ko-KR" dirty="0">
                <a:solidFill>
                  <a:srgbClr val="558ED5"/>
                </a:solidFill>
                <a:latin typeface="Book Antiqua" pitchFamily="18" charset="0"/>
                <a:cs typeface="Miriam Fixed" pitchFamily="49" charset="-79"/>
              </a:rPr>
              <a:t>e.g.  </a:t>
            </a:r>
            <a:r>
              <a:rPr lang="en-US" altLang="ko-KR" dirty="0" smtClean="0">
                <a:solidFill>
                  <a:srgbClr val="558ED5"/>
                </a:solidFill>
                <a:latin typeface="Book Antiqua" pitchFamily="18" charset="0"/>
                <a:cs typeface="Miriam Fixed" pitchFamily="49" charset="-79"/>
              </a:rPr>
              <a:t>OID </a:t>
            </a:r>
            <a:r>
              <a:rPr lang="en-US" altLang="ko-KR" dirty="0">
                <a:solidFill>
                  <a:srgbClr val="558ED5"/>
                </a:solidFill>
                <a:latin typeface="Book Antiqua" pitchFamily="18" charset="0"/>
                <a:cs typeface="Miriam Fixed" pitchFamily="49" charset="-79"/>
              </a:rPr>
              <a:t>for </a:t>
            </a:r>
            <a:r>
              <a:rPr lang="en-US" b="1" dirty="0">
                <a:solidFill>
                  <a:srgbClr val="558ED5"/>
                </a:solidFill>
                <a:latin typeface="Book Antiqua" pitchFamily="18" charset="0"/>
                <a:ea typeface="HY그래픽M"/>
                <a:cs typeface="Miriam Fixed" pitchFamily="49" charset="-79"/>
              </a:rPr>
              <a:t>internet is 1.3.6.1, directory </a:t>
            </a:r>
            <a:r>
              <a:rPr lang="en-US" dirty="0">
                <a:solidFill>
                  <a:srgbClr val="558ED5"/>
                </a:solidFill>
                <a:latin typeface="Book Antiqua" pitchFamily="18" charset="0"/>
                <a:ea typeface="HY그래픽M"/>
                <a:cs typeface="Miriam Fixed" pitchFamily="49" charset="-79"/>
              </a:rPr>
              <a:t>is</a:t>
            </a:r>
            <a:r>
              <a:rPr lang="en-US" b="1" dirty="0">
                <a:solidFill>
                  <a:srgbClr val="558ED5"/>
                </a:solidFill>
                <a:latin typeface="Book Antiqua" pitchFamily="18" charset="0"/>
                <a:ea typeface="HY그래픽M"/>
                <a:cs typeface="Miriam Fixed" pitchFamily="49" charset="-79"/>
              </a:rPr>
              <a:t> 	1.3.6.1.1 </a:t>
            </a:r>
            <a:r>
              <a:rPr lang="en-US" dirty="0">
                <a:solidFill>
                  <a:srgbClr val="558ED5"/>
                </a:solidFill>
                <a:latin typeface="Book Antiqua" pitchFamily="18" charset="0"/>
                <a:ea typeface="HY그래픽M"/>
                <a:cs typeface="Miriam Fixed" pitchFamily="49" charset="-79"/>
              </a:rPr>
              <a:t>and for </a:t>
            </a:r>
            <a:r>
              <a:rPr lang="en-US" altLang="ko-KR" b="1" dirty="0" err="1">
                <a:solidFill>
                  <a:srgbClr val="558ED5"/>
                </a:solidFill>
                <a:latin typeface="Book Antiqua" pitchFamily="18" charset="0"/>
                <a:cs typeface="Miriam Fixed" pitchFamily="49" charset="-79"/>
              </a:rPr>
              <a:t>tcpConnTable</a:t>
            </a:r>
            <a:r>
              <a:rPr lang="en-US" altLang="ko-KR" dirty="0">
                <a:solidFill>
                  <a:srgbClr val="558ED5"/>
                </a:solidFill>
                <a:latin typeface="Book Antiqua" pitchFamily="18" charset="0"/>
                <a:cs typeface="Miriam Fixed" pitchFamily="49" charset="-79"/>
              </a:rPr>
              <a:t> is 	1.3.6.1.2.1.6.13  that is;</a:t>
            </a:r>
          </a:p>
          <a:p>
            <a:pPr algn="ctr" rtl="0">
              <a:lnSpc>
                <a:spcPct val="150000"/>
              </a:lnSpc>
            </a:pPr>
            <a:r>
              <a:rPr lang="en-US" altLang="ko-KR" dirty="0">
                <a:solidFill>
                  <a:srgbClr val="558ED5"/>
                </a:solidFill>
                <a:latin typeface="Book Antiqua" pitchFamily="18" charset="0"/>
                <a:cs typeface="Miriam Fixed" pitchFamily="49" charset="-79"/>
              </a:rPr>
              <a:t> </a:t>
            </a:r>
            <a:r>
              <a:rPr lang="en-US" altLang="ko-KR" dirty="0" err="1">
                <a:solidFill>
                  <a:srgbClr val="558ED5"/>
                </a:solidFill>
                <a:latin typeface="Book Antiqua" pitchFamily="18" charset="0"/>
                <a:cs typeface="Miriam Fixed" pitchFamily="49" charset="-79"/>
              </a:rPr>
              <a:t>iso</a:t>
            </a:r>
            <a:r>
              <a:rPr lang="en-US" altLang="ko-KR" dirty="0">
                <a:solidFill>
                  <a:srgbClr val="558ED5"/>
                </a:solidFill>
                <a:latin typeface="Book Antiqua" pitchFamily="18" charset="0"/>
                <a:cs typeface="Miriam Fixed" pitchFamily="49" charset="-79"/>
              </a:rPr>
              <a:t> org </a:t>
            </a:r>
            <a:r>
              <a:rPr lang="en-US" altLang="ko-KR" dirty="0" err="1">
                <a:solidFill>
                  <a:srgbClr val="558ED5"/>
                </a:solidFill>
                <a:latin typeface="Book Antiqua" pitchFamily="18" charset="0"/>
                <a:cs typeface="Miriam Fixed" pitchFamily="49" charset="-79"/>
              </a:rPr>
              <a:t>dod</a:t>
            </a:r>
            <a:r>
              <a:rPr lang="en-US" altLang="ko-KR" dirty="0">
                <a:solidFill>
                  <a:srgbClr val="558ED5"/>
                </a:solidFill>
                <a:latin typeface="Book Antiqua" pitchFamily="18" charset="0"/>
                <a:cs typeface="Miriam Fixed" pitchFamily="49" charset="-79"/>
              </a:rPr>
              <a:t> internet </a:t>
            </a:r>
            <a:r>
              <a:rPr lang="en-US" altLang="ko-KR" dirty="0" err="1">
                <a:solidFill>
                  <a:srgbClr val="558ED5"/>
                </a:solidFill>
                <a:latin typeface="Book Antiqua" pitchFamily="18" charset="0"/>
                <a:cs typeface="Miriam Fixed" pitchFamily="49" charset="-79"/>
              </a:rPr>
              <a:t>mgmt</a:t>
            </a:r>
            <a:r>
              <a:rPr lang="en-US" altLang="ko-KR" dirty="0">
                <a:solidFill>
                  <a:srgbClr val="558ED5"/>
                </a:solidFill>
                <a:latin typeface="Book Antiqua" pitchFamily="18" charset="0"/>
                <a:cs typeface="Miriam Fixed" pitchFamily="49" charset="-79"/>
              </a:rPr>
              <a:t> mib-2 </a:t>
            </a:r>
            <a:r>
              <a:rPr lang="en-US" altLang="ko-KR" dirty="0" err="1">
                <a:solidFill>
                  <a:srgbClr val="558ED5"/>
                </a:solidFill>
                <a:latin typeface="Book Antiqua" pitchFamily="18" charset="0"/>
                <a:cs typeface="Miriam Fixed" pitchFamily="49" charset="-79"/>
              </a:rPr>
              <a:t>tcp</a:t>
            </a:r>
            <a:r>
              <a:rPr lang="en-US" altLang="ko-KR" dirty="0">
                <a:solidFill>
                  <a:srgbClr val="558ED5"/>
                </a:solidFill>
                <a:latin typeface="Book Antiqua" pitchFamily="18" charset="0"/>
                <a:cs typeface="Miriam Fixed" pitchFamily="49" charset="-79"/>
              </a:rPr>
              <a:t> </a:t>
            </a:r>
            <a:r>
              <a:rPr lang="en-US" altLang="ko-KR" dirty="0" err="1">
                <a:solidFill>
                  <a:srgbClr val="558ED5"/>
                </a:solidFill>
                <a:latin typeface="Book Antiqua" pitchFamily="18" charset="0"/>
                <a:cs typeface="Miriam Fixed" pitchFamily="49" charset="-79"/>
              </a:rPr>
              <a:t>tcpConnTable</a:t>
            </a:r>
            <a:endParaRPr lang="en-US" altLang="ko-KR" dirty="0">
              <a:solidFill>
                <a:srgbClr val="558ED5"/>
              </a:solidFill>
              <a:latin typeface="Book Antiqua" pitchFamily="18" charset="0"/>
              <a:cs typeface="Miriam Fixed" pitchFamily="49" charset="-79"/>
            </a:endParaRPr>
          </a:p>
        </p:txBody>
      </p:sp>
      <p:sp>
        <p:nvSpPr>
          <p:cNvPr id="38" name="Rectangle 124"/>
          <p:cNvSpPr>
            <a:spLocks noChangeArrowheads="1"/>
          </p:cNvSpPr>
          <p:nvPr/>
        </p:nvSpPr>
        <p:spPr bwMode="auto">
          <a:xfrm>
            <a:off x="5911284" y="4489450"/>
            <a:ext cx="3216275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rtl="0">
              <a:lnSpc>
                <a:spcPct val="150000"/>
              </a:lnSpc>
            </a:pPr>
            <a:r>
              <a:rPr lang="en-US" sz="1500" dirty="0">
                <a:latin typeface="Book Antiqua" pitchFamily="18" charset="0"/>
              </a:rPr>
              <a:t>Manufacturers of networking equipment can add product specific objects to the hierarchy; under enterprises. </a:t>
            </a:r>
          </a:p>
        </p:txBody>
      </p:sp>
      <p:sp>
        <p:nvSpPr>
          <p:cNvPr id="39" name="Rectangle 35"/>
          <p:cNvSpPr/>
          <p:nvPr/>
        </p:nvSpPr>
        <p:spPr>
          <a:xfrm>
            <a:off x="6810375" y="6437313"/>
            <a:ext cx="647700" cy="3952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TextBox 102"/>
          <p:cNvSpPr txBox="1"/>
          <p:nvPr/>
        </p:nvSpPr>
        <p:spPr>
          <a:xfrm>
            <a:off x="4038600" y="6477000"/>
            <a:ext cx="1592480" cy="261610"/>
          </a:xfrm>
          <a:prstGeom prst="rect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tcpConnTable</a:t>
            </a:r>
            <a:r>
              <a:rPr lang="en-US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iriam Fixed" pitchFamily="49" charset="-79"/>
                <a:cs typeface="Miriam Fixed" pitchFamily="49" charset="-79"/>
              </a:rPr>
              <a:t>(13)</a:t>
            </a:r>
            <a:endParaRPr lang="en-US" sz="1100" b="1" dirty="0">
              <a:solidFill>
                <a:schemeClr val="tx1">
                  <a:lumMod val="75000"/>
                  <a:lumOff val="25000"/>
                </a:schemeClr>
              </a:solidFill>
              <a:latin typeface="Miriam Fixed" pitchFamily="49" charset="-79"/>
              <a:cs typeface="Miriam Fixed" pitchFamily="49" charset="-79"/>
            </a:endParaRPr>
          </a:p>
        </p:txBody>
      </p:sp>
      <p:cxnSp>
        <p:nvCxnSpPr>
          <p:cNvPr id="41" name="Straight Connector 117"/>
          <p:cNvCxnSpPr>
            <a:stCxn id="23" idx="2"/>
            <a:endCxn id="40" idx="0"/>
          </p:cNvCxnSpPr>
          <p:nvPr/>
        </p:nvCxnSpPr>
        <p:spPr>
          <a:xfrm>
            <a:off x="4825207" y="6321425"/>
            <a:ext cx="0" cy="155575"/>
          </a:xfrm>
          <a:prstGeom prst="line">
            <a:avLst/>
          </a:prstGeom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7346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5BEF62FB50E9479EACBA5451E22AD9" ma:contentTypeVersion="0" ma:contentTypeDescription="Create a new document." ma:contentTypeScope="" ma:versionID="8871ccb317dcf0786ae7a6cca07915c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295CE55-505A-4239-BCA1-9AB8A1C375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6B0F02D-8BBC-43EC-AA0C-57547E1002E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A04207-439B-47A2-A5D9-89EE5ED6C6D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2030</TotalTime>
  <Words>998</Words>
  <Application>Microsoft Macintosh PowerPoint</Application>
  <PresentationFormat>On-screen Show (4:3)</PresentationFormat>
  <Paragraphs>189</Paragraphs>
  <Slides>21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Module</vt:lpstr>
      <vt:lpstr>Lec7: SNMP Management Information</vt:lpstr>
      <vt:lpstr>Outline</vt:lpstr>
      <vt:lpstr>SNMP Management Structure</vt:lpstr>
      <vt:lpstr>Introduction</vt:lpstr>
      <vt:lpstr>Introduction (cont.)</vt:lpstr>
      <vt:lpstr>PowerPoint Presentation</vt:lpstr>
      <vt:lpstr>SNMP</vt:lpstr>
      <vt:lpstr>Structure of Management Information Base</vt:lpstr>
      <vt:lpstr>SNMP MANAGEMENT INFORMATION BASE</vt:lpstr>
      <vt:lpstr>PowerPoint Presentation</vt:lpstr>
      <vt:lpstr>PowerPoint Presentation</vt:lpstr>
      <vt:lpstr>PowerPoint Presentation</vt:lpstr>
      <vt:lpstr>PowerPoint Presentation</vt:lpstr>
      <vt:lpstr>Table Definition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Lec1: Network Management (Review)</dc:title>
  <dc:creator>Maysoon</dc:creator>
  <cp:lastModifiedBy>Nada</cp:lastModifiedBy>
  <cp:revision>82</cp:revision>
  <dcterms:created xsi:type="dcterms:W3CDTF">2013-09-11T08:43:03Z</dcterms:created>
  <dcterms:modified xsi:type="dcterms:W3CDTF">2015-08-16T08:05:22Z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0x010100575BEF62FB50E9479EACBA5451E22AD9</vt:lpwstr>
  </property>
</Properties>
</file>