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40"/>
  </p:notesMasterIdLst>
  <p:sldIdLst>
    <p:sldId id="256" r:id="rId3"/>
    <p:sldId id="279" r:id="rId4"/>
    <p:sldId id="307" r:id="rId5"/>
    <p:sldId id="308" r:id="rId6"/>
    <p:sldId id="337" r:id="rId7"/>
    <p:sldId id="338" r:id="rId8"/>
    <p:sldId id="339" r:id="rId9"/>
    <p:sldId id="340" r:id="rId10"/>
    <p:sldId id="341" r:id="rId11"/>
    <p:sldId id="342" r:id="rId12"/>
    <p:sldId id="343" r:id="rId13"/>
    <p:sldId id="336" r:id="rId14"/>
    <p:sldId id="344" r:id="rId15"/>
    <p:sldId id="310" r:id="rId16"/>
    <p:sldId id="312" r:id="rId17"/>
    <p:sldId id="311" r:id="rId18"/>
    <p:sldId id="318" r:id="rId19"/>
    <p:sldId id="313" r:id="rId20"/>
    <p:sldId id="314" r:id="rId21"/>
    <p:sldId id="315" r:id="rId22"/>
    <p:sldId id="316" r:id="rId23"/>
    <p:sldId id="317" r:id="rId24"/>
    <p:sldId id="319" r:id="rId25"/>
    <p:sldId id="321" r:id="rId26"/>
    <p:sldId id="323" r:id="rId27"/>
    <p:sldId id="324" r:id="rId28"/>
    <p:sldId id="325" r:id="rId29"/>
    <p:sldId id="326" r:id="rId30"/>
    <p:sldId id="327" r:id="rId31"/>
    <p:sldId id="334" r:id="rId32"/>
    <p:sldId id="328" r:id="rId33"/>
    <p:sldId id="329" r:id="rId34"/>
    <p:sldId id="333" r:id="rId35"/>
    <p:sldId id="330" r:id="rId36"/>
    <p:sldId id="331" r:id="rId37"/>
    <p:sldId id="332" r:id="rId38"/>
    <p:sldId id="335" r:id="rId39"/>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pitchFamily="34" charset="0"/>
        <a:ea typeface="+mn-ea"/>
        <a:cs typeface="+mn-cs"/>
      </a:defRPr>
    </a:lvl1pPr>
    <a:lvl2pPr marL="457200" algn="ctr" rtl="0" fontAlgn="base">
      <a:spcBef>
        <a:spcPct val="0"/>
      </a:spcBef>
      <a:spcAft>
        <a:spcPct val="0"/>
      </a:spcAft>
      <a:defRPr sz="2400" kern="1200">
        <a:solidFill>
          <a:schemeClr val="tx1"/>
        </a:solidFill>
        <a:latin typeface="Arial" pitchFamily="34" charset="0"/>
        <a:ea typeface="+mn-ea"/>
        <a:cs typeface="+mn-cs"/>
      </a:defRPr>
    </a:lvl2pPr>
    <a:lvl3pPr marL="914400" algn="ctr" rtl="0" fontAlgn="base">
      <a:spcBef>
        <a:spcPct val="0"/>
      </a:spcBef>
      <a:spcAft>
        <a:spcPct val="0"/>
      </a:spcAft>
      <a:defRPr sz="2400" kern="1200">
        <a:solidFill>
          <a:schemeClr val="tx1"/>
        </a:solidFill>
        <a:latin typeface="Arial" pitchFamily="34" charset="0"/>
        <a:ea typeface="+mn-ea"/>
        <a:cs typeface="+mn-cs"/>
      </a:defRPr>
    </a:lvl3pPr>
    <a:lvl4pPr marL="1371600" algn="ctr" rtl="0" fontAlgn="base">
      <a:spcBef>
        <a:spcPct val="0"/>
      </a:spcBef>
      <a:spcAft>
        <a:spcPct val="0"/>
      </a:spcAft>
      <a:defRPr sz="2400" kern="1200">
        <a:solidFill>
          <a:schemeClr val="tx1"/>
        </a:solidFill>
        <a:latin typeface="Arial" pitchFamily="34" charset="0"/>
        <a:ea typeface="+mn-ea"/>
        <a:cs typeface="+mn-cs"/>
      </a:defRPr>
    </a:lvl4pPr>
    <a:lvl5pPr marL="1828800" algn="ctr" rtl="0" fontAlgn="base">
      <a:spcBef>
        <a:spcPct val="0"/>
      </a:spcBef>
      <a:spcAft>
        <a:spcPct val="0"/>
      </a:spcAft>
      <a:defRPr sz="2400" kern="1200">
        <a:solidFill>
          <a:schemeClr val="tx1"/>
        </a:solidFill>
        <a:latin typeface="Arial" pitchFamily="34" charset="0"/>
        <a:ea typeface="+mn-ea"/>
        <a:cs typeface="+mn-cs"/>
      </a:defRPr>
    </a:lvl5pPr>
    <a:lvl6pPr marL="2286000" algn="r" defTabSz="914400" rtl="1" eaLnBrk="1" latinLnBrk="0" hangingPunct="1">
      <a:defRPr sz="2400" kern="1200">
        <a:solidFill>
          <a:schemeClr val="tx1"/>
        </a:solidFill>
        <a:latin typeface="Arial" pitchFamily="34" charset="0"/>
        <a:ea typeface="+mn-ea"/>
        <a:cs typeface="+mn-cs"/>
      </a:defRPr>
    </a:lvl6pPr>
    <a:lvl7pPr marL="2743200" algn="r" defTabSz="914400" rtl="1" eaLnBrk="1" latinLnBrk="0" hangingPunct="1">
      <a:defRPr sz="2400" kern="1200">
        <a:solidFill>
          <a:schemeClr val="tx1"/>
        </a:solidFill>
        <a:latin typeface="Arial" pitchFamily="34" charset="0"/>
        <a:ea typeface="+mn-ea"/>
        <a:cs typeface="+mn-cs"/>
      </a:defRPr>
    </a:lvl7pPr>
    <a:lvl8pPr marL="3200400" algn="r" defTabSz="914400" rtl="1" eaLnBrk="1" latinLnBrk="0" hangingPunct="1">
      <a:defRPr sz="2400" kern="1200">
        <a:solidFill>
          <a:schemeClr val="tx1"/>
        </a:solidFill>
        <a:latin typeface="Arial" pitchFamily="34" charset="0"/>
        <a:ea typeface="+mn-ea"/>
        <a:cs typeface="+mn-cs"/>
      </a:defRPr>
    </a:lvl8pPr>
    <a:lvl9pPr marL="3657600" algn="r" defTabSz="914400" rtl="1" eaLnBrk="1" latinLnBrk="0" hangingPunct="1">
      <a:defRPr sz="2400"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6600"/>
    <a:srgbClr val="B3B30D"/>
    <a:srgbClr val="008000"/>
    <a:srgbClr val="096713"/>
    <a:srgbClr val="FFFF00"/>
    <a:srgbClr val="B3D3EA"/>
    <a:srgbClr val="78AD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2610" autoAdjust="0"/>
    <p:restoredTop sz="95596" autoAdjust="0"/>
  </p:normalViewPr>
  <p:slideViewPr>
    <p:cSldViewPr>
      <p:cViewPr varScale="1">
        <p:scale>
          <a:sx n="70" d="100"/>
          <a:sy n="70" d="100"/>
        </p:scale>
        <p:origin x="-1152"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ltLang="ar-SA"/>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ar-SA"/>
          </a:p>
        </p:txBody>
      </p:sp>
      <p:sp>
        <p:nvSpPr>
          <p:cNvPr id="819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ar-SA" smtClean="0"/>
              <a:t>Click to edit Master text styles</a:t>
            </a:r>
          </a:p>
          <a:p>
            <a:pPr lvl="1"/>
            <a:r>
              <a:rPr lang="en-US" altLang="ar-SA" smtClean="0"/>
              <a:t>Second level</a:t>
            </a:r>
          </a:p>
          <a:p>
            <a:pPr lvl="2"/>
            <a:r>
              <a:rPr lang="en-US" altLang="ar-SA" smtClean="0"/>
              <a:t>Third level</a:t>
            </a:r>
          </a:p>
          <a:p>
            <a:pPr lvl="3"/>
            <a:r>
              <a:rPr lang="en-US" altLang="ar-SA" smtClean="0"/>
              <a:t>Fourth level</a:t>
            </a:r>
          </a:p>
          <a:p>
            <a:pPr lvl="4"/>
            <a:r>
              <a:rPr lang="en-US" altLang="ar-SA"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ltLang="ar-SA"/>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F57FE97F-CC77-4F77-A0B0-150698603699}" type="slidenum">
              <a:rPr lang="en-US" altLang="ar-SA"/>
              <a:pPr/>
              <a:t>‹#›</a:t>
            </a:fld>
            <a:endParaRPr lang="en-US" altLang="ar-SA"/>
          </a:p>
        </p:txBody>
      </p:sp>
    </p:spTree>
    <p:extLst>
      <p:ext uri="{BB962C8B-B14F-4D97-AF65-F5344CB8AC3E}">
        <p14:creationId xmlns:p14="http://schemas.microsoft.com/office/powerpoint/2010/main" val="411602545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D3CAFB-73C4-4908-91C0-FBC2BE56EFF4}" type="slidenum">
              <a:rPr lang="en-US" altLang="ar-SA"/>
              <a:pPr/>
              <a:t>1</a:t>
            </a:fld>
            <a:endParaRPr lang="en-US" altLang="ar-SA"/>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17</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18</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19</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20</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21</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22</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23</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24</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25</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26</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2</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27</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28</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29</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30</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31</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32</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33</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34</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35</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36</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3</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4</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12</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13</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14</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15</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2115E-6F96-4C9A-BCCE-6E96CA516DE8}" type="slidenum">
              <a:rPr lang="en-US" altLang="ar-SA"/>
              <a:pPr/>
              <a:t>16</a:t>
            </a:fld>
            <a:endParaRPr lang="en-US" altLang="ar-SA"/>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ar-S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47650" y="114300"/>
            <a:ext cx="8534400" cy="704850"/>
          </a:xfrm>
          <a:extLst>
            <a:ext uri="{AF507438-7753-43E0-B8FC-AC1667EBCBE1}">
              <a14:hiddenEffects xmlns:a14="http://schemas.microsoft.com/office/drawing/2010/main">
                <a:effectLst>
                  <a:outerShdw dist="17961" dir="2700000" algn="ctr" rotWithShape="0">
                    <a:schemeClr val="bg1"/>
                  </a:outerShdw>
                </a:effectLst>
              </a14:hiddenEffects>
            </a:ext>
          </a:extLst>
        </p:spPr>
        <p:txBody>
          <a:bodyPr/>
          <a:lstStyle>
            <a:lvl1pPr>
              <a:defRPr sz="3200"/>
            </a:lvl1pPr>
          </a:lstStyle>
          <a:p>
            <a:pPr lvl="0"/>
            <a:r>
              <a:rPr lang="en-US" altLang="ar-SA" noProof="0" smtClean="0"/>
              <a:t>Click to edit Master title style</a:t>
            </a:r>
          </a:p>
        </p:txBody>
      </p:sp>
      <p:sp>
        <p:nvSpPr>
          <p:cNvPr id="3075" name="Rectangle 3"/>
          <p:cNvSpPr>
            <a:spLocks noGrp="1" noChangeArrowheads="1"/>
          </p:cNvSpPr>
          <p:nvPr>
            <p:ph type="subTitle" idx="1"/>
          </p:nvPr>
        </p:nvSpPr>
        <p:spPr>
          <a:xfrm>
            <a:off x="247650" y="800100"/>
            <a:ext cx="8534400" cy="441325"/>
          </a:xfrm>
          <a:extLst>
            <a:ext uri="{AF507438-7753-43E0-B8FC-AC1667EBCBE1}">
              <a14:hiddenEffects xmlns:a14="http://schemas.microsoft.com/office/drawing/2010/main">
                <a:effectLst>
                  <a:outerShdw dist="17961" dir="2700000" algn="ctr" rotWithShape="0">
                    <a:schemeClr val="bg1"/>
                  </a:outerShdw>
                </a:effectLst>
              </a14:hiddenEffects>
            </a:ext>
          </a:extLst>
        </p:spPr>
        <p:txBody>
          <a:bodyPr/>
          <a:lstStyle>
            <a:lvl1pPr marL="0" indent="0">
              <a:buFontTx/>
              <a:buNone/>
              <a:defRPr sz="2000"/>
            </a:lvl1pPr>
          </a:lstStyle>
          <a:p>
            <a:pPr lvl="0"/>
            <a:r>
              <a:rPr lang="en-US" altLang="ar-SA" noProof="0"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436517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0213" y="219075"/>
            <a:ext cx="2182812" cy="5343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228600" y="219075"/>
            <a:ext cx="6399213" cy="5343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35031606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228600" y="219075"/>
            <a:ext cx="8734425" cy="5343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32410490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47650" y="114300"/>
            <a:ext cx="8534400" cy="704850"/>
          </a:xfrm>
          <a:extLst>
            <a:ext uri="{AF507438-7753-43E0-B8FC-AC1667EBCBE1}">
              <a14:hiddenEffects xmlns:a14="http://schemas.microsoft.com/office/drawing/2010/main">
                <a:effectLst>
                  <a:outerShdw dist="17961" dir="2700000" algn="ctr" rotWithShape="0">
                    <a:schemeClr val="bg1"/>
                  </a:outerShdw>
                </a:effectLst>
              </a14:hiddenEffects>
            </a:ext>
          </a:extLst>
        </p:spPr>
        <p:txBody>
          <a:bodyPr/>
          <a:lstStyle>
            <a:lvl1pPr>
              <a:defRPr sz="3200"/>
            </a:lvl1pPr>
          </a:lstStyle>
          <a:p>
            <a:pPr lvl="0"/>
            <a:r>
              <a:rPr lang="en-US" altLang="ar-SA" noProof="0" smtClean="0"/>
              <a:t>Click to edit Master title style</a:t>
            </a:r>
          </a:p>
        </p:txBody>
      </p:sp>
      <p:sp>
        <p:nvSpPr>
          <p:cNvPr id="3075" name="Rectangle 3"/>
          <p:cNvSpPr>
            <a:spLocks noGrp="1" noChangeArrowheads="1"/>
          </p:cNvSpPr>
          <p:nvPr>
            <p:ph type="subTitle" idx="1"/>
          </p:nvPr>
        </p:nvSpPr>
        <p:spPr>
          <a:xfrm>
            <a:off x="247650" y="800100"/>
            <a:ext cx="8534400" cy="441325"/>
          </a:xfrm>
          <a:extLst>
            <a:ext uri="{AF507438-7753-43E0-B8FC-AC1667EBCBE1}">
              <a14:hiddenEffects xmlns:a14="http://schemas.microsoft.com/office/drawing/2010/main">
                <a:effectLst>
                  <a:outerShdw dist="17961" dir="2700000" algn="ctr" rotWithShape="0">
                    <a:schemeClr val="bg1"/>
                  </a:outerShdw>
                </a:effectLst>
              </a14:hiddenEffects>
            </a:ext>
          </a:extLst>
        </p:spPr>
        <p:txBody>
          <a:bodyPr/>
          <a:lstStyle>
            <a:lvl1pPr marL="0" indent="0">
              <a:buFontTx/>
              <a:buNone/>
              <a:defRPr sz="2000"/>
            </a:lvl1pPr>
          </a:lstStyle>
          <a:p>
            <a:pPr lvl="0"/>
            <a:r>
              <a:rPr lang="en-US" altLang="ar-SA" noProof="0" smtClean="0"/>
              <a:t>Click to edit Master subtitle style</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39117334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7819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952500" y="12954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86300" y="12954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37802327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33711755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extLst>
      <p:ext uri="{BB962C8B-B14F-4D97-AF65-F5344CB8AC3E}">
        <p14:creationId xmlns:p14="http://schemas.microsoft.com/office/powerpoint/2010/main" val="37113496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7354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39117334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031799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024130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4365173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0213" y="219075"/>
            <a:ext cx="2182812" cy="5343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228600" y="219075"/>
            <a:ext cx="6399213" cy="5343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35031606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228600" y="219075"/>
            <a:ext cx="8734425" cy="5343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3241049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7819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952500" y="12954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86300" y="12954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3780232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3371175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extLst>
      <p:ext uri="{BB962C8B-B14F-4D97-AF65-F5344CB8AC3E}">
        <p14:creationId xmlns:p14="http://schemas.microsoft.com/office/powerpoint/2010/main" val="3711349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7354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03179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02413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 y="219075"/>
            <a:ext cx="8734425" cy="71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ar-SA" smtClean="0"/>
              <a:t>Click to edit Master title style</a:t>
            </a:r>
          </a:p>
        </p:txBody>
      </p:sp>
      <p:sp>
        <p:nvSpPr>
          <p:cNvPr id="1027" name="Rectangle 3"/>
          <p:cNvSpPr>
            <a:spLocks noGrp="1" noChangeArrowheads="1"/>
          </p:cNvSpPr>
          <p:nvPr>
            <p:ph type="body" idx="1"/>
          </p:nvPr>
        </p:nvSpPr>
        <p:spPr bwMode="auto">
          <a:xfrm>
            <a:off x="952500" y="1295400"/>
            <a:ext cx="73152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ar-SA" smtClean="0"/>
              <a:t>Click to edit Master text styles</a:t>
            </a:r>
          </a:p>
          <a:p>
            <a:pPr lvl="1"/>
            <a:r>
              <a:rPr lang="en-US" altLang="ar-SA" smtClean="0"/>
              <a:t>Second level</a:t>
            </a:r>
          </a:p>
          <a:p>
            <a:pPr lvl="2"/>
            <a:r>
              <a:rPr lang="en-US" altLang="ar-SA" smtClean="0"/>
              <a:t>Third level</a:t>
            </a:r>
          </a:p>
          <a:p>
            <a:pPr lvl="3"/>
            <a:r>
              <a:rPr lang="en-US" altLang="ar-SA" smtClean="0"/>
              <a:t>Fourth level</a:t>
            </a:r>
          </a:p>
          <a:p>
            <a:pPr lvl="4"/>
            <a:r>
              <a:rPr lang="en-US" altLang="ar-SA" smtClean="0"/>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1" eaLnBrk="1" fontAlgn="base" hangingPunct="1">
        <a:spcBef>
          <a:spcPct val="0"/>
        </a:spcBef>
        <a:spcAft>
          <a:spcPct val="0"/>
        </a:spcAft>
        <a:defRPr sz="4400">
          <a:solidFill>
            <a:schemeClr val="bg2"/>
          </a:solidFill>
          <a:latin typeface="+mj-lt"/>
          <a:ea typeface="+mj-ea"/>
          <a:cs typeface="+mj-cs"/>
        </a:defRPr>
      </a:lvl1pPr>
      <a:lvl2pPr algn="l" rtl="1" eaLnBrk="1" fontAlgn="base" hangingPunct="1">
        <a:spcBef>
          <a:spcPct val="0"/>
        </a:spcBef>
        <a:spcAft>
          <a:spcPct val="0"/>
        </a:spcAft>
        <a:defRPr sz="4400">
          <a:solidFill>
            <a:schemeClr val="bg2"/>
          </a:solidFill>
          <a:latin typeface="Microsoft Sans Serif" pitchFamily="34" charset="0"/>
        </a:defRPr>
      </a:lvl2pPr>
      <a:lvl3pPr algn="l" rtl="1" eaLnBrk="1" fontAlgn="base" hangingPunct="1">
        <a:spcBef>
          <a:spcPct val="0"/>
        </a:spcBef>
        <a:spcAft>
          <a:spcPct val="0"/>
        </a:spcAft>
        <a:defRPr sz="4400">
          <a:solidFill>
            <a:schemeClr val="bg2"/>
          </a:solidFill>
          <a:latin typeface="Microsoft Sans Serif" pitchFamily="34" charset="0"/>
        </a:defRPr>
      </a:lvl3pPr>
      <a:lvl4pPr algn="l" rtl="1" eaLnBrk="1" fontAlgn="base" hangingPunct="1">
        <a:spcBef>
          <a:spcPct val="0"/>
        </a:spcBef>
        <a:spcAft>
          <a:spcPct val="0"/>
        </a:spcAft>
        <a:defRPr sz="4400">
          <a:solidFill>
            <a:schemeClr val="bg2"/>
          </a:solidFill>
          <a:latin typeface="Microsoft Sans Serif" pitchFamily="34" charset="0"/>
        </a:defRPr>
      </a:lvl4pPr>
      <a:lvl5pPr algn="l" rtl="1" eaLnBrk="1" fontAlgn="base" hangingPunct="1">
        <a:spcBef>
          <a:spcPct val="0"/>
        </a:spcBef>
        <a:spcAft>
          <a:spcPct val="0"/>
        </a:spcAft>
        <a:defRPr sz="4400">
          <a:solidFill>
            <a:schemeClr val="bg2"/>
          </a:solidFill>
          <a:latin typeface="Microsoft Sans Serif" pitchFamily="34" charset="0"/>
        </a:defRPr>
      </a:lvl5pPr>
      <a:lvl6pPr marL="457200" algn="l" rtl="1" eaLnBrk="1" fontAlgn="base" hangingPunct="1">
        <a:spcBef>
          <a:spcPct val="0"/>
        </a:spcBef>
        <a:spcAft>
          <a:spcPct val="0"/>
        </a:spcAft>
        <a:defRPr sz="4400">
          <a:solidFill>
            <a:schemeClr val="bg2"/>
          </a:solidFill>
          <a:latin typeface="Microsoft Sans Serif" pitchFamily="34" charset="0"/>
        </a:defRPr>
      </a:lvl6pPr>
      <a:lvl7pPr marL="914400" algn="l" rtl="1" eaLnBrk="1" fontAlgn="base" hangingPunct="1">
        <a:spcBef>
          <a:spcPct val="0"/>
        </a:spcBef>
        <a:spcAft>
          <a:spcPct val="0"/>
        </a:spcAft>
        <a:defRPr sz="4400">
          <a:solidFill>
            <a:schemeClr val="bg2"/>
          </a:solidFill>
          <a:latin typeface="Microsoft Sans Serif" pitchFamily="34" charset="0"/>
        </a:defRPr>
      </a:lvl7pPr>
      <a:lvl8pPr marL="1371600" algn="l" rtl="1" eaLnBrk="1" fontAlgn="base" hangingPunct="1">
        <a:spcBef>
          <a:spcPct val="0"/>
        </a:spcBef>
        <a:spcAft>
          <a:spcPct val="0"/>
        </a:spcAft>
        <a:defRPr sz="4400">
          <a:solidFill>
            <a:schemeClr val="bg2"/>
          </a:solidFill>
          <a:latin typeface="Microsoft Sans Serif" pitchFamily="34" charset="0"/>
        </a:defRPr>
      </a:lvl8pPr>
      <a:lvl9pPr marL="1828800" algn="l" rtl="1" eaLnBrk="1" fontAlgn="base" hangingPunct="1">
        <a:spcBef>
          <a:spcPct val="0"/>
        </a:spcBef>
        <a:spcAft>
          <a:spcPct val="0"/>
        </a:spcAft>
        <a:defRPr sz="4400">
          <a:solidFill>
            <a:schemeClr val="bg2"/>
          </a:solidFill>
          <a:latin typeface="Microsoft Sans Serif" pitchFamily="34" charset="0"/>
        </a:defRPr>
      </a:lvl9pPr>
    </p:titleStyle>
    <p:bodyStyle>
      <a:lvl1pPr marL="342900" indent="-342900" algn="r" rtl="1" eaLnBrk="1" fontAlgn="base" hangingPunct="1">
        <a:spcBef>
          <a:spcPct val="20000"/>
        </a:spcBef>
        <a:spcAft>
          <a:spcPct val="0"/>
        </a:spcAft>
        <a:buChar char="•"/>
        <a:defRPr sz="3200">
          <a:solidFill>
            <a:schemeClr val="bg2"/>
          </a:solidFill>
          <a:latin typeface="+mn-lt"/>
          <a:ea typeface="+mn-ea"/>
          <a:cs typeface="+mn-cs"/>
        </a:defRPr>
      </a:lvl1pPr>
      <a:lvl2pPr marL="742950" indent="-285750" algn="r" rtl="1" eaLnBrk="1" fontAlgn="base" hangingPunct="1">
        <a:spcBef>
          <a:spcPct val="20000"/>
        </a:spcBef>
        <a:spcAft>
          <a:spcPct val="0"/>
        </a:spcAft>
        <a:buChar char="–"/>
        <a:defRPr sz="2800">
          <a:solidFill>
            <a:schemeClr val="bg2"/>
          </a:solidFill>
          <a:latin typeface="+mn-lt"/>
        </a:defRPr>
      </a:lvl2pPr>
      <a:lvl3pPr marL="1143000" indent="-228600" algn="r" rtl="1" eaLnBrk="1" fontAlgn="base" hangingPunct="1">
        <a:spcBef>
          <a:spcPct val="20000"/>
        </a:spcBef>
        <a:spcAft>
          <a:spcPct val="0"/>
        </a:spcAft>
        <a:buChar char="•"/>
        <a:defRPr sz="2400">
          <a:solidFill>
            <a:schemeClr val="bg2"/>
          </a:solidFill>
          <a:latin typeface="+mn-lt"/>
        </a:defRPr>
      </a:lvl3pPr>
      <a:lvl4pPr marL="1600200" indent="-228600" algn="r" rtl="1" eaLnBrk="1" fontAlgn="base" hangingPunct="1">
        <a:spcBef>
          <a:spcPct val="20000"/>
        </a:spcBef>
        <a:spcAft>
          <a:spcPct val="0"/>
        </a:spcAft>
        <a:buChar char="–"/>
        <a:defRPr sz="2000">
          <a:solidFill>
            <a:schemeClr val="bg2"/>
          </a:solidFill>
          <a:latin typeface="+mn-lt"/>
        </a:defRPr>
      </a:lvl4pPr>
      <a:lvl5pPr marL="2057400" indent="-228600" algn="r" rtl="1" eaLnBrk="1" fontAlgn="base" hangingPunct="1">
        <a:spcBef>
          <a:spcPct val="20000"/>
        </a:spcBef>
        <a:spcAft>
          <a:spcPct val="0"/>
        </a:spcAft>
        <a:buChar char="»"/>
        <a:defRPr sz="2000">
          <a:solidFill>
            <a:schemeClr val="bg2"/>
          </a:solidFill>
          <a:latin typeface="+mn-lt"/>
        </a:defRPr>
      </a:lvl5pPr>
      <a:lvl6pPr marL="2514600" indent="-228600" algn="r" rtl="1" eaLnBrk="1" fontAlgn="base" hangingPunct="1">
        <a:spcBef>
          <a:spcPct val="20000"/>
        </a:spcBef>
        <a:spcAft>
          <a:spcPct val="0"/>
        </a:spcAft>
        <a:buChar char="»"/>
        <a:defRPr sz="2000">
          <a:solidFill>
            <a:schemeClr val="bg2"/>
          </a:solidFill>
          <a:latin typeface="+mn-lt"/>
        </a:defRPr>
      </a:lvl6pPr>
      <a:lvl7pPr marL="2971800" indent="-228600" algn="r" rtl="1" eaLnBrk="1" fontAlgn="base" hangingPunct="1">
        <a:spcBef>
          <a:spcPct val="20000"/>
        </a:spcBef>
        <a:spcAft>
          <a:spcPct val="0"/>
        </a:spcAft>
        <a:buChar char="»"/>
        <a:defRPr sz="2000">
          <a:solidFill>
            <a:schemeClr val="bg2"/>
          </a:solidFill>
          <a:latin typeface="+mn-lt"/>
        </a:defRPr>
      </a:lvl7pPr>
      <a:lvl8pPr marL="3429000" indent="-228600" algn="r" rtl="1" eaLnBrk="1" fontAlgn="base" hangingPunct="1">
        <a:spcBef>
          <a:spcPct val="20000"/>
        </a:spcBef>
        <a:spcAft>
          <a:spcPct val="0"/>
        </a:spcAft>
        <a:buChar char="»"/>
        <a:defRPr sz="2000">
          <a:solidFill>
            <a:schemeClr val="bg2"/>
          </a:solidFill>
          <a:latin typeface="+mn-lt"/>
        </a:defRPr>
      </a:lvl8pPr>
      <a:lvl9pPr marL="3886200" indent="-228600" algn="r" rtl="1" eaLnBrk="1" fontAlgn="base" hangingPunct="1">
        <a:spcBef>
          <a:spcPct val="20000"/>
        </a:spcBef>
        <a:spcAft>
          <a:spcPct val="0"/>
        </a:spcAft>
        <a:buChar char="»"/>
        <a:defRPr sz="2000">
          <a:solidFill>
            <a:schemeClr val="bg2"/>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 y="219075"/>
            <a:ext cx="8734425" cy="71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ar-SA" smtClean="0"/>
              <a:t>Click to edit Master title style</a:t>
            </a:r>
          </a:p>
        </p:txBody>
      </p:sp>
      <p:sp>
        <p:nvSpPr>
          <p:cNvPr id="1027" name="Rectangle 3"/>
          <p:cNvSpPr>
            <a:spLocks noGrp="1" noChangeArrowheads="1"/>
          </p:cNvSpPr>
          <p:nvPr>
            <p:ph type="body" idx="1"/>
          </p:nvPr>
        </p:nvSpPr>
        <p:spPr bwMode="auto">
          <a:xfrm>
            <a:off x="952500" y="1295400"/>
            <a:ext cx="73152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ar-SA" smtClean="0"/>
              <a:t>Click to edit Master text styles</a:t>
            </a:r>
          </a:p>
          <a:p>
            <a:pPr lvl="1"/>
            <a:r>
              <a:rPr lang="en-US" altLang="ar-SA" smtClean="0"/>
              <a:t>Second level</a:t>
            </a:r>
          </a:p>
          <a:p>
            <a:pPr lvl="2"/>
            <a:r>
              <a:rPr lang="en-US" altLang="ar-SA" smtClean="0"/>
              <a:t>Third level</a:t>
            </a:r>
          </a:p>
          <a:p>
            <a:pPr lvl="3"/>
            <a:r>
              <a:rPr lang="en-US" altLang="ar-SA" smtClean="0"/>
              <a:t>Fourth level</a:t>
            </a:r>
          </a:p>
          <a:p>
            <a:pPr lvl="4"/>
            <a:r>
              <a:rPr lang="en-US" altLang="ar-SA" smtClean="0"/>
              <a:t>Fifth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rtl="1" eaLnBrk="1" fontAlgn="base" hangingPunct="1">
        <a:spcBef>
          <a:spcPct val="0"/>
        </a:spcBef>
        <a:spcAft>
          <a:spcPct val="0"/>
        </a:spcAft>
        <a:defRPr sz="4400">
          <a:solidFill>
            <a:schemeClr val="bg2"/>
          </a:solidFill>
          <a:latin typeface="+mj-lt"/>
          <a:ea typeface="+mj-ea"/>
          <a:cs typeface="+mj-cs"/>
        </a:defRPr>
      </a:lvl1pPr>
      <a:lvl2pPr algn="l" rtl="1" eaLnBrk="1" fontAlgn="base" hangingPunct="1">
        <a:spcBef>
          <a:spcPct val="0"/>
        </a:spcBef>
        <a:spcAft>
          <a:spcPct val="0"/>
        </a:spcAft>
        <a:defRPr sz="4400">
          <a:solidFill>
            <a:schemeClr val="bg2"/>
          </a:solidFill>
          <a:latin typeface="Microsoft Sans Serif" pitchFamily="34" charset="0"/>
        </a:defRPr>
      </a:lvl2pPr>
      <a:lvl3pPr algn="l" rtl="1" eaLnBrk="1" fontAlgn="base" hangingPunct="1">
        <a:spcBef>
          <a:spcPct val="0"/>
        </a:spcBef>
        <a:spcAft>
          <a:spcPct val="0"/>
        </a:spcAft>
        <a:defRPr sz="4400">
          <a:solidFill>
            <a:schemeClr val="bg2"/>
          </a:solidFill>
          <a:latin typeface="Microsoft Sans Serif" pitchFamily="34" charset="0"/>
        </a:defRPr>
      </a:lvl3pPr>
      <a:lvl4pPr algn="l" rtl="1" eaLnBrk="1" fontAlgn="base" hangingPunct="1">
        <a:spcBef>
          <a:spcPct val="0"/>
        </a:spcBef>
        <a:spcAft>
          <a:spcPct val="0"/>
        </a:spcAft>
        <a:defRPr sz="4400">
          <a:solidFill>
            <a:schemeClr val="bg2"/>
          </a:solidFill>
          <a:latin typeface="Microsoft Sans Serif" pitchFamily="34" charset="0"/>
        </a:defRPr>
      </a:lvl4pPr>
      <a:lvl5pPr algn="l" rtl="1" eaLnBrk="1" fontAlgn="base" hangingPunct="1">
        <a:spcBef>
          <a:spcPct val="0"/>
        </a:spcBef>
        <a:spcAft>
          <a:spcPct val="0"/>
        </a:spcAft>
        <a:defRPr sz="4400">
          <a:solidFill>
            <a:schemeClr val="bg2"/>
          </a:solidFill>
          <a:latin typeface="Microsoft Sans Serif" pitchFamily="34" charset="0"/>
        </a:defRPr>
      </a:lvl5pPr>
      <a:lvl6pPr marL="457200" algn="l" rtl="1" eaLnBrk="1" fontAlgn="base" hangingPunct="1">
        <a:spcBef>
          <a:spcPct val="0"/>
        </a:spcBef>
        <a:spcAft>
          <a:spcPct val="0"/>
        </a:spcAft>
        <a:defRPr sz="4400">
          <a:solidFill>
            <a:schemeClr val="bg2"/>
          </a:solidFill>
          <a:latin typeface="Microsoft Sans Serif" pitchFamily="34" charset="0"/>
        </a:defRPr>
      </a:lvl6pPr>
      <a:lvl7pPr marL="914400" algn="l" rtl="1" eaLnBrk="1" fontAlgn="base" hangingPunct="1">
        <a:spcBef>
          <a:spcPct val="0"/>
        </a:spcBef>
        <a:spcAft>
          <a:spcPct val="0"/>
        </a:spcAft>
        <a:defRPr sz="4400">
          <a:solidFill>
            <a:schemeClr val="bg2"/>
          </a:solidFill>
          <a:latin typeface="Microsoft Sans Serif" pitchFamily="34" charset="0"/>
        </a:defRPr>
      </a:lvl7pPr>
      <a:lvl8pPr marL="1371600" algn="l" rtl="1" eaLnBrk="1" fontAlgn="base" hangingPunct="1">
        <a:spcBef>
          <a:spcPct val="0"/>
        </a:spcBef>
        <a:spcAft>
          <a:spcPct val="0"/>
        </a:spcAft>
        <a:defRPr sz="4400">
          <a:solidFill>
            <a:schemeClr val="bg2"/>
          </a:solidFill>
          <a:latin typeface="Microsoft Sans Serif" pitchFamily="34" charset="0"/>
        </a:defRPr>
      </a:lvl8pPr>
      <a:lvl9pPr marL="1828800" algn="l" rtl="1" eaLnBrk="1" fontAlgn="base" hangingPunct="1">
        <a:spcBef>
          <a:spcPct val="0"/>
        </a:spcBef>
        <a:spcAft>
          <a:spcPct val="0"/>
        </a:spcAft>
        <a:defRPr sz="4400">
          <a:solidFill>
            <a:schemeClr val="bg2"/>
          </a:solidFill>
          <a:latin typeface="Microsoft Sans Serif" pitchFamily="34" charset="0"/>
        </a:defRPr>
      </a:lvl9pPr>
    </p:titleStyle>
    <p:bodyStyle>
      <a:lvl1pPr marL="342900" indent="-342900" algn="r" rtl="1" eaLnBrk="1" fontAlgn="base" hangingPunct="1">
        <a:spcBef>
          <a:spcPct val="20000"/>
        </a:spcBef>
        <a:spcAft>
          <a:spcPct val="0"/>
        </a:spcAft>
        <a:buChar char="•"/>
        <a:defRPr sz="3200">
          <a:solidFill>
            <a:schemeClr val="bg2"/>
          </a:solidFill>
          <a:latin typeface="+mn-lt"/>
          <a:ea typeface="+mn-ea"/>
          <a:cs typeface="+mn-cs"/>
        </a:defRPr>
      </a:lvl1pPr>
      <a:lvl2pPr marL="742950" indent="-285750" algn="r" rtl="1" eaLnBrk="1" fontAlgn="base" hangingPunct="1">
        <a:spcBef>
          <a:spcPct val="20000"/>
        </a:spcBef>
        <a:spcAft>
          <a:spcPct val="0"/>
        </a:spcAft>
        <a:buChar char="–"/>
        <a:defRPr sz="2800">
          <a:solidFill>
            <a:schemeClr val="bg2"/>
          </a:solidFill>
          <a:latin typeface="+mn-lt"/>
        </a:defRPr>
      </a:lvl2pPr>
      <a:lvl3pPr marL="1143000" indent="-228600" algn="r" rtl="1" eaLnBrk="1" fontAlgn="base" hangingPunct="1">
        <a:spcBef>
          <a:spcPct val="20000"/>
        </a:spcBef>
        <a:spcAft>
          <a:spcPct val="0"/>
        </a:spcAft>
        <a:buChar char="•"/>
        <a:defRPr sz="2400">
          <a:solidFill>
            <a:schemeClr val="bg2"/>
          </a:solidFill>
          <a:latin typeface="+mn-lt"/>
        </a:defRPr>
      </a:lvl3pPr>
      <a:lvl4pPr marL="1600200" indent="-228600" algn="r" rtl="1" eaLnBrk="1" fontAlgn="base" hangingPunct="1">
        <a:spcBef>
          <a:spcPct val="20000"/>
        </a:spcBef>
        <a:spcAft>
          <a:spcPct val="0"/>
        </a:spcAft>
        <a:buChar char="–"/>
        <a:defRPr sz="2000">
          <a:solidFill>
            <a:schemeClr val="bg2"/>
          </a:solidFill>
          <a:latin typeface="+mn-lt"/>
        </a:defRPr>
      </a:lvl4pPr>
      <a:lvl5pPr marL="2057400" indent="-228600" algn="r" rtl="1" eaLnBrk="1" fontAlgn="base" hangingPunct="1">
        <a:spcBef>
          <a:spcPct val="20000"/>
        </a:spcBef>
        <a:spcAft>
          <a:spcPct val="0"/>
        </a:spcAft>
        <a:buChar char="»"/>
        <a:defRPr sz="2000">
          <a:solidFill>
            <a:schemeClr val="bg2"/>
          </a:solidFill>
          <a:latin typeface="+mn-lt"/>
        </a:defRPr>
      </a:lvl5pPr>
      <a:lvl6pPr marL="2514600" indent="-228600" algn="r" rtl="1" eaLnBrk="1" fontAlgn="base" hangingPunct="1">
        <a:spcBef>
          <a:spcPct val="20000"/>
        </a:spcBef>
        <a:spcAft>
          <a:spcPct val="0"/>
        </a:spcAft>
        <a:buChar char="»"/>
        <a:defRPr sz="2000">
          <a:solidFill>
            <a:schemeClr val="bg2"/>
          </a:solidFill>
          <a:latin typeface="+mn-lt"/>
        </a:defRPr>
      </a:lvl6pPr>
      <a:lvl7pPr marL="2971800" indent="-228600" algn="r" rtl="1" eaLnBrk="1" fontAlgn="base" hangingPunct="1">
        <a:spcBef>
          <a:spcPct val="20000"/>
        </a:spcBef>
        <a:spcAft>
          <a:spcPct val="0"/>
        </a:spcAft>
        <a:buChar char="»"/>
        <a:defRPr sz="2000">
          <a:solidFill>
            <a:schemeClr val="bg2"/>
          </a:solidFill>
          <a:latin typeface="+mn-lt"/>
        </a:defRPr>
      </a:lvl7pPr>
      <a:lvl8pPr marL="3429000" indent="-228600" algn="r" rtl="1" eaLnBrk="1" fontAlgn="base" hangingPunct="1">
        <a:spcBef>
          <a:spcPct val="20000"/>
        </a:spcBef>
        <a:spcAft>
          <a:spcPct val="0"/>
        </a:spcAft>
        <a:buChar char="»"/>
        <a:defRPr sz="2000">
          <a:solidFill>
            <a:schemeClr val="bg2"/>
          </a:solidFill>
          <a:latin typeface="+mn-lt"/>
        </a:defRPr>
      </a:lvl8pPr>
      <a:lvl9pPr marL="3886200" indent="-228600" algn="r" rtl="1" eaLnBrk="1" fontAlgn="base" hangingPunct="1">
        <a:spcBef>
          <a:spcPct val="20000"/>
        </a:spcBef>
        <a:spcAft>
          <a:spcPct val="0"/>
        </a:spcAft>
        <a:buChar char="»"/>
        <a:defRPr sz="2000">
          <a:solidFill>
            <a:schemeClr val="bg2"/>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11.jpeg"/><Relationship Id="rId4" Type="http://schemas.openxmlformats.org/officeDocument/2006/relationships/image" Target="../media/image10.jpeg"/></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7.jpeg"/></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7.jpeg"/></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1.jpeg"/></Relationships>
</file>

<file path=ppt/slides/_rels/slide3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1.jpeg"/></Relationships>
</file>

<file path=ppt/slides/_rels/slide3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txBox="1">
            <a:spLocks noChangeArrowheads="1"/>
          </p:cNvSpPr>
          <p:nvPr/>
        </p:nvSpPr>
        <p:spPr bwMode="auto">
          <a:xfrm>
            <a:off x="267469" y="544910"/>
            <a:ext cx="8534400" cy="70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1"/>
                  </a:outerShdw>
                </a:effectLst>
              </a14:hiddenEffects>
            </a:ext>
          </a:extLst>
        </p:spPr>
        <p:txBody>
          <a:bodyPr vert="horz" wrap="square" lIns="91440" tIns="45720" rIns="91440" bIns="45720" numCol="1" anchor="ctr" anchorCtr="0" compatLnSpc="1">
            <a:prstTxWarp prst="textNoShape">
              <a:avLst/>
            </a:prstTxWarp>
          </a:bodyPr>
          <a:lstStyle>
            <a:lvl1pPr algn="l" rtl="1" eaLnBrk="1" fontAlgn="base" hangingPunct="1">
              <a:spcBef>
                <a:spcPct val="0"/>
              </a:spcBef>
              <a:spcAft>
                <a:spcPct val="0"/>
              </a:spcAft>
              <a:defRPr sz="3200">
                <a:solidFill>
                  <a:schemeClr val="bg2"/>
                </a:solidFill>
                <a:latin typeface="+mj-lt"/>
                <a:ea typeface="+mj-ea"/>
                <a:cs typeface="+mj-cs"/>
              </a:defRPr>
            </a:lvl1pPr>
            <a:lvl2pPr algn="l" rtl="1" eaLnBrk="1" fontAlgn="base" hangingPunct="1">
              <a:spcBef>
                <a:spcPct val="0"/>
              </a:spcBef>
              <a:spcAft>
                <a:spcPct val="0"/>
              </a:spcAft>
              <a:defRPr sz="4400">
                <a:solidFill>
                  <a:schemeClr val="bg2"/>
                </a:solidFill>
                <a:latin typeface="Microsoft Sans Serif" pitchFamily="34" charset="0"/>
              </a:defRPr>
            </a:lvl2pPr>
            <a:lvl3pPr algn="l" rtl="1" eaLnBrk="1" fontAlgn="base" hangingPunct="1">
              <a:spcBef>
                <a:spcPct val="0"/>
              </a:spcBef>
              <a:spcAft>
                <a:spcPct val="0"/>
              </a:spcAft>
              <a:defRPr sz="4400">
                <a:solidFill>
                  <a:schemeClr val="bg2"/>
                </a:solidFill>
                <a:latin typeface="Microsoft Sans Serif" pitchFamily="34" charset="0"/>
              </a:defRPr>
            </a:lvl3pPr>
            <a:lvl4pPr algn="l" rtl="1" eaLnBrk="1" fontAlgn="base" hangingPunct="1">
              <a:spcBef>
                <a:spcPct val="0"/>
              </a:spcBef>
              <a:spcAft>
                <a:spcPct val="0"/>
              </a:spcAft>
              <a:defRPr sz="4400">
                <a:solidFill>
                  <a:schemeClr val="bg2"/>
                </a:solidFill>
                <a:latin typeface="Microsoft Sans Serif" pitchFamily="34" charset="0"/>
              </a:defRPr>
            </a:lvl4pPr>
            <a:lvl5pPr algn="l" rtl="1" eaLnBrk="1" fontAlgn="base" hangingPunct="1">
              <a:spcBef>
                <a:spcPct val="0"/>
              </a:spcBef>
              <a:spcAft>
                <a:spcPct val="0"/>
              </a:spcAft>
              <a:defRPr sz="4400">
                <a:solidFill>
                  <a:schemeClr val="bg2"/>
                </a:solidFill>
                <a:latin typeface="Microsoft Sans Serif" pitchFamily="34" charset="0"/>
              </a:defRPr>
            </a:lvl5pPr>
            <a:lvl6pPr marL="457200" algn="l" rtl="1" eaLnBrk="1" fontAlgn="base" hangingPunct="1">
              <a:spcBef>
                <a:spcPct val="0"/>
              </a:spcBef>
              <a:spcAft>
                <a:spcPct val="0"/>
              </a:spcAft>
              <a:defRPr sz="4400">
                <a:solidFill>
                  <a:schemeClr val="bg2"/>
                </a:solidFill>
                <a:latin typeface="Microsoft Sans Serif" pitchFamily="34" charset="0"/>
              </a:defRPr>
            </a:lvl6pPr>
            <a:lvl7pPr marL="914400" algn="l" rtl="1" eaLnBrk="1" fontAlgn="base" hangingPunct="1">
              <a:spcBef>
                <a:spcPct val="0"/>
              </a:spcBef>
              <a:spcAft>
                <a:spcPct val="0"/>
              </a:spcAft>
              <a:defRPr sz="4400">
                <a:solidFill>
                  <a:schemeClr val="bg2"/>
                </a:solidFill>
                <a:latin typeface="Microsoft Sans Serif" pitchFamily="34" charset="0"/>
              </a:defRPr>
            </a:lvl7pPr>
            <a:lvl8pPr marL="1371600" algn="l" rtl="1" eaLnBrk="1" fontAlgn="base" hangingPunct="1">
              <a:spcBef>
                <a:spcPct val="0"/>
              </a:spcBef>
              <a:spcAft>
                <a:spcPct val="0"/>
              </a:spcAft>
              <a:defRPr sz="4400">
                <a:solidFill>
                  <a:schemeClr val="bg2"/>
                </a:solidFill>
                <a:latin typeface="Microsoft Sans Serif" pitchFamily="34" charset="0"/>
              </a:defRPr>
            </a:lvl8pPr>
            <a:lvl9pPr marL="1828800" algn="l" rtl="1" eaLnBrk="1" fontAlgn="base" hangingPunct="1">
              <a:spcBef>
                <a:spcPct val="0"/>
              </a:spcBef>
              <a:spcAft>
                <a:spcPct val="0"/>
              </a:spcAft>
              <a:defRPr sz="4400">
                <a:solidFill>
                  <a:schemeClr val="bg2"/>
                </a:solidFill>
                <a:latin typeface="Microsoft Sans Serif" pitchFamily="34" charset="0"/>
              </a:defRPr>
            </a:lvl9p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SA" altLang="ar-SA" sz="4800" b="0" i="0" u="none" strike="noStrike" kern="0" cap="none" spc="0" normalizeH="0" baseline="0" noProof="0" dirty="0" smtClean="0">
                <a:ln>
                  <a:noFill/>
                </a:ln>
                <a:solidFill>
                  <a:srgbClr val="000000"/>
                </a:solidFill>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rPr>
              <a:t>مستحدثات تقنيات التعليم</a:t>
            </a:r>
            <a:endParaRPr kumimoji="0" lang="ru-RU" altLang="ar-SA" sz="4800" b="0" i="0" u="none" strike="noStrike" kern="0" cap="none" spc="0" normalizeH="0" baseline="0" noProof="0" dirty="0" smtClean="0">
              <a:ln>
                <a:noFill/>
              </a:ln>
              <a:solidFill>
                <a:srgbClr val="000000"/>
              </a:solidFill>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a:lstStyle/>
          <a:p>
            <a:pPr marL="0" indent="0" rtl="0">
              <a:buNone/>
            </a:pPr>
            <a:r>
              <a:rPr lang="en-US" b="1" dirty="0">
                <a:solidFill>
                  <a:schemeClr val="tx1"/>
                </a:solidFill>
              </a:rPr>
              <a:t>" Accessibility ": </a:t>
            </a:r>
            <a:r>
              <a:rPr lang="ar-SA" b="1" dirty="0">
                <a:solidFill>
                  <a:schemeClr val="tx1"/>
                </a:solidFill>
              </a:rPr>
              <a:t>و– </a:t>
            </a:r>
            <a:r>
              <a:rPr lang="ar-SA" b="1" dirty="0" smtClean="0">
                <a:solidFill>
                  <a:schemeClr val="tx1"/>
                </a:solidFill>
              </a:rPr>
              <a:t>الإتاحة</a:t>
            </a:r>
          </a:p>
          <a:p>
            <a:pPr marL="0" indent="0" rtl="0">
              <a:buNone/>
            </a:pPr>
            <a:r>
              <a:rPr lang="ar-SA" b="1" dirty="0">
                <a:solidFill>
                  <a:schemeClr val="tx1"/>
                </a:solidFill>
              </a:rPr>
              <a:t>حيث اٍن استخدام المستحدثات التكنولوجية يرتبط ببيئة التعليم المفرد </a:t>
            </a:r>
            <a:r>
              <a:rPr lang="ar-SA" b="1" dirty="0" smtClean="0">
                <a:solidFill>
                  <a:schemeClr val="tx1"/>
                </a:solidFill>
              </a:rPr>
              <a:t>فان </a:t>
            </a:r>
            <a:r>
              <a:rPr lang="ar-SA" b="1" dirty="0">
                <a:solidFill>
                  <a:schemeClr val="tx1"/>
                </a:solidFill>
              </a:rPr>
              <a:t>المستخدم يجب أن تتاح له فرص الحصول على الخيارات </a:t>
            </a:r>
            <a:r>
              <a:rPr lang="ar-SA" b="1" dirty="0" smtClean="0">
                <a:solidFill>
                  <a:schemeClr val="tx1"/>
                </a:solidFill>
              </a:rPr>
              <a:t>والبدائل التعليمية </a:t>
            </a:r>
            <a:r>
              <a:rPr lang="ar-SA" b="1" dirty="0">
                <a:solidFill>
                  <a:schemeClr val="tx1"/>
                </a:solidFill>
              </a:rPr>
              <a:t>المختلفة </a:t>
            </a:r>
            <a:r>
              <a:rPr lang="ar-SA" b="1" dirty="0" err="1">
                <a:solidFill>
                  <a:schemeClr val="tx1"/>
                </a:solidFill>
              </a:rPr>
              <a:t>فى</a:t>
            </a:r>
            <a:r>
              <a:rPr lang="ar-SA" b="1" dirty="0">
                <a:solidFill>
                  <a:schemeClr val="tx1"/>
                </a:solidFill>
              </a:rPr>
              <a:t> الوقت الذى يناسبه, كما أن هذه </a:t>
            </a:r>
            <a:r>
              <a:rPr lang="ar-SA" b="1" dirty="0" smtClean="0">
                <a:solidFill>
                  <a:schemeClr val="tx1"/>
                </a:solidFill>
              </a:rPr>
              <a:t>البدائل والخيارات </a:t>
            </a:r>
            <a:r>
              <a:rPr lang="ar-SA" b="1" dirty="0">
                <a:solidFill>
                  <a:schemeClr val="tx1"/>
                </a:solidFill>
              </a:rPr>
              <a:t>يجب ان تقدم له ما يحتاجه من محتوى وأنشطة وأساليب</a:t>
            </a:r>
          </a:p>
          <a:p>
            <a:pPr marL="0" indent="0" rtl="0">
              <a:buNone/>
            </a:pPr>
            <a:r>
              <a:rPr lang="ar-SA" b="1" dirty="0">
                <a:solidFill>
                  <a:schemeClr val="tx1"/>
                </a:solidFill>
              </a:rPr>
              <a:t>تقويم بطرق سهله وميسره .</a:t>
            </a:r>
            <a:endParaRPr lang="ar-SA" dirty="0">
              <a:solidFill>
                <a:schemeClr val="tx1"/>
              </a:solidFill>
            </a:endParaRPr>
          </a:p>
        </p:txBody>
      </p:sp>
    </p:spTree>
    <p:extLst>
      <p:ext uri="{BB962C8B-B14F-4D97-AF65-F5344CB8AC3E}">
        <p14:creationId xmlns:p14="http://schemas.microsoft.com/office/powerpoint/2010/main" val="727148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23528" y="1295400"/>
            <a:ext cx="7944172" cy="4267200"/>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a:lstStyle/>
          <a:p>
            <a:pPr marL="0" indent="0" rtl="0">
              <a:buNone/>
            </a:pPr>
            <a:r>
              <a:rPr lang="en-US" b="1" dirty="0">
                <a:solidFill>
                  <a:schemeClr val="tx1"/>
                </a:solidFill>
              </a:rPr>
              <a:t>" Total Quality Management ": </a:t>
            </a:r>
            <a:r>
              <a:rPr lang="ar-SA" b="1" dirty="0" smtClean="0">
                <a:solidFill>
                  <a:schemeClr val="tx1"/>
                </a:solidFill>
              </a:rPr>
              <a:t>الجودة </a:t>
            </a:r>
            <a:r>
              <a:rPr lang="ar-SA" b="1" dirty="0">
                <a:solidFill>
                  <a:schemeClr val="tx1"/>
                </a:solidFill>
              </a:rPr>
              <a:t>الشاملة</a:t>
            </a:r>
          </a:p>
          <a:p>
            <a:pPr marL="0" indent="0" rtl="0">
              <a:buNone/>
            </a:pPr>
            <a:r>
              <a:rPr lang="en-US" dirty="0" smtClean="0">
                <a:solidFill>
                  <a:schemeClr val="tx1"/>
                </a:solidFill>
              </a:rPr>
              <a:t>    </a:t>
            </a:r>
            <a:r>
              <a:rPr lang="ar-SA" b="1" dirty="0" smtClean="0">
                <a:solidFill>
                  <a:schemeClr val="tx1"/>
                </a:solidFill>
              </a:rPr>
              <a:t>يرتبط </a:t>
            </a:r>
            <a:r>
              <a:rPr lang="ar-SA" b="1" dirty="0">
                <a:solidFill>
                  <a:schemeClr val="tx1"/>
                </a:solidFill>
              </a:rPr>
              <a:t>تصميم المستحدثات التكنولوجية </a:t>
            </a:r>
            <a:r>
              <a:rPr lang="ar-SA" b="1" dirty="0" err="1">
                <a:solidFill>
                  <a:schemeClr val="tx1"/>
                </a:solidFill>
              </a:rPr>
              <a:t>فى</a:t>
            </a:r>
            <a:r>
              <a:rPr lang="ar-SA" b="1" dirty="0">
                <a:solidFill>
                  <a:schemeClr val="tx1"/>
                </a:solidFill>
              </a:rPr>
              <a:t> أي من جوانبها المادية </a:t>
            </a:r>
            <a:r>
              <a:rPr lang="ar-SA" b="1" dirty="0" smtClean="0">
                <a:solidFill>
                  <a:schemeClr val="tx1"/>
                </a:solidFill>
              </a:rPr>
              <a:t>المتمثلة</a:t>
            </a:r>
            <a:r>
              <a:rPr lang="ar-SA" dirty="0">
                <a:solidFill>
                  <a:schemeClr val="tx1"/>
                </a:solidFill>
              </a:rPr>
              <a:t> </a:t>
            </a:r>
            <a:r>
              <a:rPr lang="ar-SA" b="1" dirty="0" err="1" smtClean="0">
                <a:solidFill>
                  <a:schemeClr val="tx1"/>
                </a:solidFill>
              </a:rPr>
              <a:t>فى</a:t>
            </a:r>
            <a:r>
              <a:rPr lang="ar-SA" b="1" dirty="0" smtClean="0">
                <a:solidFill>
                  <a:schemeClr val="tx1"/>
                </a:solidFill>
              </a:rPr>
              <a:t> </a:t>
            </a:r>
            <a:r>
              <a:rPr lang="ar-SA" b="1" dirty="0">
                <a:solidFill>
                  <a:schemeClr val="tx1"/>
                </a:solidFill>
              </a:rPr>
              <a:t>الأجهزة والأدوات, وجوانبها الفكرية المتمثلة </a:t>
            </a:r>
            <a:r>
              <a:rPr lang="ar-SA" b="1" dirty="0" err="1">
                <a:solidFill>
                  <a:schemeClr val="tx1"/>
                </a:solidFill>
              </a:rPr>
              <a:t>فى</a:t>
            </a:r>
            <a:r>
              <a:rPr lang="ar-SA" b="1" dirty="0">
                <a:solidFill>
                  <a:schemeClr val="tx1"/>
                </a:solidFill>
              </a:rPr>
              <a:t> المواد </a:t>
            </a:r>
            <a:r>
              <a:rPr lang="ar-SA" b="1" dirty="0" smtClean="0">
                <a:solidFill>
                  <a:schemeClr val="tx1"/>
                </a:solidFill>
              </a:rPr>
              <a:t>التعليمية والبرمجيات </a:t>
            </a:r>
            <a:r>
              <a:rPr lang="ar-SA" b="1" dirty="0">
                <a:solidFill>
                  <a:schemeClr val="tx1"/>
                </a:solidFill>
              </a:rPr>
              <a:t>بالجودة الشاملة حيث تتواجد نظم مراقبة الجودة </a:t>
            </a:r>
            <a:r>
              <a:rPr lang="ar-SA" b="1" dirty="0" err="1">
                <a:solidFill>
                  <a:schemeClr val="tx1"/>
                </a:solidFill>
              </a:rPr>
              <a:t>فى</a:t>
            </a:r>
            <a:r>
              <a:rPr lang="ar-SA" b="1" dirty="0">
                <a:solidFill>
                  <a:schemeClr val="tx1"/>
                </a:solidFill>
              </a:rPr>
              <a:t> </a:t>
            </a:r>
            <a:r>
              <a:rPr lang="ar-SA" b="1" dirty="0" smtClean="0">
                <a:solidFill>
                  <a:schemeClr val="tx1"/>
                </a:solidFill>
              </a:rPr>
              <a:t>كافة مراحل </a:t>
            </a:r>
            <a:r>
              <a:rPr lang="ar-SA" b="1" dirty="0">
                <a:solidFill>
                  <a:schemeClr val="tx1"/>
                </a:solidFill>
              </a:rPr>
              <a:t>تصميم المستحدثات التكنولوجية وإنتاجها, واستخدامها, وإداراتها .</a:t>
            </a:r>
            <a:endParaRPr lang="ar-SA" dirty="0">
              <a:solidFill>
                <a:schemeClr val="tx1"/>
              </a:solidFill>
            </a:endParaRPr>
          </a:p>
        </p:txBody>
      </p:sp>
    </p:spTree>
    <p:extLst>
      <p:ext uri="{BB962C8B-B14F-4D97-AF65-F5344CB8AC3E}">
        <p14:creationId xmlns:p14="http://schemas.microsoft.com/office/powerpoint/2010/main" val="41784994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9" name="Rectangle 3"/>
          <p:cNvSpPr>
            <a:spLocks noGrp="1" noChangeArrowheads="1"/>
          </p:cNvSpPr>
          <p:nvPr>
            <p:ph type="body" idx="1"/>
          </p:nvPr>
        </p:nvSpPr>
        <p:spPr>
          <a:xfrm>
            <a:off x="1835696" y="1322040"/>
            <a:ext cx="7079704" cy="4267200"/>
          </a:xfrm>
        </p:spPr>
        <p:txBody>
          <a:bodyPr/>
          <a:lstStyle/>
          <a:p>
            <a:pPr algn="just">
              <a:buSzPct val="90000"/>
            </a:pPr>
            <a:r>
              <a:rPr lang="ar-SA" altLang="ko-KR" dirty="0" smtClean="0">
                <a:solidFill>
                  <a:srgbClr val="00B050"/>
                </a:solidFill>
                <a:latin typeface="Verdana" pitchFamily="34" charset="0"/>
                <a:ea typeface="굴림" pitchFamily="34" charset="-127"/>
              </a:rPr>
              <a:t>تطور العلوم السلوكية والتربوية.</a:t>
            </a:r>
          </a:p>
          <a:p>
            <a:pPr marL="0" indent="0" algn="just">
              <a:buSzPct val="90000"/>
              <a:buNone/>
            </a:pPr>
            <a:r>
              <a:rPr lang="ar-SA" altLang="ko-KR" sz="2800" dirty="0" smtClean="0">
                <a:solidFill>
                  <a:schemeClr val="tx1"/>
                </a:solidFill>
                <a:latin typeface="Verdana" pitchFamily="34" charset="0"/>
                <a:ea typeface="굴림" pitchFamily="34" charset="-127"/>
              </a:rPr>
              <a:t>ومنها علم التعليم وعلم التصميم التعليمي وغيرها من العلوم، مما يدعو إلى توظيف هذه المعرفة لتطوير العملية التعليمية، وهو </a:t>
            </a:r>
            <a:r>
              <a:rPr lang="ar-SA" altLang="ko-KR" sz="2800" dirty="0" err="1" smtClean="0">
                <a:solidFill>
                  <a:schemeClr val="tx1"/>
                </a:solidFill>
                <a:latin typeface="Verdana" pitchFamily="34" charset="0"/>
                <a:ea typeface="굴림" pitchFamily="34" charset="-127"/>
              </a:rPr>
              <a:t>ماقد</a:t>
            </a:r>
            <a:r>
              <a:rPr lang="ar-SA" altLang="ko-KR" sz="2800" dirty="0" smtClean="0">
                <a:solidFill>
                  <a:schemeClr val="tx1"/>
                </a:solidFill>
                <a:latin typeface="Verdana" pitchFamily="34" charset="0"/>
                <a:ea typeface="굴림" pitchFamily="34" charset="-127"/>
              </a:rPr>
              <a:t> يتحقق من خلال توظيف مستحدثات تقنيات التعليم.</a:t>
            </a:r>
          </a:p>
          <a:p>
            <a:pPr algn="just">
              <a:buSzPct val="90000"/>
            </a:pPr>
            <a:r>
              <a:rPr lang="ar-SA" altLang="ko-KR" dirty="0" smtClean="0">
                <a:solidFill>
                  <a:srgbClr val="00B050"/>
                </a:solidFill>
                <a:latin typeface="Verdana" pitchFamily="34" charset="0"/>
                <a:ea typeface="굴림" pitchFamily="34" charset="-127"/>
              </a:rPr>
              <a:t>تطور التقنيات الحديثة في الجانب المادي والجانب الفكري.</a:t>
            </a:r>
          </a:p>
          <a:p>
            <a:pPr algn="just">
              <a:buSzPct val="90000"/>
            </a:pPr>
            <a:r>
              <a:rPr lang="ar-SA" altLang="ko-KR" dirty="0" smtClean="0">
                <a:solidFill>
                  <a:srgbClr val="00B050"/>
                </a:solidFill>
                <a:latin typeface="Verdana" pitchFamily="34" charset="0"/>
                <a:ea typeface="굴림" pitchFamily="34" charset="-127"/>
              </a:rPr>
              <a:t>أزمة التجديد التربوي.</a:t>
            </a:r>
          </a:p>
          <a:p>
            <a:pPr marL="0" indent="0" algn="just">
              <a:buSzPct val="90000"/>
              <a:buNone/>
            </a:pPr>
            <a:r>
              <a:rPr lang="ar-SA" altLang="ko-KR" sz="2800" dirty="0" smtClean="0">
                <a:solidFill>
                  <a:schemeClr val="tx1"/>
                </a:solidFill>
                <a:latin typeface="Verdana" pitchFamily="34" charset="0"/>
                <a:ea typeface="굴림" pitchFamily="34" charset="-127"/>
              </a:rPr>
              <a:t>وذلك بالاستعانة بمستحدثات تقنيات التعليم لرفع مستوى النظام التعليمي وتحسين مخرجاته.</a:t>
            </a:r>
          </a:p>
          <a:p>
            <a:pPr algn="just">
              <a:buSzPct val="90000"/>
            </a:pPr>
            <a:r>
              <a:rPr lang="ar-SA" altLang="ko-KR" dirty="0" smtClean="0">
                <a:solidFill>
                  <a:srgbClr val="00B050"/>
                </a:solidFill>
                <a:latin typeface="Verdana" pitchFamily="34" charset="0"/>
                <a:ea typeface="굴림" pitchFamily="34" charset="-127"/>
              </a:rPr>
              <a:t>الانفجار السكاني والمعرفي.</a:t>
            </a:r>
          </a:p>
          <a:p>
            <a:pPr marL="0" indent="0" algn="just">
              <a:buNone/>
            </a:pPr>
            <a:endParaRPr lang="ar-SA" altLang="ko-KR" dirty="0" smtClean="0">
              <a:solidFill>
                <a:schemeClr val="tx1"/>
              </a:solidFill>
              <a:latin typeface="Verdana" pitchFamily="34" charset="0"/>
              <a:ea typeface="굴림" pitchFamily="34" charset="-127"/>
            </a:endParaRPr>
          </a:p>
        </p:txBody>
      </p:sp>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0418" name="Rectangle 2"/>
          <p:cNvSpPr>
            <a:spLocks noGrp="1" noChangeArrowheads="1"/>
          </p:cNvSpPr>
          <p:nvPr>
            <p:ph type="title"/>
          </p:nvPr>
        </p:nvSpPr>
        <p:spPr>
          <a:xfrm>
            <a:off x="1814264" y="276399"/>
            <a:ext cx="6934200" cy="715962"/>
          </a:xfrm>
        </p:spPr>
        <p:txBody>
          <a:bodyPr/>
          <a:lstStyle/>
          <a:p>
            <a:pPr algn="r"/>
            <a:r>
              <a:rPr lang="ar-SA" altLang="ar-SA" sz="4000" dirty="0" smtClean="0">
                <a:solidFill>
                  <a:srgbClr val="008000"/>
                </a:solidFill>
                <a:effectLst>
                  <a:outerShdw blurRad="38100" dist="38100" dir="2700000" algn="tl">
                    <a:srgbClr val="000000">
                      <a:alpha val="43137"/>
                    </a:srgbClr>
                  </a:outerShdw>
                </a:effectLst>
              </a:rPr>
              <a:t>مبررات استخدام مستحدثات تقنيات التعليم</a:t>
            </a:r>
            <a:endParaRPr lang="en-US" altLang="ar-SA" sz="4000" dirty="0">
              <a:solidFill>
                <a:srgbClr val="008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223091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9" name="Rectangle 3"/>
          <p:cNvSpPr>
            <a:spLocks noGrp="1" noChangeArrowheads="1"/>
          </p:cNvSpPr>
          <p:nvPr>
            <p:ph type="body" idx="1"/>
          </p:nvPr>
        </p:nvSpPr>
        <p:spPr>
          <a:xfrm>
            <a:off x="1835696" y="1322040"/>
            <a:ext cx="7079704" cy="4267200"/>
          </a:xfrm>
        </p:spPr>
        <p:txBody>
          <a:bodyPr/>
          <a:lstStyle/>
          <a:p>
            <a:pPr marL="0" indent="0" algn="just">
              <a:buSzPct val="90000"/>
              <a:buNone/>
            </a:pPr>
            <a:endParaRPr lang="ar-SA" altLang="ko-KR" sz="2800" dirty="0" smtClean="0">
              <a:solidFill>
                <a:schemeClr val="tx1"/>
              </a:solidFill>
              <a:latin typeface="Verdana" pitchFamily="34" charset="0"/>
              <a:ea typeface="굴림" pitchFamily="34" charset="-127"/>
            </a:endParaRPr>
          </a:p>
          <a:p>
            <a:pPr algn="just">
              <a:buSzPct val="90000"/>
            </a:pPr>
            <a:r>
              <a:rPr lang="ar-SA" altLang="ko-KR" dirty="0" smtClean="0">
                <a:solidFill>
                  <a:srgbClr val="00B050"/>
                </a:solidFill>
                <a:latin typeface="Verdana" pitchFamily="34" charset="0"/>
                <a:ea typeface="굴림" pitchFamily="34" charset="-127"/>
              </a:rPr>
              <a:t>الانفجار السكاني والمعرفي.</a:t>
            </a:r>
          </a:p>
          <a:p>
            <a:pPr marL="0" indent="0">
              <a:buNone/>
            </a:pPr>
            <a:r>
              <a:rPr lang="ar-SA" sz="2800" dirty="0">
                <a:solidFill>
                  <a:schemeClr val="tx1"/>
                </a:solidFill>
                <a:latin typeface="Verdana" pitchFamily="34" charset="0"/>
                <a:ea typeface="굴림" pitchFamily="34" charset="-127"/>
              </a:rPr>
              <a:t>النمو الهائل لأعداد </a:t>
            </a:r>
            <a:r>
              <a:rPr lang="ar-SA" sz="2800" dirty="0" err="1" smtClean="0">
                <a:solidFill>
                  <a:schemeClr val="tx1"/>
                </a:solidFill>
                <a:latin typeface="Verdana" pitchFamily="34" charset="0"/>
                <a:ea typeface="굴림" pitchFamily="34" charset="-127"/>
              </a:rPr>
              <a:t>المتعلمين،وعدم</a:t>
            </a:r>
            <a:r>
              <a:rPr lang="ar-SA" sz="2800" dirty="0" smtClean="0">
                <a:solidFill>
                  <a:schemeClr val="tx1"/>
                </a:solidFill>
                <a:latin typeface="Verdana" pitchFamily="34" charset="0"/>
                <a:ea typeface="굴림" pitchFamily="34" charset="-127"/>
              </a:rPr>
              <a:t> </a:t>
            </a:r>
            <a:r>
              <a:rPr lang="ar-SA" sz="2800" dirty="0">
                <a:solidFill>
                  <a:schemeClr val="tx1"/>
                </a:solidFill>
                <a:latin typeface="Verdana" pitchFamily="34" charset="0"/>
                <a:ea typeface="굴림" pitchFamily="34" charset="-127"/>
              </a:rPr>
              <a:t>قدرة المؤسسات التعليمية على استيعاب هذه الأعداد </a:t>
            </a:r>
            <a:r>
              <a:rPr lang="ar-SA" sz="2800" dirty="0" smtClean="0">
                <a:solidFill>
                  <a:schemeClr val="tx1"/>
                </a:solidFill>
                <a:latin typeface="Verdana" pitchFamily="34" charset="0"/>
                <a:ea typeface="굴림" pitchFamily="34" charset="-127"/>
              </a:rPr>
              <a:t>المتزايدة، فضلاً </a:t>
            </a:r>
            <a:r>
              <a:rPr lang="ar-SA" sz="2800" dirty="0">
                <a:solidFill>
                  <a:schemeClr val="tx1"/>
                </a:solidFill>
                <a:latin typeface="Verdana" pitchFamily="34" charset="0"/>
                <a:ea typeface="굴림" pitchFamily="34" charset="-127"/>
              </a:rPr>
              <a:t>عن الانفجار المعرفي والتقني الهائل، أدى ذلك إلى </a:t>
            </a:r>
            <a:r>
              <a:rPr lang="ar-SA" sz="2800" dirty="0" smtClean="0">
                <a:solidFill>
                  <a:schemeClr val="tx1"/>
                </a:solidFill>
                <a:latin typeface="Verdana" pitchFamily="34" charset="0"/>
                <a:ea typeface="굴림" pitchFamily="34" charset="-127"/>
              </a:rPr>
              <a:t>ضرورة استخدام </a:t>
            </a:r>
            <a:r>
              <a:rPr lang="ar-SA" sz="2800" dirty="0">
                <a:solidFill>
                  <a:schemeClr val="tx1"/>
                </a:solidFill>
                <a:latin typeface="Verdana" pitchFamily="34" charset="0"/>
                <a:ea typeface="굴림" pitchFamily="34" charset="-127"/>
              </a:rPr>
              <a:t>مستحدثات تقنيات التعليم في المنظومة التعليمية.</a:t>
            </a:r>
            <a:endParaRPr lang="ar-SA" altLang="ko-KR" sz="2800" dirty="0">
              <a:solidFill>
                <a:schemeClr val="tx1"/>
              </a:solidFill>
              <a:latin typeface="Verdana" pitchFamily="34" charset="0"/>
              <a:ea typeface="굴림" pitchFamily="34" charset="-127"/>
            </a:endParaRPr>
          </a:p>
        </p:txBody>
      </p:sp>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0418" name="Rectangle 2"/>
          <p:cNvSpPr>
            <a:spLocks noGrp="1" noChangeArrowheads="1"/>
          </p:cNvSpPr>
          <p:nvPr>
            <p:ph type="title"/>
          </p:nvPr>
        </p:nvSpPr>
        <p:spPr>
          <a:xfrm>
            <a:off x="1814264" y="276399"/>
            <a:ext cx="6934200" cy="715962"/>
          </a:xfrm>
        </p:spPr>
        <p:txBody>
          <a:bodyPr/>
          <a:lstStyle/>
          <a:p>
            <a:pPr algn="r"/>
            <a:r>
              <a:rPr lang="ar-SA" altLang="ar-SA" sz="4000" dirty="0" smtClean="0">
                <a:solidFill>
                  <a:srgbClr val="008000"/>
                </a:solidFill>
                <a:effectLst>
                  <a:outerShdw blurRad="38100" dist="38100" dir="2700000" algn="tl">
                    <a:srgbClr val="000000">
                      <a:alpha val="43137"/>
                    </a:srgbClr>
                  </a:outerShdw>
                </a:effectLst>
              </a:rPr>
              <a:t>مبررات استخدام مستحدثات تقنيات التعليم</a:t>
            </a:r>
            <a:endParaRPr lang="en-US" altLang="ar-SA" sz="4000" dirty="0">
              <a:solidFill>
                <a:srgbClr val="008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148130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0418" name="Rectangle 2"/>
          <p:cNvSpPr>
            <a:spLocks noGrp="1" noChangeArrowheads="1"/>
          </p:cNvSpPr>
          <p:nvPr>
            <p:ph type="title"/>
          </p:nvPr>
        </p:nvSpPr>
        <p:spPr>
          <a:xfrm>
            <a:off x="1619672" y="276399"/>
            <a:ext cx="7488832" cy="715962"/>
          </a:xfrm>
        </p:spPr>
        <p:txBody>
          <a:bodyPr/>
          <a:lstStyle/>
          <a:p>
            <a:pPr algn="ctr"/>
            <a:r>
              <a:rPr lang="ar-SA" altLang="ar-SA" sz="4000" dirty="0" smtClean="0">
                <a:solidFill>
                  <a:srgbClr val="008000"/>
                </a:solidFill>
                <a:effectLst>
                  <a:outerShdw blurRad="38100" dist="38100" dir="2700000" algn="tl">
                    <a:srgbClr val="000000">
                      <a:alpha val="43137"/>
                    </a:srgbClr>
                  </a:outerShdw>
                </a:effectLst>
              </a:rPr>
              <a:t>نماذج من مستحدثات تقنيات التعليم </a:t>
            </a:r>
            <a:endParaRPr lang="en-US" altLang="ar-SA" sz="4000" dirty="0">
              <a:solidFill>
                <a:srgbClr val="008000"/>
              </a:solidFill>
              <a:effectLst>
                <a:outerShdw blurRad="38100" dist="38100" dir="2700000" algn="tl">
                  <a:srgbClr val="000000">
                    <a:alpha val="43137"/>
                  </a:srgbClr>
                </a:outerShdw>
              </a:effectLst>
            </a:endParaRPr>
          </a:p>
        </p:txBody>
      </p:sp>
      <p:grpSp>
        <p:nvGrpSpPr>
          <p:cNvPr id="34" name="Group 2"/>
          <p:cNvGrpSpPr>
            <a:grpSpLocks/>
          </p:cNvGrpSpPr>
          <p:nvPr/>
        </p:nvGrpSpPr>
        <p:grpSpPr bwMode="auto">
          <a:xfrm>
            <a:off x="4928438" y="2603076"/>
            <a:ext cx="1556763" cy="723153"/>
            <a:chOff x="2976" y="2352"/>
            <a:chExt cx="864" cy="385"/>
          </a:xfrm>
        </p:grpSpPr>
        <p:grpSp>
          <p:nvGrpSpPr>
            <p:cNvPr id="35" name="Group 3"/>
            <p:cNvGrpSpPr>
              <a:grpSpLocks/>
            </p:cNvGrpSpPr>
            <p:nvPr/>
          </p:nvGrpSpPr>
          <p:grpSpPr bwMode="auto">
            <a:xfrm>
              <a:off x="2976" y="2462"/>
              <a:ext cx="826" cy="275"/>
              <a:chOff x="2256" y="2939"/>
              <a:chExt cx="1276" cy="425"/>
            </a:xfrm>
          </p:grpSpPr>
          <p:sp>
            <p:nvSpPr>
              <p:cNvPr id="39" name="Oval 4"/>
              <p:cNvSpPr>
                <a:spLocks noChangeArrowheads="1"/>
              </p:cNvSpPr>
              <p:nvPr/>
            </p:nvSpPr>
            <p:spPr bwMode="auto">
              <a:xfrm>
                <a:off x="2256" y="3024"/>
                <a:ext cx="1276" cy="34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40" name="Rectangle 5"/>
              <p:cNvSpPr>
                <a:spLocks noChangeArrowheads="1"/>
              </p:cNvSpPr>
              <p:nvPr/>
            </p:nvSpPr>
            <p:spPr bwMode="auto">
              <a:xfrm>
                <a:off x="2256" y="2939"/>
                <a:ext cx="1276" cy="25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ar-SA"/>
              </a:p>
            </p:txBody>
          </p:sp>
        </p:grpSp>
        <p:sp>
          <p:nvSpPr>
            <p:cNvPr id="36" name="Oval 6"/>
            <p:cNvSpPr>
              <a:spLocks noChangeArrowheads="1"/>
            </p:cNvSpPr>
            <p:nvPr/>
          </p:nvSpPr>
          <p:spPr bwMode="auto">
            <a:xfrm>
              <a:off x="2976" y="2352"/>
              <a:ext cx="826" cy="22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37" name="Oval 7"/>
            <p:cNvSpPr>
              <a:spLocks noChangeArrowheads="1"/>
            </p:cNvSpPr>
            <p:nvPr/>
          </p:nvSpPr>
          <p:spPr bwMode="auto">
            <a:xfrm>
              <a:off x="2981" y="2355"/>
              <a:ext cx="816" cy="212"/>
            </a:xfrm>
            <a:prstGeom prst="ellipse">
              <a:avLst/>
            </a:prstGeom>
            <a:gradFill rotWithShape="1">
              <a:gsLst>
                <a:gs pos="0">
                  <a:schemeClr val="accent1"/>
                </a:gs>
                <a:gs pos="100000">
                  <a:schemeClr val="accent1">
                    <a:gamma/>
                    <a:tint val="67843"/>
                    <a:invGamma/>
                  </a:schemeClr>
                </a:gs>
              </a:gsLst>
              <a:lin ang="189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1800" baseline="-25000"/>
            </a:p>
          </p:txBody>
        </p:sp>
        <p:sp>
          <p:nvSpPr>
            <p:cNvPr id="38" name="Freeform 8"/>
            <p:cNvSpPr>
              <a:spLocks/>
            </p:cNvSpPr>
            <p:nvPr/>
          </p:nvSpPr>
          <p:spPr bwMode="auto">
            <a:xfrm>
              <a:off x="3502" y="2369"/>
              <a:ext cx="338" cy="116"/>
            </a:xfrm>
            <a:custGeom>
              <a:avLst/>
              <a:gdLst>
                <a:gd name="T0" fmla="*/ 414 w 522"/>
                <a:gd name="T1" fmla="*/ 179 h 179"/>
                <a:gd name="T2" fmla="*/ 0 w 522"/>
                <a:gd name="T3" fmla="*/ 0 h 179"/>
                <a:gd name="T4" fmla="*/ 213 w 522"/>
                <a:gd name="T5" fmla="*/ 60 h 179"/>
                <a:gd name="T6" fmla="*/ 414 w 522"/>
                <a:gd name="T7" fmla="*/ 179 h 179"/>
              </a:gdLst>
              <a:ahLst/>
              <a:cxnLst>
                <a:cxn ang="0">
                  <a:pos x="T0" y="T1"/>
                </a:cxn>
                <a:cxn ang="0">
                  <a:pos x="T2" y="T3"/>
                </a:cxn>
                <a:cxn ang="0">
                  <a:pos x="T4" y="T5"/>
                </a:cxn>
                <a:cxn ang="0">
                  <a:pos x="T6" y="T7"/>
                </a:cxn>
              </a:cxnLst>
              <a:rect l="0" t="0" r="r" b="b"/>
              <a:pathLst>
                <a:path w="522" h="179">
                  <a:moveTo>
                    <a:pt x="414" y="179"/>
                  </a:moveTo>
                  <a:cubicBezTo>
                    <a:pt x="522" y="89"/>
                    <a:pt x="202" y="10"/>
                    <a:pt x="0" y="0"/>
                  </a:cubicBezTo>
                  <a:cubicBezTo>
                    <a:pt x="64" y="15"/>
                    <a:pt x="79" y="12"/>
                    <a:pt x="213" y="60"/>
                  </a:cubicBezTo>
                  <a:cubicBezTo>
                    <a:pt x="347" y="108"/>
                    <a:pt x="388" y="160"/>
                    <a:pt x="414" y="179"/>
                  </a:cubicBezTo>
                  <a:close/>
                </a:path>
              </a:pathLst>
            </a:custGeom>
            <a:solidFill>
              <a:schemeClr val="bg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grpSp>
      <p:sp>
        <p:nvSpPr>
          <p:cNvPr id="41" name="AutoShape 9"/>
          <p:cNvSpPr>
            <a:spLocks noChangeArrowheads="1"/>
          </p:cNvSpPr>
          <p:nvPr/>
        </p:nvSpPr>
        <p:spPr bwMode="auto">
          <a:xfrm rot="15820281">
            <a:off x="4988035" y="3706844"/>
            <a:ext cx="1803188" cy="160362"/>
          </a:xfrm>
          <a:prstGeom prst="roundRect">
            <a:avLst>
              <a:gd name="adj" fmla="val 50000"/>
            </a:avLst>
          </a:prstGeom>
          <a:gradFill rotWithShape="1">
            <a:gsLst>
              <a:gs pos="0">
                <a:schemeClr val="folHlink">
                  <a:gamma/>
                  <a:tint val="26667"/>
                  <a:invGamma/>
                </a:schemeClr>
              </a:gs>
              <a:gs pos="100000">
                <a:schemeClr val="folHlink"/>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grpSp>
        <p:nvGrpSpPr>
          <p:cNvPr id="42" name="Group 10"/>
          <p:cNvGrpSpPr>
            <a:grpSpLocks/>
          </p:cNvGrpSpPr>
          <p:nvPr/>
        </p:nvGrpSpPr>
        <p:grpSpPr bwMode="auto">
          <a:xfrm>
            <a:off x="1949019" y="3151604"/>
            <a:ext cx="2421632" cy="1117600"/>
            <a:chOff x="1518" y="2850"/>
            <a:chExt cx="1344" cy="595"/>
          </a:xfrm>
        </p:grpSpPr>
        <p:grpSp>
          <p:nvGrpSpPr>
            <p:cNvPr id="43" name="Group 11"/>
            <p:cNvGrpSpPr>
              <a:grpSpLocks/>
            </p:cNvGrpSpPr>
            <p:nvPr/>
          </p:nvGrpSpPr>
          <p:grpSpPr bwMode="auto">
            <a:xfrm>
              <a:off x="1518" y="3020"/>
              <a:ext cx="1276" cy="425"/>
              <a:chOff x="2256" y="2939"/>
              <a:chExt cx="1276" cy="425"/>
            </a:xfrm>
          </p:grpSpPr>
          <p:sp>
            <p:nvSpPr>
              <p:cNvPr id="47" name="Oval 12"/>
              <p:cNvSpPr>
                <a:spLocks noChangeArrowheads="1"/>
              </p:cNvSpPr>
              <p:nvPr/>
            </p:nvSpPr>
            <p:spPr bwMode="auto">
              <a:xfrm>
                <a:off x="2256" y="3024"/>
                <a:ext cx="1276" cy="34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48" name="Rectangle 13"/>
              <p:cNvSpPr>
                <a:spLocks noChangeArrowheads="1"/>
              </p:cNvSpPr>
              <p:nvPr/>
            </p:nvSpPr>
            <p:spPr bwMode="auto">
              <a:xfrm>
                <a:off x="2256" y="2939"/>
                <a:ext cx="1276" cy="25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ar-SA"/>
              </a:p>
            </p:txBody>
          </p:sp>
        </p:grpSp>
        <p:sp>
          <p:nvSpPr>
            <p:cNvPr id="44" name="Oval 14"/>
            <p:cNvSpPr>
              <a:spLocks noChangeArrowheads="1"/>
            </p:cNvSpPr>
            <p:nvPr/>
          </p:nvSpPr>
          <p:spPr bwMode="auto">
            <a:xfrm>
              <a:off x="1518" y="2850"/>
              <a:ext cx="1276" cy="340"/>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45" name="Oval 15"/>
            <p:cNvSpPr>
              <a:spLocks noChangeArrowheads="1"/>
            </p:cNvSpPr>
            <p:nvPr/>
          </p:nvSpPr>
          <p:spPr bwMode="auto">
            <a:xfrm>
              <a:off x="1526" y="2854"/>
              <a:ext cx="1260" cy="328"/>
            </a:xfrm>
            <a:prstGeom prst="ellipse">
              <a:avLst/>
            </a:prstGeom>
            <a:gradFill rotWithShape="1">
              <a:gsLst>
                <a:gs pos="0">
                  <a:schemeClr val="bg2"/>
                </a:gs>
                <a:gs pos="100000">
                  <a:schemeClr val="bg2">
                    <a:gamma/>
                    <a:tint val="67843"/>
                    <a:invGamma/>
                  </a:schemeClr>
                </a:gs>
              </a:gsLst>
              <a:lin ang="189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1800" baseline="-25000"/>
            </a:p>
          </p:txBody>
        </p:sp>
        <p:sp>
          <p:nvSpPr>
            <p:cNvPr id="46" name="Freeform 16"/>
            <p:cNvSpPr>
              <a:spLocks/>
            </p:cNvSpPr>
            <p:nvPr/>
          </p:nvSpPr>
          <p:spPr bwMode="auto">
            <a:xfrm>
              <a:off x="2340" y="2876"/>
              <a:ext cx="522" cy="169"/>
            </a:xfrm>
            <a:custGeom>
              <a:avLst/>
              <a:gdLst>
                <a:gd name="T0" fmla="*/ 403 w 522"/>
                <a:gd name="T1" fmla="*/ 169 h 169"/>
                <a:gd name="T2" fmla="*/ 0 w 522"/>
                <a:gd name="T3" fmla="*/ 0 h 169"/>
                <a:gd name="T4" fmla="*/ 213 w 522"/>
                <a:gd name="T5" fmla="*/ 60 h 169"/>
                <a:gd name="T6" fmla="*/ 403 w 522"/>
                <a:gd name="T7" fmla="*/ 169 h 169"/>
              </a:gdLst>
              <a:ahLst/>
              <a:cxnLst>
                <a:cxn ang="0">
                  <a:pos x="T0" y="T1"/>
                </a:cxn>
                <a:cxn ang="0">
                  <a:pos x="T2" y="T3"/>
                </a:cxn>
                <a:cxn ang="0">
                  <a:pos x="T4" y="T5"/>
                </a:cxn>
                <a:cxn ang="0">
                  <a:pos x="T6" y="T7"/>
                </a:cxn>
              </a:cxnLst>
              <a:rect l="0" t="0" r="r" b="b"/>
              <a:pathLst>
                <a:path w="522" h="169">
                  <a:moveTo>
                    <a:pt x="403" y="169"/>
                  </a:moveTo>
                  <a:cubicBezTo>
                    <a:pt x="522" y="91"/>
                    <a:pt x="202" y="10"/>
                    <a:pt x="0" y="0"/>
                  </a:cubicBezTo>
                  <a:cubicBezTo>
                    <a:pt x="64" y="15"/>
                    <a:pt x="79" y="12"/>
                    <a:pt x="213" y="60"/>
                  </a:cubicBezTo>
                  <a:cubicBezTo>
                    <a:pt x="347" y="108"/>
                    <a:pt x="377" y="150"/>
                    <a:pt x="403" y="169"/>
                  </a:cubicBezTo>
                  <a:close/>
                </a:path>
              </a:pathLst>
            </a:custGeom>
            <a:solidFill>
              <a:schemeClr val="bg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grpSp>
      <p:grpSp>
        <p:nvGrpSpPr>
          <p:cNvPr id="49" name="Group 17"/>
          <p:cNvGrpSpPr>
            <a:grpSpLocks/>
          </p:cNvGrpSpPr>
          <p:nvPr/>
        </p:nvGrpSpPr>
        <p:grpSpPr bwMode="auto">
          <a:xfrm>
            <a:off x="6887540" y="2987641"/>
            <a:ext cx="1902711" cy="884688"/>
            <a:chOff x="4176" y="2640"/>
            <a:chExt cx="1056" cy="471"/>
          </a:xfrm>
        </p:grpSpPr>
        <p:grpSp>
          <p:nvGrpSpPr>
            <p:cNvPr id="50" name="Group 18"/>
            <p:cNvGrpSpPr>
              <a:grpSpLocks/>
            </p:cNvGrpSpPr>
            <p:nvPr/>
          </p:nvGrpSpPr>
          <p:grpSpPr bwMode="auto">
            <a:xfrm>
              <a:off x="4176" y="2775"/>
              <a:ext cx="1010" cy="336"/>
              <a:chOff x="2256" y="2939"/>
              <a:chExt cx="1276" cy="425"/>
            </a:xfrm>
          </p:grpSpPr>
          <p:sp>
            <p:nvSpPr>
              <p:cNvPr id="54" name="Oval 19"/>
              <p:cNvSpPr>
                <a:spLocks noChangeArrowheads="1"/>
              </p:cNvSpPr>
              <p:nvPr/>
            </p:nvSpPr>
            <p:spPr bwMode="auto">
              <a:xfrm>
                <a:off x="2256" y="3024"/>
                <a:ext cx="1276" cy="34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55" name="Rectangle 20"/>
              <p:cNvSpPr>
                <a:spLocks noChangeArrowheads="1"/>
              </p:cNvSpPr>
              <p:nvPr/>
            </p:nvSpPr>
            <p:spPr bwMode="auto">
              <a:xfrm>
                <a:off x="2256" y="2939"/>
                <a:ext cx="1276" cy="25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ar-SA"/>
              </a:p>
            </p:txBody>
          </p:sp>
        </p:grpSp>
        <p:sp>
          <p:nvSpPr>
            <p:cNvPr id="51" name="Oval 21"/>
            <p:cNvSpPr>
              <a:spLocks noChangeArrowheads="1"/>
            </p:cNvSpPr>
            <p:nvPr/>
          </p:nvSpPr>
          <p:spPr bwMode="auto">
            <a:xfrm>
              <a:off x="4176" y="2640"/>
              <a:ext cx="1010" cy="26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52" name="Oval 22"/>
            <p:cNvSpPr>
              <a:spLocks noChangeArrowheads="1"/>
            </p:cNvSpPr>
            <p:nvPr/>
          </p:nvSpPr>
          <p:spPr bwMode="auto">
            <a:xfrm>
              <a:off x="4182" y="2643"/>
              <a:ext cx="998" cy="260"/>
            </a:xfrm>
            <a:prstGeom prst="ellipse">
              <a:avLst/>
            </a:prstGeom>
            <a:gradFill rotWithShape="1">
              <a:gsLst>
                <a:gs pos="0">
                  <a:schemeClr val="accent2"/>
                </a:gs>
                <a:gs pos="100000">
                  <a:schemeClr val="accent2">
                    <a:gamma/>
                    <a:tint val="67843"/>
                    <a:invGamma/>
                  </a:schemeClr>
                </a:gs>
              </a:gsLst>
              <a:lin ang="189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1800" baseline="-25000"/>
            </a:p>
          </p:txBody>
        </p:sp>
        <p:sp>
          <p:nvSpPr>
            <p:cNvPr id="53" name="Freeform 23"/>
            <p:cNvSpPr>
              <a:spLocks/>
            </p:cNvSpPr>
            <p:nvPr/>
          </p:nvSpPr>
          <p:spPr bwMode="auto">
            <a:xfrm>
              <a:off x="4819" y="2661"/>
              <a:ext cx="413" cy="141"/>
            </a:xfrm>
            <a:custGeom>
              <a:avLst/>
              <a:gdLst>
                <a:gd name="T0" fmla="*/ 414 w 522"/>
                <a:gd name="T1" fmla="*/ 179 h 179"/>
                <a:gd name="T2" fmla="*/ 0 w 522"/>
                <a:gd name="T3" fmla="*/ 0 h 179"/>
                <a:gd name="T4" fmla="*/ 213 w 522"/>
                <a:gd name="T5" fmla="*/ 60 h 179"/>
                <a:gd name="T6" fmla="*/ 414 w 522"/>
                <a:gd name="T7" fmla="*/ 179 h 179"/>
              </a:gdLst>
              <a:ahLst/>
              <a:cxnLst>
                <a:cxn ang="0">
                  <a:pos x="T0" y="T1"/>
                </a:cxn>
                <a:cxn ang="0">
                  <a:pos x="T2" y="T3"/>
                </a:cxn>
                <a:cxn ang="0">
                  <a:pos x="T4" y="T5"/>
                </a:cxn>
                <a:cxn ang="0">
                  <a:pos x="T6" y="T7"/>
                </a:cxn>
              </a:cxnLst>
              <a:rect l="0" t="0" r="r" b="b"/>
              <a:pathLst>
                <a:path w="522" h="179">
                  <a:moveTo>
                    <a:pt x="414" y="179"/>
                  </a:moveTo>
                  <a:cubicBezTo>
                    <a:pt x="522" y="89"/>
                    <a:pt x="202" y="10"/>
                    <a:pt x="0" y="0"/>
                  </a:cubicBezTo>
                  <a:cubicBezTo>
                    <a:pt x="64" y="15"/>
                    <a:pt x="79" y="12"/>
                    <a:pt x="213" y="60"/>
                  </a:cubicBezTo>
                  <a:cubicBezTo>
                    <a:pt x="347" y="108"/>
                    <a:pt x="388" y="160"/>
                    <a:pt x="414" y="179"/>
                  </a:cubicBezTo>
                  <a:close/>
                </a:path>
              </a:pathLst>
            </a:custGeom>
            <a:solidFill>
              <a:schemeClr val="bg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grpSp>
      <p:sp>
        <p:nvSpPr>
          <p:cNvPr id="56" name="AutoShape 24"/>
          <p:cNvSpPr>
            <a:spLocks noChangeArrowheads="1"/>
          </p:cNvSpPr>
          <p:nvPr/>
        </p:nvSpPr>
        <p:spPr bwMode="auto">
          <a:xfrm rot="18612790">
            <a:off x="6514268" y="4038734"/>
            <a:ext cx="1713028" cy="160362"/>
          </a:xfrm>
          <a:prstGeom prst="roundRect">
            <a:avLst>
              <a:gd name="adj" fmla="val 50000"/>
            </a:avLst>
          </a:prstGeom>
          <a:gradFill rotWithShape="1">
            <a:gsLst>
              <a:gs pos="0">
                <a:schemeClr val="folHlink">
                  <a:gamma/>
                  <a:tint val="26667"/>
                  <a:invGamma/>
                </a:schemeClr>
              </a:gs>
              <a:gs pos="100000">
                <a:schemeClr val="folHlink"/>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57" name="AutoShape 25"/>
          <p:cNvSpPr>
            <a:spLocks noChangeArrowheads="1"/>
          </p:cNvSpPr>
          <p:nvPr/>
        </p:nvSpPr>
        <p:spPr bwMode="auto">
          <a:xfrm rot="1108189">
            <a:off x="3312639" y="4295241"/>
            <a:ext cx="2940553" cy="270478"/>
          </a:xfrm>
          <a:prstGeom prst="roundRect">
            <a:avLst>
              <a:gd name="adj" fmla="val 50000"/>
            </a:avLst>
          </a:prstGeom>
          <a:gradFill rotWithShape="1">
            <a:gsLst>
              <a:gs pos="0">
                <a:schemeClr val="folHlink">
                  <a:gamma/>
                  <a:tint val="26667"/>
                  <a:invGamma/>
                </a:schemeClr>
              </a:gs>
              <a:gs pos="100000">
                <a:schemeClr val="folHlink"/>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grpSp>
        <p:nvGrpSpPr>
          <p:cNvPr id="58" name="Group 26"/>
          <p:cNvGrpSpPr>
            <a:grpSpLocks/>
          </p:cNvGrpSpPr>
          <p:nvPr/>
        </p:nvGrpSpPr>
        <p:grpSpPr bwMode="auto">
          <a:xfrm>
            <a:off x="4650310" y="3757211"/>
            <a:ext cx="2854066" cy="1327973"/>
            <a:chOff x="2976" y="3072"/>
            <a:chExt cx="1584" cy="707"/>
          </a:xfrm>
        </p:grpSpPr>
        <p:grpSp>
          <p:nvGrpSpPr>
            <p:cNvPr id="59" name="Group 27"/>
            <p:cNvGrpSpPr>
              <a:grpSpLocks/>
            </p:cNvGrpSpPr>
            <p:nvPr/>
          </p:nvGrpSpPr>
          <p:grpSpPr bwMode="auto">
            <a:xfrm>
              <a:off x="2976" y="3274"/>
              <a:ext cx="1515" cy="505"/>
              <a:chOff x="2256" y="2939"/>
              <a:chExt cx="1276" cy="425"/>
            </a:xfrm>
          </p:grpSpPr>
          <p:sp>
            <p:nvSpPr>
              <p:cNvPr id="63" name="Oval 28"/>
              <p:cNvSpPr>
                <a:spLocks noChangeArrowheads="1"/>
              </p:cNvSpPr>
              <p:nvPr/>
            </p:nvSpPr>
            <p:spPr bwMode="auto">
              <a:xfrm>
                <a:off x="2256" y="3024"/>
                <a:ext cx="1276" cy="34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4" name="Rectangle 29"/>
              <p:cNvSpPr>
                <a:spLocks noChangeArrowheads="1"/>
              </p:cNvSpPr>
              <p:nvPr/>
            </p:nvSpPr>
            <p:spPr bwMode="auto">
              <a:xfrm>
                <a:off x="2256" y="2939"/>
                <a:ext cx="1276" cy="25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ar-SA"/>
              </a:p>
            </p:txBody>
          </p:sp>
        </p:grpSp>
        <p:sp>
          <p:nvSpPr>
            <p:cNvPr id="60" name="Oval 30"/>
            <p:cNvSpPr>
              <a:spLocks noChangeArrowheads="1"/>
            </p:cNvSpPr>
            <p:nvPr/>
          </p:nvSpPr>
          <p:spPr bwMode="auto">
            <a:xfrm>
              <a:off x="2976" y="3072"/>
              <a:ext cx="1515" cy="404"/>
            </a:xfrm>
            <a:prstGeom prst="ellipse">
              <a:avLst/>
            </a:pr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sp>
          <p:nvSpPr>
            <p:cNvPr id="61" name="Oval 31"/>
            <p:cNvSpPr>
              <a:spLocks noChangeArrowheads="1"/>
            </p:cNvSpPr>
            <p:nvPr/>
          </p:nvSpPr>
          <p:spPr bwMode="auto">
            <a:xfrm>
              <a:off x="2985" y="3077"/>
              <a:ext cx="1497" cy="389"/>
            </a:xfrm>
            <a:prstGeom prst="ellipse">
              <a:avLst/>
            </a:prstGeom>
            <a:blipFill>
              <a:blip r:embed="rId4"/>
              <a:stretch>
                <a:fillRect/>
              </a:stretch>
            </a:blip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1800" baseline="-25000"/>
            </a:p>
          </p:txBody>
        </p:sp>
        <p:sp>
          <p:nvSpPr>
            <p:cNvPr id="62" name="Freeform 32"/>
            <p:cNvSpPr>
              <a:spLocks/>
            </p:cNvSpPr>
            <p:nvPr/>
          </p:nvSpPr>
          <p:spPr bwMode="auto">
            <a:xfrm>
              <a:off x="3940" y="3103"/>
              <a:ext cx="620" cy="213"/>
            </a:xfrm>
            <a:custGeom>
              <a:avLst/>
              <a:gdLst>
                <a:gd name="T0" fmla="*/ 414 w 522"/>
                <a:gd name="T1" fmla="*/ 179 h 179"/>
                <a:gd name="T2" fmla="*/ 0 w 522"/>
                <a:gd name="T3" fmla="*/ 0 h 179"/>
                <a:gd name="T4" fmla="*/ 213 w 522"/>
                <a:gd name="T5" fmla="*/ 60 h 179"/>
                <a:gd name="T6" fmla="*/ 414 w 522"/>
                <a:gd name="T7" fmla="*/ 179 h 179"/>
              </a:gdLst>
              <a:ahLst/>
              <a:cxnLst>
                <a:cxn ang="0">
                  <a:pos x="T0" y="T1"/>
                </a:cxn>
                <a:cxn ang="0">
                  <a:pos x="T2" y="T3"/>
                </a:cxn>
                <a:cxn ang="0">
                  <a:pos x="T4" y="T5"/>
                </a:cxn>
                <a:cxn ang="0">
                  <a:pos x="T6" y="T7"/>
                </a:cxn>
              </a:cxnLst>
              <a:rect l="0" t="0" r="r" b="b"/>
              <a:pathLst>
                <a:path w="522" h="179">
                  <a:moveTo>
                    <a:pt x="414" y="179"/>
                  </a:moveTo>
                  <a:cubicBezTo>
                    <a:pt x="522" y="89"/>
                    <a:pt x="202" y="10"/>
                    <a:pt x="0" y="0"/>
                  </a:cubicBezTo>
                  <a:cubicBezTo>
                    <a:pt x="64" y="15"/>
                    <a:pt x="79" y="12"/>
                    <a:pt x="213" y="60"/>
                  </a:cubicBezTo>
                  <a:cubicBezTo>
                    <a:pt x="347" y="108"/>
                    <a:pt x="388" y="160"/>
                    <a:pt x="414" y="179"/>
                  </a:cubicBezTo>
                  <a:close/>
                </a:path>
              </a:pathLst>
            </a:custGeom>
            <a:solidFill>
              <a:schemeClr val="bg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grpSp>
      <p:sp>
        <p:nvSpPr>
          <p:cNvPr id="65" name="Text Box 35"/>
          <p:cNvSpPr txBox="1">
            <a:spLocks noChangeArrowheads="1"/>
          </p:cNvSpPr>
          <p:nvPr/>
        </p:nvSpPr>
        <p:spPr bwMode="auto">
          <a:xfrm>
            <a:off x="4502978" y="4364018"/>
            <a:ext cx="302270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rtl="1"/>
            <a:r>
              <a:rPr lang="ar-SA" altLang="ar-SA" sz="3600" b="1" baseline="-25000" dirty="0" smtClean="0">
                <a:solidFill>
                  <a:srgbClr val="000000"/>
                </a:solidFill>
                <a:effectLst>
                  <a:outerShdw blurRad="38100" dist="38100" dir="2700000" algn="tl">
                    <a:srgbClr val="000000">
                      <a:alpha val="43137"/>
                    </a:srgbClr>
                  </a:outerShdw>
                </a:effectLst>
                <a:cs typeface="Arial" panose="020B0604020202020204" pitchFamily="34" charset="0"/>
              </a:rPr>
              <a:t>الحاسوب التعليمي</a:t>
            </a:r>
            <a:endParaRPr lang="en-US" altLang="ar-SA" sz="3600" b="1" baseline="-25000" dirty="0">
              <a:solidFill>
                <a:srgbClr val="000000"/>
              </a:solidFill>
              <a:effectLst>
                <a:outerShdw blurRad="38100" dist="38100" dir="2700000" algn="tl">
                  <a:srgbClr val="000000">
                    <a:alpha val="43137"/>
                  </a:srgbClr>
                </a:outerShdw>
              </a:effectLst>
              <a:cs typeface="Arial" panose="020B0604020202020204" pitchFamily="34" charset="0"/>
            </a:endParaRPr>
          </a:p>
        </p:txBody>
      </p:sp>
      <p:sp>
        <p:nvSpPr>
          <p:cNvPr id="66" name="Text Box 36"/>
          <p:cNvSpPr txBox="1">
            <a:spLocks noChangeArrowheads="1"/>
          </p:cNvSpPr>
          <p:nvPr/>
        </p:nvSpPr>
        <p:spPr bwMode="auto">
          <a:xfrm>
            <a:off x="6557531" y="2492896"/>
            <a:ext cx="233494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ar-SA" altLang="ar-SA" sz="3600" b="1" baseline="-25000" dirty="0" smtClean="0">
                <a:solidFill>
                  <a:srgbClr val="000000"/>
                </a:solidFill>
                <a:effectLst>
                  <a:outerShdw blurRad="38100" dist="38100" dir="2700000" algn="tl">
                    <a:srgbClr val="000000">
                      <a:alpha val="43137"/>
                    </a:srgbClr>
                  </a:outerShdw>
                </a:effectLst>
              </a:rPr>
              <a:t>التعلم عن الحاسوب</a:t>
            </a:r>
            <a:endParaRPr lang="en-US" altLang="ar-SA" sz="3600" b="1" baseline="-25000" dirty="0">
              <a:solidFill>
                <a:srgbClr val="000000"/>
              </a:solidFill>
              <a:effectLst>
                <a:outerShdw blurRad="38100" dist="38100" dir="2700000" algn="tl">
                  <a:srgbClr val="000000">
                    <a:alpha val="43137"/>
                  </a:srgbClr>
                </a:outerShdw>
              </a:effectLst>
            </a:endParaRPr>
          </a:p>
        </p:txBody>
      </p:sp>
      <p:sp>
        <p:nvSpPr>
          <p:cNvPr id="67" name="Text Box 36"/>
          <p:cNvSpPr txBox="1">
            <a:spLocks noChangeArrowheads="1"/>
          </p:cNvSpPr>
          <p:nvPr/>
        </p:nvSpPr>
        <p:spPr bwMode="auto">
          <a:xfrm>
            <a:off x="4434700" y="2071546"/>
            <a:ext cx="233494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ar-SA" altLang="ar-SA" sz="3600" b="1" baseline="-25000" dirty="0" smtClean="0">
                <a:solidFill>
                  <a:srgbClr val="000000"/>
                </a:solidFill>
                <a:effectLst>
                  <a:outerShdw blurRad="38100" dist="38100" dir="2700000" algn="tl">
                    <a:srgbClr val="000000">
                      <a:alpha val="43137"/>
                    </a:srgbClr>
                  </a:outerShdw>
                </a:effectLst>
              </a:rPr>
              <a:t>التعلم من الحاسوب</a:t>
            </a:r>
            <a:endParaRPr lang="en-US" altLang="ar-SA" sz="3600" b="1" baseline="-25000" dirty="0">
              <a:solidFill>
                <a:srgbClr val="000000"/>
              </a:solidFill>
              <a:effectLst>
                <a:outerShdw blurRad="38100" dist="38100" dir="2700000" algn="tl">
                  <a:srgbClr val="000000">
                    <a:alpha val="43137"/>
                  </a:srgbClr>
                </a:outerShdw>
              </a:effectLst>
            </a:endParaRPr>
          </a:p>
        </p:txBody>
      </p:sp>
      <p:sp>
        <p:nvSpPr>
          <p:cNvPr id="68" name="Text Box 36"/>
          <p:cNvSpPr txBox="1">
            <a:spLocks noChangeArrowheads="1"/>
          </p:cNvSpPr>
          <p:nvPr/>
        </p:nvSpPr>
        <p:spPr bwMode="auto">
          <a:xfrm>
            <a:off x="2200549" y="2348880"/>
            <a:ext cx="187557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rtl="1"/>
            <a:r>
              <a:rPr lang="ar-SA" altLang="ar-SA" sz="3600" b="1" baseline="-25000" dirty="0" smtClean="0">
                <a:solidFill>
                  <a:srgbClr val="000000"/>
                </a:solidFill>
                <a:effectLst>
                  <a:outerShdw blurRad="38100" dist="38100" dir="2700000" algn="tl">
                    <a:srgbClr val="000000">
                      <a:alpha val="43137"/>
                    </a:srgbClr>
                  </a:outerShdw>
                </a:effectLst>
              </a:rPr>
              <a:t>التعلم بالحاسوب أو مع الحاسوب</a:t>
            </a:r>
            <a:endParaRPr lang="en-US" altLang="ar-SA" sz="3600" b="1" baseline="-25000" dirty="0">
              <a:solidFill>
                <a:srgbClr val="000000"/>
              </a:solidFill>
              <a:effectLst>
                <a:outerShdw blurRad="38100" dist="38100" dir="2700000" algn="tl">
                  <a:srgbClr val="000000">
                    <a:alpha val="43137"/>
                  </a:srgbClr>
                </a:outerShdw>
              </a:effectLst>
            </a:endParaRPr>
          </a:p>
        </p:txBody>
      </p:sp>
      <p:sp>
        <p:nvSpPr>
          <p:cNvPr id="4" name="Rectangle 3"/>
          <p:cNvSpPr/>
          <p:nvPr/>
        </p:nvSpPr>
        <p:spPr>
          <a:xfrm>
            <a:off x="1643042" y="897057"/>
            <a:ext cx="7572428" cy="646331"/>
          </a:xfrm>
          <a:prstGeom prst="rect">
            <a:avLst/>
          </a:prstGeom>
        </p:spPr>
        <p:txBody>
          <a:bodyPr wrap="square">
            <a:spAutoFit/>
          </a:bodyPr>
          <a:lstStyle/>
          <a:p>
            <a:pPr rtl="1"/>
            <a:r>
              <a:rPr lang="ar-SA" altLang="ar-SA" sz="3600" dirty="0" smtClean="0">
                <a:solidFill>
                  <a:schemeClr val="bg1">
                    <a:lumMod val="50000"/>
                  </a:schemeClr>
                </a:solidFill>
              </a:rPr>
              <a:t>أولاً: الحاسوب التعليمي </a:t>
            </a:r>
            <a:r>
              <a:rPr lang="en-US" altLang="ar-SA" sz="3200" dirty="0">
                <a:solidFill>
                  <a:schemeClr val="bg1">
                    <a:lumMod val="50000"/>
                  </a:schemeClr>
                </a:solidFill>
                <a:latin typeface="Times New Roman" panose="02020603050405020304" pitchFamily="18" charset="0"/>
                <a:cs typeface="Times New Roman" panose="02020603050405020304" pitchFamily="18" charset="0"/>
              </a:rPr>
              <a:t>Instructional Computer</a:t>
            </a:r>
            <a:endParaRPr lang="ar-SA" sz="2800" dirty="0">
              <a:solidFill>
                <a:schemeClr val="bg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11717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9" name="مستطيل مستدير الزوايا 8"/>
          <p:cNvSpPr/>
          <p:nvPr/>
        </p:nvSpPr>
        <p:spPr>
          <a:xfrm>
            <a:off x="6948264" y="1412776"/>
            <a:ext cx="2016224" cy="1368152"/>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dirty="0" smtClean="0">
                <a:solidFill>
                  <a:schemeClr val="tx1"/>
                </a:solidFill>
                <a:latin typeface="Arial" panose="020B0604020202020204" pitchFamily="34" charset="0"/>
                <a:cs typeface="Arial" panose="020B0604020202020204" pitchFamily="34" charset="0"/>
              </a:rPr>
              <a:t>التعلم عن الحاسوب</a:t>
            </a:r>
            <a:endParaRPr lang="ar-SA" sz="2800" dirty="0">
              <a:solidFill>
                <a:schemeClr val="tx1"/>
              </a:solidFill>
              <a:latin typeface="Arial" panose="020B0604020202020204" pitchFamily="34" charset="0"/>
              <a:cs typeface="Arial" panose="020B0604020202020204" pitchFamily="34" charset="0"/>
            </a:endParaRPr>
          </a:p>
        </p:txBody>
      </p:sp>
      <p:sp>
        <p:nvSpPr>
          <p:cNvPr id="70" name="مستطيل مستدير الزوايا 11"/>
          <p:cNvSpPr/>
          <p:nvPr/>
        </p:nvSpPr>
        <p:spPr>
          <a:xfrm>
            <a:off x="6913934" y="3176972"/>
            <a:ext cx="2016224" cy="1440160"/>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800" dirty="0" smtClean="0">
                <a:solidFill>
                  <a:schemeClr val="tx1"/>
                </a:solidFill>
              </a:rPr>
              <a:t>التعلم من الحاسوب</a:t>
            </a:r>
            <a:endParaRPr lang="ar-SA" sz="2800" dirty="0">
              <a:solidFill>
                <a:schemeClr val="tx1"/>
              </a:solidFill>
            </a:endParaRPr>
          </a:p>
        </p:txBody>
      </p:sp>
      <p:sp>
        <p:nvSpPr>
          <p:cNvPr id="71" name="مستطيل مستدير الزوايا 12"/>
          <p:cNvSpPr/>
          <p:nvPr/>
        </p:nvSpPr>
        <p:spPr>
          <a:xfrm>
            <a:off x="6857925" y="5013176"/>
            <a:ext cx="2016224" cy="1440160"/>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800" dirty="0" smtClean="0">
                <a:solidFill>
                  <a:schemeClr val="tx1"/>
                </a:solidFill>
              </a:rPr>
              <a:t>التعلم بالحاسوب أو مع الحاسوب</a:t>
            </a:r>
            <a:endParaRPr lang="ar-SA" sz="2800" dirty="0">
              <a:solidFill>
                <a:schemeClr val="tx1"/>
              </a:solidFill>
            </a:endParaRPr>
          </a:p>
        </p:txBody>
      </p:sp>
      <p:sp>
        <p:nvSpPr>
          <p:cNvPr id="72" name="مستطيل 10"/>
          <p:cNvSpPr/>
          <p:nvPr/>
        </p:nvSpPr>
        <p:spPr>
          <a:xfrm>
            <a:off x="1835696" y="2276872"/>
            <a:ext cx="2160240" cy="648072"/>
          </a:xfrm>
          <a:prstGeom prst="rect">
            <a:avLst/>
          </a:prstGeom>
          <a:ln/>
        </p:spPr>
        <p:style>
          <a:lnRef idx="2">
            <a:schemeClr val="accent1"/>
          </a:lnRef>
          <a:fillRef idx="1">
            <a:schemeClr val="lt1"/>
          </a:fillRef>
          <a:effectRef idx="0">
            <a:schemeClr val="accent1"/>
          </a:effectRef>
          <a:fontRef idx="minor">
            <a:schemeClr val="dk1"/>
          </a:fontRef>
        </p:style>
        <p:txBody>
          <a:bodyPr rtlCol="1" anchor="ctr"/>
          <a:lstStyle/>
          <a:p>
            <a:pPr algn="ctr"/>
            <a:r>
              <a:rPr lang="ar-SA" sz="2000" b="1" dirty="0" smtClean="0">
                <a:solidFill>
                  <a:schemeClr val="tx1"/>
                </a:solidFill>
              </a:rPr>
              <a:t>مقرر الحاسب الآلي للصف الثاني الثانوي</a:t>
            </a:r>
            <a:endParaRPr lang="ar-SA" sz="2000" b="1" dirty="0">
              <a:solidFill>
                <a:schemeClr val="tx1"/>
              </a:solidFill>
            </a:endParaRPr>
          </a:p>
        </p:txBody>
      </p:sp>
      <p:sp>
        <p:nvSpPr>
          <p:cNvPr id="73" name="مستطيل 13"/>
          <p:cNvSpPr/>
          <p:nvPr/>
        </p:nvSpPr>
        <p:spPr>
          <a:xfrm>
            <a:off x="1835696" y="3861048"/>
            <a:ext cx="2160240" cy="648072"/>
          </a:xfrm>
          <a:prstGeom prst="rect">
            <a:avLst/>
          </a:prstGeom>
          <a:ln/>
        </p:spPr>
        <p:style>
          <a:lnRef idx="2">
            <a:schemeClr val="accent1"/>
          </a:lnRef>
          <a:fillRef idx="1">
            <a:schemeClr val="lt1"/>
          </a:fillRef>
          <a:effectRef idx="0">
            <a:schemeClr val="accent1"/>
          </a:effectRef>
          <a:fontRef idx="minor">
            <a:schemeClr val="dk1"/>
          </a:fontRef>
        </p:style>
        <p:txBody>
          <a:bodyPr rtlCol="1" anchor="ctr"/>
          <a:lstStyle/>
          <a:p>
            <a:pPr algn="ctr"/>
            <a:r>
              <a:rPr lang="ar-SA" sz="2000" b="1" dirty="0" smtClean="0">
                <a:solidFill>
                  <a:schemeClr val="tx1"/>
                </a:solidFill>
              </a:rPr>
              <a:t>كتاب لتعليم أحد لغات البرمجة</a:t>
            </a:r>
            <a:endParaRPr lang="ar-SA" sz="2000" b="1" dirty="0">
              <a:solidFill>
                <a:schemeClr val="tx1"/>
              </a:solidFill>
            </a:endParaRPr>
          </a:p>
        </p:txBody>
      </p:sp>
      <p:sp>
        <p:nvSpPr>
          <p:cNvPr id="74" name="مستطيل 14"/>
          <p:cNvSpPr/>
          <p:nvPr/>
        </p:nvSpPr>
        <p:spPr>
          <a:xfrm>
            <a:off x="1835696" y="3068960"/>
            <a:ext cx="2160240" cy="648072"/>
          </a:xfrm>
          <a:prstGeom prst="rect">
            <a:avLst/>
          </a:prstGeom>
          <a:ln/>
        </p:spPr>
        <p:style>
          <a:lnRef idx="2">
            <a:schemeClr val="accent1"/>
          </a:lnRef>
          <a:fillRef idx="1">
            <a:schemeClr val="lt1"/>
          </a:fillRef>
          <a:effectRef idx="0">
            <a:schemeClr val="accent1"/>
          </a:effectRef>
          <a:fontRef idx="minor">
            <a:schemeClr val="dk1"/>
          </a:fontRef>
        </p:style>
        <p:txBody>
          <a:bodyPr rtlCol="1" anchor="ctr"/>
          <a:lstStyle/>
          <a:p>
            <a:pPr algn="ctr"/>
            <a:r>
              <a:rPr lang="ar-SA" sz="2000" b="1" dirty="0" smtClean="0">
                <a:solidFill>
                  <a:schemeClr val="tx1"/>
                </a:solidFill>
              </a:rPr>
              <a:t>فيلم تعليمي في موقع اليوتيوب</a:t>
            </a:r>
            <a:endParaRPr lang="ar-SA" sz="2000" b="1" dirty="0">
              <a:solidFill>
                <a:schemeClr val="tx1"/>
              </a:solidFill>
            </a:endParaRPr>
          </a:p>
        </p:txBody>
      </p:sp>
      <p:sp>
        <p:nvSpPr>
          <p:cNvPr id="75" name="مستطيل 15"/>
          <p:cNvSpPr/>
          <p:nvPr/>
        </p:nvSpPr>
        <p:spPr>
          <a:xfrm>
            <a:off x="1835696" y="4653136"/>
            <a:ext cx="2160240" cy="648072"/>
          </a:xfrm>
          <a:prstGeom prst="rect">
            <a:avLst/>
          </a:prstGeom>
          <a:ln/>
        </p:spPr>
        <p:style>
          <a:lnRef idx="2">
            <a:schemeClr val="accent1"/>
          </a:lnRef>
          <a:fillRef idx="1">
            <a:schemeClr val="lt1"/>
          </a:fillRef>
          <a:effectRef idx="0">
            <a:schemeClr val="accent1"/>
          </a:effectRef>
          <a:fontRef idx="minor">
            <a:schemeClr val="dk1"/>
          </a:fontRef>
        </p:style>
        <p:txBody>
          <a:bodyPr rtlCol="1" anchor="ctr"/>
          <a:lstStyle/>
          <a:p>
            <a:pPr algn="ctr"/>
            <a:r>
              <a:rPr lang="ar-SA" sz="2000" b="1" dirty="0" smtClean="0">
                <a:solidFill>
                  <a:schemeClr val="tx1"/>
                </a:solidFill>
              </a:rPr>
              <a:t>البحث عن معلومة معينة في موقع جوجل</a:t>
            </a:r>
            <a:endParaRPr lang="ar-SA" sz="2000" b="1" dirty="0">
              <a:solidFill>
                <a:schemeClr val="tx1"/>
              </a:solidFill>
            </a:endParaRPr>
          </a:p>
        </p:txBody>
      </p:sp>
      <p:sp>
        <p:nvSpPr>
          <p:cNvPr id="76" name="مستطيل 16"/>
          <p:cNvSpPr/>
          <p:nvPr/>
        </p:nvSpPr>
        <p:spPr>
          <a:xfrm>
            <a:off x="1835696" y="1484784"/>
            <a:ext cx="2160240" cy="648072"/>
          </a:xfrm>
          <a:prstGeom prst="rect">
            <a:avLst/>
          </a:prstGeom>
          <a:ln/>
        </p:spPr>
        <p:style>
          <a:lnRef idx="2">
            <a:schemeClr val="accent1"/>
          </a:lnRef>
          <a:fillRef idx="1">
            <a:schemeClr val="lt1"/>
          </a:fillRef>
          <a:effectRef idx="0">
            <a:schemeClr val="accent1"/>
          </a:effectRef>
          <a:fontRef idx="minor">
            <a:schemeClr val="dk1"/>
          </a:fontRef>
        </p:style>
        <p:txBody>
          <a:bodyPr rtlCol="1" anchor="ctr"/>
          <a:lstStyle/>
          <a:p>
            <a:pPr algn="ctr"/>
            <a:r>
              <a:rPr lang="ar-SA" sz="2000" b="1" dirty="0" smtClean="0">
                <a:solidFill>
                  <a:schemeClr val="tx1"/>
                </a:solidFill>
              </a:rPr>
              <a:t>برنامج تعليمي بعنوان "تعلم الإنجليزية”</a:t>
            </a:r>
            <a:endParaRPr lang="ar-SA" sz="2000" b="1" dirty="0">
              <a:solidFill>
                <a:schemeClr val="tx1"/>
              </a:solidFill>
            </a:endParaRPr>
          </a:p>
        </p:txBody>
      </p:sp>
      <p:sp>
        <p:nvSpPr>
          <p:cNvPr id="77" name="مستطيل 17"/>
          <p:cNvSpPr/>
          <p:nvPr/>
        </p:nvSpPr>
        <p:spPr>
          <a:xfrm>
            <a:off x="1835696" y="5445224"/>
            <a:ext cx="2160240" cy="864096"/>
          </a:xfrm>
          <a:prstGeom prst="rect">
            <a:avLst/>
          </a:prstGeom>
          <a:ln/>
        </p:spPr>
        <p:style>
          <a:lnRef idx="2">
            <a:schemeClr val="accent1"/>
          </a:lnRef>
          <a:fillRef idx="1">
            <a:schemeClr val="lt1"/>
          </a:fillRef>
          <a:effectRef idx="0">
            <a:schemeClr val="accent1"/>
          </a:effectRef>
          <a:fontRef idx="minor">
            <a:schemeClr val="dk1"/>
          </a:fontRef>
        </p:style>
        <p:txBody>
          <a:bodyPr rtlCol="1" anchor="ctr"/>
          <a:lstStyle/>
          <a:p>
            <a:pPr algn="ctr"/>
            <a:r>
              <a:rPr lang="ar-SA" sz="2000" b="1" dirty="0" smtClean="0">
                <a:solidFill>
                  <a:schemeClr val="tx1"/>
                </a:solidFill>
              </a:rPr>
              <a:t>لعبة تعليمية إلكترونية لتعليم جدول الضرب</a:t>
            </a:r>
            <a:endParaRPr lang="ar-SA" sz="2000" b="1" dirty="0">
              <a:solidFill>
                <a:schemeClr val="tx1"/>
              </a:solidFill>
            </a:endParaRPr>
          </a:p>
        </p:txBody>
      </p:sp>
      <p:sp>
        <p:nvSpPr>
          <p:cNvPr id="78" name="Rectangle 2"/>
          <p:cNvSpPr txBox="1">
            <a:spLocks noChangeArrowheads="1"/>
          </p:cNvSpPr>
          <p:nvPr/>
        </p:nvSpPr>
        <p:spPr bwMode="auto">
          <a:xfrm>
            <a:off x="1619672" y="276399"/>
            <a:ext cx="7488832" cy="71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1" eaLnBrk="1" fontAlgn="base" hangingPunct="1">
              <a:spcBef>
                <a:spcPct val="0"/>
              </a:spcBef>
              <a:spcAft>
                <a:spcPct val="0"/>
              </a:spcAft>
              <a:defRPr sz="4400">
                <a:solidFill>
                  <a:schemeClr val="bg2"/>
                </a:solidFill>
                <a:latin typeface="+mj-lt"/>
                <a:ea typeface="+mj-ea"/>
                <a:cs typeface="+mj-cs"/>
              </a:defRPr>
            </a:lvl1pPr>
            <a:lvl2pPr algn="l" rtl="1" eaLnBrk="1" fontAlgn="base" hangingPunct="1">
              <a:spcBef>
                <a:spcPct val="0"/>
              </a:spcBef>
              <a:spcAft>
                <a:spcPct val="0"/>
              </a:spcAft>
              <a:defRPr sz="4400">
                <a:solidFill>
                  <a:schemeClr val="bg2"/>
                </a:solidFill>
                <a:latin typeface="Microsoft Sans Serif" pitchFamily="34" charset="0"/>
              </a:defRPr>
            </a:lvl2pPr>
            <a:lvl3pPr algn="l" rtl="1" eaLnBrk="1" fontAlgn="base" hangingPunct="1">
              <a:spcBef>
                <a:spcPct val="0"/>
              </a:spcBef>
              <a:spcAft>
                <a:spcPct val="0"/>
              </a:spcAft>
              <a:defRPr sz="4400">
                <a:solidFill>
                  <a:schemeClr val="bg2"/>
                </a:solidFill>
                <a:latin typeface="Microsoft Sans Serif" pitchFamily="34" charset="0"/>
              </a:defRPr>
            </a:lvl3pPr>
            <a:lvl4pPr algn="l" rtl="1" eaLnBrk="1" fontAlgn="base" hangingPunct="1">
              <a:spcBef>
                <a:spcPct val="0"/>
              </a:spcBef>
              <a:spcAft>
                <a:spcPct val="0"/>
              </a:spcAft>
              <a:defRPr sz="4400">
                <a:solidFill>
                  <a:schemeClr val="bg2"/>
                </a:solidFill>
                <a:latin typeface="Microsoft Sans Serif" pitchFamily="34" charset="0"/>
              </a:defRPr>
            </a:lvl4pPr>
            <a:lvl5pPr algn="l" rtl="1" eaLnBrk="1" fontAlgn="base" hangingPunct="1">
              <a:spcBef>
                <a:spcPct val="0"/>
              </a:spcBef>
              <a:spcAft>
                <a:spcPct val="0"/>
              </a:spcAft>
              <a:defRPr sz="4400">
                <a:solidFill>
                  <a:schemeClr val="bg2"/>
                </a:solidFill>
                <a:latin typeface="Microsoft Sans Serif" pitchFamily="34" charset="0"/>
              </a:defRPr>
            </a:lvl5pPr>
            <a:lvl6pPr marL="457200" algn="l" rtl="1" eaLnBrk="1" fontAlgn="base" hangingPunct="1">
              <a:spcBef>
                <a:spcPct val="0"/>
              </a:spcBef>
              <a:spcAft>
                <a:spcPct val="0"/>
              </a:spcAft>
              <a:defRPr sz="4400">
                <a:solidFill>
                  <a:schemeClr val="bg2"/>
                </a:solidFill>
                <a:latin typeface="Microsoft Sans Serif" pitchFamily="34" charset="0"/>
              </a:defRPr>
            </a:lvl6pPr>
            <a:lvl7pPr marL="914400" algn="l" rtl="1" eaLnBrk="1" fontAlgn="base" hangingPunct="1">
              <a:spcBef>
                <a:spcPct val="0"/>
              </a:spcBef>
              <a:spcAft>
                <a:spcPct val="0"/>
              </a:spcAft>
              <a:defRPr sz="4400">
                <a:solidFill>
                  <a:schemeClr val="bg2"/>
                </a:solidFill>
                <a:latin typeface="Microsoft Sans Serif" pitchFamily="34" charset="0"/>
              </a:defRPr>
            </a:lvl7pPr>
            <a:lvl8pPr marL="1371600" algn="l" rtl="1" eaLnBrk="1" fontAlgn="base" hangingPunct="1">
              <a:spcBef>
                <a:spcPct val="0"/>
              </a:spcBef>
              <a:spcAft>
                <a:spcPct val="0"/>
              </a:spcAft>
              <a:defRPr sz="4400">
                <a:solidFill>
                  <a:schemeClr val="bg2"/>
                </a:solidFill>
                <a:latin typeface="Microsoft Sans Serif" pitchFamily="34" charset="0"/>
              </a:defRPr>
            </a:lvl8pPr>
            <a:lvl9pPr marL="1828800" algn="l" rtl="1" eaLnBrk="1" fontAlgn="base" hangingPunct="1">
              <a:spcBef>
                <a:spcPct val="0"/>
              </a:spcBef>
              <a:spcAft>
                <a:spcPct val="0"/>
              </a:spcAft>
              <a:defRPr sz="4400">
                <a:solidFill>
                  <a:schemeClr val="bg2"/>
                </a:solidFill>
                <a:latin typeface="Microsoft Sans Serif" pitchFamily="34" charset="0"/>
              </a:defRPr>
            </a:lvl9pPr>
          </a:lstStyle>
          <a:p>
            <a:pPr algn="ctr"/>
            <a:r>
              <a:rPr lang="ar-SA" altLang="ar-SA" sz="4000" kern="0" dirty="0" smtClean="0">
                <a:solidFill>
                  <a:srgbClr val="008000"/>
                </a:solidFill>
                <a:effectLst>
                  <a:outerShdw blurRad="38100" dist="38100" dir="2700000" algn="tl">
                    <a:srgbClr val="000000">
                      <a:alpha val="43137"/>
                    </a:srgbClr>
                  </a:outerShdw>
                </a:effectLst>
              </a:rPr>
              <a:t>أشكال الحاسوب في التعليم </a:t>
            </a:r>
            <a:endParaRPr lang="en-US" altLang="ar-SA" sz="4000" kern="0" dirty="0">
              <a:solidFill>
                <a:srgbClr val="008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91884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path" presetSubtype="0" accel="50000" decel="50000" fill="hold" grpId="0" nodeType="clickEffect">
                                  <p:stCondLst>
                                    <p:cond delay="0"/>
                                  </p:stCondLst>
                                  <p:childTnLst>
                                    <p:animMotion origin="layout" path="M 0 -7.40741E-7 L 0.30729 0.58287 " pathEditMode="relative" rAng="0" ptsTypes="AA">
                                      <p:cBhvr>
                                        <p:cTn id="6" dur="2000" fill="hold"/>
                                        <p:tgtEl>
                                          <p:spTgt spid="76"/>
                                        </p:tgtEl>
                                        <p:attrNameLst>
                                          <p:attrName>ppt_x</p:attrName>
                                          <p:attrName>ppt_y</p:attrName>
                                        </p:attrNameLst>
                                      </p:cBhvr>
                                      <p:rCtr x="15365" y="29144"/>
                                    </p:animMotion>
                                  </p:childTnLst>
                                </p:cTn>
                              </p:par>
                            </p:childTnLst>
                          </p:cTn>
                        </p:par>
                      </p:childTnLst>
                    </p:cTn>
                  </p:par>
                  <p:par>
                    <p:cTn id="7" fill="hold">
                      <p:stCondLst>
                        <p:cond delay="indefinite"/>
                      </p:stCondLst>
                      <p:childTnLst>
                        <p:par>
                          <p:cTn id="8" fill="hold">
                            <p:stCondLst>
                              <p:cond delay="0"/>
                            </p:stCondLst>
                            <p:childTnLst>
                              <p:par>
                                <p:cTn id="9" presetID="49" presetClass="path" presetSubtype="0" accel="50000" decel="50000" fill="hold" grpId="0" nodeType="clickEffect">
                                  <p:stCondLst>
                                    <p:cond delay="0"/>
                                  </p:stCondLst>
                                  <p:childTnLst>
                                    <p:animMotion origin="layout" path="M 0 0 L 0.3151 -0.06829 " pathEditMode="relative" rAng="0" ptsTypes="AA">
                                      <p:cBhvr>
                                        <p:cTn id="10" dur="2000" fill="hold"/>
                                        <p:tgtEl>
                                          <p:spTgt spid="72"/>
                                        </p:tgtEl>
                                        <p:attrNameLst>
                                          <p:attrName>ppt_x</p:attrName>
                                          <p:attrName>ppt_y</p:attrName>
                                        </p:attrNameLst>
                                      </p:cBhvr>
                                      <p:rCtr x="15747" y="-3426"/>
                                    </p:animMotion>
                                  </p:childTnLst>
                                </p:cTn>
                              </p:par>
                            </p:childTnLst>
                          </p:cTn>
                        </p:par>
                      </p:childTnLst>
                    </p:cTn>
                  </p:par>
                  <p:par>
                    <p:cTn id="11" fill="hold">
                      <p:stCondLst>
                        <p:cond delay="indefinite"/>
                      </p:stCondLst>
                      <p:childTnLst>
                        <p:par>
                          <p:cTn id="12" fill="hold">
                            <p:stCondLst>
                              <p:cond delay="0"/>
                            </p:stCondLst>
                            <p:childTnLst>
                              <p:par>
                                <p:cTn id="13" presetID="63" presetClass="path" presetSubtype="0" accel="50000" decel="50000" fill="hold" grpId="0" nodeType="clickEffect">
                                  <p:stCondLst>
                                    <p:cond delay="0"/>
                                  </p:stCondLst>
                                  <p:childTnLst>
                                    <p:animMotion origin="layout" path="M 0 7.40741E-7 L 0.3151 0.0787 " pathEditMode="relative" rAng="0" ptsTypes="AA">
                                      <p:cBhvr>
                                        <p:cTn id="14" dur="2000" fill="hold"/>
                                        <p:tgtEl>
                                          <p:spTgt spid="74"/>
                                        </p:tgtEl>
                                        <p:attrNameLst>
                                          <p:attrName>ppt_x</p:attrName>
                                          <p:attrName>ppt_y</p:attrName>
                                        </p:attrNameLst>
                                      </p:cBhvr>
                                      <p:rCtr x="15747" y="3935"/>
                                    </p:animMotion>
                                  </p:childTnLst>
                                </p:cTn>
                              </p:par>
                            </p:childTnLst>
                          </p:cTn>
                        </p:par>
                      </p:childTnLst>
                    </p:cTn>
                  </p:par>
                  <p:par>
                    <p:cTn id="15" fill="hold">
                      <p:stCondLst>
                        <p:cond delay="indefinite"/>
                      </p:stCondLst>
                      <p:childTnLst>
                        <p:par>
                          <p:cTn id="16" fill="hold">
                            <p:stCondLst>
                              <p:cond delay="0"/>
                            </p:stCondLst>
                            <p:childTnLst>
                              <p:par>
                                <p:cTn id="17" presetID="56" presetClass="path" presetSubtype="0" accel="50000" decel="50000" fill="hold" grpId="0" nodeType="clickEffect">
                                  <p:stCondLst>
                                    <p:cond delay="0"/>
                                  </p:stCondLst>
                                  <p:childTnLst>
                                    <p:animMotion origin="layout" path="M 0 1.48148E-6 L 0.07101 -0.29931 " pathEditMode="relative" rAng="0" ptsTypes="AA">
                                      <p:cBhvr>
                                        <p:cTn id="18" dur="2000" fill="hold"/>
                                        <p:tgtEl>
                                          <p:spTgt spid="73"/>
                                        </p:tgtEl>
                                        <p:attrNameLst>
                                          <p:attrName>ppt_x</p:attrName>
                                          <p:attrName>ppt_y</p:attrName>
                                        </p:attrNameLst>
                                      </p:cBhvr>
                                      <p:rCtr x="3542" y="-14977"/>
                                    </p:animMotion>
                                  </p:childTnLst>
                                </p:cTn>
                              </p:par>
                            </p:childTnLst>
                          </p:cTn>
                        </p:par>
                      </p:childTnLst>
                    </p:cTn>
                  </p:par>
                  <p:par>
                    <p:cTn id="19" fill="hold">
                      <p:stCondLst>
                        <p:cond delay="indefinite"/>
                      </p:stCondLst>
                      <p:childTnLst>
                        <p:par>
                          <p:cTn id="20" fill="hold">
                            <p:stCondLst>
                              <p:cond delay="0"/>
                            </p:stCondLst>
                            <p:childTnLst>
                              <p:par>
                                <p:cTn id="21" presetID="56" presetClass="path" presetSubtype="0" accel="50000" decel="50000" fill="hold" grpId="0" nodeType="clickEffect">
                                  <p:stCondLst>
                                    <p:cond delay="0"/>
                                  </p:stCondLst>
                                  <p:childTnLst>
                                    <p:animMotion origin="layout" path="M 0 2.22222E-6 L 0.07101 -0.15232 " pathEditMode="relative" rAng="0" ptsTypes="AA">
                                      <p:cBhvr>
                                        <p:cTn id="22" dur="2000" fill="hold"/>
                                        <p:tgtEl>
                                          <p:spTgt spid="75"/>
                                        </p:tgtEl>
                                        <p:attrNameLst>
                                          <p:attrName>ppt_x</p:attrName>
                                          <p:attrName>ppt_y</p:attrName>
                                        </p:attrNameLst>
                                      </p:cBhvr>
                                      <p:rCtr x="3542" y="-7616"/>
                                    </p:animMotion>
                                  </p:childTnLst>
                                </p:cTn>
                              </p:par>
                            </p:childTnLst>
                          </p:cTn>
                        </p:par>
                      </p:childTnLst>
                    </p:cTn>
                  </p:par>
                  <p:par>
                    <p:cTn id="23" fill="hold">
                      <p:stCondLst>
                        <p:cond delay="indefinite"/>
                      </p:stCondLst>
                      <p:childTnLst>
                        <p:par>
                          <p:cTn id="24" fill="hold">
                            <p:stCondLst>
                              <p:cond delay="0"/>
                            </p:stCondLst>
                            <p:childTnLst>
                              <p:par>
                                <p:cTn id="25" presetID="63" presetClass="path" presetSubtype="0" accel="50000" decel="50000" fill="hold" grpId="0" nodeType="clickEffect">
                                  <p:stCondLst>
                                    <p:cond delay="0"/>
                                  </p:stCondLst>
                                  <p:childTnLst>
                                    <p:animMotion origin="layout" path="M 0 2.22222E-6 L 0.06319 -0.01042 " pathEditMode="relative" rAng="0" ptsTypes="AA">
                                      <p:cBhvr>
                                        <p:cTn id="26" dur="2000" fill="hold"/>
                                        <p:tgtEl>
                                          <p:spTgt spid="77"/>
                                        </p:tgtEl>
                                        <p:attrNameLst>
                                          <p:attrName>ppt_x</p:attrName>
                                          <p:attrName>ppt_y</p:attrName>
                                        </p:attrNameLst>
                                      </p:cBhvr>
                                      <p:rCtr x="3160" y="-53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3" grpId="0" animBg="1"/>
      <p:bldP spid="74" grpId="0" animBg="1"/>
      <p:bldP spid="75" grpId="0" animBg="1"/>
      <p:bldP spid="76" grpId="0" animBg="1"/>
      <p:bldP spid="7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9" name="Rectangle 3"/>
          <p:cNvSpPr>
            <a:spLocks noGrp="1" noChangeArrowheads="1"/>
          </p:cNvSpPr>
          <p:nvPr>
            <p:ph type="body" idx="1"/>
          </p:nvPr>
        </p:nvSpPr>
        <p:spPr>
          <a:xfrm>
            <a:off x="1331640" y="1322040"/>
            <a:ext cx="7583760" cy="5275312"/>
          </a:xfrm>
        </p:spPr>
        <p:txBody>
          <a:bodyPr/>
          <a:lstStyle/>
          <a:p>
            <a:pPr marL="274320" indent="-274320">
              <a:buFont typeface="Wingdings"/>
              <a:buChar char=""/>
              <a:defRPr/>
            </a:pPr>
            <a:r>
              <a:rPr lang="ar-SA" sz="3000" dirty="0">
                <a:solidFill>
                  <a:srgbClr val="000000"/>
                </a:solidFill>
                <a:latin typeface="Arial" panose="020B0604020202020204" pitchFamily="34" charset="0"/>
                <a:cs typeface="Arial" panose="020B0604020202020204" pitchFamily="34" charset="0"/>
              </a:rPr>
              <a:t> برمجيات التدريب و الممارسة   </a:t>
            </a:r>
            <a:r>
              <a:rPr lang="en-US" sz="3000" dirty="0">
                <a:solidFill>
                  <a:srgbClr val="000000"/>
                </a:solidFill>
                <a:latin typeface="Arial" panose="020B0604020202020204" pitchFamily="34" charset="0"/>
                <a:cs typeface="Arial" panose="020B0604020202020204" pitchFamily="34" charset="0"/>
              </a:rPr>
              <a:t>Drill &amp; Practice</a:t>
            </a:r>
            <a:endParaRPr lang="ar-SA" sz="3000" dirty="0">
              <a:solidFill>
                <a:srgbClr val="000000"/>
              </a:solidFill>
              <a:latin typeface="Arial" panose="020B0604020202020204" pitchFamily="34" charset="0"/>
              <a:cs typeface="Arial" panose="020B0604020202020204" pitchFamily="34" charset="0"/>
            </a:endParaRPr>
          </a:p>
          <a:p>
            <a:pPr marL="274320" indent="-274320">
              <a:buFont typeface="Wingdings"/>
              <a:buChar char=""/>
              <a:defRPr/>
            </a:pPr>
            <a:r>
              <a:rPr lang="ar-SA" sz="3000" dirty="0">
                <a:solidFill>
                  <a:srgbClr val="92D050"/>
                </a:solidFill>
                <a:latin typeface="Arial" panose="020B0604020202020204" pitchFamily="34" charset="0"/>
                <a:cs typeface="Arial" panose="020B0604020202020204" pitchFamily="34" charset="0"/>
              </a:rPr>
              <a:t>برمجيات التعليم  الخصوصي</a:t>
            </a:r>
            <a:r>
              <a:rPr lang="en-US" sz="3000" dirty="0">
                <a:solidFill>
                  <a:srgbClr val="92D050"/>
                </a:solidFill>
                <a:latin typeface="Arial" panose="020B0604020202020204" pitchFamily="34" charset="0"/>
                <a:cs typeface="Arial" panose="020B0604020202020204" pitchFamily="34" charset="0"/>
              </a:rPr>
              <a:t>Tutorial  </a:t>
            </a:r>
            <a:endParaRPr lang="ar-SA" sz="3000" dirty="0">
              <a:solidFill>
                <a:srgbClr val="92D050"/>
              </a:solidFill>
              <a:latin typeface="Arial" panose="020B0604020202020204" pitchFamily="34" charset="0"/>
              <a:cs typeface="Arial" panose="020B0604020202020204" pitchFamily="34" charset="0"/>
            </a:endParaRPr>
          </a:p>
          <a:p>
            <a:pPr marL="274320" indent="-274320">
              <a:buFont typeface="Wingdings"/>
              <a:buChar char=""/>
              <a:defRPr/>
            </a:pPr>
            <a:r>
              <a:rPr lang="ar-SA" sz="3000" dirty="0">
                <a:solidFill>
                  <a:srgbClr val="000000"/>
                </a:solidFill>
                <a:latin typeface="Arial" panose="020B0604020202020204" pitchFamily="34" charset="0"/>
                <a:cs typeface="Arial" panose="020B0604020202020204" pitchFamily="34" charset="0"/>
              </a:rPr>
              <a:t>برمجيات المحاكاة  </a:t>
            </a:r>
            <a:r>
              <a:rPr lang="en-US" sz="3000" dirty="0">
                <a:solidFill>
                  <a:srgbClr val="000000"/>
                </a:solidFill>
                <a:latin typeface="Arial" panose="020B0604020202020204" pitchFamily="34" charset="0"/>
                <a:cs typeface="Arial" panose="020B0604020202020204" pitchFamily="34" charset="0"/>
              </a:rPr>
              <a:t>Simulation</a:t>
            </a:r>
            <a:endParaRPr lang="ar-SA" sz="3000" dirty="0">
              <a:solidFill>
                <a:srgbClr val="000000"/>
              </a:solidFill>
              <a:latin typeface="Arial" panose="020B0604020202020204" pitchFamily="34" charset="0"/>
              <a:cs typeface="Arial" panose="020B0604020202020204" pitchFamily="34" charset="0"/>
            </a:endParaRPr>
          </a:p>
          <a:p>
            <a:pPr marL="274320" indent="-274320">
              <a:buFont typeface="Wingdings"/>
              <a:buChar char=""/>
              <a:defRPr/>
            </a:pPr>
            <a:r>
              <a:rPr lang="ar-SA" sz="3000" dirty="0">
                <a:solidFill>
                  <a:srgbClr val="000000"/>
                </a:solidFill>
                <a:latin typeface="Arial" panose="020B0604020202020204" pitchFamily="34" charset="0"/>
                <a:cs typeface="Arial" panose="020B0604020202020204" pitchFamily="34" charset="0"/>
              </a:rPr>
              <a:t>برمجيات حل المشكلات  </a:t>
            </a:r>
            <a:r>
              <a:rPr lang="en-US" sz="3000" dirty="0">
                <a:solidFill>
                  <a:srgbClr val="000000"/>
                </a:solidFill>
                <a:latin typeface="Arial" panose="020B0604020202020204" pitchFamily="34" charset="0"/>
                <a:cs typeface="Arial" panose="020B0604020202020204" pitchFamily="34" charset="0"/>
              </a:rPr>
              <a:t>Problem Solving</a:t>
            </a:r>
            <a:endParaRPr lang="ar-SA" sz="3000" dirty="0">
              <a:solidFill>
                <a:srgbClr val="000000"/>
              </a:solidFill>
              <a:latin typeface="Arial" panose="020B0604020202020204" pitchFamily="34" charset="0"/>
              <a:cs typeface="Arial" panose="020B0604020202020204" pitchFamily="34" charset="0"/>
            </a:endParaRPr>
          </a:p>
          <a:p>
            <a:pPr marL="274320" indent="-274320">
              <a:buFont typeface="Wingdings"/>
              <a:buChar char=""/>
              <a:defRPr/>
            </a:pPr>
            <a:r>
              <a:rPr lang="ar-SA" sz="3000" dirty="0">
                <a:solidFill>
                  <a:srgbClr val="92D050"/>
                </a:solidFill>
                <a:latin typeface="Arial" panose="020B0604020202020204" pitchFamily="34" charset="0"/>
                <a:cs typeface="Arial" panose="020B0604020202020204" pitchFamily="34" charset="0"/>
              </a:rPr>
              <a:t>برمجيات الحوار </a:t>
            </a:r>
            <a:r>
              <a:rPr lang="en-US" sz="3000" dirty="0">
                <a:solidFill>
                  <a:srgbClr val="92D050"/>
                </a:solidFill>
                <a:latin typeface="Arial" panose="020B0604020202020204" pitchFamily="34" charset="0"/>
                <a:cs typeface="Arial" panose="020B0604020202020204" pitchFamily="34" charset="0"/>
              </a:rPr>
              <a:t>Dialogue </a:t>
            </a:r>
            <a:endParaRPr lang="ar-SA" sz="3000" dirty="0">
              <a:solidFill>
                <a:srgbClr val="92D050"/>
              </a:solidFill>
              <a:latin typeface="Arial" panose="020B0604020202020204" pitchFamily="34" charset="0"/>
              <a:cs typeface="Arial" panose="020B0604020202020204" pitchFamily="34" charset="0"/>
            </a:endParaRPr>
          </a:p>
          <a:p>
            <a:pPr marL="274320" indent="-274320">
              <a:buFont typeface="Wingdings"/>
              <a:buChar char=""/>
              <a:defRPr/>
            </a:pPr>
            <a:r>
              <a:rPr lang="ar-SA" sz="3000" dirty="0">
                <a:solidFill>
                  <a:srgbClr val="92D050"/>
                </a:solidFill>
                <a:latin typeface="Arial" panose="020B0604020202020204" pitchFamily="34" charset="0"/>
                <a:cs typeface="Arial" panose="020B0604020202020204" pitchFamily="34" charset="0"/>
              </a:rPr>
              <a:t>برمجيات الاستقصاء </a:t>
            </a:r>
            <a:r>
              <a:rPr lang="ar-SA" sz="3000" dirty="0" err="1">
                <a:solidFill>
                  <a:srgbClr val="92D050"/>
                </a:solidFill>
                <a:latin typeface="Arial" panose="020B0604020202020204" pitchFamily="34" charset="0"/>
                <a:cs typeface="Arial" panose="020B0604020202020204" pitchFamily="34" charset="0"/>
              </a:rPr>
              <a:t>Inquiry</a:t>
            </a:r>
            <a:r>
              <a:rPr lang="ar-SA" sz="3000" dirty="0">
                <a:solidFill>
                  <a:srgbClr val="92D050"/>
                </a:solidFill>
                <a:latin typeface="Arial" panose="020B0604020202020204" pitchFamily="34" charset="0"/>
                <a:cs typeface="Arial" panose="020B0604020202020204" pitchFamily="34" charset="0"/>
              </a:rPr>
              <a:t> </a:t>
            </a:r>
          </a:p>
          <a:p>
            <a:pPr marL="274320" indent="-274320">
              <a:buFont typeface="Wingdings"/>
              <a:buChar char=""/>
              <a:defRPr/>
            </a:pPr>
            <a:r>
              <a:rPr lang="ar-SA" sz="3000" dirty="0">
                <a:solidFill>
                  <a:srgbClr val="000000"/>
                </a:solidFill>
                <a:latin typeface="Arial" panose="020B0604020202020204" pitchFamily="34" charset="0"/>
                <a:cs typeface="Arial" panose="020B0604020202020204" pitchFamily="34" charset="0"/>
              </a:rPr>
              <a:t>برمجيات الألعاب التعليمية  </a:t>
            </a:r>
            <a:r>
              <a:rPr lang="ar-SA" sz="3000" dirty="0" err="1">
                <a:solidFill>
                  <a:srgbClr val="000000"/>
                </a:solidFill>
                <a:latin typeface="Arial" panose="020B0604020202020204" pitchFamily="34" charset="0"/>
                <a:cs typeface="Arial" panose="020B0604020202020204" pitchFamily="34" charset="0"/>
              </a:rPr>
              <a:t>Gaming</a:t>
            </a:r>
            <a:endParaRPr lang="ar-SA" sz="3000" dirty="0">
              <a:solidFill>
                <a:srgbClr val="000000"/>
              </a:solidFill>
              <a:latin typeface="Arial" panose="020B0604020202020204" pitchFamily="34" charset="0"/>
              <a:cs typeface="Arial" panose="020B0604020202020204" pitchFamily="34" charset="0"/>
            </a:endParaRPr>
          </a:p>
          <a:p>
            <a:pPr marL="274320" indent="-274320">
              <a:buFont typeface="Wingdings"/>
              <a:buChar char=""/>
              <a:defRPr/>
            </a:pPr>
            <a:r>
              <a:rPr lang="ar-SA" sz="3000" dirty="0">
                <a:solidFill>
                  <a:srgbClr val="000000"/>
                </a:solidFill>
                <a:latin typeface="Arial" panose="020B0604020202020204" pitchFamily="34" charset="0"/>
                <a:cs typeface="Arial" panose="020B0604020202020204" pitchFamily="34" charset="0"/>
              </a:rPr>
              <a:t>برمجيات الوسائط المتعددة  </a:t>
            </a:r>
            <a:r>
              <a:rPr lang="ar-SA" sz="3000" dirty="0" err="1">
                <a:solidFill>
                  <a:srgbClr val="000000"/>
                </a:solidFill>
                <a:latin typeface="Arial" panose="020B0604020202020204" pitchFamily="34" charset="0"/>
                <a:cs typeface="Arial" panose="020B0604020202020204" pitchFamily="34" charset="0"/>
              </a:rPr>
              <a:t>Multimedia</a:t>
            </a:r>
            <a:endParaRPr lang="ar-SA" sz="3000" dirty="0">
              <a:solidFill>
                <a:srgbClr val="000000"/>
              </a:solidFill>
              <a:latin typeface="Arial" panose="020B0604020202020204" pitchFamily="34" charset="0"/>
              <a:cs typeface="Arial" panose="020B0604020202020204" pitchFamily="34" charset="0"/>
            </a:endParaRPr>
          </a:p>
          <a:p>
            <a:pPr marL="274320" indent="-274320">
              <a:buFont typeface="Wingdings"/>
              <a:buChar char=""/>
              <a:defRPr/>
            </a:pPr>
            <a:r>
              <a:rPr lang="ar-SA" sz="3000" dirty="0">
                <a:solidFill>
                  <a:srgbClr val="000000"/>
                </a:solidFill>
                <a:latin typeface="Arial" panose="020B0604020202020204" pitchFamily="34" charset="0"/>
                <a:cs typeface="Arial" panose="020B0604020202020204" pitchFamily="34" charset="0"/>
              </a:rPr>
              <a:t>برمجيات الوسائط الفائقة  </a:t>
            </a:r>
            <a:r>
              <a:rPr lang="ar-SA" sz="3000" dirty="0" err="1">
                <a:solidFill>
                  <a:srgbClr val="000000"/>
                </a:solidFill>
                <a:latin typeface="Arial" panose="020B0604020202020204" pitchFamily="34" charset="0"/>
                <a:cs typeface="Arial" panose="020B0604020202020204" pitchFamily="34" charset="0"/>
              </a:rPr>
              <a:t>Hypermedia</a:t>
            </a:r>
            <a:endParaRPr lang="ar-SA" sz="3000" dirty="0">
              <a:solidFill>
                <a:srgbClr val="000000"/>
              </a:solidFill>
              <a:latin typeface="Arial" panose="020B0604020202020204" pitchFamily="34" charset="0"/>
              <a:cs typeface="Arial" panose="020B0604020202020204" pitchFamily="34" charset="0"/>
            </a:endParaRPr>
          </a:p>
          <a:p>
            <a:pPr marL="0" indent="0" algn="just">
              <a:buNone/>
            </a:pPr>
            <a:endParaRPr lang="ar-SA" altLang="ko-KR" sz="3000" dirty="0" smtClean="0">
              <a:solidFill>
                <a:srgbClr val="000000"/>
              </a:solidFill>
              <a:effectLst>
                <a:outerShdw blurRad="38100" dist="38100" dir="2700000" algn="tl">
                  <a:srgbClr val="000000">
                    <a:alpha val="43137"/>
                  </a:srgbClr>
                </a:outerShdw>
              </a:effectLst>
              <a:latin typeface="Arial" panose="020B0604020202020204" pitchFamily="34" charset="0"/>
              <a:ea typeface="굴림" pitchFamily="34" charset="-127"/>
              <a:cs typeface="Arial" panose="020B0604020202020204" pitchFamily="34" charset="0"/>
            </a:endParaRPr>
          </a:p>
        </p:txBody>
      </p:sp>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0418" name="Rectangle 2"/>
          <p:cNvSpPr>
            <a:spLocks noGrp="1" noChangeArrowheads="1"/>
          </p:cNvSpPr>
          <p:nvPr>
            <p:ph type="title"/>
          </p:nvPr>
        </p:nvSpPr>
        <p:spPr>
          <a:xfrm>
            <a:off x="1814264" y="276399"/>
            <a:ext cx="6934200" cy="715962"/>
          </a:xfrm>
        </p:spPr>
        <p:txBody>
          <a:bodyPr/>
          <a:lstStyle/>
          <a:p>
            <a:pPr algn="ctr"/>
            <a:r>
              <a:rPr lang="ar-SA" altLang="ar-SA" sz="4000" dirty="0" smtClean="0">
                <a:solidFill>
                  <a:srgbClr val="008000"/>
                </a:solidFill>
                <a:effectLst>
                  <a:outerShdw blurRad="38100" dist="38100" dir="2700000" algn="tl">
                    <a:srgbClr val="000000">
                      <a:alpha val="43137"/>
                    </a:srgbClr>
                  </a:outerShdw>
                </a:effectLst>
              </a:rPr>
              <a:t>أنماط البرامج التعليمية</a:t>
            </a:r>
          </a:p>
        </p:txBody>
      </p:sp>
    </p:spTree>
    <p:extLst>
      <p:ext uri="{BB962C8B-B14F-4D97-AF65-F5344CB8AC3E}">
        <p14:creationId xmlns:p14="http://schemas.microsoft.com/office/powerpoint/2010/main" val="4055198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9" name="Rectangle 3"/>
          <p:cNvSpPr>
            <a:spLocks noGrp="1" noChangeArrowheads="1"/>
          </p:cNvSpPr>
          <p:nvPr>
            <p:ph type="body" idx="1"/>
          </p:nvPr>
        </p:nvSpPr>
        <p:spPr>
          <a:xfrm>
            <a:off x="4786314" y="1571612"/>
            <a:ext cx="4129086" cy="1571636"/>
          </a:xfrm>
        </p:spPr>
        <p:txBody>
          <a:bodyPr/>
          <a:lstStyle/>
          <a:p>
            <a:pPr marL="0" indent="0" algn="just">
              <a:buNone/>
            </a:pPr>
            <a:r>
              <a:rPr lang="ar-SA" altLang="ko-KR" sz="3600" dirty="0" smtClean="0">
                <a:solidFill>
                  <a:srgbClr val="000000"/>
                </a:solidFill>
                <a:effectLst>
                  <a:outerShdw blurRad="38100" dist="38100" dir="2700000" algn="tl">
                    <a:srgbClr val="000000">
                      <a:alpha val="43137"/>
                    </a:srgbClr>
                  </a:outerShdw>
                </a:effectLst>
                <a:latin typeface="Arial" panose="020B0604020202020204" pitchFamily="34" charset="0"/>
                <a:ea typeface="굴림" pitchFamily="34" charset="-127"/>
                <a:cs typeface="Arial" panose="020B0604020202020204" pitchFamily="34" charset="0"/>
              </a:rPr>
              <a:t>عرض تقديمي رقم (1):</a:t>
            </a:r>
          </a:p>
          <a:p>
            <a:pPr marL="0" indent="0" algn="just">
              <a:buNone/>
            </a:pPr>
            <a:r>
              <a:rPr lang="ar-SA" altLang="ko-KR" sz="3600" dirty="0" smtClean="0">
                <a:solidFill>
                  <a:srgbClr val="000000"/>
                </a:solidFill>
                <a:effectLst>
                  <a:outerShdw blurRad="38100" dist="38100" dir="2700000" algn="tl">
                    <a:srgbClr val="000000">
                      <a:alpha val="43137"/>
                    </a:srgbClr>
                  </a:outerShdw>
                </a:effectLst>
                <a:latin typeface="Arial" panose="020B0604020202020204" pitchFamily="34" charset="0"/>
                <a:ea typeface="굴림" pitchFamily="34" charset="-127"/>
                <a:cs typeface="Arial" panose="020B0604020202020204" pitchFamily="34" charset="0"/>
              </a:rPr>
              <a:t>مدة العرض: (15 دقيقة)</a:t>
            </a:r>
          </a:p>
        </p:txBody>
      </p:sp>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0418" name="Rectangle 2"/>
          <p:cNvSpPr>
            <a:spLocks noGrp="1" noChangeArrowheads="1"/>
          </p:cNvSpPr>
          <p:nvPr>
            <p:ph type="title"/>
          </p:nvPr>
        </p:nvSpPr>
        <p:spPr>
          <a:xfrm>
            <a:off x="1814264" y="276399"/>
            <a:ext cx="6934200" cy="715962"/>
          </a:xfrm>
        </p:spPr>
        <p:txBody>
          <a:bodyPr/>
          <a:lstStyle/>
          <a:p>
            <a:pPr algn="ctr"/>
            <a:r>
              <a:rPr lang="ar-SA" altLang="ar-SA" sz="4000" dirty="0" smtClean="0">
                <a:solidFill>
                  <a:srgbClr val="008000"/>
                </a:solidFill>
                <a:effectLst>
                  <a:outerShdw blurRad="38100" dist="38100" dir="2700000" algn="tl">
                    <a:srgbClr val="000000">
                      <a:alpha val="43137"/>
                    </a:srgbClr>
                  </a:outerShdw>
                </a:effectLst>
              </a:rPr>
              <a:t>واجب جماعي</a:t>
            </a:r>
          </a:p>
        </p:txBody>
      </p:sp>
      <p:pic>
        <p:nvPicPr>
          <p:cNvPr id="5" name="صورة 4" descr="presentation-icon.png"/>
          <p:cNvPicPr>
            <a:picLocks noChangeAspect="1"/>
          </p:cNvPicPr>
          <p:nvPr/>
        </p:nvPicPr>
        <p:blipFill>
          <a:blip r:embed="rId4" cstate="print">
            <a:duotone>
              <a:schemeClr val="accent1">
                <a:shade val="45000"/>
                <a:satMod val="135000"/>
              </a:schemeClr>
              <a:prstClr val="white"/>
            </a:duotone>
          </a:blip>
          <a:stretch>
            <a:fillRect/>
          </a:stretch>
        </p:blipFill>
        <p:spPr>
          <a:xfrm>
            <a:off x="1785918" y="1000108"/>
            <a:ext cx="3143248" cy="3143248"/>
          </a:xfrm>
          <a:prstGeom prst="rect">
            <a:avLst/>
          </a:prstGeom>
        </p:spPr>
      </p:pic>
      <p:sp>
        <p:nvSpPr>
          <p:cNvPr id="6" name="مربع نص 5"/>
          <p:cNvSpPr txBox="1"/>
          <p:nvPr/>
        </p:nvSpPr>
        <p:spPr>
          <a:xfrm>
            <a:off x="2071670" y="3857628"/>
            <a:ext cx="6858048" cy="1200329"/>
          </a:xfrm>
          <a:prstGeom prst="rect">
            <a:avLst/>
          </a:prstGeom>
          <a:noFill/>
        </p:spPr>
        <p:txBody>
          <a:bodyPr wrap="square" rtlCol="1">
            <a:spAutoFit/>
          </a:bodyPr>
          <a:lstStyle/>
          <a:p>
            <a:r>
              <a:rPr lang="ar-SA" sz="3600" dirty="0" smtClean="0"/>
              <a:t>أنماط البرامج التعليمية الفرق بينها مع استعراض أمثلة ونماذج مختلفة</a:t>
            </a:r>
          </a:p>
        </p:txBody>
      </p:sp>
    </p:spTree>
    <p:extLst>
      <p:ext uri="{BB962C8B-B14F-4D97-AF65-F5344CB8AC3E}">
        <p14:creationId xmlns:p14="http://schemas.microsoft.com/office/powerpoint/2010/main" val="4055198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0418" name="Rectangle 2"/>
          <p:cNvSpPr>
            <a:spLocks noGrp="1" noChangeArrowheads="1"/>
          </p:cNvSpPr>
          <p:nvPr>
            <p:ph type="title"/>
          </p:nvPr>
        </p:nvSpPr>
        <p:spPr>
          <a:xfrm>
            <a:off x="1619672" y="276399"/>
            <a:ext cx="7488832" cy="715962"/>
          </a:xfrm>
        </p:spPr>
        <p:txBody>
          <a:bodyPr/>
          <a:lstStyle/>
          <a:p>
            <a:pPr algn="ctr"/>
            <a:r>
              <a:rPr lang="ar-SA" altLang="ar-SA" sz="4000" dirty="0" smtClean="0">
                <a:solidFill>
                  <a:srgbClr val="008000"/>
                </a:solidFill>
                <a:effectLst>
                  <a:outerShdw blurRad="38100" dist="38100" dir="2700000" algn="tl">
                    <a:srgbClr val="000000">
                      <a:alpha val="43137"/>
                    </a:srgbClr>
                  </a:outerShdw>
                </a:effectLst>
              </a:rPr>
              <a:t>نماذج من مستحدثات تقنيات التعليم </a:t>
            </a:r>
            <a:endParaRPr lang="en-US" altLang="ar-SA" sz="4000" dirty="0">
              <a:solidFill>
                <a:srgbClr val="008000"/>
              </a:solidFill>
              <a:effectLst>
                <a:outerShdw blurRad="38100" dist="38100" dir="2700000" algn="tl">
                  <a:srgbClr val="000000">
                    <a:alpha val="43137"/>
                  </a:srgbClr>
                </a:outerShdw>
              </a:effectLst>
            </a:endParaRPr>
          </a:p>
        </p:txBody>
      </p:sp>
      <p:sp>
        <p:nvSpPr>
          <p:cNvPr id="4" name="Rectangle 3"/>
          <p:cNvSpPr/>
          <p:nvPr/>
        </p:nvSpPr>
        <p:spPr>
          <a:xfrm>
            <a:off x="2200549" y="897057"/>
            <a:ext cx="6697322" cy="646331"/>
          </a:xfrm>
          <a:prstGeom prst="rect">
            <a:avLst/>
          </a:prstGeom>
        </p:spPr>
        <p:txBody>
          <a:bodyPr wrap="square">
            <a:spAutoFit/>
          </a:bodyPr>
          <a:lstStyle/>
          <a:p>
            <a:pPr rtl="1"/>
            <a:r>
              <a:rPr lang="ar-SA" altLang="ar-SA" sz="3600" dirty="0" smtClean="0">
                <a:solidFill>
                  <a:schemeClr val="bg1">
                    <a:lumMod val="50000"/>
                  </a:schemeClr>
                </a:solidFill>
              </a:rPr>
              <a:t>ثانياً: الإنترنت في التعليم </a:t>
            </a:r>
            <a:r>
              <a:rPr lang="en-US" altLang="ar-SA" sz="3200" dirty="0" smtClean="0">
                <a:solidFill>
                  <a:schemeClr val="bg1">
                    <a:lumMod val="50000"/>
                  </a:schemeClr>
                </a:solidFill>
                <a:latin typeface="Times New Roman" panose="02020603050405020304" pitchFamily="18" charset="0"/>
                <a:cs typeface="Times New Roman" panose="02020603050405020304" pitchFamily="18" charset="0"/>
              </a:rPr>
              <a:t>Internet</a:t>
            </a:r>
            <a:endParaRPr lang="ar-SA" sz="2800" dirty="0">
              <a:solidFill>
                <a:schemeClr val="bg1">
                  <a:lumMod val="50000"/>
                </a:schemeClr>
              </a:solidFill>
              <a:latin typeface="Times New Roman" panose="02020603050405020304" pitchFamily="18" charset="0"/>
              <a:cs typeface="Times New Roman" panose="02020603050405020304" pitchFamily="18" charset="0"/>
            </a:endParaRPr>
          </a:p>
        </p:txBody>
      </p:sp>
      <p:sp>
        <p:nvSpPr>
          <p:cNvPr id="69" name="Rectangle 3"/>
          <p:cNvSpPr txBox="1">
            <a:spLocks noChangeArrowheads="1"/>
          </p:cNvSpPr>
          <p:nvPr/>
        </p:nvSpPr>
        <p:spPr bwMode="auto">
          <a:xfrm>
            <a:off x="1785918" y="1805006"/>
            <a:ext cx="7079704"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lgn="l">
              <a:spcBef>
                <a:spcPct val="20000"/>
              </a:spcBef>
              <a:buFont typeface="Arial" pitchFamily="34" charset="0"/>
              <a:buChar char="•"/>
            </a:pPr>
            <a:r>
              <a:rPr lang="en-US" altLang="ko-KR" sz="2800" kern="0" dirty="0" smtClean="0">
                <a:latin typeface="Times New Roman" pitchFamily="18" charset="0"/>
                <a:ea typeface="굴림" pitchFamily="34" charset="-127"/>
                <a:cs typeface="Times New Roman" pitchFamily="18" charset="0"/>
              </a:rPr>
              <a:t> Internet        International Network</a:t>
            </a:r>
          </a:p>
          <a:p>
            <a:pPr lvl="0" algn="just" rtl="1">
              <a:spcBef>
                <a:spcPct val="20000"/>
              </a:spcBef>
            </a:pPr>
            <a:r>
              <a:rPr lang="en-US" altLang="ko-KR" sz="2800" kern="0" dirty="0" smtClean="0">
                <a:latin typeface="Times New Roman" pitchFamily="18" charset="0"/>
                <a:ea typeface="굴림" pitchFamily="34" charset="-127"/>
                <a:cs typeface="Times New Roman" pitchFamily="18" charset="0"/>
              </a:rPr>
              <a:t> </a:t>
            </a:r>
            <a:r>
              <a:rPr lang="ar-SA" altLang="ko-KR" sz="2800" kern="0" dirty="0" smtClean="0">
                <a:latin typeface="Times New Roman" pitchFamily="18" charset="0"/>
                <a:ea typeface="굴림" pitchFamily="34" charset="-127"/>
                <a:cs typeface="Times New Roman" pitchFamily="18" charset="0"/>
              </a:rPr>
              <a:t>وبالعربية "الشبكة العالمية للمعلومات". </a:t>
            </a:r>
          </a:p>
          <a:p>
            <a:pPr lvl="0" algn="just" rtl="1">
              <a:spcBef>
                <a:spcPct val="20000"/>
              </a:spcBef>
            </a:pPr>
            <a:r>
              <a:rPr lang="ar-SA" altLang="ko-KR" sz="2800" kern="0" dirty="0" smtClean="0">
                <a:solidFill>
                  <a:srgbClr val="0070C0"/>
                </a:solidFill>
                <a:latin typeface="Times New Roman" pitchFamily="18" charset="0"/>
                <a:ea typeface="굴림" pitchFamily="34" charset="-127"/>
                <a:cs typeface="Times New Roman" pitchFamily="18" charset="0"/>
              </a:rPr>
              <a:t>وتعرف بأنها: </a:t>
            </a:r>
            <a:r>
              <a:rPr lang="ar-SA" altLang="ko-KR" sz="2800" kern="0" dirty="0" smtClean="0">
                <a:latin typeface="Times New Roman" pitchFamily="18" charset="0"/>
                <a:ea typeface="굴림" pitchFamily="34" charset="-127"/>
                <a:cs typeface="Times New Roman" pitchFamily="18" charset="0"/>
              </a:rPr>
              <a:t>"ملايين من نظم الكمبيوتر وشبكاته المنتشرة حول العالم والمتصلة مع بعضها البعض بواسطة خطوط هاتفية سلكية أو لا سلكية لتشكل شبكة عملاقة، ويمكن لأي كمبيوتر شخصي الاتصال بأحد الأجهزة التي في الشبكة ".</a:t>
            </a:r>
          </a:p>
          <a:p>
            <a:pPr marL="0" marR="0" lvl="0" indent="0" algn="just" defTabSz="914400" rtl="1" eaLnBrk="1" fontAlgn="base" latinLnBrk="0" hangingPunct="1">
              <a:lnSpc>
                <a:spcPct val="100000"/>
              </a:lnSpc>
              <a:spcBef>
                <a:spcPct val="20000"/>
              </a:spcBef>
              <a:spcAft>
                <a:spcPct val="0"/>
              </a:spcAft>
              <a:buClrTx/>
              <a:buSzTx/>
              <a:buFontTx/>
              <a:buNone/>
              <a:tabLst/>
              <a:defRPr/>
            </a:pPr>
            <a:endParaRPr kumimoji="0" lang="ar-SA" altLang="ko-KR" sz="3200" b="0" i="0" u="none" strike="noStrike" kern="0" cap="none" spc="0" normalizeH="0" baseline="0" noProof="0" dirty="0" smtClean="0">
              <a:ln>
                <a:noFill/>
              </a:ln>
              <a:solidFill>
                <a:schemeClr val="tx1"/>
              </a:solidFill>
              <a:effectLst/>
              <a:uLnTx/>
              <a:uFillTx/>
              <a:latin typeface="Times New Roman" pitchFamily="18" charset="0"/>
              <a:ea typeface="굴림" pitchFamily="34" charset="-127"/>
              <a:cs typeface="Times New Roman" pitchFamily="18" charset="0"/>
            </a:endParaRPr>
          </a:p>
        </p:txBody>
      </p:sp>
      <p:sp>
        <p:nvSpPr>
          <p:cNvPr id="70" name="شارة رتبة 69"/>
          <p:cNvSpPr/>
          <p:nvPr/>
        </p:nvSpPr>
        <p:spPr bwMode="auto">
          <a:xfrm>
            <a:off x="3286116" y="2000240"/>
            <a:ext cx="571504" cy="214314"/>
          </a:xfrm>
          <a:prstGeom prst="chevron">
            <a:avLst/>
          </a:prstGeom>
          <a:ln/>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pic>
        <p:nvPicPr>
          <p:cNvPr id="71" name="Picture 2"/>
          <p:cNvPicPr>
            <a:picLocks noChangeAspect="1" noChangeArrowheads="1"/>
          </p:cNvPicPr>
          <p:nvPr/>
        </p:nvPicPr>
        <p:blipFill>
          <a:blip r:embed="rId4">
            <a:clrChange>
              <a:clrFrom>
                <a:srgbClr val="336599"/>
              </a:clrFrom>
              <a:clrTo>
                <a:srgbClr val="336599">
                  <a:alpha val="0"/>
                </a:srgbClr>
              </a:clrTo>
            </a:clrChange>
            <a:duotone>
              <a:schemeClr val="accent2">
                <a:shade val="45000"/>
                <a:satMod val="135000"/>
              </a:schemeClr>
              <a:prstClr val="white"/>
            </a:duotone>
          </a:blip>
          <a:srcRect l="29167" t="33333" r="60416" b="11666"/>
          <a:stretch>
            <a:fillRect/>
          </a:stretch>
        </p:blipFill>
        <p:spPr bwMode="auto">
          <a:xfrm>
            <a:off x="214282" y="428604"/>
            <a:ext cx="1428760" cy="4714908"/>
          </a:xfrm>
          <a:prstGeom prst="rect">
            <a:avLst/>
          </a:prstGeom>
          <a:noFill/>
          <a:ln w="9525">
            <a:noFill/>
            <a:miter lim="800000"/>
            <a:headEnd/>
            <a:tailEnd/>
          </a:ln>
          <a:effectLst/>
        </p:spPr>
      </p:pic>
      <p:sp>
        <p:nvSpPr>
          <p:cNvPr id="9" name="مستطيل 8"/>
          <p:cNvSpPr/>
          <p:nvPr/>
        </p:nvSpPr>
        <p:spPr bwMode="auto">
          <a:xfrm>
            <a:off x="2357422" y="5000636"/>
            <a:ext cx="6500858" cy="1000132"/>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1" anchor="ctr"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ar-SA" sz="2800" dirty="0" smtClean="0"/>
              <a:t>من الخطأ إطلاق مصطلح  </a:t>
            </a:r>
            <a:r>
              <a:rPr kumimoji="0" lang="ar-SA" sz="2800" b="0" i="0" u="none" strike="noStrike" cap="none" normalizeH="0" baseline="0" dirty="0" smtClean="0">
                <a:ln>
                  <a:noFill/>
                </a:ln>
                <a:solidFill>
                  <a:schemeClr val="tx1"/>
                </a:solidFill>
                <a:effectLst/>
                <a:latin typeface="Arial" pitchFamily="34" charset="0"/>
              </a:rPr>
              <a:t>”شبكة</a:t>
            </a:r>
            <a:r>
              <a:rPr kumimoji="0" lang="ar-SA" sz="2800" b="0" i="0" u="none" strike="noStrike" cap="none" normalizeH="0" dirty="0" smtClean="0">
                <a:ln>
                  <a:noFill/>
                </a:ln>
                <a:solidFill>
                  <a:schemeClr val="tx1"/>
                </a:solidFill>
                <a:effectLst/>
                <a:latin typeface="Arial" pitchFamily="34" charset="0"/>
              </a:rPr>
              <a:t> الإنترنت“</a:t>
            </a:r>
          </a:p>
          <a:p>
            <a:pPr marL="0" marR="0" indent="0" algn="r" defTabSz="914400" rtl="1" eaLnBrk="1" fontAlgn="base" latinLnBrk="0" hangingPunct="1">
              <a:lnSpc>
                <a:spcPct val="100000"/>
              </a:lnSpc>
              <a:spcBef>
                <a:spcPct val="0"/>
              </a:spcBef>
              <a:spcAft>
                <a:spcPct val="0"/>
              </a:spcAft>
              <a:buClrTx/>
              <a:buSzTx/>
              <a:buFontTx/>
              <a:buNone/>
              <a:tabLst/>
            </a:pPr>
            <a:r>
              <a:rPr kumimoji="0" lang="ar-SA" sz="2800" b="0" i="0" u="none" strike="noStrike" cap="none" normalizeH="0" dirty="0" smtClean="0">
                <a:ln>
                  <a:noFill/>
                </a:ln>
                <a:solidFill>
                  <a:schemeClr val="tx1"/>
                </a:solidFill>
                <a:effectLst/>
                <a:latin typeface="Arial" pitchFamily="34" charset="0"/>
              </a:rPr>
              <a:t> على ”الإنترنت“ لماذا؟</a:t>
            </a:r>
            <a:endParaRPr kumimoji="0" lang="ar-SA" b="0" i="0" u="none" strike="noStrike" cap="none" normalizeH="0" baseline="0" dirty="0" smtClean="0">
              <a:ln>
                <a:noFill/>
              </a:ln>
              <a:solidFill>
                <a:schemeClr val="tx1"/>
              </a:solidFill>
              <a:effectLst/>
              <a:latin typeface="Arial" pitchFamily="34" charset="0"/>
            </a:endParaRPr>
          </a:p>
        </p:txBody>
      </p:sp>
      <p:pic>
        <p:nvPicPr>
          <p:cNvPr id="135170" name="Picture 2" descr="https://encrypted-tbn3.gstatic.com/images?q=tbn:ANd9GcTCxXRB-zROqUugusuenxqUaTsnk4XqXDC31em7n7wXE9x0BSEs"/>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571604" y="4286256"/>
            <a:ext cx="2081204" cy="2081205"/>
          </a:xfrm>
          <a:prstGeom prst="rect">
            <a:avLst/>
          </a:prstGeom>
          <a:noFill/>
        </p:spPr>
      </p:pic>
    </p:spTree>
    <p:extLst>
      <p:ext uri="{BB962C8B-B14F-4D97-AF65-F5344CB8AC3E}">
        <p14:creationId xmlns:p14="http://schemas.microsoft.com/office/powerpoint/2010/main" val="1547349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35170"/>
                                        </p:tgtEl>
                                        <p:attrNameLst>
                                          <p:attrName>style.visibility</p:attrName>
                                        </p:attrNameLst>
                                      </p:cBhvr>
                                      <p:to>
                                        <p:strVal val="visible"/>
                                      </p:to>
                                    </p:set>
                                    <p:animEffect transition="in" filter="strips(downLeft)">
                                      <p:cBhvr>
                                        <p:cTn id="7" dur="500"/>
                                        <p:tgtEl>
                                          <p:spTgt spid="135170"/>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strips(downLeft)">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0418" name="Rectangle 2"/>
          <p:cNvSpPr>
            <a:spLocks noGrp="1" noChangeArrowheads="1"/>
          </p:cNvSpPr>
          <p:nvPr>
            <p:ph type="title"/>
          </p:nvPr>
        </p:nvSpPr>
        <p:spPr>
          <a:xfrm>
            <a:off x="1619672" y="276399"/>
            <a:ext cx="7488832" cy="715962"/>
          </a:xfrm>
        </p:spPr>
        <p:txBody>
          <a:bodyPr/>
          <a:lstStyle/>
          <a:p>
            <a:pPr algn="ctr"/>
            <a:r>
              <a:rPr lang="ar-SA" altLang="ar-SA" sz="4000" dirty="0" smtClean="0">
                <a:solidFill>
                  <a:srgbClr val="008000"/>
                </a:solidFill>
                <a:effectLst>
                  <a:outerShdw blurRad="38100" dist="38100" dir="2700000" algn="tl">
                    <a:srgbClr val="000000">
                      <a:alpha val="43137"/>
                    </a:srgbClr>
                  </a:outerShdw>
                </a:effectLst>
              </a:rPr>
              <a:t>الخدمات التي يوفرها الانترنت</a:t>
            </a:r>
          </a:p>
        </p:txBody>
      </p:sp>
      <p:sp>
        <p:nvSpPr>
          <p:cNvPr id="69" name="Rectangle 3"/>
          <p:cNvSpPr txBox="1">
            <a:spLocks noChangeArrowheads="1"/>
          </p:cNvSpPr>
          <p:nvPr/>
        </p:nvSpPr>
        <p:spPr bwMode="auto">
          <a:xfrm>
            <a:off x="1571604" y="1214422"/>
            <a:ext cx="7343796" cy="4981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lgn="r" rtl="1">
              <a:spcBef>
                <a:spcPct val="20000"/>
              </a:spcBef>
              <a:buFont typeface="Arial" pitchFamily="34" charset="0"/>
              <a:buChar char="•"/>
            </a:pPr>
            <a:r>
              <a:rPr lang="ar-SA" altLang="ko-KR" sz="2800" kern="0" dirty="0" smtClean="0">
                <a:latin typeface="Times New Roman" pitchFamily="18" charset="0"/>
                <a:ea typeface="굴림" pitchFamily="34" charset="-127"/>
                <a:cs typeface="Times New Roman" pitchFamily="18" charset="0"/>
              </a:rPr>
              <a:t> البريد الالكتروني </a:t>
            </a:r>
            <a:r>
              <a:rPr lang="en-US" altLang="ko-KR" sz="2800" kern="0" dirty="0" smtClean="0">
                <a:latin typeface="Times New Roman" pitchFamily="18" charset="0"/>
                <a:ea typeface="굴림" pitchFamily="34" charset="-127"/>
                <a:cs typeface="Times New Roman" pitchFamily="18" charset="0"/>
              </a:rPr>
              <a:t>E-mail)</a:t>
            </a:r>
            <a:r>
              <a:rPr lang="ar-SA" altLang="ko-KR" sz="2800" kern="0" dirty="0" smtClean="0">
                <a:latin typeface="Times New Roman" pitchFamily="18" charset="0"/>
                <a:ea typeface="굴림" pitchFamily="34" charset="-127"/>
                <a:cs typeface="Times New Roman" pitchFamily="18" charset="0"/>
              </a:rPr>
              <a:t>)</a:t>
            </a:r>
            <a:endParaRPr lang="en-US" altLang="ko-KR" sz="2800" kern="0" dirty="0" smtClean="0">
              <a:latin typeface="Times New Roman" pitchFamily="18" charset="0"/>
              <a:ea typeface="굴림" pitchFamily="34" charset="-127"/>
              <a:cs typeface="Times New Roman" pitchFamily="18" charset="0"/>
            </a:endParaRPr>
          </a:p>
          <a:p>
            <a:pPr lvl="0" algn="r" rtl="1">
              <a:spcBef>
                <a:spcPct val="20000"/>
              </a:spcBef>
              <a:buFont typeface="Arial" pitchFamily="34" charset="0"/>
              <a:buChar char="•"/>
            </a:pPr>
            <a:r>
              <a:rPr lang="ar-SA" altLang="ko-KR" sz="2800" kern="0" dirty="0" smtClean="0">
                <a:latin typeface="Times New Roman" pitchFamily="18" charset="0"/>
                <a:ea typeface="굴림" pitchFamily="34" charset="-127"/>
                <a:cs typeface="Times New Roman" pitchFamily="18" charset="0"/>
              </a:rPr>
              <a:t> القوائم البريدية </a:t>
            </a:r>
            <a:r>
              <a:rPr lang="en-US" altLang="ko-KR" sz="2800" kern="0" dirty="0" smtClean="0">
                <a:latin typeface="Times New Roman" pitchFamily="18" charset="0"/>
                <a:ea typeface="굴림" pitchFamily="34" charset="-127"/>
                <a:cs typeface="Times New Roman" pitchFamily="18" charset="0"/>
              </a:rPr>
              <a:t>(Mailing list)</a:t>
            </a:r>
          </a:p>
          <a:p>
            <a:pPr lvl="0" algn="r" rtl="1">
              <a:spcBef>
                <a:spcPct val="20000"/>
              </a:spcBef>
              <a:buFont typeface="Arial" pitchFamily="34" charset="0"/>
              <a:buChar char="•"/>
            </a:pPr>
            <a:r>
              <a:rPr lang="ar-SA" altLang="ko-KR" sz="2800" kern="0" dirty="0" smtClean="0">
                <a:latin typeface="Times New Roman" pitchFamily="18" charset="0"/>
                <a:ea typeface="굴림" pitchFamily="34" charset="-127"/>
                <a:cs typeface="Times New Roman" pitchFamily="18" charset="0"/>
              </a:rPr>
              <a:t> المحادثة </a:t>
            </a:r>
            <a:r>
              <a:rPr lang="en-US" altLang="ko-KR" sz="2800" kern="0" dirty="0" smtClean="0">
                <a:latin typeface="Times New Roman" pitchFamily="18" charset="0"/>
                <a:ea typeface="굴림" pitchFamily="34" charset="-127"/>
                <a:cs typeface="Times New Roman" pitchFamily="18" charset="0"/>
              </a:rPr>
              <a:t>(Chatting)</a:t>
            </a:r>
          </a:p>
          <a:p>
            <a:pPr lvl="0" algn="r" rtl="1">
              <a:spcBef>
                <a:spcPct val="20000"/>
              </a:spcBef>
              <a:buFont typeface="Arial" pitchFamily="34" charset="0"/>
              <a:buChar char="•"/>
            </a:pPr>
            <a:r>
              <a:rPr lang="ar-SA" altLang="ko-KR" sz="2800" kern="0" dirty="0" smtClean="0">
                <a:latin typeface="Times New Roman" pitchFamily="18" charset="0"/>
                <a:ea typeface="굴림" pitchFamily="34" charset="-127"/>
                <a:cs typeface="Times New Roman" pitchFamily="18" charset="0"/>
              </a:rPr>
              <a:t> الشبكة </a:t>
            </a:r>
            <a:r>
              <a:rPr lang="ar-SA" altLang="ko-KR" sz="2800" kern="0" dirty="0" err="1" smtClean="0">
                <a:latin typeface="Times New Roman" pitchFamily="18" charset="0"/>
                <a:ea typeface="굴림" pitchFamily="34" charset="-127"/>
                <a:cs typeface="Times New Roman" pitchFamily="18" charset="0"/>
              </a:rPr>
              <a:t>العنكبوتية</a:t>
            </a:r>
            <a:r>
              <a:rPr lang="ar-SA" altLang="ko-KR" sz="2800" kern="0" dirty="0" smtClean="0">
                <a:latin typeface="Times New Roman" pitchFamily="18" charset="0"/>
                <a:ea typeface="굴림" pitchFamily="34" charset="-127"/>
                <a:cs typeface="Times New Roman" pitchFamily="18" charset="0"/>
              </a:rPr>
              <a:t> العالمية أو شبكة الويب</a:t>
            </a:r>
            <a:br>
              <a:rPr lang="ar-SA" altLang="ko-KR" sz="2800" kern="0" dirty="0" smtClean="0">
                <a:latin typeface="Times New Roman" pitchFamily="18" charset="0"/>
                <a:ea typeface="굴림" pitchFamily="34" charset="-127"/>
                <a:cs typeface="Times New Roman" pitchFamily="18" charset="0"/>
              </a:rPr>
            </a:br>
            <a:r>
              <a:rPr lang="ar-SA" altLang="ko-KR" sz="2800" kern="0" dirty="0" smtClean="0">
                <a:latin typeface="Times New Roman" pitchFamily="18" charset="0"/>
                <a:ea typeface="굴림" pitchFamily="34" charset="-127"/>
                <a:cs typeface="Times New Roman" pitchFamily="18" charset="0"/>
              </a:rPr>
              <a:t> </a:t>
            </a:r>
            <a:r>
              <a:rPr lang="en-US" altLang="ko-KR" sz="2800" kern="0" dirty="0" smtClean="0">
                <a:latin typeface="Times New Roman" pitchFamily="18" charset="0"/>
                <a:ea typeface="굴림" pitchFamily="34" charset="-127"/>
                <a:cs typeface="Times New Roman" pitchFamily="18" charset="0"/>
              </a:rPr>
              <a:t>(WWW: World Wide Web)</a:t>
            </a:r>
            <a:endParaRPr lang="ar-SA" altLang="ko-KR" sz="2800" kern="0" dirty="0" smtClean="0">
              <a:latin typeface="Times New Roman" pitchFamily="18" charset="0"/>
              <a:ea typeface="굴림" pitchFamily="34" charset="-127"/>
              <a:cs typeface="Times New Roman" pitchFamily="18" charset="0"/>
            </a:endParaRPr>
          </a:p>
          <a:p>
            <a:pPr algn="r" rtl="1">
              <a:spcBef>
                <a:spcPct val="20000"/>
              </a:spcBef>
              <a:buFont typeface="Arial" pitchFamily="34" charset="0"/>
              <a:buChar char="•"/>
            </a:pPr>
            <a:r>
              <a:rPr lang="ar-SA" altLang="ko-KR" sz="2800" kern="0" dirty="0" smtClean="0">
                <a:latin typeface="Times New Roman" pitchFamily="18" charset="0"/>
                <a:ea typeface="굴림" pitchFamily="34" charset="-127"/>
                <a:cs typeface="Times New Roman" pitchFamily="18" charset="0"/>
              </a:rPr>
              <a:t> نقل الملفات (التحميل والتنزيل)</a:t>
            </a:r>
            <a:br>
              <a:rPr lang="ar-SA" altLang="ko-KR" sz="2800" kern="0" dirty="0" smtClean="0">
                <a:latin typeface="Times New Roman" pitchFamily="18" charset="0"/>
                <a:ea typeface="굴림" pitchFamily="34" charset="-127"/>
                <a:cs typeface="Times New Roman" pitchFamily="18" charset="0"/>
              </a:rPr>
            </a:br>
            <a:r>
              <a:rPr lang="ar-SA" altLang="ko-KR" kern="0" dirty="0" smtClean="0">
                <a:latin typeface="Times New Roman" pitchFamily="18" charset="0"/>
                <a:ea typeface="굴림" pitchFamily="34" charset="-127"/>
                <a:cs typeface="Times New Roman" pitchFamily="18" charset="0"/>
              </a:rPr>
              <a:t> </a:t>
            </a:r>
            <a:r>
              <a:rPr lang="en-US" altLang="ko-KR" kern="0" dirty="0" smtClean="0">
                <a:latin typeface="Times New Roman" pitchFamily="18" charset="0"/>
                <a:ea typeface="굴림" pitchFamily="34" charset="-127"/>
                <a:cs typeface="Times New Roman" pitchFamily="18" charset="0"/>
              </a:rPr>
              <a:t>(FTP: File Transfer Protocol): Downloading – Uploading</a:t>
            </a:r>
            <a:endParaRPr lang="en-US" altLang="ko-KR" sz="2800" kern="0" dirty="0" smtClean="0">
              <a:latin typeface="Times New Roman" pitchFamily="18" charset="0"/>
              <a:ea typeface="굴림" pitchFamily="34" charset="-127"/>
              <a:cs typeface="Times New Roman" pitchFamily="18" charset="0"/>
            </a:endParaRPr>
          </a:p>
          <a:p>
            <a:pPr lvl="0" algn="r" rtl="1">
              <a:spcBef>
                <a:spcPct val="20000"/>
              </a:spcBef>
              <a:buFont typeface="Arial" pitchFamily="34" charset="0"/>
              <a:buChar char="•"/>
            </a:pPr>
            <a:r>
              <a:rPr lang="ar-SA" altLang="ko-KR" sz="2800" kern="0" dirty="0" smtClean="0">
                <a:latin typeface="Times New Roman" pitchFamily="18" charset="0"/>
                <a:ea typeface="굴림" pitchFamily="34" charset="-127"/>
                <a:cs typeface="Times New Roman" pitchFamily="18" charset="0"/>
              </a:rPr>
              <a:t> محركات البحث </a:t>
            </a:r>
            <a:r>
              <a:rPr lang="en-US" altLang="ko-KR" sz="2800" kern="0" dirty="0" smtClean="0">
                <a:latin typeface="Times New Roman" pitchFamily="18" charset="0"/>
                <a:ea typeface="굴림" pitchFamily="34" charset="-127"/>
                <a:cs typeface="Times New Roman" pitchFamily="18" charset="0"/>
              </a:rPr>
              <a:t>Search Engine)</a:t>
            </a:r>
            <a:r>
              <a:rPr lang="ar-SA" altLang="ko-KR" sz="2800" kern="0" dirty="0" smtClean="0">
                <a:latin typeface="Times New Roman" pitchFamily="18" charset="0"/>
                <a:ea typeface="굴림" pitchFamily="34" charset="-127"/>
                <a:cs typeface="Times New Roman" pitchFamily="18" charset="0"/>
              </a:rPr>
              <a:t>)</a:t>
            </a:r>
          </a:p>
          <a:p>
            <a:pPr lvl="0" algn="r" rtl="1">
              <a:spcBef>
                <a:spcPct val="20000"/>
              </a:spcBef>
              <a:buFont typeface="Arial" pitchFamily="34" charset="0"/>
              <a:buChar char="•"/>
            </a:pPr>
            <a:r>
              <a:rPr lang="ar-SA" altLang="ko-KR" sz="2800" kern="0" dirty="0" smtClean="0">
                <a:latin typeface="Times New Roman" pitchFamily="18" charset="0"/>
                <a:ea typeface="굴림" pitchFamily="34" charset="-127"/>
                <a:cs typeface="Times New Roman" pitchFamily="18" charset="0"/>
              </a:rPr>
              <a:t> قواعد المعلومات </a:t>
            </a:r>
            <a:r>
              <a:rPr lang="en-US" altLang="ko-KR" sz="2800" kern="0" dirty="0" smtClean="0">
                <a:latin typeface="Times New Roman" pitchFamily="18" charset="0"/>
                <a:ea typeface="굴림" pitchFamily="34" charset="-127"/>
                <a:cs typeface="Times New Roman" pitchFamily="18" charset="0"/>
              </a:rPr>
              <a:t>Databases)</a:t>
            </a:r>
            <a:r>
              <a:rPr lang="ar-SA" altLang="ko-KR" sz="2800" kern="0" dirty="0" smtClean="0">
                <a:latin typeface="Times New Roman" pitchFamily="18" charset="0"/>
                <a:ea typeface="굴림" pitchFamily="34" charset="-127"/>
                <a:cs typeface="Times New Roman" pitchFamily="18" charset="0"/>
              </a:rPr>
              <a:t>)</a:t>
            </a:r>
            <a:endParaRPr lang="en-US" altLang="ko-KR" sz="2800" kern="0" dirty="0" smtClean="0">
              <a:latin typeface="Times New Roman" pitchFamily="18" charset="0"/>
              <a:ea typeface="굴림" pitchFamily="34" charset="-127"/>
              <a:cs typeface="Times New Roman" pitchFamily="18" charset="0"/>
            </a:endParaRPr>
          </a:p>
          <a:p>
            <a:pPr marL="0" marR="0" lvl="0" indent="0" algn="just" defTabSz="914400" rtl="1" eaLnBrk="1" fontAlgn="base" latinLnBrk="0" hangingPunct="1">
              <a:lnSpc>
                <a:spcPct val="100000"/>
              </a:lnSpc>
              <a:spcBef>
                <a:spcPct val="20000"/>
              </a:spcBef>
              <a:spcAft>
                <a:spcPct val="0"/>
              </a:spcAft>
              <a:buClrTx/>
              <a:buSzTx/>
              <a:buFontTx/>
              <a:buNone/>
              <a:tabLst/>
              <a:defRPr/>
            </a:pPr>
            <a:endParaRPr kumimoji="0" lang="ar-SA" altLang="ko-KR" sz="3000" b="0" i="0" u="none" strike="noStrike" kern="0" cap="none" spc="0" normalizeH="0" baseline="0" noProof="0" dirty="0" smtClean="0">
              <a:ln>
                <a:noFill/>
              </a:ln>
              <a:solidFill>
                <a:schemeClr val="tx1"/>
              </a:solidFill>
              <a:effectLst/>
              <a:uLnTx/>
              <a:uFillTx/>
              <a:latin typeface="Times New Roman" pitchFamily="18" charset="0"/>
              <a:ea typeface="굴림" pitchFamily="34" charset="-127"/>
              <a:cs typeface="Times New Roman" pitchFamily="18" charset="0"/>
            </a:endParaRPr>
          </a:p>
        </p:txBody>
      </p:sp>
      <p:pic>
        <p:nvPicPr>
          <p:cNvPr id="162818" name="Picture 2"/>
          <p:cNvPicPr>
            <a:picLocks noChangeAspect="1" noChangeArrowheads="1"/>
          </p:cNvPicPr>
          <p:nvPr/>
        </p:nvPicPr>
        <p:blipFill>
          <a:blip r:embed="rId4">
            <a:clrChange>
              <a:clrFrom>
                <a:srgbClr val="336599"/>
              </a:clrFrom>
              <a:clrTo>
                <a:srgbClr val="336599">
                  <a:alpha val="0"/>
                </a:srgbClr>
              </a:clrTo>
            </a:clrChange>
            <a:duotone>
              <a:schemeClr val="accent2">
                <a:shade val="45000"/>
                <a:satMod val="135000"/>
              </a:schemeClr>
              <a:prstClr val="white"/>
            </a:duotone>
          </a:blip>
          <a:srcRect l="29167" t="33333" r="60416" b="11666"/>
          <a:stretch>
            <a:fillRect/>
          </a:stretch>
        </p:blipFill>
        <p:spPr bwMode="auto">
          <a:xfrm>
            <a:off x="214282" y="428604"/>
            <a:ext cx="1428760" cy="4714908"/>
          </a:xfrm>
          <a:prstGeom prst="rect">
            <a:avLst/>
          </a:prstGeom>
          <a:noFill/>
          <a:ln w="9525">
            <a:noFill/>
            <a:miter lim="800000"/>
            <a:headEnd/>
            <a:tailEnd/>
          </a:ln>
          <a:effectLst/>
        </p:spPr>
      </p:pic>
      <p:sp>
        <p:nvSpPr>
          <p:cNvPr id="6" name="مستطيل 5"/>
          <p:cNvSpPr/>
          <p:nvPr/>
        </p:nvSpPr>
        <p:spPr bwMode="auto">
          <a:xfrm>
            <a:off x="2357422" y="5786454"/>
            <a:ext cx="6500858" cy="857256"/>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1" anchor="ctr"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tx1"/>
                </a:solidFill>
                <a:effectLst/>
                <a:latin typeface="Arial" pitchFamily="34" charset="0"/>
              </a:rPr>
              <a:t>هل</a:t>
            </a:r>
            <a:r>
              <a:rPr kumimoji="0" lang="ar-SA" sz="2800" b="0" i="0" u="none" strike="noStrike" cap="none" normalizeH="0" dirty="0" smtClean="0">
                <a:ln>
                  <a:noFill/>
                </a:ln>
                <a:solidFill>
                  <a:schemeClr val="tx1"/>
                </a:solidFill>
                <a:effectLst/>
                <a:latin typeface="Arial" pitchFamily="34" charset="0"/>
              </a:rPr>
              <a:t> </a:t>
            </a:r>
            <a:r>
              <a:rPr kumimoji="0" lang="ar-SA" sz="2800" b="0" i="0" u="none" strike="noStrike" cap="none" normalizeH="0" dirty="0" smtClean="0">
                <a:ln>
                  <a:noFill/>
                </a:ln>
                <a:solidFill>
                  <a:srgbClr val="0070C0"/>
                </a:solidFill>
                <a:effectLst/>
                <a:latin typeface="Arial" pitchFamily="34" charset="0"/>
              </a:rPr>
              <a:t>الإنترنت </a:t>
            </a:r>
            <a:r>
              <a:rPr lang="ar-SA" sz="2800" dirty="0" smtClean="0">
                <a:solidFill>
                  <a:srgbClr val="0070C0"/>
                </a:solidFill>
              </a:rPr>
              <a:t>(شبكة المعلومات العالمية) </a:t>
            </a:r>
            <a:r>
              <a:rPr lang="ar-SA" sz="2800" dirty="0" smtClean="0"/>
              <a:t>هي نفسها </a:t>
            </a:r>
            <a:r>
              <a:rPr lang="ar-SA" sz="2800" dirty="0" smtClean="0">
                <a:solidFill>
                  <a:srgbClr val="008000"/>
                </a:solidFill>
              </a:rPr>
              <a:t>(الشبكة </a:t>
            </a:r>
            <a:r>
              <a:rPr lang="ar-SA" sz="2800" dirty="0" err="1" smtClean="0">
                <a:solidFill>
                  <a:srgbClr val="008000"/>
                </a:solidFill>
              </a:rPr>
              <a:t>العنكبوتية</a:t>
            </a:r>
            <a:r>
              <a:rPr lang="ar-SA" sz="2800" dirty="0" smtClean="0">
                <a:solidFill>
                  <a:srgbClr val="008000"/>
                </a:solidFill>
              </a:rPr>
              <a:t> العالمية أو شبكة الويب)</a:t>
            </a:r>
            <a:endParaRPr kumimoji="0" lang="ar-SA" b="0" i="0" u="none" strike="noStrike" cap="none" normalizeH="0" baseline="0" dirty="0" smtClean="0">
              <a:ln>
                <a:noFill/>
              </a:ln>
              <a:solidFill>
                <a:srgbClr val="008000"/>
              </a:solidFill>
              <a:effectLst/>
              <a:latin typeface="Arial" pitchFamily="34" charset="0"/>
            </a:endParaRPr>
          </a:p>
        </p:txBody>
      </p:sp>
      <p:pic>
        <p:nvPicPr>
          <p:cNvPr id="7" name="Picture 2" descr="https://encrypted-tbn3.gstatic.com/images?q=tbn:ANd9GcTCxXRB-zROqUugusuenxqUaTsnk4XqXDC31em7n7wXE9x0BSEs"/>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633540" y="4714884"/>
            <a:ext cx="2081204" cy="2081205"/>
          </a:xfrm>
          <a:prstGeom prst="rect">
            <a:avLst/>
          </a:prstGeom>
          <a:noFill/>
        </p:spPr>
      </p:pic>
    </p:spTree>
    <p:extLst>
      <p:ext uri="{BB962C8B-B14F-4D97-AF65-F5344CB8AC3E}">
        <p14:creationId xmlns:p14="http://schemas.microsoft.com/office/powerpoint/2010/main" val="1547349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1000" fill="hold"/>
                                        <p:tgtEl>
                                          <p:spTgt spid="69">
                                            <p:txEl>
                                              <p:pRg st="3" end="3"/>
                                            </p:txEl>
                                          </p:spTgt>
                                        </p:tgtEl>
                                        <p:attrNameLst>
                                          <p:attrName>style.color</p:attrName>
                                        </p:attrNameLst>
                                      </p:cBhvr>
                                      <p:to>
                                        <a:schemeClr val="accent2"/>
                                      </p:to>
                                    </p:animClr>
                                  </p:childTnLst>
                                </p:cTn>
                              </p:par>
                            </p:childTnLst>
                          </p:cTn>
                        </p:par>
                      </p:childTnLst>
                    </p:cTn>
                  </p:par>
                  <p:par>
                    <p:cTn id="7" fill="hold">
                      <p:stCondLst>
                        <p:cond delay="indefinite"/>
                      </p:stCondLst>
                      <p:childTnLst>
                        <p:par>
                          <p:cTn id="8" fill="hold">
                            <p:stCondLst>
                              <p:cond delay="0"/>
                            </p:stCondLst>
                            <p:childTnLst>
                              <p:par>
                                <p:cTn id="9" presetID="18" presetClass="entr" presetSubtype="12"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strips(downLeft)">
                                      <p:cBhvr>
                                        <p:cTn id="11" dur="500"/>
                                        <p:tgtEl>
                                          <p:spTgt spid="6"/>
                                        </p:tgtEl>
                                      </p:cBhvr>
                                    </p:animEffect>
                                  </p:childTnLst>
                                </p:cTn>
                              </p:par>
                              <p:par>
                                <p:cTn id="12" presetID="18" presetClass="entr" presetSubtype="12"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strips(down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Rectangle 13"/>
          <p:cNvSpPr>
            <a:spLocks noChangeArrowheads="1"/>
          </p:cNvSpPr>
          <p:nvPr/>
        </p:nvSpPr>
        <p:spPr bwMode="auto">
          <a:xfrm>
            <a:off x="2843808" y="2281535"/>
            <a:ext cx="5370512" cy="36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100" baseline="-25000">
              <a:solidFill>
                <a:srgbClr val="000000"/>
              </a:solidFill>
            </a:endParaRPr>
          </a:p>
        </p:txBody>
      </p:sp>
      <p:grpSp>
        <p:nvGrpSpPr>
          <p:cNvPr id="7" name="Group 6"/>
          <p:cNvGrpSpPr/>
          <p:nvPr/>
        </p:nvGrpSpPr>
        <p:grpSpPr>
          <a:xfrm>
            <a:off x="7873726" y="1743447"/>
            <a:ext cx="620713" cy="581025"/>
            <a:chOff x="1701800" y="2066925"/>
            <a:chExt cx="620713" cy="581025"/>
          </a:xfrm>
        </p:grpSpPr>
        <p:sp>
          <p:nvSpPr>
            <p:cNvPr id="8" name="Oval 8"/>
            <p:cNvSpPr>
              <a:spLocks noChangeArrowheads="1"/>
            </p:cNvSpPr>
            <p:nvPr/>
          </p:nvSpPr>
          <p:spPr bwMode="auto">
            <a:xfrm>
              <a:off x="1763713" y="2111375"/>
              <a:ext cx="517525" cy="517525"/>
            </a:xfrm>
            <a:prstGeom prst="ellipse">
              <a:avLst/>
            </a:prstGeom>
            <a:solidFill>
              <a:schemeClr val="bg2"/>
            </a:solidFill>
            <a:ln>
              <a:noFill/>
            </a:ln>
            <a:effectLst/>
            <a:extLst>
              <a:ext uri="{91240B29-F687-4F45-9708-019B960494DF}">
                <a14:hiddenLine xmlns:a14="http://schemas.microsoft.com/office/drawing/2010/main" w="9525">
                  <a:solidFill>
                    <a:srgbClr val="969696"/>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a:solidFill>
                  <a:srgbClr val="000000"/>
                </a:solidFill>
              </a:endParaRPr>
            </a:p>
          </p:txBody>
        </p:sp>
        <p:sp>
          <p:nvSpPr>
            <p:cNvPr id="9" name="Oval 9"/>
            <p:cNvSpPr>
              <a:spLocks noChangeArrowheads="1"/>
            </p:cNvSpPr>
            <p:nvPr/>
          </p:nvSpPr>
          <p:spPr bwMode="auto">
            <a:xfrm flipH="1">
              <a:off x="1822450" y="2117725"/>
              <a:ext cx="404813" cy="303213"/>
            </a:xfrm>
            <a:prstGeom prst="ellipse">
              <a:avLst/>
            </a:prstGeom>
            <a:gradFill rotWithShape="1">
              <a:gsLst>
                <a:gs pos="0">
                  <a:schemeClr val="bg2">
                    <a:gamma/>
                    <a:tint val="0"/>
                    <a:invGamma/>
                  </a:schemeClr>
                </a:gs>
                <a:gs pos="100000">
                  <a:schemeClr val="bg2"/>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2000" b="1">
                <a:solidFill>
                  <a:srgbClr val="000000"/>
                </a:solidFill>
              </a:endParaRPr>
            </a:p>
          </p:txBody>
        </p:sp>
        <p:sp>
          <p:nvSpPr>
            <p:cNvPr id="10" name="AutoShape 12"/>
            <p:cNvSpPr>
              <a:spLocks noChangeArrowheads="1"/>
            </p:cNvSpPr>
            <p:nvPr/>
          </p:nvSpPr>
          <p:spPr bwMode="gray">
            <a:xfrm>
              <a:off x="1701800" y="2066925"/>
              <a:ext cx="620713" cy="581025"/>
            </a:xfrm>
            <a:prstGeom prst="roundRect">
              <a:avLst>
                <a:gd name="adj" fmla="val 16667"/>
              </a:avLst>
            </a:prstGeom>
            <a:noFill/>
            <a:ln>
              <a:noFill/>
            </a:ln>
            <a:effectLst/>
            <a:extLst>
              <a:ext uri="{909E8E84-426E-40DD-AFC4-6F175D3DCCD1}">
                <a14:hiddenFill xmlns:a14="http://schemas.microsoft.com/office/drawing/2010/main">
                  <a:gradFill rotWithShape="1">
                    <a:gsLst>
                      <a:gs pos="0">
                        <a:schemeClr val="hlink">
                          <a:gamma/>
                          <a:shade val="46275"/>
                          <a:invGamma/>
                        </a:schemeClr>
                      </a:gs>
                      <a:gs pos="50000">
                        <a:schemeClr val="hlink"/>
                      </a:gs>
                      <a:gs pos="100000">
                        <a:schemeClr val="hlink">
                          <a:gamma/>
                          <a:shade val="46275"/>
                          <a:invGamma/>
                        </a:schemeClr>
                      </a:gs>
                    </a:gsLst>
                    <a:lin ang="5400000" scaled="1"/>
                  </a:gradFill>
                </a14:hiddenFill>
              </a:ex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wrap="none" anchor="ctr"/>
            <a:lstStyle/>
            <a:p>
              <a:pPr rtl="1" latinLnBrk="1"/>
              <a:r>
                <a:rPr kumimoji="1" lang="ar-SA" altLang="ko-KR" sz="1800" b="1" dirty="0">
                  <a:solidFill>
                    <a:srgbClr val="000000"/>
                  </a:solidFill>
                </a:rPr>
                <a:t>1</a:t>
              </a:r>
              <a:endParaRPr kumimoji="1" lang="en-US" altLang="ko-KR" sz="1800" b="1" dirty="0">
                <a:solidFill>
                  <a:srgbClr val="000000"/>
                </a:solidFill>
                <a:ea typeface="굴림" pitchFamily="34" charset="-127"/>
              </a:endParaRPr>
            </a:p>
          </p:txBody>
        </p:sp>
      </p:grpSp>
      <p:sp>
        <p:nvSpPr>
          <p:cNvPr id="11" name="AutoShape 14"/>
          <p:cNvSpPr>
            <a:spLocks noChangeArrowheads="1"/>
          </p:cNvSpPr>
          <p:nvPr/>
        </p:nvSpPr>
        <p:spPr bwMode="gray">
          <a:xfrm>
            <a:off x="3021831" y="1754485"/>
            <a:ext cx="4876800" cy="633413"/>
          </a:xfrm>
          <a:prstGeom prst="roundRect">
            <a:avLst>
              <a:gd name="adj" fmla="val 0"/>
            </a:avLst>
          </a:prstGeom>
          <a:noFill/>
          <a:ln>
            <a:noFill/>
          </a:ln>
          <a:effectLst/>
          <a:extLst>
            <a:ext uri="{909E8E84-426E-40DD-AFC4-6F175D3DCCD1}">
              <a14:hiddenFill xmlns:a14="http://schemas.microsoft.com/office/drawing/2010/main">
                <a:gradFill rotWithShape="1">
                  <a:gsLst>
                    <a:gs pos="0">
                      <a:schemeClr val="hlink">
                        <a:gamma/>
                        <a:shade val="46275"/>
                        <a:invGamma/>
                      </a:schemeClr>
                    </a:gs>
                    <a:gs pos="50000">
                      <a:schemeClr val="hlink"/>
                    </a:gs>
                    <a:gs pos="100000">
                      <a:schemeClr val="hlink">
                        <a:gamma/>
                        <a:shade val="46275"/>
                        <a:invGamma/>
                      </a:schemeClr>
                    </a:gs>
                  </a:gsLst>
                  <a:lin ang="5400000" scaled="1"/>
                </a:gradFill>
              </a14:hiddenFill>
            </a:ex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wrap="none" anchor="ctr"/>
          <a:lstStyle/>
          <a:p>
            <a:pPr algn="r" rtl="1" latinLnBrk="1"/>
            <a:r>
              <a:rPr kumimoji="1" lang="ar-SA" altLang="ko-KR" sz="3200" dirty="0" smtClean="0">
                <a:solidFill>
                  <a:srgbClr val="000000"/>
                </a:solidFill>
                <a:ea typeface="굴림" pitchFamily="34" charset="-127"/>
                <a:cs typeface="Arial" panose="020B0604020202020204" pitchFamily="34" charset="0"/>
              </a:rPr>
              <a:t>مفهوم مستحدثات تقنيات التعليم </a:t>
            </a:r>
            <a:endParaRPr kumimoji="1" lang="ar-SA" altLang="ko-KR" sz="3200" dirty="0">
              <a:solidFill>
                <a:srgbClr val="000000"/>
              </a:solidFill>
              <a:ea typeface="굴림" pitchFamily="34" charset="-127"/>
              <a:cs typeface="Arial" panose="020B0604020202020204" pitchFamily="34" charset="0"/>
            </a:endParaRPr>
          </a:p>
        </p:txBody>
      </p:sp>
      <p:sp>
        <p:nvSpPr>
          <p:cNvPr id="12" name="AutoShape 19"/>
          <p:cNvSpPr>
            <a:spLocks noChangeArrowheads="1"/>
          </p:cNvSpPr>
          <p:nvPr/>
        </p:nvSpPr>
        <p:spPr bwMode="gray">
          <a:xfrm>
            <a:off x="3147020" y="2581573"/>
            <a:ext cx="4876800" cy="633412"/>
          </a:xfrm>
          <a:prstGeom prst="roundRect">
            <a:avLst>
              <a:gd name="adj" fmla="val 16667"/>
            </a:avLst>
          </a:prstGeom>
          <a:noFill/>
          <a:ln>
            <a:noFill/>
          </a:ln>
          <a:effectLst/>
          <a:extLst>
            <a:ext uri="{909E8E84-426E-40DD-AFC4-6F175D3DCCD1}">
              <a14:hiddenFill xmlns:a14="http://schemas.microsoft.com/office/drawing/2010/main">
                <a:gradFill rotWithShape="1">
                  <a:gsLst>
                    <a:gs pos="0">
                      <a:schemeClr val="accent1">
                        <a:gamma/>
                        <a:shade val="46275"/>
                        <a:invGamma/>
                      </a:schemeClr>
                    </a:gs>
                    <a:gs pos="50000">
                      <a:schemeClr val="accent1"/>
                    </a:gs>
                    <a:gs pos="100000">
                      <a:schemeClr val="accent1">
                        <a:gamma/>
                        <a:shade val="46275"/>
                        <a:invGamma/>
                      </a:schemeClr>
                    </a:gs>
                  </a:gsLst>
                  <a:lin ang="5400000" scaled="1"/>
                </a:gradFill>
              </a14:hiddenFill>
            </a:ex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wrap="none" anchor="ctr"/>
          <a:lstStyle/>
          <a:p>
            <a:pPr lvl="0" algn="r" rtl="1" latinLnBrk="1"/>
            <a:r>
              <a:rPr kumimoji="1" lang="ar-SA" altLang="ko-KR" sz="3200" dirty="0" smtClean="0">
                <a:solidFill>
                  <a:srgbClr val="000000"/>
                </a:solidFill>
                <a:ea typeface="굴림" pitchFamily="34" charset="-127"/>
                <a:cs typeface="Arial" panose="020B0604020202020204" pitchFamily="34" charset="0"/>
              </a:rPr>
              <a:t>خصائص مستحدثات تقنيات التعليم </a:t>
            </a:r>
            <a:endParaRPr kumimoji="1" lang="ar-SA" altLang="ko-KR" sz="3200" dirty="0">
              <a:solidFill>
                <a:srgbClr val="000000"/>
              </a:solidFill>
              <a:ea typeface="굴림" pitchFamily="34" charset="-127"/>
              <a:cs typeface="Arial" panose="020B0604020202020204" pitchFamily="34" charset="0"/>
            </a:endParaRPr>
          </a:p>
        </p:txBody>
      </p:sp>
      <p:sp>
        <p:nvSpPr>
          <p:cNvPr id="13" name="AutoShape 20"/>
          <p:cNvSpPr>
            <a:spLocks noChangeArrowheads="1"/>
          </p:cNvSpPr>
          <p:nvPr/>
        </p:nvSpPr>
        <p:spPr bwMode="gray">
          <a:xfrm>
            <a:off x="3075012" y="3408660"/>
            <a:ext cx="4854575" cy="633413"/>
          </a:xfrm>
          <a:prstGeom prst="roundRect">
            <a:avLst>
              <a:gd name="adj" fmla="val 16667"/>
            </a:avLst>
          </a:prstGeom>
          <a:noFill/>
          <a:ln>
            <a:noFill/>
          </a:ln>
          <a:effectLst/>
          <a:extLst>
            <a:ext uri="{909E8E84-426E-40DD-AFC4-6F175D3DCCD1}">
              <a14:hiddenFill xmlns:a14="http://schemas.microsoft.com/office/drawing/2010/main">
                <a:gradFill rotWithShape="1">
                  <a:gsLst>
                    <a:gs pos="0">
                      <a:schemeClr val="accent2">
                        <a:gamma/>
                        <a:shade val="46275"/>
                        <a:invGamma/>
                      </a:schemeClr>
                    </a:gs>
                    <a:gs pos="50000">
                      <a:schemeClr val="accent2"/>
                    </a:gs>
                    <a:gs pos="100000">
                      <a:schemeClr val="accent2">
                        <a:gamma/>
                        <a:shade val="46275"/>
                        <a:invGamma/>
                      </a:schemeClr>
                    </a:gs>
                  </a:gsLst>
                  <a:lin ang="5400000" scaled="1"/>
                </a:gradFill>
              </a14:hiddenFill>
            </a:ex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wrap="none" anchor="ctr"/>
          <a:lstStyle/>
          <a:p>
            <a:pPr lvl="0" algn="r" rtl="1" latinLnBrk="1"/>
            <a:r>
              <a:rPr kumimoji="1" lang="ar-SA" altLang="ko-KR" sz="3200" dirty="0" smtClean="0">
                <a:solidFill>
                  <a:srgbClr val="000000"/>
                </a:solidFill>
                <a:ea typeface="굴림" pitchFamily="34" charset="-127"/>
                <a:cs typeface="Arial" panose="020B0604020202020204" pitchFamily="34" charset="0"/>
              </a:rPr>
              <a:t>مبررات استخدام </a:t>
            </a:r>
            <a:r>
              <a:rPr kumimoji="1" lang="ar-SA" altLang="ko-KR" sz="3200" dirty="0">
                <a:solidFill>
                  <a:srgbClr val="000000"/>
                </a:solidFill>
                <a:ea typeface="굴림" pitchFamily="34" charset="-127"/>
                <a:cs typeface="Arial" panose="020B0604020202020204" pitchFamily="34" charset="0"/>
              </a:rPr>
              <a:t>مستحدثات تقنيات التعليم </a:t>
            </a:r>
          </a:p>
        </p:txBody>
      </p:sp>
      <p:sp>
        <p:nvSpPr>
          <p:cNvPr id="14" name="AutoShape 21"/>
          <p:cNvSpPr>
            <a:spLocks noChangeArrowheads="1"/>
          </p:cNvSpPr>
          <p:nvPr/>
        </p:nvSpPr>
        <p:spPr bwMode="gray">
          <a:xfrm>
            <a:off x="3084537" y="4235748"/>
            <a:ext cx="4854575" cy="633412"/>
          </a:xfrm>
          <a:prstGeom prst="roundRect">
            <a:avLst>
              <a:gd name="adj" fmla="val 16667"/>
            </a:avLst>
          </a:prstGeom>
          <a:noFill/>
          <a:ln>
            <a:noFill/>
          </a:ln>
          <a:effectLst/>
          <a:extLst>
            <a:ext uri="{909E8E84-426E-40DD-AFC4-6F175D3DCCD1}">
              <a14:hiddenFill xmlns:a14="http://schemas.microsoft.com/office/drawing/2010/main">
                <a:gradFill rotWithShape="1">
                  <a:gsLst>
                    <a:gs pos="0">
                      <a:schemeClr val="accent2">
                        <a:gamma/>
                        <a:shade val="46275"/>
                        <a:invGamma/>
                      </a:schemeClr>
                    </a:gs>
                    <a:gs pos="50000">
                      <a:schemeClr val="accent2"/>
                    </a:gs>
                    <a:gs pos="100000">
                      <a:schemeClr val="accent2">
                        <a:gamma/>
                        <a:shade val="46275"/>
                        <a:invGamma/>
                      </a:schemeClr>
                    </a:gs>
                  </a:gsLst>
                  <a:lin ang="5400000" scaled="1"/>
                </a:gradFill>
              </a14:hiddenFill>
            </a:ex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wrap="none" anchor="ctr"/>
          <a:lstStyle/>
          <a:p>
            <a:pPr algn="r" rtl="1" latinLnBrk="1"/>
            <a:r>
              <a:rPr kumimoji="1" lang="ar-SA" altLang="ko-KR" sz="3200" dirty="0" smtClean="0">
                <a:solidFill>
                  <a:srgbClr val="000000"/>
                </a:solidFill>
                <a:ea typeface="굴림" pitchFamily="34" charset="-127"/>
                <a:cs typeface="Arial" panose="020B0604020202020204" pitchFamily="34" charset="0"/>
              </a:rPr>
              <a:t>نماذج من مستحدثات تقنيات التعليم</a:t>
            </a:r>
            <a:endParaRPr kumimoji="1" lang="ar-SA" altLang="ko-KR" sz="3200" dirty="0">
              <a:solidFill>
                <a:srgbClr val="000000"/>
              </a:solidFill>
              <a:ea typeface="굴림" pitchFamily="34" charset="-127"/>
              <a:cs typeface="Arial" panose="020B0604020202020204" pitchFamily="34" charset="0"/>
            </a:endParaRPr>
          </a:p>
        </p:txBody>
      </p:sp>
      <p:sp>
        <p:nvSpPr>
          <p:cNvPr id="15" name="Rectangle 26"/>
          <p:cNvSpPr>
            <a:spLocks noChangeArrowheads="1"/>
          </p:cNvSpPr>
          <p:nvPr/>
        </p:nvSpPr>
        <p:spPr bwMode="auto">
          <a:xfrm>
            <a:off x="2774975" y="4765973"/>
            <a:ext cx="5370512" cy="36512"/>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100" baseline="-25000">
              <a:solidFill>
                <a:srgbClr val="000000"/>
              </a:solidFill>
            </a:endParaRPr>
          </a:p>
        </p:txBody>
      </p:sp>
      <p:sp>
        <p:nvSpPr>
          <p:cNvPr id="16" name="AutoShape 49"/>
          <p:cNvSpPr>
            <a:spLocks noChangeArrowheads="1"/>
          </p:cNvSpPr>
          <p:nvPr/>
        </p:nvSpPr>
        <p:spPr bwMode="gray">
          <a:xfrm>
            <a:off x="2921000" y="404664"/>
            <a:ext cx="3352800" cy="990600"/>
          </a:xfrm>
          <a:prstGeom prst="roundRect">
            <a:avLst>
              <a:gd name="adj" fmla="val 0"/>
            </a:avLst>
          </a:prstGeom>
          <a:noFill/>
          <a:ln>
            <a:noFill/>
          </a:ln>
          <a:effectLst/>
          <a:extLst>
            <a:ext uri="{909E8E84-426E-40DD-AFC4-6F175D3DCCD1}">
              <a14:hiddenFill xmlns:a14="http://schemas.microsoft.com/office/drawing/2010/main">
                <a:gradFill rotWithShape="1">
                  <a:gsLst>
                    <a:gs pos="0">
                      <a:schemeClr val="hlink">
                        <a:gamma/>
                        <a:shade val="46275"/>
                        <a:invGamma/>
                      </a:schemeClr>
                    </a:gs>
                    <a:gs pos="50000">
                      <a:schemeClr val="hlink"/>
                    </a:gs>
                    <a:gs pos="100000">
                      <a:schemeClr val="hlink">
                        <a:gamma/>
                        <a:shade val="46275"/>
                        <a:invGamma/>
                      </a:schemeClr>
                    </a:gs>
                  </a:gsLst>
                  <a:lin ang="5400000" scaled="1"/>
                </a:gradFill>
              </a14:hiddenFill>
            </a:ex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wrap="none" anchor="ctr"/>
          <a:lstStyle/>
          <a:p>
            <a:pPr latinLnBrk="1"/>
            <a:r>
              <a:rPr kumimoji="0" lang="ar-SA" sz="4800" b="0" i="0" u="none" strike="noStrike" kern="0" cap="none" spc="0" normalizeH="0" baseline="0" noProof="0" dirty="0" smtClean="0">
                <a:ln>
                  <a:noFill/>
                </a:ln>
                <a:solidFill>
                  <a:srgbClr val="008000"/>
                </a:solidFill>
                <a:uLnTx/>
                <a:uFillTx/>
                <a:cs typeface="Arial" panose="020B0604020202020204" pitchFamily="34" charset="0"/>
              </a:rPr>
              <a:t>عناصر المحاضرة </a:t>
            </a:r>
            <a:endParaRPr lang="en-US" altLang="ko-KR" sz="6600" baseline="-25000" dirty="0">
              <a:solidFill>
                <a:srgbClr val="008000"/>
              </a:solidFill>
              <a:ea typeface="굴림" pitchFamily="34" charset="-127"/>
              <a:cs typeface="Arial" panose="020B0604020202020204" pitchFamily="34" charset="0"/>
            </a:endParaRPr>
          </a:p>
        </p:txBody>
      </p:sp>
      <p:sp>
        <p:nvSpPr>
          <p:cNvPr id="17" name="Rectangle 56"/>
          <p:cNvSpPr>
            <a:spLocks noChangeArrowheads="1"/>
          </p:cNvSpPr>
          <p:nvPr/>
        </p:nvSpPr>
        <p:spPr bwMode="auto">
          <a:xfrm>
            <a:off x="2843808" y="3107035"/>
            <a:ext cx="5370512" cy="36513"/>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100" baseline="-25000">
              <a:solidFill>
                <a:srgbClr val="000000"/>
              </a:solidFill>
            </a:endParaRPr>
          </a:p>
        </p:txBody>
      </p:sp>
      <p:sp>
        <p:nvSpPr>
          <p:cNvPr id="18" name="Rectangle 57"/>
          <p:cNvSpPr>
            <a:spLocks noChangeArrowheads="1"/>
          </p:cNvSpPr>
          <p:nvPr/>
        </p:nvSpPr>
        <p:spPr bwMode="auto">
          <a:xfrm>
            <a:off x="2771800" y="3935710"/>
            <a:ext cx="5370512" cy="3651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100" baseline="-25000">
              <a:solidFill>
                <a:srgbClr val="000000"/>
              </a:solidFill>
            </a:endParaRPr>
          </a:p>
        </p:txBody>
      </p:sp>
      <p:grpSp>
        <p:nvGrpSpPr>
          <p:cNvPr id="19" name="Group 18"/>
          <p:cNvGrpSpPr/>
          <p:nvPr/>
        </p:nvGrpSpPr>
        <p:grpSpPr>
          <a:xfrm>
            <a:off x="7873727" y="2607543"/>
            <a:ext cx="620712" cy="581025"/>
            <a:chOff x="1709738" y="2908300"/>
            <a:chExt cx="620712" cy="581025"/>
          </a:xfrm>
        </p:grpSpPr>
        <p:sp>
          <p:nvSpPr>
            <p:cNvPr id="20" name="Oval 58"/>
            <p:cNvSpPr>
              <a:spLocks noChangeArrowheads="1"/>
            </p:cNvSpPr>
            <p:nvPr/>
          </p:nvSpPr>
          <p:spPr bwMode="auto">
            <a:xfrm>
              <a:off x="1763713" y="2940050"/>
              <a:ext cx="517525" cy="517525"/>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solidFill>
                  <a:srgbClr val="000000"/>
                </a:solidFill>
              </a:endParaRPr>
            </a:p>
          </p:txBody>
        </p:sp>
        <p:sp>
          <p:nvSpPr>
            <p:cNvPr id="21" name="Oval 59"/>
            <p:cNvSpPr>
              <a:spLocks noChangeArrowheads="1"/>
            </p:cNvSpPr>
            <p:nvPr/>
          </p:nvSpPr>
          <p:spPr bwMode="auto">
            <a:xfrm flipH="1">
              <a:off x="1819275" y="2947988"/>
              <a:ext cx="404813" cy="303212"/>
            </a:xfrm>
            <a:prstGeom prst="ellipse">
              <a:avLst/>
            </a:prstGeom>
            <a:gradFill rotWithShape="1">
              <a:gsLst>
                <a:gs pos="0">
                  <a:schemeClr val="accent1">
                    <a:gamma/>
                    <a:tint val="0"/>
                    <a:invGamma/>
                  </a:schemeClr>
                </a:gs>
                <a:gs pos="100000">
                  <a:schemeClr val="accent1"/>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2000" b="1">
                <a:solidFill>
                  <a:srgbClr val="000000"/>
                </a:solidFill>
              </a:endParaRPr>
            </a:p>
          </p:txBody>
        </p:sp>
        <p:sp>
          <p:nvSpPr>
            <p:cNvPr id="22" name="AutoShape 60"/>
            <p:cNvSpPr>
              <a:spLocks noChangeArrowheads="1"/>
            </p:cNvSpPr>
            <p:nvPr/>
          </p:nvSpPr>
          <p:spPr bwMode="gray">
            <a:xfrm>
              <a:off x="1709738" y="2908300"/>
              <a:ext cx="620712" cy="581025"/>
            </a:xfrm>
            <a:prstGeom prst="roundRect">
              <a:avLst>
                <a:gd name="adj" fmla="val 16667"/>
              </a:avLst>
            </a:prstGeom>
            <a:noFill/>
            <a:ln>
              <a:noFill/>
            </a:ln>
            <a:effectLst/>
            <a:extLst>
              <a:ext uri="{909E8E84-426E-40DD-AFC4-6F175D3DCCD1}">
                <a14:hiddenFill xmlns:a14="http://schemas.microsoft.com/office/drawing/2010/main">
                  <a:gradFill rotWithShape="1">
                    <a:gsLst>
                      <a:gs pos="0">
                        <a:schemeClr val="hlink">
                          <a:gamma/>
                          <a:shade val="46275"/>
                          <a:invGamma/>
                        </a:schemeClr>
                      </a:gs>
                      <a:gs pos="50000">
                        <a:schemeClr val="hlink"/>
                      </a:gs>
                      <a:gs pos="100000">
                        <a:schemeClr val="hlink">
                          <a:gamma/>
                          <a:shade val="46275"/>
                          <a:invGamma/>
                        </a:schemeClr>
                      </a:gs>
                    </a:gsLst>
                    <a:lin ang="5400000" scaled="1"/>
                  </a:gradFill>
                </a14:hiddenFill>
              </a:ex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wrap="none" anchor="ctr"/>
            <a:lstStyle/>
            <a:p>
              <a:pPr rtl="1" latinLnBrk="1"/>
              <a:r>
                <a:rPr kumimoji="1" lang="ar-SA" altLang="ko-KR" sz="1800" b="1" dirty="0" smtClean="0">
                  <a:solidFill>
                    <a:srgbClr val="000000"/>
                  </a:solidFill>
                </a:rPr>
                <a:t>2</a:t>
              </a:r>
              <a:endParaRPr kumimoji="1" lang="en-US" altLang="ko-KR" sz="1800" b="1" dirty="0">
                <a:solidFill>
                  <a:srgbClr val="000000"/>
                </a:solidFill>
                <a:ea typeface="굴림" pitchFamily="34" charset="-127"/>
              </a:endParaRPr>
            </a:p>
          </p:txBody>
        </p:sp>
      </p:grpSp>
      <p:grpSp>
        <p:nvGrpSpPr>
          <p:cNvPr id="23" name="Group 22"/>
          <p:cNvGrpSpPr/>
          <p:nvPr/>
        </p:nvGrpSpPr>
        <p:grpSpPr>
          <a:xfrm>
            <a:off x="7873727" y="3421360"/>
            <a:ext cx="620712" cy="581025"/>
            <a:chOff x="1709738" y="3733800"/>
            <a:chExt cx="620712" cy="581025"/>
          </a:xfrm>
        </p:grpSpPr>
        <p:sp>
          <p:nvSpPr>
            <p:cNvPr id="24" name="Oval 61"/>
            <p:cNvSpPr>
              <a:spLocks noChangeArrowheads="1"/>
            </p:cNvSpPr>
            <p:nvPr/>
          </p:nvSpPr>
          <p:spPr bwMode="auto">
            <a:xfrm>
              <a:off x="1763713" y="3765550"/>
              <a:ext cx="517525" cy="517525"/>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solidFill>
                  <a:srgbClr val="000000"/>
                </a:solidFill>
              </a:endParaRPr>
            </a:p>
          </p:txBody>
        </p:sp>
        <p:sp>
          <p:nvSpPr>
            <p:cNvPr id="25" name="Oval 62"/>
            <p:cNvSpPr>
              <a:spLocks noChangeArrowheads="1"/>
            </p:cNvSpPr>
            <p:nvPr/>
          </p:nvSpPr>
          <p:spPr bwMode="auto">
            <a:xfrm flipH="1">
              <a:off x="1819275" y="3773488"/>
              <a:ext cx="404813" cy="303212"/>
            </a:xfrm>
            <a:prstGeom prst="ellipse">
              <a:avLst/>
            </a:prstGeom>
            <a:gradFill rotWithShape="1">
              <a:gsLst>
                <a:gs pos="0">
                  <a:schemeClr val="accent2">
                    <a:gamma/>
                    <a:tint val="0"/>
                    <a:invGamma/>
                  </a:schemeClr>
                </a:gs>
                <a:gs pos="100000">
                  <a:schemeClr val="accent2"/>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2000" b="1">
                <a:solidFill>
                  <a:srgbClr val="000000"/>
                </a:solidFill>
              </a:endParaRPr>
            </a:p>
          </p:txBody>
        </p:sp>
        <p:sp>
          <p:nvSpPr>
            <p:cNvPr id="26" name="AutoShape 63"/>
            <p:cNvSpPr>
              <a:spLocks noChangeArrowheads="1"/>
            </p:cNvSpPr>
            <p:nvPr/>
          </p:nvSpPr>
          <p:spPr bwMode="gray">
            <a:xfrm>
              <a:off x="1709738" y="3733800"/>
              <a:ext cx="620712" cy="581025"/>
            </a:xfrm>
            <a:prstGeom prst="roundRect">
              <a:avLst>
                <a:gd name="adj" fmla="val 16667"/>
              </a:avLst>
            </a:prstGeom>
            <a:noFill/>
            <a:ln>
              <a:noFill/>
            </a:ln>
            <a:effectLst/>
            <a:extLst>
              <a:ext uri="{909E8E84-426E-40DD-AFC4-6F175D3DCCD1}">
                <a14:hiddenFill xmlns:a14="http://schemas.microsoft.com/office/drawing/2010/main">
                  <a:gradFill rotWithShape="1">
                    <a:gsLst>
                      <a:gs pos="0">
                        <a:schemeClr val="hlink">
                          <a:gamma/>
                          <a:shade val="46275"/>
                          <a:invGamma/>
                        </a:schemeClr>
                      </a:gs>
                      <a:gs pos="50000">
                        <a:schemeClr val="hlink"/>
                      </a:gs>
                      <a:gs pos="100000">
                        <a:schemeClr val="hlink">
                          <a:gamma/>
                          <a:shade val="46275"/>
                          <a:invGamma/>
                        </a:schemeClr>
                      </a:gs>
                    </a:gsLst>
                    <a:lin ang="5400000" scaled="1"/>
                  </a:gradFill>
                </a14:hiddenFill>
              </a:ex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wrap="none" anchor="ctr"/>
            <a:lstStyle/>
            <a:p>
              <a:pPr rtl="1" latinLnBrk="1"/>
              <a:r>
                <a:rPr kumimoji="1" lang="ar-SA" altLang="ko-KR" sz="1800" b="1" dirty="0" smtClean="0">
                  <a:solidFill>
                    <a:srgbClr val="000000"/>
                  </a:solidFill>
                </a:rPr>
                <a:t>3</a:t>
              </a:r>
              <a:endParaRPr kumimoji="1" lang="en-US" altLang="ko-KR" sz="1800" b="1" dirty="0">
                <a:solidFill>
                  <a:srgbClr val="000000"/>
                </a:solidFill>
                <a:ea typeface="굴림" pitchFamily="34" charset="-127"/>
              </a:endParaRPr>
            </a:p>
          </p:txBody>
        </p:sp>
      </p:grpSp>
      <p:grpSp>
        <p:nvGrpSpPr>
          <p:cNvPr id="27" name="Group 26"/>
          <p:cNvGrpSpPr/>
          <p:nvPr/>
        </p:nvGrpSpPr>
        <p:grpSpPr>
          <a:xfrm>
            <a:off x="7873727" y="4250035"/>
            <a:ext cx="620712" cy="581025"/>
            <a:chOff x="1709738" y="4562475"/>
            <a:chExt cx="620712" cy="581025"/>
          </a:xfrm>
        </p:grpSpPr>
        <p:sp>
          <p:nvSpPr>
            <p:cNvPr id="28" name="Oval 64"/>
            <p:cNvSpPr>
              <a:spLocks noChangeArrowheads="1"/>
            </p:cNvSpPr>
            <p:nvPr/>
          </p:nvSpPr>
          <p:spPr bwMode="auto">
            <a:xfrm>
              <a:off x="1763713" y="4594225"/>
              <a:ext cx="517525" cy="517525"/>
            </a:xfrm>
            <a:prstGeom prst="ellipse">
              <a:avLst/>
            </a:pr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solidFill>
                  <a:srgbClr val="000000"/>
                </a:solidFill>
              </a:endParaRPr>
            </a:p>
          </p:txBody>
        </p:sp>
        <p:sp>
          <p:nvSpPr>
            <p:cNvPr id="29" name="Oval 65"/>
            <p:cNvSpPr>
              <a:spLocks noChangeArrowheads="1"/>
            </p:cNvSpPr>
            <p:nvPr/>
          </p:nvSpPr>
          <p:spPr bwMode="auto">
            <a:xfrm flipH="1">
              <a:off x="1819275" y="4602163"/>
              <a:ext cx="404813" cy="303212"/>
            </a:xfrm>
            <a:prstGeom prst="ellipse">
              <a:avLst/>
            </a:prstGeom>
            <a:gradFill rotWithShape="1">
              <a:gsLst>
                <a:gs pos="0">
                  <a:schemeClr val="hlink">
                    <a:gamma/>
                    <a:tint val="14510"/>
                    <a:invGamma/>
                  </a:schemeClr>
                </a:gs>
                <a:gs pos="100000">
                  <a:schemeClr val="hlink"/>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2000" b="1">
                <a:solidFill>
                  <a:srgbClr val="000000"/>
                </a:solidFill>
              </a:endParaRPr>
            </a:p>
          </p:txBody>
        </p:sp>
        <p:sp>
          <p:nvSpPr>
            <p:cNvPr id="30" name="AutoShape 66"/>
            <p:cNvSpPr>
              <a:spLocks noChangeArrowheads="1"/>
            </p:cNvSpPr>
            <p:nvPr/>
          </p:nvSpPr>
          <p:spPr bwMode="gray">
            <a:xfrm>
              <a:off x="1709738" y="4562475"/>
              <a:ext cx="620712" cy="581025"/>
            </a:xfrm>
            <a:prstGeom prst="roundRect">
              <a:avLst>
                <a:gd name="adj" fmla="val 16667"/>
              </a:avLst>
            </a:prstGeom>
            <a:noFill/>
            <a:ln>
              <a:noFill/>
            </a:ln>
            <a:effectLst/>
            <a:extLst>
              <a:ext uri="{909E8E84-426E-40DD-AFC4-6F175D3DCCD1}">
                <a14:hiddenFill xmlns:a14="http://schemas.microsoft.com/office/drawing/2010/main">
                  <a:gradFill rotWithShape="1">
                    <a:gsLst>
                      <a:gs pos="0">
                        <a:schemeClr val="hlink">
                          <a:gamma/>
                          <a:shade val="46275"/>
                          <a:invGamma/>
                        </a:schemeClr>
                      </a:gs>
                      <a:gs pos="50000">
                        <a:schemeClr val="hlink"/>
                      </a:gs>
                      <a:gs pos="100000">
                        <a:schemeClr val="hlink">
                          <a:gamma/>
                          <a:shade val="46275"/>
                          <a:invGamma/>
                        </a:schemeClr>
                      </a:gs>
                    </a:gsLst>
                    <a:lin ang="5400000" scaled="1"/>
                  </a:gradFill>
                </a14:hiddenFill>
              </a:ex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wrap="none" anchor="ctr"/>
            <a:lstStyle/>
            <a:p>
              <a:pPr rtl="1" latinLnBrk="1"/>
              <a:r>
                <a:rPr kumimoji="1" lang="ar-SA" altLang="ko-KR" sz="1800" b="1" dirty="0" smtClean="0">
                  <a:solidFill>
                    <a:srgbClr val="000000"/>
                  </a:solidFill>
                </a:rPr>
                <a:t>4</a:t>
              </a:r>
              <a:endParaRPr kumimoji="1" lang="en-US" altLang="ko-KR" sz="1800" b="1" dirty="0">
                <a:solidFill>
                  <a:srgbClr val="000000"/>
                </a:solidFill>
                <a:ea typeface="굴림" pitchFamily="34" charset="-127"/>
              </a:endParaRPr>
            </a:p>
          </p:txBody>
        </p:sp>
      </p:grpSp>
      <p:sp>
        <p:nvSpPr>
          <p:cNvPr id="36" name="AutoShape 14"/>
          <p:cNvSpPr>
            <a:spLocks noChangeArrowheads="1"/>
          </p:cNvSpPr>
          <p:nvPr/>
        </p:nvSpPr>
        <p:spPr bwMode="gray">
          <a:xfrm>
            <a:off x="2143108" y="4929198"/>
            <a:ext cx="5755523" cy="1143008"/>
          </a:xfrm>
          <a:prstGeom prst="roundRect">
            <a:avLst>
              <a:gd name="adj" fmla="val 0"/>
            </a:avLst>
          </a:prstGeom>
          <a:noFill/>
          <a:ln>
            <a:noFill/>
          </a:ln>
          <a:effectLst/>
          <a:extLst>
            <a:ext uri="{909E8E84-426E-40DD-AFC4-6F175D3DCCD1}">
              <a14:hiddenFill xmlns:a14="http://schemas.microsoft.com/office/drawing/2010/main">
                <a:gradFill rotWithShape="1">
                  <a:gsLst>
                    <a:gs pos="0">
                      <a:schemeClr val="hlink">
                        <a:gamma/>
                        <a:shade val="46275"/>
                        <a:invGamma/>
                      </a:schemeClr>
                    </a:gs>
                    <a:gs pos="50000">
                      <a:schemeClr val="hlink"/>
                    </a:gs>
                    <a:gs pos="100000">
                      <a:schemeClr val="hlink">
                        <a:gamma/>
                        <a:shade val="46275"/>
                        <a:invGamma/>
                      </a:schemeClr>
                    </a:gs>
                  </a:gsLst>
                  <a:lin ang="5400000" scaled="1"/>
                </a:gradFill>
              </a14:hiddenFill>
            </a:ex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wrap="none" anchor="ctr"/>
          <a:lstStyle/>
          <a:p>
            <a:pPr algn="r" rtl="1" latinLnBrk="1"/>
            <a:r>
              <a:rPr kumimoji="1" lang="ar-SA" altLang="ko-KR" sz="2800" dirty="0" smtClean="0">
                <a:solidFill>
                  <a:srgbClr val="000000"/>
                </a:solidFill>
                <a:ea typeface="굴림" pitchFamily="34" charset="-127"/>
                <a:cs typeface="Arial" panose="020B0604020202020204" pitchFamily="34" charset="0"/>
              </a:rPr>
              <a:t>الحاسوب التعليمي – الإنترنت – التعلم الإلكتروني</a:t>
            </a:r>
          </a:p>
          <a:p>
            <a:pPr algn="r" rtl="1" latinLnBrk="1"/>
            <a:r>
              <a:rPr kumimoji="1" lang="ar-SA" altLang="ko-KR" sz="2800" dirty="0" smtClean="0">
                <a:solidFill>
                  <a:srgbClr val="000000"/>
                </a:solidFill>
                <a:ea typeface="굴림" pitchFamily="34" charset="-127"/>
                <a:cs typeface="Arial" panose="020B0604020202020204" pitchFamily="34" charset="0"/>
              </a:rPr>
              <a:t>التعلم المتنقل - التعلم عن بعد – المقرر الإلكتروني</a:t>
            </a:r>
            <a:br>
              <a:rPr kumimoji="1" lang="ar-SA" altLang="ko-KR" sz="2800" dirty="0" smtClean="0">
                <a:solidFill>
                  <a:srgbClr val="000000"/>
                </a:solidFill>
                <a:ea typeface="굴림" pitchFamily="34" charset="-127"/>
                <a:cs typeface="Arial" panose="020B0604020202020204" pitchFamily="34" charset="0"/>
              </a:rPr>
            </a:br>
            <a:r>
              <a:rPr kumimoji="1" lang="ar-SA" altLang="ko-KR" sz="2800" dirty="0" smtClean="0">
                <a:solidFill>
                  <a:srgbClr val="000000"/>
                </a:solidFill>
                <a:ea typeface="굴림" pitchFamily="34" charset="-127"/>
                <a:cs typeface="Arial" panose="020B0604020202020204" pitchFamily="34" charset="0"/>
              </a:rPr>
              <a:t>الكتاب الإلكتروني – الكائنات التعليمية</a:t>
            </a:r>
            <a:endParaRPr kumimoji="1" lang="ar-SA" altLang="ko-KR" sz="2800" dirty="0">
              <a:solidFill>
                <a:srgbClr val="000000"/>
              </a:solidFill>
              <a:ea typeface="굴림" pitchFamily="34" charset="-127"/>
              <a:cs typeface="Arial" panose="020B060402020202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0418" name="Rectangle 2"/>
          <p:cNvSpPr>
            <a:spLocks noGrp="1" noChangeArrowheads="1"/>
          </p:cNvSpPr>
          <p:nvPr>
            <p:ph type="title"/>
          </p:nvPr>
        </p:nvSpPr>
        <p:spPr>
          <a:xfrm>
            <a:off x="1619672" y="276399"/>
            <a:ext cx="7488832" cy="715962"/>
          </a:xfrm>
        </p:spPr>
        <p:txBody>
          <a:bodyPr/>
          <a:lstStyle/>
          <a:p>
            <a:pPr algn="ctr"/>
            <a:r>
              <a:rPr lang="ar-SA" altLang="ar-SA" sz="4000" dirty="0" smtClean="0">
                <a:solidFill>
                  <a:srgbClr val="008000"/>
                </a:solidFill>
                <a:effectLst>
                  <a:outerShdw blurRad="38100" dist="38100" dir="2700000" algn="tl">
                    <a:srgbClr val="000000">
                      <a:alpha val="43137"/>
                    </a:srgbClr>
                  </a:outerShdw>
                </a:effectLst>
              </a:rPr>
              <a:t>أدوات التعلم عن طريق الويب </a:t>
            </a:r>
          </a:p>
        </p:txBody>
      </p:sp>
      <p:sp>
        <p:nvSpPr>
          <p:cNvPr id="69" name="Rectangle 3"/>
          <p:cNvSpPr txBox="1">
            <a:spLocks noChangeArrowheads="1"/>
          </p:cNvSpPr>
          <p:nvPr/>
        </p:nvSpPr>
        <p:spPr bwMode="auto">
          <a:xfrm>
            <a:off x="1785918" y="1447816"/>
            <a:ext cx="7129482" cy="4981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lgn="just" rtl="1">
              <a:spcBef>
                <a:spcPct val="20000"/>
              </a:spcBef>
            </a:pPr>
            <a:r>
              <a:rPr lang="ar-SA" altLang="ko-KR" sz="3000" kern="0" dirty="0" smtClean="0">
                <a:latin typeface="Times New Roman" pitchFamily="18" charset="0"/>
                <a:ea typeface="굴림" pitchFamily="34" charset="-127"/>
                <a:cs typeface="Times New Roman" pitchFamily="18" charset="0"/>
              </a:rPr>
              <a:t>هي الخدمات التي تقدمها شبكة الويب وتتاح لمجموعة كبيرة من الناس عبر الإنترنت, وقد مرت هذه الخدمات عبر تطورها في عدة أجيال:</a:t>
            </a:r>
          </a:p>
        </p:txBody>
      </p:sp>
      <p:pic>
        <p:nvPicPr>
          <p:cNvPr id="162818" name="Picture 2"/>
          <p:cNvPicPr>
            <a:picLocks noChangeAspect="1" noChangeArrowheads="1"/>
          </p:cNvPicPr>
          <p:nvPr/>
        </p:nvPicPr>
        <p:blipFill>
          <a:blip r:embed="rId4">
            <a:clrChange>
              <a:clrFrom>
                <a:srgbClr val="336599"/>
              </a:clrFrom>
              <a:clrTo>
                <a:srgbClr val="336599">
                  <a:alpha val="0"/>
                </a:srgbClr>
              </a:clrTo>
            </a:clrChange>
            <a:duotone>
              <a:schemeClr val="accent2">
                <a:shade val="45000"/>
                <a:satMod val="135000"/>
              </a:schemeClr>
              <a:prstClr val="white"/>
            </a:duotone>
          </a:blip>
          <a:srcRect l="29167" t="33333" r="60416" b="11666"/>
          <a:stretch>
            <a:fillRect/>
          </a:stretch>
        </p:blipFill>
        <p:spPr bwMode="auto">
          <a:xfrm>
            <a:off x="214282" y="428604"/>
            <a:ext cx="1428760" cy="4714908"/>
          </a:xfrm>
          <a:prstGeom prst="rect">
            <a:avLst/>
          </a:prstGeom>
          <a:noFill/>
          <a:ln w="9525">
            <a:noFill/>
            <a:miter lim="800000"/>
            <a:headEnd/>
            <a:tailEnd/>
          </a:ln>
          <a:effectLst/>
        </p:spPr>
      </p:pic>
      <p:sp>
        <p:nvSpPr>
          <p:cNvPr id="6" name="Oval 155"/>
          <p:cNvSpPr>
            <a:spLocks noChangeArrowheads="1"/>
          </p:cNvSpPr>
          <p:nvPr/>
        </p:nvSpPr>
        <p:spPr bwMode="auto">
          <a:xfrm>
            <a:off x="6899528" y="3848126"/>
            <a:ext cx="1447800" cy="1447800"/>
          </a:xfrm>
          <a:prstGeom prst="ellipse">
            <a:avLst/>
          </a:prstGeom>
          <a:solidFill>
            <a:schemeClr val="folHlink"/>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7" name="AutoShape 156"/>
          <p:cNvSpPr>
            <a:spLocks noChangeArrowheads="1"/>
          </p:cNvSpPr>
          <p:nvPr/>
        </p:nvSpPr>
        <p:spPr bwMode="auto">
          <a:xfrm rot="3295887" flipH="1">
            <a:off x="6173576" y="3208337"/>
            <a:ext cx="1447800" cy="1524000"/>
          </a:xfrm>
          <a:custGeom>
            <a:avLst/>
            <a:gdLst>
              <a:gd name="G0" fmla="+- 113337 0 0"/>
              <a:gd name="G1" fmla="+- -9067673 0 0"/>
              <a:gd name="G2" fmla="+- 113337 0 -9067673"/>
              <a:gd name="G3" fmla="+- 10800 0 0"/>
              <a:gd name="G4" fmla="+- 0 0 113337"/>
              <a:gd name="T0" fmla="*/ 360 256 1"/>
              <a:gd name="T1" fmla="*/ 0 256 1"/>
              <a:gd name="G5" fmla="+- G2 T0 T1"/>
              <a:gd name="G6" fmla="?: G2 G2 G5"/>
              <a:gd name="G7" fmla="+- 0 0 G6"/>
              <a:gd name="G8" fmla="+- 7157 0 0"/>
              <a:gd name="G9" fmla="+- 0 0 -9067673"/>
              <a:gd name="G10" fmla="+- 7157 0 2700"/>
              <a:gd name="G11" fmla="cos G10 113337"/>
              <a:gd name="G12" fmla="sin G10 113337"/>
              <a:gd name="G13" fmla="cos 13500 113337"/>
              <a:gd name="G14" fmla="sin 13500 113337"/>
              <a:gd name="G15" fmla="+- G11 10800 0"/>
              <a:gd name="G16" fmla="+- G12 10800 0"/>
              <a:gd name="G17" fmla="+- G13 10800 0"/>
              <a:gd name="G18" fmla="+- G14 10800 0"/>
              <a:gd name="G19" fmla="*/ 7157 1 2"/>
              <a:gd name="G20" fmla="+- G19 5400 0"/>
              <a:gd name="G21" fmla="cos G20 113337"/>
              <a:gd name="G22" fmla="sin G20 113337"/>
              <a:gd name="G23" fmla="+- G21 10800 0"/>
              <a:gd name="G24" fmla="+- G12 G23 G22"/>
              <a:gd name="G25" fmla="+- G22 G23 G11"/>
              <a:gd name="G26" fmla="cos 10800 113337"/>
              <a:gd name="G27" fmla="sin 10800 113337"/>
              <a:gd name="G28" fmla="cos 7157 113337"/>
              <a:gd name="G29" fmla="sin 7157 113337"/>
              <a:gd name="G30" fmla="+- G26 10800 0"/>
              <a:gd name="G31" fmla="+- G27 10800 0"/>
              <a:gd name="G32" fmla="+- G28 10800 0"/>
              <a:gd name="G33" fmla="+- G29 10800 0"/>
              <a:gd name="G34" fmla="+- G19 5400 0"/>
              <a:gd name="G35" fmla="cos G34 -9067673"/>
              <a:gd name="G36" fmla="sin G34 -9067673"/>
              <a:gd name="G37" fmla="+/ -9067673 113337 2"/>
              <a:gd name="T2" fmla="*/ 180 256 1"/>
              <a:gd name="T3" fmla="*/ 0 256 1"/>
              <a:gd name="G38" fmla="+- G37 T2 T3"/>
              <a:gd name="G39" fmla="?: G2 G37 G38"/>
              <a:gd name="G40" fmla="cos 10800 G39"/>
              <a:gd name="G41" fmla="sin 10800 G39"/>
              <a:gd name="G42" fmla="cos 7157 G39"/>
              <a:gd name="G43" fmla="sin 7157 G39"/>
              <a:gd name="G44" fmla="+- G40 10800 0"/>
              <a:gd name="G45" fmla="+- G41 10800 0"/>
              <a:gd name="G46" fmla="+- G42 10800 0"/>
              <a:gd name="G47" fmla="+- G43 10800 0"/>
              <a:gd name="G48" fmla="+- G35 10800 0"/>
              <a:gd name="G49" fmla="+- G36 10800 0"/>
              <a:gd name="T4" fmla="*/ 14790 w 21600"/>
              <a:gd name="T5" fmla="*/ 764 h 21600"/>
              <a:gd name="T6" fmla="*/ 4089 w 21600"/>
              <a:gd name="T7" fmla="*/ 4834 h 21600"/>
              <a:gd name="T8" fmla="*/ 13444 w 21600"/>
              <a:gd name="T9" fmla="*/ 4149 h 21600"/>
              <a:gd name="T10" fmla="*/ 24293 w 21600"/>
              <a:gd name="T11" fmla="*/ 11207 h 21600"/>
              <a:gd name="T12" fmla="*/ 19638 w 21600"/>
              <a:gd name="T13" fmla="*/ 15590 h 21600"/>
              <a:gd name="T14" fmla="*/ 15254 w 21600"/>
              <a:gd name="T15" fmla="*/ 1093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953" y="11015"/>
                </a:moveTo>
                <a:cubicBezTo>
                  <a:pt x="17955" y="10944"/>
                  <a:pt x="17957" y="10872"/>
                  <a:pt x="17957" y="10800"/>
                </a:cubicBezTo>
                <a:cubicBezTo>
                  <a:pt x="17957" y="6847"/>
                  <a:pt x="14752" y="3643"/>
                  <a:pt x="10800" y="3643"/>
                </a:cubicBezTo>
                <a:cubicBezTo>
                  <a:pt x="8755" y="3642"/>
                  <a:pt x="6809" y="4517"/>
                  <a:pt x="5451" y="6044"/>
                </a:cubicBezTo>
                <a:lnTo>
                  <a:pt x="2728" y="3624"/>
                </a:lnTo>
                <a:cubicBezTo>
                  <a:pt x="4778" y="1318"/>
                  <a:pt x="7715" y="-1"/>
                  <a:pt x="10800" y="0"/>
                </a:cubicBezTo>
                <a:cubicBezTo>
                  <a:pt x="16764" y="0"/>
                  <a:pt x="21600" y="4835"/>
                  <a:pt x="21600" y="10800"/>
                </a:cubicBezTo>
                <a:cubicBezTo>
                  <a:pt x="21600" y="10908"/>
                  <a:pt x="21598" y="11017"/>
                  <a:pt x="21595" y="11125"/>
                </a:cubicBezTo>
                <a:lnTo>
                  <a:pt x="24293" y="11207"/>
                </a:lnTo>
                <a:lnTo>
                  <a:pt x="19638" y="15590"/>
                </a:lnTo>
                <a:lnTo>
                  <a:pt x="15254" y="10934"/>
                </a:lnTo>
                <a:lnTo>
                  <a:pt x="17953" y="11015"/>
                </a:lnTo>
                <a:close/>
              </a:path>
            </a:pathLst>
          </a:cu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8" name="Oval 158"/>
          <p:cNvSpPr>
            <a:spLocks noChangeArrowheads="1"/>
          </p:cNvSpPr>
          <p:nvPr/>
        </p:nvSpPr>
        <p:spPr bwMode="auto">
          <a:xfrm>
            <a:off x="6936040" y="3884639"/>
            <a:ext cx="1374775" cy="1374775"/>
          </a:xfrm>
          <a:prstGeom prst="ellipse">
            <a:avLst/>
          </a:prstGeom>
          <a:solidFill>
            <a:schemeClr val="accent2"/>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9" name="Oval 159"/>
          <p:cNvSpPr>
            <a:spLocks noChangeArrowheads="1"/>
          </p:cNvSpPr>
          <p:nvPr/>
        </p:nvSpPr>
        <p:spPr bwMode="auto">
          <a:xfrm flipH="1">
            <a:off x="7134478" y="3905276"/>
            <a:ext cx="982662" cy="654050"/>
          </a:xfrm>
          <a:prstGeom prst="ellipse">
            <a:avLst/>
          </a:prstGeom>
          <a:gradFill rotWithShape="1">
            <a:gsLst>
              <a:gs pos="0">
                <a:schemeClr val="accent2">
                  <a:gamma/>
                  <a:tint val="0"/>
                  <a:invGamma/>
                </a:schemeClr>
              </a:gs>
              <a:gs pos="100000">
                <a:schemeClr val="accent2"/>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1800" b="1">
              <a:solidFill>
                <a:schemeClr val="bg1"/>
              </a:solidFill>
            </a:endParaRPr>
          </a:p>
        </p:txBody>
      </p:sp>
      <p:sp>
        <p:nvSpPr>
          <p:cNvPr id="10" name="Oval 135"/>
          <p:cNvSpPr>
            <a:spLocks noChangeArrowheads="1"/>
          </p:cNvSpPr>
          <p:nvPr/>
        </p:nvSpPr>
        <p:spPr bwMode="auto">
          <a:xfrm>
            <a:off x="5299328" y="3848126"/>
            <a:ext cx="1447800" cy="1447800"/>
          </a:xfrm>
          <a:prstGeom prst="ellipse">
            <a:avLst/>
          </a:prstGeom>
          <a:solidFill>
            <a:schemeClr val="folHlink"/>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1" name="AutoShape 136"/>
          <p:cNvSpPr>
            <a:spLocks noChangeArrowheads="1"/>
          </p:cNvSpPr>
          <p:nvPr/>
        </p:nvSpPr>
        <p:spPr bwMode="auto">
          <a:xfrm rot="3295887" flipH="1">
            <a:off x="4530502" y="3279775"/>
            <a:ext cx="1447800" cy="1524000"/>
          </a:xfrm>
          <a:custGeom>
            <a:avLst/>
            <a:gdLst>
              <a:gd name="G0" fmla="+- 113337 0 0"/>
              <a:gd name="G1" fmla="+- -9067673 0 0"/>
              <a:gd name="G2" fmla="+- 113337 0 -9067673"/>
              <a:gd name="G3" fmla="+- 10800 0 0"/>
              <a:gd name="G4" fmla="+- 0 0 113337"/>
              <a:gd name="T0" fmla="*/ 360 256 1"/>
              <a:gd name="T1" fmla="*/ 0 256 1"/>
              <a:gd name="G5" fmla="+- G2 T0 T1"/>
              <a:gd name="G6" fmla="?: G2 G2 G5"/>
              <a:gd name="G7" fmla="+- 0 0 G6"/>
              <a:gd name="G8" fmla="+- 7157 0 0"/>
              <a:gd name="G9" fmla="+- 0 0 -9067673"/>
              <a:gd name="G10" fmla="+- 7157 0 2700"/>
              <a:gd name="G11" fmla="cos G10 113337"/>
              <a:gd name="G12" fmla="sin G10 113337"/>
              <a:gd name="G13" fmla="cos 13500 113337"/>
              <a:gd name="G14" fmla="sin 13500 113337"/>
              <a:gd name="G15" fmla="+- G11 10800 0"/>
              <a:gd name="G16" fmla="+- G12 10800 0"/>
              <a:gd name="G17" fmla="+- G13 10800 0"/>
              <a:gd name="G18" fmla="+- G14 10800 0"/>
              <a:gd name="G19" fmla="*/ 7157 1 2"/>
              <a:gd name="G20" fmla="+- G19 5400 0"/>
              <a:gd name="G21" fmla="cos G20 113337"/>
              <a:gd name="G22" fmla="sin G20 113337"/>
              <a:gd name="G23" fmla="+- G21 10800 0"/>
              <a:gd name="G24" fmla="+- G12 G23 G22"/>
              <a:gd name="G25" fmla="+- G22 G23 G11"/>
              <a:gd name="G26" fmla="cos 10800 113337"/>
              <a:gd name="G27" fmla="sin 10800 113337"/>
              <a:gd name="G28" fmla="cos 7157 113337"/>
              <a:gd name="G29" fmla="sin 7157 113337"/>
              <a:gd name="G30" fmla="+- G26 10800 0"/>
              <a:gd name="G31" fmla="+- G27 10800 0"/>
              <a:gd name="G32" fmla="+- G28 10800 0"/>
              <a:gd name="G33" fmla="+- G29 10800 0"/>
              <a:gd name="G34" fmla="+- G19 5400 0"/>
              <a:gd name="G35" fmla="cos G34 -9067673"/>
              <a:gd name="G36" fmla="sin G34 -9067673"/>
              <a:gd name="G37" fmla="+/ -9067673 113337 2"/>
              <a:gd name="T2" fmla="*/ 180 256 1"/>
              <a:gd name="T3" fmla="*/ 0 256 1"/>
              <a:gd name="G38" fmla="+- G37 T2 T3"/>
              <a:gd name="G39" fmla="?: G2 G37 G38"/>
              <a:gd name="G40" fmla="cos 10800 G39"/>
              <a:gd name="G41" fmla="sin 10800 G39"/>
              <a:gd name="G42" fmla="cos 7157 G39"/>
              <a:gd name="G43" fmla="sin 7157 G39"/>
              <a:gd name="G44" fmla="+- G40 10800 0"/>
              <a:gd name="G45" fmla="+- G41 10800 0"/>
              <a:gd name="G46" fmla="+- G42 10800 0"/>
              <a:gd name="G47" fmla="+- G43 10800 0"/>
              <a:gd name="G48" fmla="+- G35 10800 0"/>
              <a:gd name="G49" fmla="+- G36 10800 0"/>
              <a:gd name="T4" fmla="*/ 14790 w 21600"/>
              <a:gd name="T5" fmla="*/ 764 h 21600"/>
              <a:gd name="T6" fmla="*/ 4089 w 21600"/>
              <a:gd name="T7" fmla="*/ 4834 h 21600"/>
              <a:gd name="T8" fmla="*/ 13444 w 21600"/>
              <a:gd name="T9" fmla="*/ 4149 h 21600"/>
              <a:gd name="T10" fmla="*/ 24293 w 21600"/>
              <a:gd name="T11" fmla="*/ 11207 h 21600"/>
              <a:gd name="T12" fmla="*/ 19638 w 21600"/>
              <a:gd name="T13" fmla="*/ 15590 h 21600"/>
              <a:gd name="T14" fmla="*/ 15254 w 21600"/>
              <a:gd name="T15" fmla="*/ 1093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953" y="11015"/>
                </a:moveTo>
                <a:cubicBezTo>
                  <a:pt x="17955" y="10944"/>
                  <a:pt x="17957" y="10872"/>
                  <a:pt x="17957" y="10800"/>
                </a:cubicBezTo>
                <a:cubicBezTo>
                  <a:pt x="17957" y="6847"/>
                  <a:pt x="14752" y="3643"/>
                  <a:pt x="10800" y="3643"/>
                </a:cubicBezTo>
                <a:cubicBezTo>
                  <a:pt x="8755" y="3642"/>
                  <a:pt x="6809" y="4517"/>
                  <a:pt x="5451" y="6044"/>
                </a:cubicBezTo>
                <a:lnTo>
                  <a:pt x="2728" y="3624"/>
                </a:lnTo>
                <a:cubicBezTo>
                  <a:pt x="4778" y="1318"/>
                  <a:pt x="7715" y="-1"/>
                  <a:pt x="10800" y="0"/>
                </a:cubicBezTo>
                <a:cubicBezTo>
                  <a:pt x="16764" y="0"/>
                  <a:pt x="21600" y="4835"/>
                  <a:pt x="21600" y="10800"/>
                </a:cubicBezTo>
                <a:cubicBezTo>
                  <a:pt x="21600" y="10908"/>
                  <a:pt x="21598" y="11017"/>
                  <a:pt x="21595" y="11125"/>
                </a:cubicBezTo>
                <a:lnTo>
                  <a:pt x="24293" y="11207"/>
                </a:lnTo>
                <a:lnTo>
                  <a:pt x="19638" y="15590"/>
                </a:lnTo>
                <a:lnTo>
                  <a:pt x="15254" y="10934"/>
                </a:lnTo>
                <a:lnTo>
                  <a:pt x="17953" y="11015"/>
                </a:lnTo>
                <a:close/>
              </a:path>
            </a:pathLst>
          </a:cu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7" name="AutoShape 67"/>
          <p:cNvSpPr>
            <a:spLocks noChangeArrowheads="1"/>
          </p:cNvSpPr>
          <p:nvPr/>
        </p:nvSpPr>
        <p:spPr bwMode="auto">
          <a:xfrm rot="3295887" flipH="1">
            <a:off x="2958866" y="3351213"/>
            <a:ext cx="1447800" cy="1524000"/>
          </a:xfrm>
          <a:custGeom>
            <a:avLst/>
            <a:gdLst>
              <a:gd name="G0" fmla="+- 113337 0 0"/>
              <a:gd name="G1" fmla="+- -9067673 0 0"/>
              <a:gd name="G2" fmla="+- 113337 0 -9067673"/>
              <a:gd name="G3" fmla="+- 10800 0 0"/>
              <a:gd name="G4" fmla="+- 0 0 113337"/>
              <a:gd name="T0" fmla="*/ 360 256 1"/>
              <a:gd name="T1" fmla="*/ 0 256 1"/>
              <a:gd name="G5" fmla="+- G2 T0 T1"/>
              <a:gd name="G6" fmla="?: G2 G2 G5"/>
              <a:gd name="G7" fmla="+- 0 0 G6"/>
              <a:gd name="G8" fmla="+- 7157 0 0"/>
              <a:gd name="G9" fmla="+- 0 0 -9067673"/>
              <a:gd name="G10" fmla="+- 7157 0 2700"/>
              <a:gd name="G11" fmla="cos G10 113337"/>
              <a:gd name="G12" fmla="sin G10 113337"/>
              <a:gd name="G13" fmla="cos 13500 113337"/>
              <a:gd name="G14" fmla="sin 13500 113337"/>
              <a:gd name="G15" fmla="+- G11 10800 0"/>
              <a:gd name="G16" fmla="+- G12 10800 0"/>
              <a:gd name="G17" fmla="+- G13 10800 0"/>
              <a:gd name="G18" fmla="+- G14 10800 0"/>
              <a:gd name="G19" fmla="*/ 7157 1 2"/>
              <a:gd name="G20" fmla="+- G19 5400 0"/>
              <a:gd name="G21" fmla="cos G20 113337"/>
              <a:gd name="G22" fmla="sin G20 113337"/>
              <a:gd name="G23" fmla="+- G21 10800 0"/>
              <a:gd name="G24" fmla="+- G12 G23 G22"/>
              <a:gd name="G25" fmla="+- G22 G23 G11"/>
              <a:gd name="G26" fmla="cos 10800 113337"/>
              <a:gd name="G27" fmla="sin 10800 113337"/>
              <a:gd name="G28" fmla="cos 7157 113337"/>
              <a:gd name="G29" fmla="sin 7157 113337"/>
              <a:gd name="G30" fmla="+- G26 10800 0"/>
              <a:gd name="G31" fmla="+- G27 10800 0"/>
              <a:gd name="G32" fmla="+- G28 10800 0"/>
              <a:gd name="G33" fmla="+- G29 10800 0"/>
              <a:gd name="G34" fmla="+- G19 5400 0"/>
              <a:gd name="G35" fmla="cos G34 -9067673"/>
              <a:gd name="G36" fmla="sin G34 -9067673"/>
              <a:gd name="G37" fmla="+/ -9067673 113337 2"/>
              <a:gd name="T2" fmla="*/ 180 256 1"/>
              <a:gd name="T3" fmla="*/ 0 256 1"/>
              <a:gd name="G38" fmla="+- G37 T2 T3"/>
              <a:gd name="G39" fmla="?: G2 G37 G38"/>
              <a:gd name="G40" fmla="cos 10800 G39"/>
              <a:gd name="G41" fmla="sin 10800 G39"/>
              <a:gd name="G42" fmla="cos 7157 G39"/>
              <a:gd name="G43" fmla="sin 7157 G39"/>
              <a:gd name="G44" fmla="+- G40 10800 0"/>
              <a:gd name="G45" fmla="+- G41 10800 0"/>
              <a:gd name="G46" fmla="+- G42 10800 0"/>
              <a:gd name="G47" fmla="+- G43 10800 0"/>
              <a:gd name="G48" fmla="+- G35 10800 0"/>
              <a:gd name="G49" fmla="+- G36 10800 0"/>
              <a:gd name="T4" fmla="*/ 14790 w 21600"/>
              <a:gd name="T5" fmla="*/ 764 h 21600"/>
              <a:gd name="T6" fmla="*/ 4089 w 21600"/>
              <a:gd name="T7" fmla="*/ 4834 h 21600"/>
              <a:gd name="T8" fmla="*/ 13444 w 21600"/>
              <a:gd name="T9" fmla="*/ 4149 h 21600"/>
              <a:gd name="T10" fmla="*/ 24293 w 21600"/>
              <a:gd name="T11" fmla="*/ 11207 h 21600"/>
              <a:gd name="T12" fmla="*/ 19638 w 21600"/>
              <a:gd name="T13" fmla="*/ 15590 h 21600"/>
              <a:gd name="T14" fmla="*/ 15254 w 21600"/>
              <a:gd name="T15" fmla="*/ 1093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953" y="11015"/>
                </a:moveTo>
                <a:cubicBezTo>
                  <a:pt x="17955" y="10944"/>
                  <a:pt x="17957" y="10872"/>
                  <a:pt x="17957" y="10800"/>
                </a:cubicBezTo>
                <a:cubicBezTo>
                  <a:pt x="17957" y="6847"/>
                  <a:pt x="14752" y="3643"/>
                  <a:pt x="10800" y="3643"/>
                </a:cubicBezTo>
                <a:cubicBezTo>
                  <a:pt x="8755" y="3642"/>
                  <a:pt x="6809" y="4517"/>
                  <a:pt x="5451" y="6044"/>
                </a:cubicBezTo>
                <a:lnTo>
                  <a:pt x="2728" y="3624"/>
                </a:lnTo>
                <a:cubicBezTo>
                  <a:pt x="4778" y="1318"/>
                  <a:pt x="7715" y="-1"/>
                  <a:pt x="10800" y="0"/>
                </a:cubicBezTo>
                <a:cubicBezTo>
                  <a:pt x="16764" y="0"/>
                  <a:pt x="21600" y="4835"/>
                  <a:pt x="21600" y="10800"/>
                </a:cubicBezTo>
                <a:cubicBezTo>
                  <a:pt x="21600" y="10908"/>
                  <a:pt x="21598" y="11017"/>
                  <a:pt x="21595" y="11125"/>
                </a:cubicBezTo>
                <a:lnTo>
                  <a:pt x="24293" y="11207"/>
                </a:lnTo>
                <a:lnTo>
                  <a:pt x="19638" y="15590"/>
                </a:lnTo>
                <a:lnTo>
                  <a:pt x="15254" y="10934"/>
                </a:lnTo>
                <a:lnTo>
                  <a:pt x="17953" y="11015"/>
                </a:lnTo>
                <a:close/>
              </a:path>
            </a:pathLst>
          </a:cu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8" name="AutoShape 85"/>
          <p:cNvSpPr>
            <a:spLocks noChangeArrowheads="1"/>
          </p:cNvSpPr>
          <p:nvPr/>
        </p:nvSpPr>
        <p:spPr bwMode="auto">
          <a:xfrm rot="10800000">
            <a:off x="2071670" y="3857628"/>
            <a:ext cx="1219200" cy="6096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hlink"/>
          </a:solidFill>
          <a:ln>
            <a:noFill/>
          </a:ln>
          <a:effectLst/>
          <a:scene3d>
            <a:camera prst="orthographicFront">
              <a:rot lat="0" lon="21299999" rev="0"/>
            </a:camera>
            <a:lightRig rig="threePt" dir="t"/>
          </a:scene3d>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grpSp>
        <p:nvGrpSpPr>
          <p:cNvPr id="21" name="Group 160"/>
          <p:cNvGrpSpPr>
            <a:grpSpLocks/>
          </p:cNvGrpSpPr>
          <p:nvPr/>
        </p:nvGrpSpPr>
        <p:grpSpPr bwMode="auto">
          <a:xfrm>
            <a:off x="3718178" y="3848126"/>
            <a:ext cx="1447800" cy="1447800"/>
            <a:chOff x="1440" y="1692"/>
            <a:chExt cx="912" cy="912"/>
          </a:xfrm>
        </p:grpSpPr>
        <p:sp>
          <p:nvSpPr>
            <p:cNvPr id="22" name="Oval 9"/>
            <p:cNvSpPr>
              <a:spLocks noChangeArrowheads="1"/>
            </p:cNvSpPr>
            <p:nvPr/>
          </p:nvSpPr>
          <p:spPr bwMode="auto">
            <a:xfrm>
              <a:off x="1440" y="1692"/>
              <a:ext cx="912" cy="912"/>
            </a:xfrm>
            <a:prstGeom prst="ellipse">
              <a:avLst/>
            </a:prstGeom>
            <a:solidFill>
              <a:schemeClr val="folHlink"/>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23" name="Oval 13"/>
            <p:cNvSpPr>
              <a:spLocks noChangeArrowheads="1"/>
            </p:cNvSpPr>
            <p:nvPr/>
          </p:nvSpPr>
          <p:spPr bwMode="auto">
            <a:xfrm>
              <a:off x="1463" y="1715"/>
              <a:ext cx="866" cy="866"/>
            </a:xfrm>
            <a:prstGeom prst="ellipse">
              <a:avLst/>
            </a:prstGeom>
            <a:solidFill>
              <a:schemeClr val="bg2"/>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24" name="Oval 21"/>
            <p:cNvSpPr>
              <a:spLocks noChangeArrowheads="1"/>
            </p:cNvSpPr>
            <p:nvPr/>
          </p:nvSpPr>
          <p:spPr bwMode="auto">
            <a:xfrm flipH="1">
              <a:off x="1588" y="1728"/>
              <a:ext cx="619" cy="412"/>
            </a:xfrm>
            <a:prstGeom prst="ellipse">
              <a:avLst/>
            </a:prstGeom>
            <a:gradFill rotWithShape="1">
              <a:gsLst>
                <a:gs pos="0">
                  <a:schemeClr val="bg2">
                    <a:gamma/>
                    <a:tint val="0"/>
                    <a:invGamma/>
                  </a:schemeClr>
                </a:gs>
                <a:gs pos="100000">
                  <a:schemeClr val="bg2"/>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1800" b="1">
                <a:solidFill>
                  <a:schemeClr val="bg1"/>
                </a:solidFill>
              </a:endParaRPr>
            </a:p>
          </p:txBody>
        </p:sp>
      </p:grpSp>
      <p:grpSp>
        <p:nvGrpSpPr>
          <p:cNvPr id="26" name="Group 161"/>
          <p:cNvGrpSpPr>
            <a:grpSpLocks/>
          </p:cNvGrpSpPr>
          <p:nvPr/>
        </p:nvGrpSpPr>
        <p:grpSpPr bwMode="auto">
          <a:xfrm>
            <a:off x="5335840" y="3884639"/>
            <a:ext cx="1374775" cy="1374775"/>
            <a:chOff x="2459" y="1715"/>
            <a:chExt cx="866" cy="866"/>
          </a:xfrm>
        </p:grpSpPr>
        <p:sp>
          <p:nvSpPr>
            <p:cNvPr id="27" name="Oval 138"/>
            <p:cNvSpPr>
              <a:spLocks noChangeArrowheads="1"/>
            </p:cNvSpPr>
            <p:nvPr/>
          </p:nvSpPr>
          <p:spPr bwMode="auto">
            <a:xfrm>
              <a:off x="2459" y="1715"/>
              <a:ext cx="866" cy="866"/>
            </a:xfrm>
            <a:prstGeom prst="ellipse">
              <a:avLst/>
            </a:prstGeom>
            <a:solidFill>
              <a:schemeClr val="accent1"/>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28" name="Oval 139"/>
            <p:cNvSpPr>
              <a:spLocks noChangeArrowheads="1"/>
            </p:cNvSpPr>
            <p:nvPr/>
          </p:nvSpPr>
          <p:spPr bwMode="auto">
            <a:xfrm flipH="1">
              <a:off x="2584" y="1728"/>
              <a:ext cx="619" cy="412"/>
            </a:xfrm>
            <a:prstGeom prst="ellipse">
              <a:avLst/>
            </a:prstGeom>
            <a:gradFill rotWithShape="1">
              <a:gsLst>
                <a:gs pos="0">
                  <a:schemeClr val="accent1">
                    <a:gamma/>
                    <a:tint val="0"/>
                    <a:invGamma/>
                  </a:schemeClr>
                </a:gs>
                <a:gs pos="100000">
                  <a:schemeClr val="accent1"/>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1800" b="1">
                <a:solidFill>
                  <a:schemeClr val="bg1"/>
                </a:solidFill>
              </a:endParaRPr>
            </a:p>
          </p:txBody>
        </p:sp>
      </p:grpSp>
      <p:sp>
        <p:nvSpPr>
          <p:cNvPr id="30" name="AutoShape 110"/>
          <p:cNvSpPr>
            <a:spLocks noChangeArrowheads="1"/>
          </p:cNvSpPr>
          <p:nvPr/>
        </p:nvSpPr>
        <p:spPr bwMode="gray">
          <a:xfrm>
            <a:off x="6929454" y="4286256"/>
            <a:ext cx="1285884" cy="638195"/>
          </a:xfrm>
          <a:prstGeom prst="roundRect">
            <a:avLst>
              <a:gd name="adj" fmla="val 16667"/>
            </a:avLst>
          </a:prstGeom>
          <a:noFill/>
          <a:ln>
            <a:noFill/>
          </a:ln>
          <a:effectLst/>
          <a:extLst>
            <a:ext uri="{909E8E84-426E-40DD-AFC4-6F175D3DCCD1}">
              <a14:hiddenFill xmlns:a14="http://schemas.microsoft.com/office/drawing/2010/main">
                <a:gradFill rotWithShape="1">
                  <a:gsLst>
                    <a:gs pos="0">
                      <a:schemeClr val="hlink">
                        <a:gamma/>
                        <a:shade val="46275"/>
                        <a:invGamma/>
                      </a:schemeClr>
                    </a:gs>
                    <a:gs pos="50000">
                      <a:schemeClr val="hlink"/>
                    </a:gs>
                    <a:gs pos="100000">
                      <a:schemeClr val="hlink">
                        <a:gamma/>
                        <a:shade val="46275"/>
                        <a:invGamma/>
                      </a:schemeClr>
                    </a:gs>
                  </a:gsLst>
                  <a:lin ang="5400000" scaled="1"/>
                </a:gradFill>
              </a14:hiddenFill>
            </a:ex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wrap="none" anchor="ctr"/>
          <a:lstStyle/>
          <a:p>
            <a:pPr latinLnBrk="1"/>
            <a:r>
              <a:rPr kumimoji="1" lang="ar-SA" altLang="ko-KR"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الويب 1.0</a:t>
            </a:r>
            <a:r>
              <a:rPr kumimoji="1" lang="en-US" altLang="ko-KR"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r>
            <a:br>
              <a:rPr kumimoji="1" lang="en-US" altLang="ko-KR"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br>
            <a:r>
              <a:rPr kumimoji="1" lang="en-US" altLang="ko-KR"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Web 1.0</a:t>
            </a:r>
            <a:endParaRPr kumimoji="1" lang="en-US" altLang="ko-KR" b="1" dirty="0">
              <a:solidFill>
                <a:schemeClr val="bg1"/>
              </a:solidFill>
              <a:effectLst>
                <a:outerShdw blurRad="38100" dist="38100" dir="2700000" algn="tl">
                  <a:srgbClr val="000000">
                    <a:alpha val="43137"/>
                  </a:srgbClr>
                </a:outerShdw>
              </a:effectLst>
              <a:latin typeface="Times New Roman" pitchFamily="18" charset="0"/>
              <a:ea typeface="굴림" pitchFamily="34" charset="-127"/>
              <a:cs typeface="Times New Roman" pitchFamily="18" charset="0"/>
            </a:endParaRPr>
          </a:p>
        </p:txBody>
      </p:sp>
      <p:sp>
        <p:nvSpPr>
          <p:cNvPr id="37" name="مستطيل 36"/>
          <p:cNvSpPr/>
          <p:nvPr/>
        </p:nvSpPr>
        <p:spPr bwMode="auto">
          <a:xfrm>
            <a:off x="4500562" y="5500702"/>
            <a:ext cx="2928958" cy="500066"/>
          </a:xfrm>
          <a:prstGeom prst="rect">
            <a:avLst/>
          </a:prstGeom>
          <a:ln>
            <a:noFill/>
          </a:ln>
          <a:effectLst/>
          <a:scene3d>
            <a:camera prst="orthographicFront">
              <a:rot lat="0" lon="0" rev="0"/>
            </a:camera>
            <a:lightRig rig="glow" dir="t">
              <a:rot lat="0" lon="0" rev="14100000"/>
            </a:lightRig>
          </a:scene3d>
          <a:sp3d prstMaterial="softEdge">
            <a:bevelT w="127000" prst="artDeco"/>
          </a:sp3d>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hemeClr val="accent5"/>
          </a:lnRef>
          <a:fillRef idx="3">
            <a:schemeClr val="accent5"/>
          </a:fillRef>
          <a:effectRef idx="3">
            <a:schemeClr val="accent5"/>
          </a:effectRef>
          <a:fontRef idx="minor">
            <a:schemeClr val="lt1"/>
          </a:fontRef>
        </p:style>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ar-SA" sz="3200" b="0" i="0" u="none" strike="noStrike" cap="none" normalizeH="0" baseline="0" dirty="0" smtClean="0">
                <a:ln>
                  <a:noFill/>
                </a:ln>
                <a:solidFill>
                  <a:srgbClr val="006600"/>
                </a:solidFill>
                <a:latin typeface="Arial" pitchFamily="34" charset="0"/>
              </a:rPr>
              <a:t>أجيال الويب</a:t>
            </a:r>
          </a:p>
        </p:txBody>
      </p:sp>
      <p:sp>
        <p:nvSpPr>
          <p:cNvPr id="38" name="AutoShape 110"/>
          <p:cNvSpPr>
            <a:spLocks noChangeArrowheads="1"/>
          </p:cNvSpPr>
          <p:nvPr/>
        </p:nvSpPr>
        <p:spPr bwMode="gray">
          <a:xfrm>
            <a:off x="5357818" y="4286256"/>
            <a:ext cx="1285884" cy="638195"/>
          </a:xfrm>
          <a:prstGeom prst="roundRect">
            <a:avLst>
              <a:gd name="adj" fmla="val 16667"/>
            </a:avLst>
          </a:prstGeom>
          <a:noFill/>
          <a:ln>
            <a:noFill/>
          </a:ln>
          <a:effectLst/>
          <a:extLst>
            <a:ext uri="{909E8E84-426E-40DD-AFC4-6F175D3DCCD1}">
              <a14:hiddenFill xmlns:a14="http://schemas.microsoft.com/office/drawing/2010/main">
                <a:gradFill rotWithShape="1">
                  <a:gsLst>
                    <a:gs pos="0">
                      <a:schemeClr val="hlink">
                        <a:gamma/>
                        <a:shade val="46275"/>
                        <a:invGamma/>
                      </a:schemeClr>
                    </a:gs>
                    <a:gs pos="50000">
                      <a:schemeClr val="hlink"/>
                    </a:gs>
                    <a:gs pos="100000">
                      <a:schemeClr val="hlink">
                        <a:gamma/>
                        <a:shade val="46275"/>
                        <a:invGamma/>
                      </a:schemeClr>
                    </a:gs>
                  </a:gsLst>
                  <a:lin ang="5400000" scaled="1"/>
                </a:gradFill>
              </a14:hiddenFill>
            </a:ex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wrap="none" anchor="ctr"/>
          <a:lstStyle/>
          <a:p>
            <a:pPr latinLnBrk="1"/>
            <a:r>
              <a:rPr kumimoji="1" lang="ar-SA" altLang="ko-KR"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الويب 2.0</a:t>
            </a:r>
            <a:r>
              <a:rPr kumimoji="1" lang="en-US" altLang="ko-KR"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r>
            <a:br>
              <a:rPr kumimoji="1" lang="en-US" altLang="ko-KR"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br>
            <a:r>
              <a:rPr kumimoji="1" lang="en-US" altLang="ko-KR"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Web 2.0</a:t>
            </a:r>
            <a:endParaRPr kumimoji="1" lang="en-US" altLang="ko-KR" b="1" dirty="0">
              <a:solidFill>
                <a:schemeClr val="bg1"/>
              </a:solidFill>
              <a:effectLst>
                <a:outerShdw blurRad="38100" dist="38100" dir="2700000" algn="tl">
                  <a:srgbClr val="000000">
                    <a:alpha val="43137"/>
                  </a:srgbClr>
                </a:outerShdw>
              </a:effectLst>
              <a:latin typeface="Times New Roman" pitchFamily="18" charset="0"/>
              <a:ea typeface="굴림" pitchFamily="34" charset="-127"/>
              <a:cs typeface="Times New Roman" pitchFamily="18" charset="0"/>
            </a:endParaRPr>
          </a:p>
        </p:txBody>
      </p:sp>
      <p:sp>
        <p:nvSpPr>
          <p:cNvPr id="39" name="AutoShape 110"/>
          <p:cNvSpPr>
            <a:spLocks noChangeArrowheads="1"/>
          </p:cNvSpPr>
          <p:nvPr/>
        </p:nvSpPr>
        <p:spPr bwMode="gray">
          <a:xfrm>
            <a:off x="3786182" y="4286256"/>
            <a:ext cx="1285884" cy="638195"/>
          </a:xfrm>
          <a:prstGeom prst="roundRect">
            <a:avLst>
              <a:gd name="adj" fmla="val 16667"/>
            </a:avLst>
          </a:prstGeom>
          <a:noFill/>
          <a:ln>
            <a:noFill/>
          </a:ln>
          <a:effectLst/>
          <a:extLst>
            <a:ext uri="{909E8E84-426E-40DD-AFC4-6F175D3DCCD1}">
              <a14:hiddenFill xmlns:a14="http://schemas.microsoft.com/office/drawing/2010/main">
                <a:gradFill rotWithShape="1">
                  <a:gsLst>
                    <a:gs pos="0">
                      <a:schemeClr val="hlink">
                        <a:gamma/>
                        <a:shade val="46275"/>
                        <a:invGamma/>
                      </a:schemeClr>
                    </a:gs>
                    <a:gs pos="50000">
                      <a:schemeClr val="hlink"/>
                    </a:gs>
                    <a:gs pos="100000">
                      <a:schemeClr val="hlink">
                        <a:gamma/>
                        <a:shade val="46275"/>
                        <a:invGamma/>
                      </a:schemeClr>
                    </a:gs>
                  </a:gsLst>
                  <a:lin ang="5400000" scaled="1"/>
                </a:gradFill>
              </a14:hiddenFill>
            </a:ex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wrap="none" anchor="ctr"/>
          <a:lstStyle/>
          <a:p>
            <a:pPr latinLnBrk="1"/>
            <a:r>
              <a:rPr kumimoji="1" lang="ar-SA" altLang="ko-KR"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الويب 3.0</a:t>
            </a:r>
            <a:r>
              <a:rPr kumimoji="1" lang="en-US" altLang="ko-KR"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r>
            <a:br>
              <a:rPr kumimoji="1" lang="en-US" altLang="ko-KR"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br>
            <a:r>
              <a:rPr kumimoji="1" lang="en-US" altLang="ko-KR"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Web 3.0</a:t>
            </a:r>
            <a:endParaRPr kumimoji="1" lang="en-US" altLang="ko-KR" b="1" dirty="0">
              <a:solidFill>
                <a:schemeClr val="bg1"/>
              </a:solidFill>
              <a:effectLst>
                <a:outerShdw blurRad="38100" dist="38100" dir="2700000" algn="tl">
                  <a:srgbClr val="000000">
                    <a:alpha val="43137"/>
                  </a:srgbClr>
                </a:outerShdw>
              </a:effectLst>
              <a:latin typeface="Times New Roman" pitchFamily="18" charset="0"/>
              <a:ea typeface="굴림" pitchFamily="34" charset="-127"/>
              <a:cs typeface="Times New Roman" pitchFamily="18" charset="0"/>
            </a:endParaRPr>
          </a:p>
        </p:txBody>
      </p:sp>
    </p:spTree>
    <p:extLst>
      <p:ext uri="{BB962C8B-B14F-4D97-AF65-F5344CB8AC3E}">
        <p14:creationId xmlns:p14="http://schemas.microsoft.com/office/powerpoint/2010/main" val="15473499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0418" name="Rectangle 2"/>
          <p:cNvSpPr>
            <a:spLocks noGrp="1" noChangeArrowheads="1"/>
          </p:cNvSpPr>
          <p:nvPr>
            <p:ph type="title"/>
          </p:nvPr>
        </p:nvSpPr>
        <p:spPr>
          <a:xfrm>
            <a:off x="1619672" y="276399"/>
            <a:ext cx="7488832" cy="715962"/>
          </a:xfrm>
        </p:spPr>
        <p:txBody>
          <a:bodyPr/>
          <a:lstStyle/>
          <a:p>
            <a:pPr algn="ctr"/>
            <a:r>
              <a:rPr lang="ar-SA" altLang="ar-SA" sz="4000" dirty="0" smtClean="0">
                <a:solidFill>
                  <a:srgbClr val="008000"/>
                </a:solidFill>
                <a:effectLst>
                  <a:outerShdw blurRad="38100" dist="38100" dir="2700000" algn="tl">
                    <a:srgbClr val="000000">
                      <a:alpha val="43137"/>
                    </a:srgbClr>
                  </a:outerShdw>
                </a:effectLst>
              </a:rPr>
              <a:t>أدوات التعلم عن طريق الويب </a:t>
            </a:r>
          </a:p>
        </p:txBody>
      </p:sp>
      <p:sp>
        <p:nvSpPr>
          <p:cNvPr id="69" name="Rectangle 3"/>
          <p:cNvSpPr txBox="1">
            <a:spLocks noChangeArrowheads="1"/>
          </p:cNvSpPr>
          <p:nvPr/>
        </p:nvSpPr>
        <p:spPr bwMode="auto">
          <a:xfrm>
            <a:off x="1785918" y="1447816"/>
            <a:ext cx="7129482" cy="4981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lgn="just" rtl="1">
              <a:spcBef>
                <a:spcPct val="20000"/>
              </a:spcBef>
            </a:pPr>
            <a:endParaRPr lang="ar-SA" altLang="ko-KR" sz="3000" kern="0" dirty="0" smtClean="0">
              <a:latin typeface="Times New Roman" pitchFamily="18" charset="0"/>
              <a:ea typeface="굴림" pitchFamily="34" charset="-127"/>
              <a:cs typeface="Times New Roman" pitchFamily="18" charset="0"/>
            </a:endParaRPr>
          </a:p>
        </p:txBody>
      </p:sp>
      <p:pic>
        <p:nvPicPr>
          <p:cNvPr id="162818" name="Picture 2"/>
          <p:cNvPicPr>
            <a:picLocks noChangeAspect="1" noChangeArrowheads="1"/>
          </p:cNvPicPr>
          <p:nvPr/>
        </p:nvPicPr>
        <p:blipFill>
          <a:blip r:embed="rId4">
            <a:clrChange>
              <a:clrFrom>
                <a:srgbClr val="336599"/>
              </a:clrFrom>
              <a:clrTo>
                <a:srgbClr val="336599">
                  <a:alpha val="0"/>
                </a:srgbClr>
              </a:clrTo>
            </a:clrChange>
            <a:duotone>
              <a:schemeClr val="accent2">
                <a:shade val="45000"/>
                <a:satMod val="135000"/>
              </a:schemeClr>
              <a:prstClr val="white"/>
            </a:duotone>
          </a:blip>
          <a:srcRect l="29167" t="33333" r="60416" b="11666"/>
          <a:stretch>
            <a:fillRect/>
          </a:stretch>
        </p:blipFill>
        <p:spPr bwMode="auto">
          <a:xfrm>
            <a:off x="214282" y="428604"/>
            <a:ext cx="1428760" cy="4714908"/>
          </a:xfrm>
          <a:prstGeom prst="rect">
            <a:avLst/>
          </a:prstGeom>
          <a:noFill/>
          <a:ln w="9525">
            <a:noFill/>
            <a:miter lim="800000"/>
            <a:headEnd/>
            <a:tailEnd/>
          </a:ln>
          <a:effectLst/>
        </p:spPr>
      </p:pic>
      <p:pic>
        <p:nvPicPr>
          <p:cNvPr id="8" name="صورة 7" descr="UNSET.jpg"/>
          <p:cNvPicPr>
            <a:picLocks noChangeAspect="1"/>
          </p:cNvPicPr>
          <p:nvPr/>
        </p:nvPicPr>
        <p:blipFill>
          <a:blip r:embed="rId5"/>
          <a:stretch>
            <a:fillRect/>
          </a:stretch>
        </p:blipFill>
        <p:spPr>
          <a:xfrm>
            <a:off x="2071670" y="1428736"/>
            <a:ext cx="6810406" cy="5162288"/>
          </a:xfrm>
          <a:prstGeom prst="rect">
            <a:avLst/>
          </a:prstGeom>
        </p:spPr>
      </p:pic>
    </p:spTree>
    <p:extLst>
      <p:ext uri="{BB962C8B-B14F-4D97-AF65-F5344CB8AC3E}">
        <p14:creationId xmlns:p14="http://schemas.microsoft.com/office/powerpoint/2010/main" val="15473499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0418" name="Rectangle 2"/>
          <p:cNvSpPr>
            <a:spLocks noGrp="1" noChangeArrowheads="1"/>
          </p:cNvSpPr>
          <p:nvPr>
            <p:ph type="title"/>
          </p:nvPr>
        </p:nvSpPr>
        <p:spPr>
          <a:xfrm>
            <a:off x="1619672" y="276399"/>
            <a:ext cx="7488832" cy="715962"/>
          </a:xfrm>
        </p:spPr>
        <p:txBody>
          <a:bodyPr/>
          <a:lstStyle/>
          <a:p>
            <a:pPr algn="ctr"/>
            <a:r>
              <a:rPr lang="ar-SA" altLang="ar-SA" sz="4000" dirty="0" smtClean="0">
                <a:solidFill>
                  <a:srgbClr val="008000"/>
                </a:solidFill>
                <a:effectLst>
                  <a:outerShdw blurRad="38100" dist="38100" dir="2700000" algn="tl">
                    <a:srgbClr val="000000">
                      <a:alpha val="43137"/>
                    </a:srgbClr>
                  </a:outerShdw>
                </a:effectLst>
              </a:rPr>
              <a:t>أدوات التعلم عن طريق الويب </a:t>
            </a:r>
          </a:p>
        </p:txBody>
      </p:sp>
      <p:sp>
        <p:nvSpPr>
          <p:cNvPr id="69" name="Rectangle 3"/>
          <p:cNvSpPr txBox="1">
            <a:spLocks noChangeArrowheads="1"/>
          </p:cNvSpPr>
          <p:nvPr/>
        </p:nvSpPr>
        <p:spPr bwMode="auto">
          <a:xfrm>
            <a:off x="1785918" y="1447816"/>
            <a:ext cx="7129482" cy="4981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lgn="just" rtl="1">
              <a:spcBef>
                <a:spcPct val="20000"/>
              </a:spcBef>
            </a:pPr>
            <a:endParaRPr lang="ar-SA" altLang="ko-KR" sz="3000" kern="0" dirty="0" smtClean="0">
              <a:latin typeface="Times New Roman" pitchFamily="18" charset="0"/>
              <a:ea typeface="굴림" pitchFamily="34" charset="-127"/>
              <a:cs typeface="Times New Roman" pitchFamily="18" charset="0"/>
            </a:endParaRPr>
          </a:p>
        </p:txBody>
      </p:sp>
      <p:pic>
        <p:nvPicPr>
          <p:cNvPr id="162818" name="Picture 2"/>
          <p:cNvPicPr>
            <a:picLocks noChangeAspect="1" noChangeArrowheads="1"/>
          </p:cNvPicPr>
          <p:nvPr/>
        </p:nvPicPr>
        <p:blipFill>
          <a:blip r:embed="rId4">
            <a:clrChange>
              <a:clrFrom>
                <a:srgbClr val="336599"/>
              </a:clrFrom>
              <a:clrTo>
                <a:srgbClr val="336599">
                  <a:alpha val="0"/>
                </a:srgbClr>
              </a:clrTo>
            </a:clrChange>
            <a:duotone>
              <a:schemeClr val="accent2">
                <a:shade val="45000"/>
                <a:satMod val="135000"/>
              </a:schemeClr>
              <a:prstClr val="white"/>
            </a:duotone>
          </a:blip>
          <a:srcRect l="29167" t="33333" r="60416" b="11666"/>
          <a:stretch>
            <a:fillRect/>
          </a:stretch>
        </p:blipFill>
        <p:spPr bwMode="auto">
          <a:xfrm>
            <a:off x="214282" y="428604"/>
            <a:ext cx="1428760" cy="4714908"/>
          </a:xfrm>
          <a:prstGeom prst="rect">
            <a:avLst/>
          </a:prstGeom>
          <a:noFill/>
          <a:ln w="9525">
            <a:noFill/>
            <a:miter lim="800000"/>
            <a:headEnd/>
            <a:tailEnd/>
          </a:ln>
          <a:effectLst/>
        </p:spPr>
      </p:pic>
      <p:pic>
        <p:nvPicPr>
          <p:cNvPr id="7" name="صورة 6" descr="Web3.jpg"/>
          <p:cNvPicPr>
            <a:picLocks noChangeAspect="1"/>
          </p:cNvPicPr>
          <p:nvPr/>
        </p:nvPicPr>
        <p:blipFill>
          <a:blip r:embed="rId5"/>
          <a:stretch>
            <a:fillRect/>
          </a:stretch>
        </p:blipFill>
        <p:spPr>
          <a:xfrm>
            <a:off x="1928794" y="1357298"/>
            <a:ext cx="2933700" cy="3400425"/>
          </a:xfrm>
          <a:prstGeom prst="rect">
            <a:avLst/>
          </a:prstGeom>
        </p:spPr>
      </p:pic>
      <p:sp>
        <p:nvSpPr>
          <p:cNvPr id="9" name="مربع نص 8"/>
          <p:cNvSpPr txBox="1"/>
          <p:nvPr/>
        </p:nvSpPr>
        <p:spPr>
          <a:xfrm>
            <a:off x="2143108" y="4000504"/>
            <a:ext cx="6572296" cy="1938992"/>
          </a:xfrm>
          <a:prstGeom prst="rect">
            <a:avLst/>
          </a:prstGeom>
          <a:noFill/>
        </p:spPr>
        <p:txBody>
          <a:bodyPr wrap="square" rtlCol="1">
            <a:spAutoFit/>
          </a:bodyPr>
          <a:lstStyle/>
          <a:p>
            <a:pPr algn="r" rtl="1">
              <a:buFont typeface="Arial" pitchFamily="34" charset="0"/>
              <a:buChar char="•"/>
            </a:pPr>
            <a:r>
              <a:rPr lang="ar-SA" sz="3200" dirty="0" smtClean="0"/>
              <a:t> يعتمد بشكل أساسي على الذكاء الاصطناعي.</a:t>
            </a:r>
          </a:p>
          <a:p>
            <a:pPr algn="r" rtl="1">
              <a:buFont typeface="Arial" pitchFamily="34" charset="0"/>
              <a:buChar char="•"/>
            </a:pPr>
            <a:r>
              <a:rPr lang="ar-SA" sz="3200" dirty="0" smtClean="0"/>
              <a:t> يقوم تحويل بيانات الويب إلى لغة تفهمها الآلة.</a:t>
            </a:r>
          </a:p>
          <a:p>
            <a:pPr algn="r" rtl="1">
              <a:buFont typeface="Arial" pitchFamily="34" charset="0"/>
              <a:buChar char="•"/>
            </a:pPr>
            <a:r>
              <a:rPr lang="ar-SA" sz="3200" dirty="0" smtClean="0"/>
              <a:t> يكون البحث أكثر سهولة ودقة في النتائج</a:t>
            </a:r>
            <a:r>
              <a:rPr lang="ar-SA" sz="2800" dirty="0" smtClean="0"/>
              <a:t>.</a:t>
            </a:r>
            <a:endParaRPr lang="ar-SA" dirty="0" smtClean="0"/>
          </a:p>
          <a:p>
            <a:pPr algn="r"/>
            <a:endParaRPr lang="en-US" dirty="0" smtClean="0"/>
          </a:p>
        </p:txBody>
      </p:sp>
      <p:sp>
        <p:nvSpPr>
          <p:cNvPr id="10" name="مستطيل مستدير الزوايا 9"/>
          <p:cNvSpPr/>
          <p:nvPr/>
        </p:nvSpPr>
        <p:spPr bwMode="auto">
          <a:xfrm>
            <a:off x="4929190" y="1500174"/>
            <a:ext cx="3714776" cy="2071702"/>
          </a:xfrm>
          <a:prstGeom prst="roundRect">
            <a:avLst/>
          </a:prstGeom>
          <a:gradFill flip="none" rotWithShape="1">
            <a:gsLst>
              <a:gs pos="0">
                <a:srgbClr val="B3B30D">
                  <a:tint val="66000"/>
                  <a:satMod val="160000"/>
                </a:srgbClr>
              </a:gs>
              <a:gs pos="50000">
                <a:srgbClr val="B3B30D">
                  <a:tint val="44500"/>
                  <a:satMod val="160000"/>
                </a:srgbClr>
              </a:gs>
              <a:gs pos="100000">
                <a:srgbClr val="B3B30D">
                  <a:tint val="23500"/>
                  <a:satMod val="160000"/>
                </a:srgbClr>
              </a:gs>
            </a:gsLst>
            <a:lin ang="2700000" scaled="1"/>
            <a:tileRect/>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r>
              <a:rPr lang="ar-SA" sz="3200" b="1" dirty="0" smtClean="0">
                <a:solidFill>
                  <a:schemeClr val="accent6">
                    <a:lumMod val="50000"/>
                  </a:schemeClr>
                </a:solidFill>
                <a:latin typeface="WinSoft Pro" pitchFamily="2" charset="-78"/>
                <a:cs typeface="WinSoft Pro" pitchFamily="2" charset="-78"/>
              </a:rPr>
              <a:t>الجيل الثالث: الويب 3.0 </a:t>
            </a:r>
            <a:endParaRPr lang="en-US" sz="3200" b="1" dirty="0" smtClean="0">
              <a:solidFill>
                <a:schemeClr val="accent6">
                  <a:lumMod val="50000"/>
                </a:schemeClr>
              </a:solidFill>
              <a:latin typeface="WinSoft Pro" pitchFamily="2" charset="-78"/>
              <a:cs typeface="WinSoft Pro" pitchFamily="2" charset="-78"/>
            </a:endParaRPr>
          </a:p>
          <a:p>
            <a:r>
              <a:rPr lang="en-US" sz="3600" b="1" dirty="0" smtClean="0">
                <a:solidFill>
                  <a:schemeClr val="accent6">
                    <a:lumMod val="50000"/>
                  </a:schemeClr>
                </a:solidFill>
                <a:latin typeface="WinSoft Pro" pitchFamily="2" charset="-78"/>
                <a:cs typeface="WinSoft Pro" pitchFamily="2" charset="-78"/>
              </a:rPr>
              <a:t>Semantic Web </a:t>
            </a:r>
          </a:p>
          <a:p>
            <a:r>
              <a:rPr lang="en-US" sz="3200" b="1" dirty="0" smtClean="0">
                <a:solidFill>
                  <a:schemeClr val="accent6">
                    <a:lumMod val="50000"/>
                  </a:schemeClr>
                </a:solidFill>
                <a:latin typeface="WinSoft Pro" pitchFamily="2" charset="-78"/>
                <a:cs typeface="WinSoft Pro" pitchFamily="2" charset="-78"/>
              </a:rPr>
              <a:t> </a:t>
            </a:r>
            <a:r>
              <a:rPr lang="ar-SA" sz="3200" b="1" dirty="0" smtClean="0">
                <a:solidFill>
                  <a:schemeClr val="accent6">
                    <a:lumMod val="50000"/>
                  </a:schemeClr>
                </a:solidFill>
                <a:latin typeface="WinSoft Pro" pitchFamily="2" charset="-78"/>
                <a:cs typeface="WinSoft Pro" pitchFamily="2" charset="-78"/>
              </a:rPr>
              <a:t>الويب الدلالي</a:t>
            </a:r>
          </a:p>
        </p:txBody>
      </p:sp>
    </p:spTree>
    <p:extLst>
      <p:ext uri="{BB962C8B-B14F-4D97-AF65-F5344CB8AC3E}">
        <p14:creationId xmlns:p14="http://schemas.microsoft.com/office/powerpoint/2010/main" val="15473499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9" name="Rectangle 3"/>
          <p:cNvSpPr>
            <a:spLocks noGrp="1" noChangeArrowheads="1"/>
          </p:cNvSpPr>
          <p:nvPr>
            <p:ph type="body" idx="1"/>
          </p:nvPr>
        </p:nvSpPr>
        <p:spPr>
          <a:xfrm>
            <a:off x="3786182" y="1571612"/>
            <a:ext cx="5129218" cy="1500198"/>
          </a:xfrm>
        </p:spPr>
        <p:txBody>
          <a:bodyPr/>
          <a:lstStyle/>
          <a:p>
            <a:pPr marL="0" indent="0" algn="just">
              <a:buNone/>
            </a:pPr>
            <a:r>
              <a:rPr lang="ar-SA" altLang="ko-KR" sz="3600" dirty="0" smtClean="0">
                <a:solidFill>
                  <a:srgbClr val="000000"/>
                </a:solidFill>
                <a:effectLst>
                  <a:outerShdw blurRad="38100" dist="38100" dir="2700000" algn="tl">
                    <a:srgbClr val="000000">
                      <a:alpha val="43137"/>
                    </a:srgbClr>
                  </a:outerShdw>
                </a:effectLst>
                <a:latin typeface="Arial" panose="020B0604020202020204" pitchFamily="34" charset="0"/>
                <a:ea typeface="굴림" pitchFamily="34" charset="-127"/>
                <a:cs typeface="Arial" panose="020B0604020202020204" pitchFamily="34" charset="0"/>
              </a:rPr>
              <a:t>عرض تقديمي رقم (2)و(3):</a:t>
            </a:r>
          </a:p>
          <a:p>
            <a:pPr marL="0" indent="0" algn="just">
              <a:buNone/>
            </a:pPr>
            <a:r>
              <a:rPr lang="ar-SA" altLang="ko-KR" sz="3600" dirty="0" smtClean="0">
                <a:solidFill>
                  <a:srgbClr val="000000"/>
                </a:solidFill>
                <a:effectLst>
                  <a:outerShdw blurRad="38100" dist="38100" dir="2700000" algn="tl">
                    <a:srgbClr val="000000">
                      <a:alpha val="43137"/>
                    </a:srgbClr>
                  </a:outerShdw>
                </a:effectLst>
                <a:latin typeface="Arial" panose="020B0604020202020204" pitchFamily="34" charset="0"/>
                <a:ea typeface="굴림" pitchFamily="34" charset="-127"/>
                <a:cs typeface="Arial" panose="020B0604020202020204" pitchFamily="34" charset="0"/>
              </a:rPr>
              <a:t>مدة العرض: (15 دقيقة)</a:t>
            </a:r>
          </a:p>
          <a:p>
            <a:pPr marL="0" indent="0" algn="just">
              <a:buNone/>
            </a:pPr>
            <a:endParaRPr lang="ar-SA" altLang="ko-KR" sz="3600" dirty="0" smtClean="0">
              <a:solidFill>
                <a:srgbClr val="000000"/>
              </a:solidFill>
              <a:latin typeface="Arial" panose="020B0604020202020204" pitchFamily="34" charset="0"/>
              <a:ea typeface="굴림" pitchFamily="34" charset="-127"/>
              <a:cs typeface="Arial" panose="020B0604020202020204" pitchFamily="34" charset="0"/>
            </a:endParaRPr>
          </a:p>
        </p:txBody>
      </p:sp>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0418" name="Rectangle 2"/>
          <p:cNvSpPr>
            <a:spLocks noGrp="1" noChangeArrowheads="1"/>
          </p:cNvSpPr>
          <p:nvPr>
            <p:ph type="title"/>
          </p:nvPr>
        </p:nvSpPr>
        <p:spPr>
          <a:xfrm>
            <a:off x="1814264" y="276399"/>
            <a:ext cx="6934200" cy="715962"/>
          </a:xfrm>
        </p:spPr>
        <p:txBody>
          <a:bodyPr/>
          <a:lstStyle/>
          <a:p>
            <a:pPr algn="ctr"/>
            <a:r>
              <a:rPr lang="ar-SA" altLang="ar-SA" sz="4000" dirty="0" smtClean="0">
                <a:solidFill>
                  <a:srgbClr val="008000"/>
                </a:solidFill>
                <a:effectLst>
                  <a:outerShdw blurRad="38100" dist="38100" dir="2700000" algn="tl">
                    <a:srgbClr val="000000">
                      <a:alpha val="43137"/>
                    </a:srgbClr>
                  </a:outerShdw>
                </a:effectLst>
              </a:rPr>
              <a:t>واجب جماعي</a:t>
            </a:r>
          </a:p>
        </p:txBody>
      </p:sp>
      <p:pic>
        <p:nvPicPr>
          <p:cNvPr id="5" name="صورة 4" descr="presentation-icon.png"/>
          <p:cNvPicPr>
            <a:picLocks noChangeAspect="1"/>
          </p:cNvPicPr>
          <p:nvPr/>
        </p:nvPicPr>
        <p:blipFill>
          <a:blip r:embed="rId4" cstate="print">
            <a:duotone>
              <a:schemeClr val="accent1">
                <a:shade val="45000"/>
                <a:satMod val="135000"/>
              </a:schemeClr>
              <a:prstClr val="white"/>
            </a:duotone>
          </a:blip>
          <a:stretch>
            <a:fillRect/>
          </a:stretch>
        </p:blipFill>
        <p:spPr>
          <a:xfrm>
            <a:off x="1785918" y="1000108"/>
            <a:ext cx="3143248" cy="3143248"/>
          </a:xfrm>
          <a:prstGeom prst="rect">
            <a:avLst/>
          </a:prstGeom>
        </p:spPr>
      </p:pic>
      <p:sp>
        <p:nvSpPr>
          <p:cNvPr id="6" name="مربع نص 5"/>
          <p:cNvSpPr txBox="1"/>
          <p:nvPr/>
        </p:nvSpPr>
        <p:spPr>
          <a:xfrm>
            <a:off x="2071670" y="3857628"/>
            <a:ext cx="6858048" cy="1754326"/>
          </a:xfrm>
          <a:prstGeom prst="rect">
            <a:avLst/>
          </a:prstGeom>
          <a:noFill/>
        </p:spPr>
        <p:txBody>
          <a:bodyPr wrap="square" rtlCol="1">
            <a:spAutoFit/>
          </a:bodyPr>
          <a:lstStyle/>
          <a:p>
            <a:r>
              <a:rPr lang="ar-SA" sz="3600" dirty="0" smtClean="0"/>
              <a:t>تطبيقات الويب 2.0 المختلفة واستخداماتها في التعليم مع استعراض أمثلة ونماذج لذلك.</a:t>
            </a:r>
          </a:p>
          <a:p>
            <a:endParaRPr lang="ar-SA" sz="3600" dirty="0"/>
          </a:p>
        </p:txBody>
      </p:sp>
    </p:spTree>
    <p:extLst>
      <p:ext uri="{BB962C8B-B14F-4D97-AF65-F5344CB8AC3E}">
        <p14:creationId xmlns:p14="http://schemas.microsoft.com/office/powerpoint/2010/main" val="4055198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9" name="Rectangle 3"/>
          <p:cNvSpPr txBox="1">
            <a:spLocks noChangeArrowheads="1"/>
          </p:cNvSpPr>
          <p:nvPr/>
        </p:nvSpPr>
        <p:spPr bwMode="auto">
          <a:xfrm>
            <a:off x="1857356" y="1643050"/>
            <a:ext cx="7079704"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lgn="just" rtl="1">
              <a:spcBef>
                <a:spcPct val="20000"/>
              </a:spcBef>
              <a:defRPr/>
            </a:pPr>
            <a:r>
              <a:rPr lang="ar-SA" altLang="ko-KR" sz="3200" kern="0" dirty="0" smtClean="0">
                <a:solidFill>
                  <a:srgbClr val="000000"/>
                </a:solidFill>
                <a:latin typeface="Times New Roman" pitchFamily="18" charset="0"/>
                <a:ea typeface="굴림" pitchFamily="34" charset="-127"/>
                <a:cs typeface="Times New Roman" pitchFamily="18" charset="0"/>
              </a:rPr>
              <a:t>هو منظومة تعليمية لتقديم البرامج التعليمية أو التدريبية للمتعلمين أو المتدربين في أي وقت وفي أي مكان باستخدام تقنيات المعلومات والاتصالات التفاعلية مثل (الإنترنت، الإذاعة، القنوات المحلية أو الفضائية للتلفاز، الأقراص المدمجة، التليفون، البريد الإلكتروني، أجهزة الحاسوب، المؤتمرات عن بعد) لتوفير بيئة تعليمية تفاعلية متعددة المصادر.</a:t>
            </a:r>
          </a:p>
          <a:p>
            <a:pPr marL="0" marR="0" lvl="0" indent="0" algn="just" defTabSz="914400" rtl="1" eaLnBrk="1" fontAlgn="base" latinLnBrk="0" hangingPunct="1">
              <a:lnSpc>
                <a:spcPct val="100000"/>
              </a:lnSpc>
              <a:spcBef>
                <a:spcPct val="20000"/>
              </a:spcBef>
              <a:spcAft>
                <a:spcPct val="0"/>
              </a:spcAft>
              <a:buClrTx/>
              <a:buSzTx/>
              <a:buFontTx/>
              <a:buNone/>
              <a:tabLst/>
              <a:defRPr/>
            </a:pPr>
            <a:endParaRPr kumimoji="0" lang="ar-SA" altLang="ko-KR" sz="3200" b="0" i="0" u="none" strike="noStrike" kern="0" cap="none" spc="0" normalizeH="0" baseline="0" noProof="0" dirty="0" smtClean="0">
              <a:ln>
                <a:noFill/>
              </a:ln>
              <a:solidFill>
                <a:srgbClr val="000000"/>
              </a:solidFill>
              <a:effectLst/>
              <a:uLnTx/>
              <a:uFillTx/>
              <a:latin typeface="Times New Roman" pitchFamily="18" charset="0"/>
              <a:ea typeface="굴림" pitchFamily="34" charset="-127"/>
              <a:cs typeface="Times New Roman" pitchFamily="18" charset="0"/>
            </a:endParaRPr>
          </a:p>
        </p:txBody>
      </p:sp>
      <p:pic>
        <p:nvPicPr>
          <p:cNvPr id="10" name="صورة 9" descr="elearning-courses-for-sale.jpg"/>
          <p:cNvPicPr>
            <a:picLocks noChangeAspect="1"/>
          </p:cNvPicPr>
          <p:nvPr/>
        </p:nvPicPr>
        <p:blipFill>
          <a:blip r:embed="rId4">
            <a:duotone>
              <a:schemeClr val="accent6">
                <a:shade val="45000"/>
                <a:satMod val="135000"/>
              </a:schemeClr>
              <a:prstClr val="white"/>
            </a:duotone>
          </a:blip>
          <a:stretch>
            <a:fillRect/>
          </a:stretch>
        </p:blipFill>
        <p:spPr>
          <a:xfrm>
            <a:off x="71406" y="1142984"/>
            <a:ext cx="1684160" cy="1428760"/>
          </a:xfrm>
          <a:prstGeom prst="rect">
            <a:avLst/>
          </a:prstGeom>
          <a:ln>
            <a:noFill/>
          </a:ln>
          <a:effectLst>
            <a:softEdge rad="112500"/>
          </a:effectLst>
        </p:spPr>
      </p:pic>
      <p:pic>
        <p:nvPicPr>
          <p:cNvPr id="11" name="صورة 10" descr="Elearning_Publishing_jpg.jpg"/>
          <p:cNvPicPr>
            <a:picLocks noChangeAspect="1"/>
          </p:cNvPicPr>
          <p:nvPr/>
        </p:nvPicPr>
        <p:blipFill>
          <a:blip r:embed="rId5">
            <a:duotone>
              <a:schemeClr val="accent6">
                <a:shade val="45000"/>
                <a:satMod val="135000"/>
              </a:schemeClr>
              <a:prstClr val="white"/>
            </a:duotone>
          </a:blip>
          <a:stretch>
            <a:fillRect/>
          </a:stretch>
        </p:blipFill>
        <p:spPr>
          <a:xfrm>
            <a:off x="71406" y="2857496"/>
            <a:ext cx="1647823" cy="1643074"/>
          </a:xfrm>
          <a:prstGeom prst="rect">
            <a:avLst/>
          </a:prstGeom>
          <a:ln>
            <a:noFill/>
          </a:ln>
          <a:effectLst>
            <a:softEdge rad="112500"/>
          </a:effectLst>
        </p:spPr>
      </p:pic>
      <p:sp>
        <p:nvSpPr>
          <p:cNvPr id="13" name="Rectangle 2"/>
          <p:cNvSpPr txBox="1">
            <a:spLocks noChangeArrowheads="1"/>
          </p:cNvSpPr>
          <p:nvPr/>
        </p:nvSpPr>
        <p:spPr bwMode="auto">
          <a:xfrm>
            <a:off x="1619672" y="276399"/>
            <a:ext cx="7488832" cy="71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SA" altLang="ar-SA" sz="4000" b="0" i="0" u="none" strike="noStrike" kern="0" cap="none" spc="0" normalizeH="0" baseline="0" noProof="0" smtClean="0">
                <a:ln>
                  <a:noFill/>
                </a:ln>
                <a:solidFill>
                  <a:srgbClr val="008000"/>
                </a:solidFill>
                <a:effectLst>
                  <a:outerShdw blurRad="38100" dist="38100" dir="2700000" algn="tl">
                    <a:srgbClr val="000000">
                      <a:alpha val="43137"/>
                    </a:srgbClr>
                  </a:outerShdw>
                </a:effectLst>
                <a:uLnTx/>
                <a:uFillTx/>
                <a:latin typeface="+mj-lt"/>
                <a:ea typeface="+mj-ea"/>
                <a:cs typeface="+mj-cs"/>
              </a:rPr>
              <a:t>نماذج من مستحدثات تقنيات التعليم </a:t>
            </a:r>
            <a:endParaRPr kumimoji="0" lang="en-US" altLang="ar-SA" sz="4000" b="0" i="0" u="none" strike="noStrike" kern="0" cap="none" spc="0" normalizeH="0" baseline="0" noProof="0" dirty="0">
              <a:ln>
                <a:noFill/>
              </a:ln>
              <a:solidFill>
                <a:srgbClr val="008000"/>
              </a:solidFill>
              <a:effectLst>
                <a:outerShdw blurRad="38100" dist="38100" dir="2700000" algn="tl">
                  <a:srgbClr val="000000">
                    <a:alpha val="43137"/>
                  </a:srgbClr>
                </a:outerShdw>
              </a:effectLst>
              <a:uLnTx/>
              <a:uFillTx/>
              <a:latin typeface="+mj-lt"/>
              <a:ea typeface="+mj-ea"/>
              <a:cs typeface="+mj-cs"/>
            </a:endParaRPr>
          </a:p>
        </p:txBody>
      </p:sp>
      <p:sp>
        <p:nvSpPr>
          <p:cNvPr id="14" name="Rectangle 3"/>
          <p:cNvSpPr/>
          <p:nvPr/>
        </p:nvSpPr>
        <p:spPr>
          <a:xfrm>
            <a:off x="2200549" y="897057"/>
            <a:ext cx="6697322" cy="646331"/>
          </a:xfrm>
          <a:prstGeom prst="rect">
            <a:avLst/>
          </a:prstGeom>
        </p:spPr>
        <p:txBody>
          <a:bodyPr wrap="square">
            <a:spAutoFit/>
          </a:bodyPr>
          <a:lstStyle/>
          <a:p>
            <a:pPr rtl="1"/>
            <a:r>
              <a:rPr lang="ar-SA" altLang="ar-SA" sz="3600" dirty="0" smtClean="0">
                <a:solidFill>
                  <a:schemeClr val="bg1">
                    <a:lumMod val="50000"/>
                  </a:schemeClr>
                </a:solidFill>
              </a:rPr>
              <a:t>ثالثاً: التعلم الإلكتروني </a:t>
            </a:r>
            <a:r>
              <a:rPr lang="en-US" altLang="ar-SA" sz="3200" dirty="0" smtClean="0">
                <a:solidFill>
                  <a:schemeClr val="bg1">
                    <a:lumMod val="50000"/>
                  </a:schemeClr>
                </a:solidFill>
                <a:latin typeface="Times New Roman" panose="02020603050405020304" pitchFamily="18" charset="0"/>
                <a:cs typeface="Times New Roman" panose="02020603050405020304" pitchFamily="18" charset="0"/>
              </a:rPr>
              <a:t>E-Learning</a:t>
            </a:r>
            <a:endParaRPr lang="ar-SA" sz="2800" dirty="0">
              <a:solidFill>
                <a:schemeClr val="bg1">
                  <a:lumMod val="50000"/>
                </a:schemeClr>
              </a:solidFill>
              <a:latin typeface="Times New Roman" panose="02020603050405020304" pitchFamily="18" charset="0"/>
              <a:cs typeface="Times New Roman" panose="02020603050405020304" pitchFamily="18" charset="0"/>
            </a:endParaRPr>
          </a:p>
        </p:txBody>
      </p:sp>
      <p:sp>
        <p:nvSpPr>
          <p:cNvPr id="15" name="مستطيل 14"/>
          <p:cNvSpPr/>
          <p:nvPr/>
        </p:nvSpPr>
        <p:spPr bwMode="auto">
          <a:xfrm>
            <a:off x="2357422" y="5429264"/>
            <a:ext cx="6500858" cy="1214446"/>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1" anchor="ctr"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ar-SA" sz="2800" b="0" i="0" u="none" strike="noStrike" cap="none" normalizeH="0" baseline="0" dirty="0" smtClean="0">
                <a:ln>
                  <a:noFill/>
                </a:ln>
                <a:solidFill>
                  <a:srgbClr val="0070C0"/>
                </a:solidFill>
                <a:effectLst/>
                <a:latin typeface="Arial" pitchFamily="34" charset="0"/>
              </a:rPr>
              <a:t>صح أم خطأ:</a:t>
            </a:r>
            <a:r>
              <a:rPr kumimoji="0" lang="ar-SA" sz="2800" b="0" i="0" u="none" strike="noStrike" cap="none" normalizeH="0" dirty="0" smtClean="0">
                <a:ln>
                  <a:noFill/>
                </a:ln>
                <a:solidFill>
                  <a:srgbClr val="0070C0"/>
                </a:solidFill>
                <a:effectLst/>
                <a:latin typeface="Arial" pitchFamily="34" charset="0"/>
              </a:rPr>
              <a:t> </a:t>
            </a:r>
            <a:r>
              <a:rPr kumimoji="0" lang="ar-SA" sz="2800" b="0" i="0" u="none" strike="noStrike" cap="none" normalizeH="0" dirty="0" err="1" smtClean="0">
                <a:ln>
                  <a:noFill/>
                </a:ln>
                <a:solidFill>
                  <a:schemeClr val="tx1"/>
                </a:solidFill>
                <a:effectLst/>
                <a:latin typeface="Arial" pitchFamily="34" charset="0"/>
              </a:rPr>
              <a:t>لايمكن</a:t>
            </a:r>
            <a:r>
              <a:rPr kumimoji="0" lang="ar-SA" sz="2800" b="0" i="0" u="none" strike="noStrike" cap="none" normalizeH="0" dirty="0" smtClean="0">
                <a:ln>
                  <a:noFill/>
                </a:ln>
                <a:solidFill>
                  <a:schemeClr val="tx1"/>
                </a:solidFill>
                <a:effectLst/>
                <a:latin typeface="Arial" pitchFamily="34" charset="0"/>
              </a:rPr>
              <a:t> أن يكون هناك تعلم إلكتروني</a:t>
            </a:r>
            <a:br>
              <a:rPr kumimoji="0" lang="ar-SA" sz="2800" b="0" i="0" u="none" strike="noStrike" cap="none" normalizeH="0" dirty="0" smtClean="0">
                <a:ln>
                  <a:noFill/>
                </a:ln>
                <a:solidFill>
                  <a:schemeClr val="tx1"/>
                </a:solidFill>
                <a:effectLst/>
                <a:latin typeface="Arial" pitchFamily="34" charset="0"/>
              </a:rPr>
            </a:br>
            <a:r>
              <a:rPr kumimoji="0" lang="ar-SA" sz="2800" b="0" i="0" u="none" strike="noStrike" cap="none" normalizeH="0" dirty="0" smtClean="0">
                <a:ln>
                  <a:noFill/>
                </a:ln>
                <a:solidFill>
                  <a:schemeClr val="tx1"/>
                </a:solidFill>
                <a:effectLst/>
                <a:latin typeface="Arial" pitchFamily="34" charset="0"/>
              </a:rPr>
              <a:t> بدون وجود اتصال إنترنت. </a:t>
            </a:r>
            <a:r>
              <a:rPr kumimoji="0" lang="ar-SA" sz="2800" b="0" i="0" u="none" strike="noStrike" cap="none" normalizeH="0" dirty="0" smtClean="0">
                <a:ln>
                  <a:noFill/>
                </a:ln>
                <a:solidFill>
                  <a:srgbClr val="0070C0"/>
                </a:solidFill>
                <a:effectLst/>
                <a:latin typeface="Arial" pitchFamily="34" charset="0"/>
              </a:rPr>
              <a:t>أعطي مثال؟</a:t>
            </a:r>
            <a:endParaRPr kumimoji="0" lang="ar-SA" b="0" i="0" u="none" strike="noStrike" cap="none" normalizeH="0" baseline="0" dirty="0" smtClean="0">
              <a:ln>
                <a:noFill/>
              </a:ln>
              <a:solidFill>
                <a:srgbClr val="0070C0"/>
              </a:solidFill>
              <a:effectLst/>
              <a:latin typeface="Arial" pitchFamily="34" charset="0"/>
            </a:endParaRPr>
          </a:p>
        </p:txBody>
      </p:sp>
      <p:pic>
        <p:nvPicPr>
          <p:cNvPr id="16" name="Picture 2" descr="https://encrypted-tbn3.gstatic.com/images?q=tbn:ANd9GcTCxXRB-zROqUugusuenxqUaTsnk4XqXDC31em7n7wXE9x0BSEs"/>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633540" y="4714884"/>
            <a:ext cx="2081204" cy="2081205"/>
          </a:xfrm>
          <a:prstGeom prst="rect">
            <a:avLst/>
          </a:prstGeom>
          <a:noFill/>
        </p:spPr>
      </p:pic>
    </p:spTree>
    <p:extLst>
      <p:ext uri="{BB962C8B-B14F-4D97-AF65-F5344CB8AC3E}">
        <p14:creationId xmlns:p14="http://schemas.microsoft.com/office/powerpoint/2010/main" val="1547349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trips(downLeft)">
                                      <p:cBhvr>
                                        <p:cTn id="7" dur="500"/>
                                        <p:tgtEl>
                                          <p:spTgt spid="15"/>
                                        </p:tgtEl>
                                      </p:cBhvr>
                                    </p:animEffect>
                                  </p:childTnLst>
                                </p:cTn>
                              </p:par>
                              <p:par>
                                <p:cTn id="8" presetID="18" presetClass="entr" presetSubtype="12"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strips(downLeft)">
                                      <p:cBhvr>
                                        <p:cTn id="1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0418" name="Rectangle 2"/>
          <p:cNvSpPr>
            <a:spLocks noGrp="1" noChangeArrowheads="1"/>
          </p:cNvSpPr>
          <p:nvPr>
            <p:ph type="title"/>
          </p:nvPr>
        </p:nvSpPr>
        <p:spPr>
          <a:xfrm>
            <a:off x="1619672" y="276399"/>
            <a:ext cx="7488832" cy="715962"/>
          </a:xfrm>
        </p:spPr>
        <p:txBody>
          <a:bodyPr/>
          <a:lstStyle/>
          <a:p>
            <a:pPr algn="ctr"/>
            <a:r>
              <a:rPr lang="ar-SA" altLang="ar-SA" sz="4000" dirty="0" smtClean="0">
                <a:solidFill>
                  <a:srgbClr val="008000"/>
                </a:solidFill>
                <a:effectLst>
                  <a:outerShdw blurRad="38100" dist="38100" dir="2700000" algn="tl">
                    <a:srgbClr val="000000">
                      <a:alpha val="43137"/>
                    </a:srgbClr>
                  </a:outerShdw>
                </a:effectLst>
              </a:rPr>
              <a:t>أنماط التعلم الإلكتروني</a:t>
            </a:r>
            <a:endParaRPr lang="en-US" altLang="ar-SA" sz="4000" dirty="0">
              <a:solidFill>
                <a:srgbClr val="008000"/>
              </a:solidFill>
              <a:effectLst>
                <a:outerShdw blurRad="38100" dist="38100" dir="2700000" algn="tl">
                  <a:srgbClr val="000000">
                    <a:alpha val="43137"/>
                  </a:srgbClr>
                </a:outerShdw>
              </a:effectLst>
            </a:endParaRPr>
          </a:p>
        </p:txBody>
      </p:sp>
      <p:sp>
        <p:nvSpPr>
          <p:cNvPr id="69" name="Rectangle 3"/>
          <p:cNvSpPr txBox="1">
            <a:spLocks noChangeArrowheads="1"/>
          </p:cNvSpPr>
          <p:nvPr/>
        </p:nvSpPr>
        <p:spPr bwMode="auto">
          <a:xfrm>
            <a:off x="1857356" y="1571612"/>
            <a:ext cx="7079704" cy="5000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lang="ar-SA" sz="3000" b="1" dirty="0" smtClean="0">
                <a:solidFill>
                  <a:schemeClr val="accent6">
                    <a:lumMod val="75000"/>
                  </a:schemeClr>
                </a:solidFill>
                <a:latin typeface="Times New Roman" pitchFamily="18" charset="0"/>
                <a:cs typeface="Times New Roman" pitchFamily="18" charset="0"/>
              </a:rPr>
              <a:t>التعلم الإلكتروني المتزامن</a:t>
            </a:r>
            <a:br>
              <a:rPr lang="ar-SA" sz="3000" b="1" dirty="0" smtClean="0">
                <a:solidFill>
                  <a:schemeClr val="accent6">
                    <a:lumMod val="75000"/>
                  </a:schemeClr>
                </a:solidFill>
                <a:latin typeface="Times New Roman" pitchFamily="18" charset="0"/>
                <a:cs typeface="Times New Roman" pitchFamily="18" charset="0"/>
              </a:rPr>
            </a:br>
            <a:r>
              <a:rPr lang="ar-SA" sz="3000" b="1" dirty="0" smtClean="0">
                <a:solidFill>
                  <a:schemeClr val="accent6">
                    <a:lumMod val="75000"/>
                  </a:schemeClr>
                </a:solidFill>
                <a:latin typeface="Times New Roman" pitchFamily="18" charset="0"/>
                <a:cs typeface="Times New Roman" pitchFamily="18" charset="0"/>
              </a:rPr>
              <a:t> (</a:t>
            </a:r>
            <a:r>
              <a:rPr lang="en-US" sz="3000" b="1" dirty="0" smtClean="0">
                <a:solidFill>
                  <a:schemeClr val="accent6">
                    <a:lumMod val="75000"/>
                  </a:schemeClr>
                </a:solidFill>
                <a:latin typeface="Times New Roman" pitchFamily="18" charset="0"/>
                <a:cs typeface="Times New Roman" pitchFamily="18" charset="0"/>
              </a:rPr>
              <a:t>(Asynchronous E-Learning </a:t>
            </a:r>
            <a:r>
              <a:rPr lang="ar-SA" sz="3000" b="1" dirty="0" smtClean="0">
                <a:solidFill>
                  <a:schemeClr val="accent6">
                    <a:lumMod val="75000"/>
                  </a:schemeClr>
                </a:solidFill>
                <a:latin typeface="Times New Roman" pitchFamily="18" charset="0"/>
                <a:cs typeface="Times New Roman" pitchFamily="18" charset="0"/>
              </a:rPr>
              <a:t>: </a:t>
            </a:r>
          </a:p>
          <a:p>
            <a:pPr marL="342900" marR="0" lvl="0" indent="-342900" algn="just" defTabSz="914400" rtl="1" eaLnBrk="1" fontAlgn="auto" latinLnBrk="0" hangingPunct="1">
              <a:lnSpc>
                <a:spcPct val="100000"/>
              </a:lnSpc>
              <a:spcBef>
                <a:spcPct val="20000"/>
              </a:spcBef>
              <a:spcAft>
                <a:spcPts val="0"/>
              </a:spcAft>
              <a:buClrTx/>
              <a:buSzTx/>
              <a:tabLst/>
              <a:defRPr/>
            </a:pPr>
            <a:r>
              <a:rPr lang="ar-SA" sz="3000" dirty="0" smtClean="0">
                <a:latin typeface="Times New Roman" pitchFamily="18" charset="0"/>
                <a:cs typeface="Times New Roman" pitchFamily="18" charset="0"/>
              </a:rPr>
              <a:t>وهو التعليم المباشر والذي يحتاج إلى وجود المعلم والمتعلمين في نفس الوقت.</a:t>
            </a:r>
            <a:endParaRPr lang="en-US" sz="3000" dirty="0" smtClean="0">
              <a:latin typeface="Times New Roman" pitchFamily="18" charset="0"/>
              <a:cs typeface="Times New Roman" pitchFamily="18" charset="0"/>
            </a:endParaRPr>
          </a:p>
          <a:p>
            <a:pPr marL="342900" indent="-342900" algn="r" rtl="1" fontAlgn="auto">
              <a:spcBef>
                <a:spcPct val="20000"/>
              </a:spcBef>
              <a:spcAft>
                <a:spcPts val="0"/>
              </a:spcAft>
              <a:buFont typeface="Arial" pitchFamily="34" charset="0"/>
              <a:buChar char="•"/>
              <a:defRPr/>
            </a:pPr>
            <a:r>
              <a:rPr lang="ar-SA" sz="3000" b="1" dirty="0" smtClean="0">
                <a:solidFill>
                  <a:schemeClr val="accent6">
                    <a:lumMod val="75000"/>
                  </a:schemeClr>
                </a:solidFill>
                <a:latin typeface="Times New Roman" pitchFamily="18" charset="0"/>
                <a:cs typeface="Times New Roman" pitchFamily="18" charset="0"/>
              </a:rPr>
              <a:t>التعلم الإلكتروني غير المتزامن</a:t>
            </a:r>
            <a:br>
              <a:rPr lang="ar-SA" sz="3000" b="1" dirty="0" smtClean="0">
                <a:solidFill>
                  <a:schemeClr val="accent6">
                    <a:lumMod val="75000"/>
                  </a:schemeClr>
                </a:solidFill>
                <a:latin typeface="Times New Roman" pitchFamily="18" charset="0"/>
                <a:cs typeface="Times New Roman" pitchFamily="18" charset="0"/>
              </a:rPr>
            </a:br>
            <a:r>
              <a:rPr lang="ar-SA" sz="3000" b="1" dirty="0" smtClean="0">
                <a:solidFill>
                  <a:schemeClr val="accent6">
                    <a:lumMod val="75000"/>
                  </a:schemeClr>
                </a:solidFill>
                <a:latin typeface="Times New Roman" pitchFamily="18" charset="0"/>
                <a:cs typeface="Times New Roman" pitchFamily="18" charset="0"/>
              </a:rPr>
              <a:t> (</a:t>
            </a:r>
            <a:r>
              <a:rPr lang="en-US" sz="3000" b="1" dirty="0" smtClean="0">
                <a:solidFill>
                  <a:schemeClr val="accent6">
                    <a:lumMod val="75000"/>
                  </a:schemeClr>
                </a:solidFill>
                <a:latin typeface="Times New Roman" pitchFamily="18" charset="0"/>
                <a:cs typeface="Times New Roman" pitchFamily="18" charset="0"/>
              </a:rPr>
              <a:t>(Asynchronous E-Learning </a:t>
            </a:r>
            <a:r>
              <a:rPr lang="ar-SA" sz="3000" b="1" dirty="0" smtClean="0">
                <a:solidFill>
                  <a:schemeClr val="accent6">
                    <a:lumMod val="75000"/>
                  </a:schemeClr>
                </a:solidFill>
                <a:latin typeface="Times New Roman" pitchFamily="18" charset="0"/>
                <a:cs typeface="Times New Roman" pitchFamily="18" charset="0"/>
              </a:rPr>
              <a:t>:</a:t>
            </a:r>
          </a:p>
          <a:p>
            <a:pPr marL="342900" indent="-342900" algn="just" rtl="1" fontAlgn="auto">
              <a:spcBef>
                <a:spcPct val="20000"/>
              </a:spcBef>
              <a:spcAft>
                <a:spcPts val="0"/>
              </a:spcAft>
              <a:defRPr/>
            </a:pPr>
            <a:r>
              <a:rPr lang="ar-SA" sz="3000" dirty="0" smtClean="0">
                <a:latin typeface="Times New Roman" pitchFamily="18" charset="0"/>
                <a:cs typeface="Times New Roman" pitchFamily="18" charset="0"/>
              </a:rPr>
              <a:t>وهو التعليم غير المباشر الذي لا يحتاج إلى وجود المتعلمين في نفس الوقت.</a:t>
            </a:r>
            <a:endParaRPr lang="en-US" sz="3000" dirty="0" smtClean="0">
              <a:latin typeface="Times New Roman" pitchFamily="18" charset="0"/>
              <a:cs typeface="Times New Roman" pitchFamily="18" charset="0"/>
            </a:endParaRPr>
          </a:p>
          <a:p>
            <a:pPr marL="0" marR="0" lvl="0" indent="0" algn="just" defTabSz="914400" rtl="1" eaLnBrk="1" fontAlgn="base" latinLnBrk="0" hangingPunct="1">
              <a:lnSpc>
                <a:spcPct val="100000"/>
              </a:lnSpc>
              <a:spcBef>
                <a:spcPct val="20000"/>
              </a:spcBef>
              <a:spcAft>
                <a:spcPct val="0"/>
              </a:spcAft>
              <a:buClrTx/>
              <a:buSzTx/>
              <a:buFontTx/>
              <a:buNone/>
              <a:tabLst/>
              <a:defRPr/>
            </a:pPr>
            <a:endParaRPr kumimoji="0" lang="ar-SA" altLang="ko-KR" sz="3200" b="0" i="0" u="none" strike="noStrike" kern="0" cap="none" spc="0" normalizeH="0" baseline="0" noProof="0" dirty="0" smtClean="0">
              <a:ln>
                <a:noFill/>
              </a:ln>
              <a:solidFill>
                <a:srgbClr val="000000"/>
              </a:solidFill>
              <a:effectLst/>
              <a:uLnTx/>
              <a:uFillTx/>
              <a:latin typeface="Times New Roman" pitchFamily="18" charset="0"/>
              <a:ea typeface="굴림" pitchFamily="34" charset="-127"/>
              <a:cs typeface="Times New Roman" pitchFamily="18" charset="0"/>
            </a:endParaRPr>
          </a:p>
        </p:txBody>
      </p:sp>
      <p:pic>
        <p:nvPicPr>
          <p:cNvPr id="10" name="صورة 9" descr="elearning-courses-for-sale.jpg"/>
          <p:cNvPicPr>
            <a:picLocks noChangeAspect="1"/>
          </p:cNvPicPr>
          <p:nvPr/>
        </p:nvPicPr>
        <p:blipFill>
          <a:blip r:embed="rId4">
            <a:duotone>
              <a:schemeClr val="accent6">
                <a:shade val="45000"/>
                <a:satMod val="135000"/>
              </a:schemeClr>
              <a:prstClr val="white"/>
            </a:duotone>
          </a:blip>
          <a:stretch>
            <a:fillRect/>
          </a:stretch>
        </p:blipFill>
        <p:spPr>
          <a:xfrm>
            <a:off x="71406" y="1142984"/>
            <a:ext cx="1684160" cy="1428760"/>
          </a:xfrm>
          <a:prstGeom prst="rect">
            <a:avLst/>
          </a:prstGeom>
          <a:ln>
            <a:noFill/>
          </a:ln>
          <a:effectLst>
            <a:softEdge rad="112500"/>
          </a:effectLst>
        </p:spPr>
      </p:pic>
      <p:pic>
        <p:nvPicPr>
          <p:cNvPr id="11" name="صورة 10" descr="Elearning_Publishing_jpg.jpg"/>
          <p:cNvPicPr>
            <a:picLocks noChangeAspect="1"/>
          </p:cNvPicPr>
          <p:nvPr/>
        </p:nvPicPr>
        <p:blipFill>
          <a:blip r:embed="rId5">
            <a:duotone>
              <a:schemeClr val="accent6">
                <a:shade val="45000"/>
                <a:satMod val="135000"/>
              </a:schemeClr>
              <a:prstClr val="white"/>
            </a:duotone>
          </a:blip>
          <a:stretch>
            <a:fillRect/>
          </a:stretch>
        </p:blipFill>
        <p:spPr>
          <a:xfrm>
            <a:off x="71406" y="2857496"/>
            <a:ext cx="1647823" cy="1643074"/>
          </a:xfrm>
          <a:prstGeom prst="rect">
            <a:avLst/>
          </a:prstGeom>
          <a:ln>
            <a:noFill/>
          </a:ln>
          <a:effectLst>
            <a:softEdge rad="112500"/>
          </a:effectLst>
        </p:spPr>
      </p:pic>
    </p:spTree>
    <p:extLst>
      <p:ext uri="{BB962C8B-B14F-4D97-AF65-F5344CB8AC3E}">
        <p14:creationId xmlns:p14="http://schemas.microsoft.com/office/powerpoint/2010/main" val="15473499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0418" name="Rectangle 2"/>
          <p:cNvSpPr>
            <a:spLocks noGrp="1" noChangeArrowheads="1"/>
          </p:cNvSpPr>
          <p:nvPr>
            <p:ph type="title"/>
          </p:nvPr>
        </p:nvSpPr>
        <p:spPr>
          <a:xfrm>
            <a:off x="1619672" y="276399"/>
            <a:ext cx="7488832" cy="715962"/>
          </a:xfrm>
        </p:spPr>
        <p:txBody>
          <a:bodyPr/>
          <a:lstStyle/>
          <a:p>
            <a:pPr algn="ctr"/>
            <a:r>
              <a:rPr lang="ar-SA" altLang="ar-SA" sz="4000" dirty="0" smtClean="0">
                <a:solidFill>
                  <a:srgbClr val="008000"/>
                </a:solidFill>
                <a:effectLst>
                  <a:outerShdw blurRad="38100" dist="38100" dir="2700000" algn="tl">
                    <a:srgbClr val="000000">
                      <a:alpha val="43137"/>
                    </a:srgbClr>
                  </a:outerShdw>
                </a:effectLst>
              </a:rPr>
              <a:t>أشكال استخدام التعلم الإلكتروني </a:t>
            </a:r>
          </a:p>
        </p:txBody>
      </p:sp>
      <p:sp>
        <p:nvSpPr>
          <p:cNvPr id="69" name="Rectangle 3"/>
          <p:cNvSpPr txBox="1">
            <a:spLocks noChangeArrowheads="1"/>
          </p:cNvSpPr>
          <p:nvPr/>
        </p:nvSpPr>
        <p:spPr bwMode="auto">
          <a:xfrm>
            <a:off x="1785918" y="1571612"/>
            <a:ext cx="7358082" cy="5000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R="0" lvl="0" algn="r" defTabSz="914400" rtl="1" eaLnBrk="1" fontAlgn="auto" latinLnBrk="0" hangingPunct="1">
              <a:lnSpc>
                <a:spcPct val="100000"/>
              </a:lnSpc>
              <a:spcBef>
                <a:spcPct val="20000"/>
              </a:spcBef>
              <a:spcAft>
                <a:spcPts val="0"/>
              </a:spcAft>
              <a:buClrTx/>
              <a:buSzTx/>
              <a:buFont typeface="Arial" pitchFamily="34" charset="0"/>
              <a:buChar char="•"/>
              <a:tabLst/>
              <a:defRPr/>
            </a:pPr>
            <a:r>
              <a:rPr lang="ar-SA" sz="3000" dirty="0" smtClean="0">
                <a:solidFill>
                  <a:schemeClr val="accent6">
                    <a:lumMod val="75000"/>
                  </a:schemeClr>
                </a:solidFill>
                <a:latin typeface="Times New Roman" pitchFamily="18" charset="0"/>
                <a:cs typeface="Times New Roman" pitchFamily="18" charset="0"/>
              </a:rPr>
              <a:t>التعلم الإلكتروني الجزئي:</a:t>
            </a:r>
          </a:p>
          <a:p>
            <a:pPr marR="0" lvl="0" algn="r" defTabSz="914400" rtl="1" eaLnBrk="1" fontAlgn="auto" latinLnBrk="0" hangingPunct="1">
              <a:lnSpc>
                <a:spcPct val="100000"/>
              </a:lnSpc>
              <a:spcBef>
                <a:spcPct val="20000"/>
              </a:spcBef>
              <a:spcAft>
                <a:spcPts val="0"/>
              </a:spcAft>
              <a:buClrTx/>
              <a:buSzTx/>
              <a:tabLst/>
              <a:defRPr/>
            </a:pPr>
            <a:r>
              <a:rPr lang="ar-SA" sz="3000" dirty="0" smtClean="0">
                <a:solidFill>
                  <a:srgbClr val="000000"/>
                </a:solidFill>
                <a:latin typeface="Times New Roman" pitchFamily="18" charset="0"/>
                <a:cs typeface="Times New Roman" pitchFamily="18" charset="0"/>
              </a:rPr>
              <a:t>استخدام تقنيات التعليم الإلكتروني مع التعليم الصفي المعتاد.</a:t>
            </a:r>
          </a:p>
          <a:p>
            <a:pPr marR="0" lvl="0" algn="r" defTabSz="914400" rtl="1" eaLnBrk="1" fontAlgn="auto" latinLnBrk="0" hangingPunct="1">
              <a:lnSpc>
                <a:spcPct val="100000"/>
              </a:lnSpc>
              <a:spcBef>
                <a:spcPct val="20000"/>
              </a:spcBef>
              <a:spcAft>
                <a:spcPts val="0"/>
              </a:spcAft>
              <a:buClrTx/>
              <a:buSzTx/>
              <a:tabLst/>
              <a:defRPr/>
            </a:pPr>
            <a:r>
              <a:rPr lang="ar-SA" sz="3000" dirty="0" smtClean="0">
                <a:solidFill>
                  <a:srgbClr val="000000"/>
                </a:solidFill>
                <a:latin typeface="Times New Roman" pitchFamily="18" charset="0"/>
                <a:cs typeface="Times New Roman" pitchFamily="18" charset="0"/>
              </a:rPr>
              <a:t>مثل: توجيه الطلاب إجراء بحث بالرجوع إلى الإنترنت.</a:t>
            </a:r>
          </a:p>
          <a:p>
            <a:pPr marR="0" lvl="0" algn="r" defTabSz="914400" rtl="1" eaLnBrk="1" fontAlgn="auto" latinLnBrk="0" hangingPunct="1">
              <a:lnSpc>
                <a:spcPct val="100000"/>
              </a:lnSpc>
              <a:spcBef>
                <a:spcPct val="20000"/>
              </a:spcBef>
              <a:spcAft>
                <a:spcPts val="0"/>
              </a:spcAft>
              <a:buClrTx/>
              <a:buSzTx/>
              <a:tabLst/>
              <a:defRPr/>
            </a:pPr>
            <a:endParaRPr lang="ar-SA" sz="3000" dirty="0" smtClean="0">
              <a:solidFill>
                <a:schemeClr val="accent6">
                  <a:lumMod val="75000"/>
                </a:schemeClr>
              </a:solidFill>
              <a:latin typeface="Times New Roman" pitchFamily="18" charset="0"/>
              <a:cs typeface="Times New Roman" pitchFamily="18" charset="0"/>
            </a:endParaRPr>
          </a:p>
          <a:p>
            <a:pPr marR="0" lvl="0" algn="r" defTabSz="914400" rtl="1" eaLnBrk="1" fontAlgn="auto" latinLnBrk="0" hangingPunct="1">
              <a:lnSpc>
                <a:spcPct val="100000"/>
              </a:lnSpc>
              <a:spcBef>
                <a:spcPct val="20000"/>
              </a:spcBef>
              <a:spcAft>
                <a:spcPts val="0"/>
              </a:spcAft>
              <a:buClrTx/>
              <a:buSzTx/>
              <a:buFont typeface="Arial" pitchFamily="34" charset="0"/>
              <a:buChar char="•"/>
              <a:tabLst/>
              <a:defRPr/>
            </a:pPr>
            <a:r>
              <a:rPr lang="ar-SA" sz="3000" dirty="0" smtClean="0">
                <a:solidFill>
                  <a:schemeClr val="accent6">
                    <a:lumMod val="75000"/>
                  </a:schemeClr>
                </a:solidFill>
                <a:latin typeface="Times New Roman" pitchFamily="18" charset="0"/>
                <a:cs typeface="Times New Roman" pitchFamily="18" charset="0"/>
              </a:rPr>
              <a:t>التعلم الإلكتروني المختلط ( التعلم المدمج ):</a:t>
            </a:r>
          </a:p>
          <a:p>
            <a:pPr marR="0" lvl="0" algn="r" defTabSz="914400" rtl="1" eaLnBrk="1" fontAlgn="auto" latinLnBrk="0" hangingPunct="1">
              <a:lnSpc>
                <a:spcPct val="100000"/>
              </a:lnSpc>
              <a:spcBef>
                <a:spcPct val="20000"/>
              </a:spcBef>
              <a:spcAft>
                <a:spcPts val="0"/>
              </a:spcAft>
              <a:buClrTx/>
              <a:buSzTx/>
              <a:tabLst/>
              <a:defRPr/>
            </a:pPr>
            <a:r>
              <a:rPr lang="ar-SA" sz="3000" dirty="0" smtClean="0">
                <a:solidFill>
                  <a:srgbClr val="000000"/>
                </a:solidFill>
                <a:latin typeface="Times New Roman" pitchFamily="18" charset="0"/>
                <a:cs typeface="Times New Roman" pitchFamily="18" charset="0"/>
              </a:rPr>
              <a:t>هو الجمع بين التعلم الصفي والتعلم </a:t>
            </a:r>
            <a:r>
              <a:rPr lang="ar-SA" sz="3000" dirty="0" smtClean="0">
                <a:solidFill>
                  <a:srgbClr val="0070C0"/>
                </a:solidFill>
                <a:latin typeface="Times New Roman" pitchFamily="18" charset="0"/>
                <a:cs typeface="Times New Roman" pitchFamily="18" charset="0"/>
              </a:rPr>
              <a:t>الالكتروني داخل غرفة الصف</a:t>
            </a:r>
            <a:r>
              <a:rPr lang="ar-SA" sz="3000" dirty="0" smtClean="0">
                <a:solidFill>
                  <a:srgbClr val="000000"/>
                </a:solidFill>
                <a:latin typeface="Times New Roman" pitchFamily="18" charset="0"/>
                <a:cs typeface="Times New Roman" pitchFamily="18" charset="0"/>
              </a:rPr>
              <a:t>, مع التأكيد على أن </a:t>
            </a:r>
            <a:r>
              <a:rPr lang="ar-SA" sz="3000" dirty="0" smtClean="0">
                <a:solidFill>
                  <a:srgbClr val="0070C0"/>
                </a:solidFill>
                <a:latin typeface="Times New Roman" pitchFamily="18" charset="0"/>
                <a:cs typeface="Times New Roman" pitchFamily="18" charset="0"/>
              </a:rPr>
              <a:t>دور المعلم </a:t>
            </a:r>
            <a:r>
              <a:rPr lang="ar-SA" sz="3000" dirty="0" smtClean="0">
                <a:solidFill>
                  <a:srgbClr val="000000"/>
                </a:solidFill>
                <a:latin typeface="Times New Roman" pitchFamily="18" charset="0"/>
                <a:cs typeface="Times New Roman" pitchFamily="18" charset="0"/>
              </a:rPr>
              <a:t>ليس الملقن بل الموجه والمدير للموقف التعليمي و</a:t>
            </a:r>
            <a:r>
              <a:rPr lang="ar-SA" sz="3000" dirty="0" smtClean="0">
                <a:solidFill>
                  <a:srgbClr val="0070C0"/>
                </a:solidFill>
                <a:latin typeface="Times New Roman" pitchFamily="18" charset="0"/>
                <a:cs typeface="Times New Roman" pitchFamily="18" charset="0"/>
              </a:rPr>
              <a:t>دور المتعلم  </a:t>
            </a:r>
            <a:r>
              <a:rPr lang="ar-SA" sz="3000" dirty="0" smtClean="0">
                <a:solidFill>
                  <a:srgbClr val="000000"/>
                </a:solidFill>
                <a:latin typeface="Times New Roman" pitchFamily="18" charset="0"/>
                <a:cs typeface="Times New Roman" pitchFamily="18" charset="0"/>
              </a:rPr>
              <a:t>هو الأساس.</a:t>
            </a:r>
          </a:p>
          <a:p>
            <a:pPr marR="0" lvl="0" algn="r" defTabSz="914400" rtl="1" eaLnBrk="1" fontAlgn="auto" latinLnBrk="0" hangingPunct="1">
              <a:lnSpc>
                <a:spcPct val="100000"/>
              </a:lnSpc>
              <a:spcBef>
                <a:spcPct val="20000"/>
              </a:spcBef>
              <a:spcAft>
                <a:spcPts val="0"/>
              </a:spcAft>
              <a:buClrTx/>
              <a:buSzTx/>
              <a:tabLst/>
              <a:defRPr/>
            </a:pPr>
            <a:r>
              <a:rPr lang="ar-SA" sz="3000" dirty="0" smtClean="0">
                <a:solidFill>
                  <a:srgbClr val="000000"/>
                </a:solidFill>
                <a:latin typeface="Times New Roman" pitchFamily="18" charset="0"/>
                <a:cs typeface="Times New Roman" pitchFamily="18" charset="0"/>
              </a:rPr>
              <a:t>مثل: استخدام برمجية تعليمية.</a:t>
            </a:r>
            <a:endParaRPr lang="ar-SA" sz="3000" dirty="0" smtClean="0">
              <a:solidFill>
                <a:schemeClr val="accent6">
                  <a:lumMod val="75000"/>
                </a:schemeClr>
              </a:solidFill>
              <a:latin typeface="Times New Roman" pitchFamily="18" charset="0"/>
              <a:cs typeface="Times New Roman" pitchFamily="18" charset="0"/>
            </a:endParaRPr>
          </a:p>
        </p:txBody>
      </p:sp>
      <p:pic>
        <p:nvPicPr>
          <p:cNvPr id="10" name="صورة 9" descr="elearning-courses-for-sale.jpg"/>
          <p:cNvPicPr>
            <a:picLocks noChangeAspect="1"/>
          </p:cNvPicPr>
          <p:nvPr/>
        </p:nvPicPr>
        <p:blipFill>
          <a:blip r:embed="rId4">
            <a:duotone>
              <a:schemeClr val="accent6">
                <a:shade val="45000"/>
                <a:satMod val="135000"/>
              </a:schemeClr>
              <a:prstClr val="white"/>
            </a:duotone>
          </a:blip>
          <a:stretch>
            <a:fillRect/>
          </a:stretch>
        </p:blipFill>
        <p:spPr>
          <a:xfrm>
            <a:off x="71406" y="1142984"/>
            <a:ext cx="1684160" cy="1428760"/>
          </a:xfrm>
          <a:prstGeom prst="rect">
            <a:avLst/>
          </a:prstGeom>
          <a:ln>
            <a:noFill/>
          </a:ln>
          <a:effectLst>
            <a:softEdge rad="112500"/>
          </a:effectLst>
        </p:spPr>
      </p:pic>
      <p:pic>
        <p:nvPicPr>
          <p:cNvPr id="11" name="صورة 10" descr="Elearning_Publishing_jpg.jpg"/>
          <p:cNvPicPr>
            <a:picLocks noChangeAspect="1"/>
          </p:cNvPicPr>
          <p:nvPr/>
        </p:nvPicPr>
        <p:blipFill>
          <a:blip r:embed="rId5">
            <a:duotone>
              <a:schemeClr val="accent6">
                <a:shade val="45000"/>
                <a:satMod val="135000"/>
              </a:schemeClr>
              <a:prstClr val="white"/>
            </a:duotone>
          </a:blip>
          <a:stretch>
            <a:fillRect/>
          </a:stretch>
        </p:blipFill>
        <p:spPr>
          <a:xfrm>
            <a:off x="71406" y="2857496"/>
            <a:ext cx="1647823" cy="1643074"/>
          </a:xfrm>
          <a:prstGeom prst="rect">
            <a:avLst/>
          </a:prstGeom>
          <a:ln>
            <a:noFill/>
          </a:ln>
          <a:effectLst>
            <a:softEdge rad="112500"/>
          </a:effectLst>
        </p:spPr>
      </p:pic>
    </p:spTree>
    <p:extLst>
      <p:ext uri="{BB962C8B-B14F-4D97-AF65-F5344CB8AC3E}">
        <p14:creationId xmlns:p14="http://schemas.microsoft.com/office/powerpoint/2010/main" val="15473499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0418" name="Rectangle 2"/>
          <p:cNvSpPr>
            <a:spLocks noGrp="1" noChangeArrowheads="1"/>
          </p:cNvSpPr>
          <p:nvPr>
            <p:ph type="title"/>
          </p:nvPr>
        </p:nvSpPr>
        <p:spPr>
          <a:xfrm>
            <a:off x="1619672" y="276399"/>
            <a:ext cx="7488832" cy="715962"/>
          </a:xfrm>
        </p:spPr>
        <p:txBody>
          <a:bodyPr/>
          <a:lstStyle/>
          <a:p>
            <a:pPr algn="ctr"/>
            <a:r>
              <a:rPr lang="ar-SA" altLang="ar-SA" sz="4000" dirty="0" smtClean="0">
                <a:solidFill>
                  <a:srgbClr val="008000"/>
                </a:solidFill>
                <a:effectLst>
                  <a:outerShdw blurRad="38100" dist="38100" dir="2700000" algn="tl">
                    <a:srgbClr val="000000">
                      <a:alpha val="43137"/>
                    </a:srgbClr>
                  </a:outerShdw>
                </a:effectLst>
              </a:rPr>
              <a:t>أشكال استخدام التعلم الإلكتروني </a:t>
            </a:r>
          </a:p>
        </p:txBody>
      </p:sp>
      <p:sp>
        <p:nvSpPr>
          <p:cNvPr id="69" name="Rectangle 3"/>
          <p:cNvSpPr txBox="1">
            <a:spLocks noChangeArrowheads="1"/>
          </p:cNvSpPr>
          <p:nvPr/>
        </p:nvSpPr>
        <p:spPr bwMode="auto">
          <a:xfrm>
            <a:off x="1857356" y="1500174"/>
            <a:ext cx="7215206" cy="5000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R="0" lvl="0" algn="r" defTabSz="914400" rtl="1" eaLnBrk="1" fontAlgn="auto" latinLnBrk="0" hangingPunct="1">
              <a:lnSpc>
                <a:spcPct val="100000"/>
              </a:lnSpc>
              <a:spcBef>
                <a:spcPct val="20000"/>
              </a:spcBef>
              <a:spcAft>
                <a:spcPts val="0"/>
              </a:spcAft>
              <a:buClrTx/>
              <a:buSzTx/>
              <a:buFont typeface="Arial" pitchFamily="34" charset="0"/>
              <a:buChar char="•"/>
              <a:tabLst/>
              <a:defRPr/>
            </a:pPr>
            <a:r>
              <a:rPr lang="ar-SA" sz="3000" b="1" dirty="0" smtClean="0">
                <a:solidFill>
                  <a:schemeClr val="accent6">
                    <a:lumMod val="75000"/>
                  </a:schemeClr>
                </a:solidFill>
                <a:latin typeface="Times New Roman" pitchFamily="18" charset="0"/>
                <a:cs typeface="Times New Roman" pitchFamily="18" charset="0"/>
              </a:rPr>
              <a:t>التعلم الإلكتروني الكامل:</a:t>
            </a:r>
          </a:p>
          <a:p>
            <a:pPr marR="0" lvl="0" algn="r" defTabSz="914400" rtl="1" eaLnBrk="1" fontAlgn="auto" latinLnBrk="0" hangingPunct="1">
              <a:lnSpc>
                <a:spcPct val="100000"/>
              </a:lnSpc>
              <a:spcBef>
                <a:spcPct val="20000"/>
              </a:spcBef>
              <a:spcAft>
                <a:spcPts val="0"/>
              </a:spcAft>
              <a:buClrTx/>
              <a:buSzTx/>
              <a:tabLst/>
              <a:defRPr/>
            </a:pPr>
            <a:r>
              <a:rPr lang="ar-SA" sz="3000" dirty="0" smtClean="0">
                <a:solidFill>
                  <a:srgbClr val="000000"/>
                </a:solidFill>
                <a:latin typeface="Times New Roman" pitchFamily="18" charset="0"/>
                <a:cs typeface="Times New Roman" pitchFamily="18" charset="0"/>
              </a:rPr>
              <a:t>يستخدم التعلم الإلكتروني </a:t>
            </a:r>
            <a:r>
              <a:rPr lang="ar-SA" sz="3000" dirty="0" smtClean="0">
                <a:solidFill>
                  <a:srgbClr val="0070C0"/>
                </a:solidFill>
                <a:latin typeface="Times New Roman" pitchFamily="18" charset="0"/>
                <a:cs typeface="Times New Roman" pitchFamily="18" charset="0"/>
              </a:rPr>
              <a:t>بديلاً</a:t>
            </a:r>
            <a:r>
              <a:rPr lang="ar-SA" sz="3000" dirty="0" smtClean="0">
                <a:solidFill>
                  <a:srgbClr val="000000"/>
                </a:solidFill>
                <a:latin typeface="Times New Roman" pitchFamily="18" charset="0"/>
                <a:cs typeface="Times New Roman" pitchFamily="18" charset="0"/>
              </a:rPr>
              <a:t> للتعليم الصفي، حيث يخرج </a:t>
            </a:r>
            <a:r>
              <a:rPr lang="ar-SA" sz="3000" dirty="0" smtClean="0">
                <a:solidFill>
                  <a:srgbClr val="0070C0"/>
                </a:solidFill>
                <a:latin typeface="Times New Roman" pitchFamily="18" charset="0"/>
                <a:cs typeface="Times New Roman" pitchFamily="18" charset="0"/>
              </a:rPr>
              <a:t>خارج حدود الصف الدراسي</a:t>
            </a:r>
            <a:r>
              <a:rPr lang="ar-SA" sz="3000" dirty="0" smtClean="0">
                <a:solidFill>
                  <a:srgbClr val="000000"/>
                </a:solidFill>
                <a:latin typeface="Times New Roman" pitchFamily="18" charset="0"/>
                <a:cs typeface="Times New Roman" pitchFamily="18" charset="0"/>
              </a:rPr>
              <a:t>, حيث يتم التعلم في فصول افتراضية وهو ما يسمى </a:t>
            </a:r>
            <a:r>
              <a:rPr lang="ar-SA" sz="3000" dirty="0" smtClean="0">
                <a:solidFill>
                  <a:srgbClr val="0070C0"/>
                </a:solidFill>
                <a:latin typeface="Times New Roman" pitchFamily="18" charset="0"/>
                <a:cs typeface="Times New Roman" pitchFamily="18" charset="0"/>
              </a:rPr>
              <a:t>بالتعلم الافتراضي</a:t>
            </a:r>
            <a:r>
              <a:rPr lang="ar-SA" sz="3000" dirty="0" smtClean="0">
                <a:solidFill>
                  <a:srgbClr val="000000"/>
                </a:solidFill>
                <a:latin typeface="Times New Roman" pitchFamily="18" charset="0"/>
                <a:cs typeface="Times New Roman" pitchFamily="18" charset="0"/>
              </a:rPr>
              <a:t>.</a:t>
            </a:r>
          </a:p>
          <a:p>
            <a:pPr marR="0" lvl="0" algn="r" defTabSz="914400" rtl="1" eaLnBrk="1" fontAlgn="auto" latinLnBrk="0" hangingPunct="1">
              <a:lnSpc>
                <a:spcPct val="100000"/>
              </a:lnSpc>
              <a:spcBef>
                <a:spcPct val="20000"/>
              </a:spcBef>
              <a:spcAft>
                <a:spcPts val="0"/>
              </a:spcAft>
              <a:buClrTx/>
              <a:buSzTx/>
              <a:tabLst/>
              <a:defRPr/>
            </a:pPr>
            <a:r>
              <a:rPr lang="ar-SA" sz="3000" dirty="0" smtClean="0">
                <a:solidFill>
                  <a:srgbClr val="000000"/>
                </a:solidFill>
                <a:latin typeface="Times New Roman" pitchFamily="18" charset="0"/>
                <a:cs typeface="Times New Roman" pitchFamily="18" charset="0"/>
              </a:rPr>
              <a:t>يكون </a:t>
            </a:r>
            <a:r>
              <a:rPr lang="ar-SA" sz="3000" dirty="0" smtClean="0">
                <a:solidFill>
                  <a:srgbClr val="0070C0"/>
                </a:solidFill>
                <a:latin typeface="Times New Roman" pitchFamily="18" charset="0"/>
                <a:cs typeface="Times New Roman" pitchFamily="18" charset="0"/>
              </a:rPr>
              <a:t>دور المتعلم </a:t>
            </a:r>
            <a:r>
              <a:rPr lang="ar-SA" sz="3000" dirty="0" smtClean="0">
                <a:solidFill>
                  <a:srgbClr val="000000"/>
                </a:solidFill>
                <a:latin typeface="Times New Roman" pitchFamily="18" charset="0"/>
                <a:cs typeface="Times New Roman" pitchFamily="18" charset="0"/>
              </a:rPr>
              <a:t>هنا هو الدور الأساسي حيث </a:t>
            </a:r>
            <a:r>
              <a:rPr lang="ar-SA" sz="3000" dirty="0" smtClean="0">
                <a:solidFill>
                  <a:srgbClr val="0070C0"/>
                </a:solidFill>
                <a:latin typeface="Times New Roman" pitchFamily="18" charset="0"/>
                <a:cs typeface="Times New Roman" pitchFamily="18" charset="0"/>
              </a:rPr>
              <a:t>يتعلم ذاتياً </a:t>
            </a:r>
            <a:r>
              <a:rPr lang="ar-SA" sz="3000" dirty="0" smtClean="0">
                <a:solidFill>
                  <a:srgbClr val="000000"/>
                </a:solidFill>
                <a:latin typeface="Times New Roman" pitchFamily="18" charset="0"/>
                <a:cs typeface="Times New Roman" pitchFamily="18" charset="0"/>
              </a:rPr>
              <a:t>بطريقة فردية أو بطريقة تعاونية مع مجموعة صغيرة من زملائه.</a:t>
            </a:r>
          </a:p>
          <a:p>
            <a:pPr marR="0" lvl="0" algn="r" defTabSz="914400" rtl="1" eaLnBrk="1" fontAlgn="auto" latinLnBrk="0" hangingPunct="1">
              <a:lnSpc>
                <a:spcPct val="100000"/>
              </a:lnSpc>
              <a:spcBef>
                <a:spcPct val="20000"/>
              </a:spcBef>
              <a:spcAft>
                <a:spcPts val="0"/>
              </a:spcAft>
              <a:buClrTx/>
              <a:buSzTx/>
              <a:tabLst/>
              <a:defRPr/>
            </a:pPr>
            <a:endParaRPr lang="ar-SA" sz="3000" dirty="0" smtClean="0">
              <a:solidFill>
                <a:srgbClr val="000000"/>
              </a:solidFill>
              <a:latin typeface="Times New Roman" pitchFamily="18" charset="0"/>
              <a:cs typeface="Times New Roman" pitchFamily="18" charset="0"/>
            </a:endParaRPr>
          </a:p>
        </p:txBody>
      </p:sp>
      <p:pic>
        <p:nvPicPr>
          <p:cNvPr id="10" name="صورة 9" descr="elearning-courses-for-sale.jpg"/>
          <p:cNvPicPr>
            <a:picLocks noChangeAspect="1"/>
          </p:cNvPicPr>
          <p:nvPr/>
        </p:nvPicPr>
        <p:blipFill>
          <a:blip r:embed="rId4">
            <a:duotone>
              <a:schemeClr val="accent6">
                <a:shade val="45000"/>
                <a:satMod val="135000"/>
              </a:schemeClr>
              <a:prstClr val="white"/>
            </a:duotone>
          </a:blip>
          <a:stretch>
            <a:fillRect/>
          </a:stretch>
        </p:blipFill>
        <p:spPr>
          <a:xfrm>
            <a:off x="71406" y="1142984"/>
            <a:ext cx="1684160" cy="1428760"/>
          </a:xfrm>
          <a:prstGeom prst="rect">
            <a:avLst/>
          </a:prstGeom>
          <a:ln>
            <a:noFill/>
          </a:ln>
          <a:effectLst>
            <a:softEdge rad="112500"/>
          </a:effectLst>
        </p:spPr>
      </p:pic>
      <p:pic>
        <p:nvPicPr>
          <p:cNvPr id="11" name="صورة 10" descr="Elearning_Publishing_jpg.jpg"/>
          <p:cNvPicPr>
            <a:picLocks noChangeAspect="1"/>
          </p:cNvPicPr>
          <p:nvPr/>
        </p:nvPicPr>
        <p:blipFill>
          <a:blip r:embed="rId5">
            <a:duotone>
              <a:schemeClr val="accent6">
                <a:shade val="45000"/>
                <a:satMod val="135000"/>
              </a:schemeClr>
              <a:prstClr val="white"/>
            </a:duotone>
          </a:blip>
          <a:stretch>
            <a:fillRect/>
          </a:stretch>
        </p:blipFill>
        <p:spPr>
          <a:xfrm>
            <a:off x="71406" y="2857496"/>
            <a:ext cx="1647823" cy="1643074"/>
          </a:xfrm>
          <a:prstGeom prst="rect">
            <a:avLst/>
          </a:prstGeom>
          <a:ln>
            <a:noFill/>
          </a:ln>
          <a:effectLst>
            <a:softEdge rad="112500"/>
          </a:effectLst>
        </p:spPr>
      </p:pic>
    </p:spTree>
    <p:extLst>
      <p:ext uri="{BB962C8B-B14F-4D97-AF65-F5344CB8AC3E}">
        <p14:creationId xmlns:p14="http://schemas.microsoft.com/office/powerpoint/2010/main" val="15473499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0418" name="Rectangle 2"/>
          <p:cNvSpPr>
            <a:spLocks noGrp="1" noChangeArrowheads="1"/>
          </p:cNvSpPr>
          <p:nvPr>
            <p:ph type="title"/>
          </p:nvPr>
        </p:nvSpPr>
        <p:spPr>
          <a:xfrm>
            <a:off x="1619672" y="276399"/>
            <a:ext cx="7488832" cy="715962"/>
          </a:xfrm>
        </p:spPr>
        <p:txBody>
          <a:bodyPr/>
          <a:lstStyle/>
          <a:p>
            <a:pPr algn="ctr"/>
            <a:r>
              <a:rPr lang="ar-SA" altLang="ar-SA" sz="4000" dirty="0" smtClean="0">
                <a:solidFill>
                  <a:srgbClr val="008000"/>
                </a:solidFill>
                <a:effectLst>
                  <a:outerShdw blurRad="38100" dist="38100" dir="2700000" algn="tl">
                    <a:srgbClr val="000000">
                      <a:alpha val="43137"/>
                    </a:srgbClr>
                  </a:outerShdw>
                </a:effectLst>
              </a:rPr>
              <a:t>أشكال استخدام التعلم الإلكتروني </a:t>
            </a:r>
          </a:p>
        </p:txBody>
      </p:sp>
      <p:sp>
        <p:nvSpPr>
          <p:cNvPr id="69" name="Rectangle 3"/>
          <p:cNvSpPr txBox="1">
            <a:spLocks noChangeArrowheads="1"/>
          </p:cNvSpPr>
          <p:nvPr/>
        </p:nvSpPr>
        <p:spPr bwMode="auto">
          <a:xfrm>
            <a:off x="1857356" y="1500174"/>
            <a:ext cx="7215206" cy="5000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R="0" lvl="0" algn="r" defTabSz="914400" rtl="1" eaLnBrk="1" fontAlgn="auto" latinLnBrk="0" hangingPunct="1">
              <a:lnSpc>
                <a:spcPct val="100000"/>
              </a:lnSpc>
              <a:spcBef>
                <a:spcPct val="20000"/>
              </a:spcBef>
              <a:spcAft>
                <a:spcPts val="0"/>
              </a:spcAft>
              <a:buClrTx/>
              <a:buSzTx/>
              <a:buFont typeface="Arial" pitchFamily="34" charset="0"/>
              <a:buChar char="•"/>
              <a:tabLst/>
              <a:defRPr/>
            </a:pPr>
            <a:r>
              <a:rPr lang="ar-SA" sz="3000" b="1" dirty="0" smtClean="0">
                <a:solidFill>
                  <a:schemeClr val="accent6">
                    <a:lumMod val="75000"/>
                  </a:schemeClr>
                </a:solidFill>
                <a:latin typeface="Times New Roman" pitchFamily="18" charset="0"/>
                <a:cs typeface="Times New Roman" pitchFamily="18" charset="0"/>
              </a:rPr>
              <a:t>التعلم الإلكتروني الكامل:</a:t>
            </a:r>
          </a:p>
          <a:p>
            <a:pPr marR="0" lvl="0" algn="r" defTabSz="914400" rtl="1" eaLnBrk="1" fontAlgn="auto" latinLnBrk="0" hangingPunct="1">
              <a:lnSpc>
                <a:spcPct val="100000"/>
              </a:lnSpc>
              <a:spcBef>
                <a:spcPct val="20000"/>
              </a:spcBef>
              <a:spcAft>
                <a:spcPts val="0"/>
              </a:spcAft>
              <a:buClrTx/>
              <a:buSzTx/>
              <a:tabLst/>
              <a:defRPr/>
            </a:pPr>
            <a:r>
              <a:rPr lang="ar-SA" sz="3000" dirty="0" smtClean="0">
                <a:solidFill>
                  <a:srgbClr val="000000"/>
                </a:solidFill>
                <a:latin typeface="Times New Roman" pitchFamily="18" charset="0"/>
                <a:cs typeface="Times New Roman" pitchFamily="18" charset="0"/>
              </a:rPr>
              <a:t>يستخدم التعلم الإلكتروني </a:t>
            </a:r>
            <a:r>
              <a:rPr lang="ar-SA" sz="3000" dirty="0" smtClean="0">
                <a:solidFill>
                  <a:srgbClr val="0070C0"/>
                </a:solidFill>
                <a:latin typeface="Times New Roman" pitchFamily="18" charset="0"/>
                <a:cs typeface="Times New Roman" pitchFamily="18" charset="0"/>
              </a:rPr>
              <a:t>بديلاً</a:t>
            </a:r>
            <a:r>
              <a:rPr lang="ar-SA" sz="3000" dirty="0" smtClean="0">
                <a:solidFill>
                  <a:srgbClr val="000000"/>
                </a:solidFill>
                <a:latin typeface="Times New Roman" pitchFamily="18" charset="0"/>
                <a:cs typeface="Times New Roman" pitchFamily="18" charset="0"/>
              </a:rPr>
              <a:t> للتعليم الصفي، حيث يخرج </a:t>
            </a:r>
            <a:r>
              <a:rPr lang="ar-SA" sz="3000" dirty="0" smtClean="0">
                <a:solidFill>
                  <a:srgbClr val="0070C0"/>
                </a:solidFill>
                <a:latin typeface="Times New Roman" pitchFamily="18" charset="0"/>
                <a:cs typeface="Times New Roman" pitchFamily="18" charset="0"/>
              </a:rPr>
              <a:t>خارج حدود الصف الدراسي</a:t>
            </a:r>
            <a:r>
              <a:rPr lang="ar-SA" sz="3000" dirty="0" smtClean="0">
                <a:solidFill>
                  <a:srgbClr val="000000"/>
                </a:solidFill>
                <a:latin typeface="Times New Roman" pitchFamily="18" charset="0"/>
                <a:cs typeface="Times New Roman" pitchFamily="18" charset="0"/>
              </a:rPr>
              <a:t>, حيث يتم التعلم في فصول افتراضية وهو ما يسمى </a:t>
            </a:r>
            <a:r>
              <a:rPr lang="ar-SA" sz="3000" dirty="0" smtClean="0">
                <a:solidFill>
                  <a:srgbClr val="0070C0"/>
                </a:solidFill>
                <a:latin typeface="Times New Roman" pitchFamily="18" charset="0"/>
                <a:cs typeface="Times New Roman" pitchFamily="18" charset="0"/>
              </a:rPr>
              <a:t>بالتعلم الافتراضي</a:t>
            </a:r>
            <a:r>
              <a:rPr lang="ar-SA" sz="3000" dirty="0" smtClean="0">
                <a:solidFill>
                  <a:srgbClr val="000000"/>
                </a:solidFill>
                <a:latin typeface="Times New Roman" pitchFamily="18" charset="0"/>
                <a:cs typeface="Times New Roman" pitchFamily="18" charset="0"/>
              </a:rPr>
              <a:t>.</a:t>
            </a:r>
          </a:p>
          <a:p>
            <a:pPr marR="0" lvl="0" algn="r" defTabSz="914400" rtl="1" eaLnBrk="1" fontAlgn="auto" latinLnBrk="0" hangingPunct="1">
              <a:lnSpc>
                <a:spcPct val="100000"/>
              </a:lnSpc>
              <a:spcBef>
                <a:spcPct val="20000"/>
              </a:spcBef>
              <a:spcAft>
                <a:spcPts val="0"/>
              </a:spcAft>
              <a:buClrTx/>
              <a:buSzTx/>
              <a:tabLst/>
              <a:defRPr/>
            </a:pPr>
            <a:r>
              <a:rPr lang="ar-SA" sz="3000" dirty="0" smtClean="0">
                <a:solidFill>
                  <a:srgbClr val="000000"/>
                </a:solidFill>
                <a:latin typeface="Times New Roman" pitchFamily="18" charset="0"/>
                <a:cs typeface="Times New Roman" pitchFamily="18" charset="0"/>
              </a:rPr>
              <a:t>يكون </a:t>
            </a:r>
            <a:r>
              <a:rPr lang="ar-SA" sz="3000" dirty="0" smtClean="0">
                <a:solidFill>
                  <a:srgbClr val="0070C0"/>
                </a:solidFill>
                <a:latin typeface="Times New Roman" pitchFamily="18" charset="0"/>
                <a:cs typeface="Times New Roman" pitchFamily="18" charset="0"/>
              </a:rPr>
              <a:t>دور المتعلم </a:t>
            </a:r>
            <a:r>
              <a:rPr lang="ar-SA" sz="3000" dirty="0" smtClean="0">
                <a:solidFill>
                  <a:srgbClr val="000000"/>
                </a:solidFill>
                <a:latin typeface="Times New Roman" pitchFamily="18" charset="0"/>
                <a:cs typeface="Times New Roman" pitchFamily="18" charset="0"/>
              </a:rPr>
              <a:t>هنا هو الدور الأساسي حيث </a:t>
            </a:r>
            <a:r>
              <a:rPr lang="ar-SA" sz="3000" dirty="0" smtClean="0">
                <a:solidFill>
                  <a:srgbClr val="0070C0"/>
                </a:solidFill>
                <a:latin typeface="Times New Roman" pitchFamily="18" charset="0"/>
                <a:cs typeface="Times New Roman" pitchFamily="18" charset="0"/>
              </a:rPr>
              <a:t>يتعلم ذاتياً </a:t>
            </a:r>
            <a:r>
              <a:rPr lang="ar-SA" sz="3000" dirty="0" smtClean="0">
                <a:solidFill>
                  <a:srgbClr val="000000"/>
                </a:solidFill>
                <a:latin typeface="Times New Roman" pitchFamily="18" charset="0"/>
                <a:cs typeface="Times New Roman" pitchFamily="18" charset="0"/>
              </a:rPr>
              <a:t>بطريقة فردية أو بطريقة تعاونية مع مجموعة صغيرة من زملائه.</a:t>
            </a:r>
          </a:p>
          <a:p>
            <a:pPr marR="0" lvl="0" algn="r" defTabSz="914400" rtl="1" eaLnBrk="1" fontAlgn="auto" latinLnBrk="0" hangingPunct="1">
              <a:lnSpc>
                <a:spcPct val="100000"/>
              </a:lnSpc>
              <a:spcBef>
                <a:spcPct val="20000"/>
              </a:spcBef>
              <a:spcAft>
                <a:spcPts val="0"/>
              </a:spcAft>
              <a:buClrTx/>
              <a:buSzTx/>
              <a:tabLst/>
              <a:defRPr/>
            </a:pPr>
            <a:endParaRPr lang="ar-SA" sz="3000" dirty="0" smtClean="0">
              <a:solidFill>
                <a:srgbClr val="000000"/>
              </a:solidFill>
              <a:latin typeface="Times New Roman" pitchFamily="18" charset="0"/>
              <a:cs typeface="Times New Roman" pitchFamily="18" charset="0"/>
            </a:endParaRPr>
          </a:p>
        </p:txBody>
      </p:sp>
      <p:pic>
        <p:nvPicPr>
          <p:cNvPr id="10" name="صورة 9" descr="elearning-courses-for-sale.jpg"/>
          <p:cNvPicPr>
            <a:picLocks noChangeAspect="1"/>
          </p:cNvPicPr>
          <p:nvPr/>
        </p:nvPicPr>
        <p:blipFill>
          <a:blip r:embed="rId4">
            <a:duotone>
              <a:schemeClr val="accent6">
                <a:shade val="45000"/>
                <a:satMod val="135000"/>
              </a:schemeClr>
              <a:prstClr val="white"/>
            </a:duotone>
          </a:blip>
          <a:stretch>
            <a:fillRect/>
          </a:stretch>
        </p:blipFill>
        <p:spPr>
          <a:xfrm>
            <a:off x="71406" y="1142984"/>
            <a:ext cx="1684160" cy="1428760"/>
          </a:xfrm>
          <a:prstGeom prst="rect">
            <a:avLst/>
          </a:prstGeom>
          <a:ln>
            <a:noFill/>
          </a:ln>
          <a:effectLst>
            <a:softEdge rad="112500"/>
          </a:effectLst>
        </p:spPr>
      </p:pic>
      <p:pic>
        <p:nvPicPr>
          <p:cNvPr id="11" name="صورة 10" descr="Elearning_Publishing_jpg.jpg"/>
          <p:cNvPicPr>
            <a:picLocks noChangeAspect="1"/>
          </p:cNvPicPr>
          <p:nvPr/>
        </p:nvPicPr>
        <p:blipFill>
          <a:blip r:embed="rId5">
            <a:duotone>
              <a:schemeClr val="accent6">
                <a:shade val="45000"/>
                <a:satMod val="135000"/>
              </a:schemeClr>
              <a:prstClr val="white"/>
            </a:duotone>
          </a:blip>
          <a:stretch>
            <a:fillRect/>
          </a:stretch>
        </p:blipFill>
        <p:spPr>
          <a:xfrm>
            <a:off x="71406" y="2857496"/>
            <a:ext cx="1647823" cy="1643074"/>
          </a:xfrm>
          <a:prstGeom prst="rect">
            <a:avLst/>
          </a:prstGeom>
          <a:ln>
            <a:noFill/>
          </a:ln>
          <a:effectLst>
            <a:softEdge rad="112500"/>
          </a:effectLst>
        </p:spPr>
      </p:pic>
    </p:spTree>
    <p:extLst>
      <p:ext uri="{BB962C8B-B14F-4D97-AF65-F5344CB8AC3E}">
        <p14:creationId xmlns:p14="http://schemas.microsoft.com/office/powerpoint/2010/main" val="15473499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9" name="Rectangle 3"/>
          <p:cNvSpPr txBox="1">
            <a:spLocks noChangeArrowheads="1"/>
          </p:cNvSpPr>
          <p:nvPr/>
        </p:nvSpPr>
        <p:spPr bwMode="auto">
          <a:xfrm>
            <a:off x="1857356" y="1643050"/>
            <a:ext cx="7079704"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lgn="just" rtl="1">
              <a:spcBef>
                <a:spcPct val="20000"/>
              </a:spcBef>
              <a:defRPr/>
            </a:pPr>
            <a:r>
              <a:rPr lang="ar-SA" altLang="ko-KR" sz="2800" kern="0" dirty="0" smtClean="0">
                <a:solidFill>
                  <a:srgbClr val="000000"/>
                </a:solidFill>
                <a:latin typeface="Times New Roman" pitchFamily="18" charset="0"/>
                <a:ea typeface="굴림" pitchFamily="34" charset="-127"/>
                <a:cs typeface="Times New Roman" pitchFamily="18" charset="0"/>
              </a:rPr>
              <a:t>هو استخدام الأجهزة اللاسلكية النقالة الصغيرة والمحمولة يدوياً مثل: - الهواتف النقالة </a:t>
            </a:r>
            <a:r>
              <a:rPr lang="en-US" altLang="ko-KR" sz="2800" kern="0" dirty="0" smtClean="0">
                <a:solidFill>
                  <a:srgbClr val="000000"/>
                </a:solidFill>
                <a:latin typeface="Times New Roman" pitchFamily="18" charset="0"/>
                <a:ea typeface="굴림" pitchFamily="34" charset="-127"/>
                <a:cs typeface="Times New Roman" pitchFamily="18" charset="0"/>
              </a:rPr>
              <a:t>Mobile Phones </a:t>
            </a:r>
          </a:p>
          <a:p>
            <a:pPr lvl="0" algn="just" rtl="1">
              <a:spcBef>
                <a:spcPts val="0"/>
              </a:spcBef>
              <a:defRPr/>
            </a:pPr>
            <a:r>
              <a:rPr lang="ar-SA" altLang="ko-KR" sz="2800" kern="0" dirty="0" smtClean="0">
                <a:solidFill>
                  <a:srgbClr val="000000"/>
                </a:solidFill>
                <a:latin typeface="Times New Roman" pitchFamily="18" charset="0"/>
                <a:ea typeface="굴림" pitchFamily="34" charset="-127"/>
                <a:cs typeface="Times New Roman" pitchFamily="18" charset="0"/>
              </a:rPr>
              <a:t>              - الهواتف الذكية </a:t>
            </a:r>
            <a:r>
              <a:rPr lang="en-US" altLang="ko-KR" sz="2800" kern="0" dirty="0" smtClean="0">
                <a:solidFill>
                  <a:srgbClr val="000000"/>
                </a:solidFill>
                <a:latin typeface="Times New Roman" pitchFamily="18" charset="0"/>
                <a:ea typeface="굴림" pitchFamily="34" charset="-127"/>
                <a:cs typeface="Times New Roman" pitchFamily="18" charset="0"/>
              </a:rPr>
              <a:t>Smart Phones </a:t>
            </a:r>
            <a:endParaRPr lang="ar-SA" altLang="ko-KR" sz="2800" kern="0" dirty="0" smtClean="0">
              <a:solidFill>
                <a:srgbClr val="000000"/>
              </a:solidFill>
              <a:latin typeface="Times New Roman" pitchFamily="18" charset="0"/>
              <a:ea typeface="굴림" pitchFamily="34" charset="-127"/>
              <a:cs typeface="Times New Roman" pitchFamily="18" charset="0"/>
            </a:endParaRPr>
          </a:p>
          <a:p>
            <a:pPr lvl="0" algn="just" rtl="1">
              <a:spcBef>
                <a:spcPts val="0"/>
              </a:spcBef>
              <a:defRPr/>
            </a:pPr>
            <a:r>
              <a:rPr lang="ar-SA" altLang="ko-KR" sz="2800" kern="0" dirty="0" smtClean="0">
                <a:solidFill>
                  <a:srgbClr val="000000"/>
                </a:solidFill>
                <a:latin typeface="Times New Roman" pitchFamily="18" charset="0"/>
                <a:ea typeface="굴림" pitchFamily="34" charset="-127"/>
                <a:cs typeface="Times New Roman" pitchFamily="18" charset="0"/>
              </a:rPr>
              <a:t>              - المساعدات الشخصية الرقمية </a:t>
            </a:r>
            <a:r>
              <a:rPr lang="en-US" altLang="ko-KR" sz="2800" kern="0" dirty="0" smtClean="0">
                <a:solidFill>
                  <a:srgbClr val="000000"/>
                </a:solidFill>
                <a:latin typeface="Times New Roman" pitchFamily="18" charset="0"/>
                <a:ea typeface="굴림" pitchFamily="34" charset="-127"/>
                <a:cs typeface="Times New Roman" pitchFamily="18" charset="0"/>
              </a:rPr>
              <a:t> PDAs</a:t>
            </a:r>
          </a:p>
          <a:p>
            <a:pPr lvl="0" algn="just" rtl="1">
              <a:spcBef>
                <a:spcPts val="0"/>
              </a:spcBef>
              <a:defRPr/>
            </a:pPr>
            <a:r>
              <a:rPr lang="ar-SA" altLang="ko-KR" sz="2800" kern="0" dirty="0" smtClean="0">
                <a:solidFill>
                  <a:srgbClr val="000000"/>
                </a:solidFill>
                <a:latin typeface="Times New Roman" pitchFamily="18" charset="0"/>
                <a:ea typeface="굴림" pitchFamily="34" charset="-127"/>
                <a:cs typeface="Times New Roman" pitchFamily="18" charset="0"/>
              </a:rPr>
              <a:t>              - الحاسبات الشخصية الصغيرة </a:t>
            </a:r>
            <a:r>
              <a:rPr lang="en-US" altLang="ko-KR" sz="2800" kern="0" dirty="0" smtClean="0">
                <a:solidFill>
                  <a:srgbClr val="000000"/>
                </a:solidFill>
                <a:latin typeface="Times New Roman" pitchFamily="18" charset="0"/>
                <a:ea typeface="굴림" pitchFamily="34" charset="-127"/>
                <a:cs typeface="Times New Roman" pitchFamily="18" charset="0"/>
              </a:rPr>
              <a:t>Tablet PCs  </a:t>
            </a:r>
          </a:p>
          <a:p>
            <a:pPr lvl="0" algn="just" rtl="1">
              <a:spcBef>
                <a:spcPct val="20000"/>
              </a:spcBef>
              <a:defRPr/>
            </a:pPr>
            <a:r>
              <a:rPr lang="ar-SA" altLang="ko-KR" sz="2800" kern="0" dirty="0" smtClean="0">
                <a:solidFill>
                  <a:srgbClr val="000000"/>
                </a:solidFill>
                <a:latin typeface="Times New Roman" pitchFamily="18" charset="0"/>
                <a:ea typeface="굴림" pitchFamily="34" charset="-127"/>
                <a:cs typeface="Times New Roman" pitchFamily="18" charset="0"/>
              </a:rPr>
              <a:t>لتحقيق المرونة  والتفاعل في عمليتي التعليم والتعلم </a:t>
            </a:r>
            <a:r>
              <a:rPr lang="ar-SA" altLang="ko-KR" sz="2800" kern="0" dirty="0" smtClean="0">
                <a:solidFill>
                  <a:srgbClr val="0070C0"/>
                </a:solidFill>
                <a:latin typeface="Times New Roman" pitchFamily="18" charset="0"/>
                <a:ea typeface="굴림" pitchFamily="34" charset="-127"/>
                <a:cs typeface="Times New Roman" pitchFamily="18" charset="0"/>
              </a:rPr>
              <a:t>في أي وقت وأي مكان.</a:t>
            </a:r>
            <a:endParaRPr kumimoji="0" lang="ar-SA" altLang="ko-KR" sz="2800" b="0" i="0" u="none" strike="noStrike" kern="0" cap="none" spc="0" normalizeH="0" baseline="0" noProof="0" dirty="0" smtClean="0">
              <a:ln>
                <a:noFill/>
              </a:ln>
              <a:solidFill>
                <a:srgbClr val="0070C0"/>
              </a:solidFill>
              <a:effectLst/>
              <a:uLnTx/>
              <a:uFillTx/>
              <a:latin typeface="Times New Roman" pitchFamily="18" charset="0"/>
              <a:ea typeface="굴림" pitchFamily="34" charset="-127"/>
              <a:cs typeface="Times New Roman" pitchFamily="18" charset="0"/>
            </a:endParaRPr>
          </a:p>
        </p:txBody>
      </p:sp>
      <p:sp>
        <p:nvSpPr>
          <p:cNvPr id="13" name="Rectangle 2"/>
          <p:cNvSpPr txBox="1">
            <a:spLocks noChangeArrowheads="1"/>
          </p:cNvSpPr>
          <p:nvPr/>
        </p:nvSpPr>
        <p:spPr bwMode="auto">
          <a:xfrm>
            <a:off x="1619672" y="276399"/>
            <a:ext cx="7488832" cy="71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SA" altLang="ar-SA" sz="4000" b="0" i="0" u="none" strike="noStrike" kern="0" cap="none" spc="0" normalizeH="0" baseline="0" noProof="0" smtClean="0">
                <a:ln>
                  <a:noFill/>
                </a:ln>
                <a:solidFill>
                  <a:srgbClr val="008000"/>
                </a:solidFill>
                <a:effectLst>
                  <a:outerShdw blurRad="38100" dist="38100" dir="2700000" algn="tl">
                    <a:srgbClr val="000000">
                      <a:alpha val="43137"/>
                    </a:srgbClr>
                  </a:outerShdw>
                </a:effectLst>
                <a:uLnTx/>
                <a:uFillTx/>
                <a:latin typeface="+mj-lt"/>
                <a:ea typeface="+mj-ea"/>
                <a:cs typeface="+mj-cs"/>
              </a:rPr>
              <a:t>نماذج من مستحدثات تقنيات التعليم </a:t>
            </a:r>
            <a:endParaRPr kumimoji="0" lang="en-US" altLang="ar-SA" sz="4000" b="0" i="0" u="none" strike="noStrike" kern="0" cap="none" spc="0" normalizeH="0" baseline="0" noProof="0" dirty="0">
              <a:ln>
                <a:noFill/>
              </a:ln>
              <a:solidFill>
                <a:srgbClr val="008000"/>
              </a:solidFill>
              <a:effectLst>
                <a:outerShdw blurRad="38100" dist="38100" dir="2700000" algn="tl">
                  <a:srgbClr val="000000">
                    <a:alpha val="43137"/>
                  </a:srgbClr>
                </a:outerShdw>
              </a:effectLst>
              <a:uLnTx/>
              <a:uFillTx/>
              <a:latin typeface="+mj-lt"/>
              <a:ea typeface="+mj-ea"/>
              <a:cs typeface="+mj-cs"/>
            </a:endParaRPr>
          </a:p>
        </p:txBody>
      </p:sp>
      <p:sp>
        <p:nvSpPr>
          <p:cNvPr id="14" name="Rectangle 3"/>
          <p:cNvSpPr/>
          <p:nvPr/>
        </p:nvSpPr>
        <p:spPr>
          <a:xfrm>
            <a:off x="2200549" y="897057"/>
            <a:ext cx="6697322" cy="646331"/>
          </a:xfrm>
          <a:prstGeom prst="rect">
            <a:avLst/>
          </a:prstGeom>
        </p:spPr>
        <p:txBody>
          <a:bodyPr wrap="square">
            <a:spAutoFit/>
          </a:bodyPr>
          <a:lstStyle/>
          <a:p>
            <a:pPr rtl="1"/>
            <a:r>
              <a:rPr lang="ar-SA" altLang="ar-SA" sz="3600" dirty="0" smtClean="0">
                <a:solidFill>
                  <a:schemeClr val="bg1">
                    <a:lumMod val="50000"/>
                  </a:schemeClr>
                </a:solidFill>
              </a:rPr>
              <a:t>رابعاً: التعلم المتنقل </a:t>
            </a:r>
            <a:r>
              <a:rPr lang="en-US" altLang="ar-SA" sz="3200" dirty="0" smtClean="0">
                <a:solidFill>
                  <a:schemeClr val="bg1">
                    <a:lumMod val="50000"/>
                  </a:schemeClr>
                </a:solidFill>
                <a:latin typeface="Times New Roman" panose="02020603050405020304" pitchFamily="18" charset="0"/>
                <a:cs typeface="Times New Roman" panose="02020603050405020304" pitchFamily="18" charset="0"/>
              </a:rPr>
              <a:t>M-Learning</a:t>
            </a:r>
            <a:endParaRPr lang="ar-SA" sz="2800" dirty="0">
              <a:solidFill>
                <a:schemeClr val="bg1">
                  <a:lumMod val="50000"/>
                </a:schemeClr>
              </a:solidFill>
              <a:latin typeface="Times New Roman" panose="02020603050405020304" pitchFamily="18" charset="0"/>
              <a:cs typeface="Times New Roman" panose="02020603050405020304" pitchFamily="18" charset="0"/>
            </a:endParaRPr>
          </a:p>
        </p:txBody>
      </p:sp>
      <p:sp>
        <p:nvSpPr>
          <p:cNvPr id="15" name="مستطيل 14"/>
          <p:cNvSpPr/>
          <p:nvPr/>
        </p:nvSpPr>
        <p:spPr bwMode="auto">
          <a:xfrm>
            <a:off x="2428860" y="4929198"/>
            <a:ext cx="6500858" cy="1643074"/>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1" anchor="ctr"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ar-SA" sz="2800" b="0" i="0" u="none" strike="noStrike" cap="none" normalizeH="0" baseline="0" dirty="0" smtClean="0">
                <a:ln>
                  <a:noFill/>
                </a:ln>
                <a:solidFill>
                  <a:srgbClr val="000000"/>
                </a:solidFill>
                <a:effectLst/>
                <a:latin typeface="Arial" pitchFamily="34" charset="0"/>
              </a:rPr>
              <a:t>س1: هل استخدام جهاز الحاسب المحمول ”</a:t>
            </a:r>
            <a:r>
              <a:rPr kumimoji="0" lang="en-US" sz="2800" b="0" i="0" u="none" strike="noStrike" cap="none" normalizeH="0" baseline="0" dirty="0" smtClean="0">
                <a:ln>
                  <a:noFill/>
                </a:ln>
                <a:solidFill>
                  <a:srgbClr val="000000"/>
                </a:solidFill>
                <a:effectLst/>
                <a:latin typeface="Arial" pitchFamily="34" charset="0"/>
              </a:rPr>
              <a:t>Laptop</a:t>
            </a:r>
            <a:r>
              <a:rPr kumimoji="0" lang="ar-SA" sz="2800" b="0" i="0" u="none" strike="noStrike" cap="none" normalizeH="0" baseline="0" dirty="0" smtClean="0">
                <a:ln>
                  <a:noFill/>
                </a:ln>
                <a:solidFill>
                  <a:srgbClr val="000000"/>
                </a:solidFill>
                <a:effectLst/>
                <a:latin typeface="Arial" pitchFamily="34" charset="0"/>
              </a:rPr>
              <a:t>“ للوصول</a:t>
            </a:r>
            <a:r>
              <a:rPr kumimoji="0" lang="ar-SA" sz="2800" b="0" i="0" u="none" strike="noStrike" cap="none" normalizeH="0" dirty="0" smtClean="0">
                <a:ln>
                  <a:noFill/>
                </a:ln>
                <a:solidFill>
                  <a:srgbClr val="000000"/>
                </a:solidFill>
                <a:effectLst/>
                <a:latin typeface="Arial" pitchFamily="34" charset="0"/>
              </a:rPr>
              <a:t> إلى المحتوى التعليمي </a:t>
            </a:r>
            <a:r>
              <a:rPr kumimoji="0" lang="ar-SA" sz="2800" b="0" i="0" u="none" strike="noStrike" cap="none" normalizeH="0" baseline="0" dirty="0" smtClean="0">
                <a:ln>
                  <a:noFill/>
                </a:ln>
                <a:solidFill>
                  <a:srgbClr val="000000"/>
                </a:solidFill>
                <a:effectLst/>
                <a:latin typeface="Arial" pitchFamily="34" charset="0"/>
              </a:rPr>
              <a:t>يعتبر تعلم متنقل؟</a:t>
            </a:r>
          </a:p>
          <a:p>
            <a:pPr marL="0" marR="0" indent="0" algn="r" defTabSz="914400" rtl="1" eaLnBrk="1" fontAlgn="base" latinLnBrk="0" hangingPunct="1">
              <a:lnSpc>
                <a:spcPct val="100000"/>
              </a:lnSpc>
              <a:spcBef>
                <a:spcPct val="0"/>
              </a:spcBef>
              <a:spcAft>
                <a:spcPct val="0"/>
              </a:spcAft>
              <a:buClrTx/>
              <a:buSzTx/>
              <a:buFontTx/>
              <a:buNone/>
              <a:tabLst/>
            </a:pPr>
            <a:r>
              <a:rPr lang="ar-SA" sz="2800" dirty="0" smtClean="0">
                <a:solidFill>
                  <a:schemeClr val="accent5">
                    <a:lumMod val="50000"/>
                  </a:schemeClr>
                </a:solidFill>
              </a:rPr>
              <a:t>س2: </a:t>
            </a:r>
            <a:r>
              <a:rPr lang="ar-SA" sz="2800" dirty="0" err="1" smtClean="0">
                <a:solidFill>
                  <a:schemeClr val="accent5">
                    <a:lumMod val="50000"/>
                  </a:schemeClr>
                </a:solidFill>
              </a:rPr>
              <a:t>ماهي</a:t>
            </a:r>
            <a:r>
              <a:rPr lang="ar-SA" sz="2800" dirty="0" smtClean="0">
                <a:solidFill>
                  <a:schemeClr val="accent5">
                    <a:lumMod val="50000"/>
                  </a:schemeClr>
                </a:solidFill>
              </a:rPr>
              <a:t> عيوب التعلم المتنقل التي تجعلنا </a:t>
            </a:r>
            <a:r>
              <a:rPr lang="ar-SA" sz="2800" dirty="0" err="1" smtClean="0">
                <a:solidFill>
                  <a:schemeClr val="accent5">
                    <a:lumMod val="50000"/>
                  </a:schemeClr>
                </a:solidFill>
              </a:rPr>
              <a:t>لانستغني</a:t>
            </a:r>
            <a:r>
              <a:rPr lang="ar-SA" sz="2800" dirty="0" smtClean="0">
                <a:solidFill>
                  <a:schemeClr val="accent5">
                    <a:lumMod val="50000"/>
                  </a:schemeClr>
                </a:solidFill>
              </a:rPr>
              <a:t> عن التعلم الإلكتروني؟</a:t>
            </a:r>
            <a:endParaRPr kumimoji="0" lang="ar-SA" b="0" i="0" u="none" strike="noStrike" cap="none" normalizeH="0" baseline="0" dirty="0" smtClean="0">
              <a:ln>
                <a:noFill/>
              </a:ln>
              <a:solidFill>
                <a:schemeClr val="accent5">
                  <a:lumMod val="50000"/>
                </a:schemeClr>
              </a:solidFill>
              <a:latin typeface="Arial" pitchFamily="34" charset="0"/>
            </a:endParaRPr>
          </a:p>
        </p:txBody>
      </p:sp>
      <p:pic>
        <p:nvPicPr>
          <p:cNvPr id="16" name="Picture 2" descr="https://encrypted-tbn3.gstatic.com/images?q=tbn:ANd9GcTCxXRB-zROqUugusuenxqUaTsnk4XqXDC31em7n7wXE9x0BSEs"/>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285852" y="4357694"/>
            <a:ext cx="2081204" cy="2081205"/>
          </a:xfrm>
          <a:prstGeom prst="rect">
            <a:avLst/>
          </a:prstGeom>
          <a:noFill/>
        </p:spPr>
      </p:pic>
      <p:pic>
        <p:nvPicPr>
          <p:cNvPr id="12" name="صورة 11" descr="MobileLearningDevices.jpg"/>
          <p:cNvPicPr>
            <a:picLocks noChangeAspect="1"/>
          </p:cNvPicPr>
          <p:nvPr/>
        </p:nvPicPr>
        <p:blipFill>
          <a:blip r:embed="rId5">
            <a:clrChange>
              <a:clrFrom>
                <a:srgbClr val="FFFFFF"/>
              </a:clrFrom>
              <a:clrTo>
                <a:srgbClr val="FFFFFF">
                  <a:alpha val="0"/>
                </a:srgbClr>
              </a:clrTo>
            </a:clrChange>
            <a:duotone>
              <a:prstClr val="black"/>
              <a:schemeClr val="tx2">
                <a:tint val="45000"/>
                <a:satMod val="400000"/>
              </a:schemeClr>
            </a:duotone>
          </a:blip>
          <a:stretch>
            <a:fillRect/>
          </a:stretch>
        </p:blipFill>
        <p:spPr>
          <a:xfrm>
            <a:off x="0" y="1214422"/>
            <a:ext cx="1928793" cy="1571636"/>
          </a:xfrm>
          <a:prstGeom prst="rect">
            <a:avLst/>
          </a:prstGeom>
        </p:spPr>
      </p:pic>
      <p:pic>
        <p:nvPicPr>
          <p:cNvPr id="17" name="صورة 16" descr="Mobile-App-Platform.png"/>
          <p:cNvPicPr>
            <a:picLocks noChangeAspect="1"/>
          </p:cNvPicPr>
          <p:nvPr/>
        </p:nvPicPr>
        <p:blipFill>
          <a:blip r:embed="rId6"/>
          <a:stretch>
            <a:fillRect/>
          </a:stretch>
        </p:blipFill>
        <p:spPr>
          <a:xfrm>
            <a:off x="0" y="3357562"/>
            <a:ext cx="1671638" cy="1552575"/>
          </a:xfrm>
          <a:prstGeom prst="rect">
            <a:avLst/>
          </a:prstGeom>
        </p:spPr>
      </p:pic>
    </p:spTree>
    <p:extLst>
      <p:ext uri="{BB962C8B-B14F-4D97-AF65-F5344CB8AC3E}">
        <p14:creationId xmlns:p14="http://schemas.microsoft.com/office/powerpoint/2010/main" val="1547349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trips(downLeft)">
                                      <p:cBhvr>
                                        <p:cTn id="7" dur="500"/>
                                        <p:tgtEl>
                                          <p:spTgt spid="15"/>
                                        </p:tgtEl>
                                      </p:cBhvr>
                                    </p:animEffect>
                                  </p:childTnLst>
                                </p:cTn>
                              </p:par>
                              <p:par>
                                <p:cTn id="8" presetID="18" presetClass="entr" presetSubtype="12"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strips(downLeft)">
                                      <p:cBhvr>
                                        <p:cTn id="1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9" name="Rectangle 3"/>
          <p:cNvSpPr>
            <a:spLocks noGrp="1" noChangeArrowheads="1"/>
          </p:cNvSpPr>
          <p:nvPr>
            <p:ph type="body" idx="1"/>
          </p:nvPr>
        </p:nvSpPr>
        <p:spPr>
          <a:xfrm>
            <a:off x="1835696" y="1322040"/>
            <a:ext cx="7079704" cy="4267200"/>
          </a:xfrm>
        </p:spPr>
        <p:txBody>
          <a:bodyPr/>
          <a:lstStyle/>
          <a:p>
            <a:pPr marL="0" lvl="0" indent="0" algn="just">
              <a:buNone/>
            </a:pPr>
            <a:r>
              <a:rPr lang="ar-SA" altLang="ko-KR" dirty="0" smtClean="0">
                <a:solidFill>
                  <a:schemeClr val="tx1"/>
                </a:solidFill>
                <a:latin typeface="Verdana" pitchFamily="34" charset="0"/>
                <a:ea typeface="굴림" pitchFamily="34" charset="-127"/>
              </a:rPr>
              <a:t>هي مجموعة من النماذج والنظم والأساليب والتقنيات التعليمية التفاعلية الحديثة </a:t>
            </a:r>
            <a:r>
              <a:rPr kumimoji="0" lang="ar-SA" b="0" i="0" u="none" strike="noStrike" kern="1200" cap="none" spc="0" normalizeH="0" noProof="0" dirty="0" smtClean="0">
                <a:ln>
                  <a:noFill/>
                </a:ln>
                <a:solidFill>
                  <a:schemeClr val="tx1"/>
                </a:solidFill>
                <a:effectLst/>
                <a:uLnTx/>
                <a:uFillTx/>
              </a:rPr>
              <a:t>والمعتمدة بشكل كبير على</a:t>
            </a:r>
            <a:r>
              <a:rPr lang="ar-SA" altLang="ko-KR" dirty="0" smtClean="0">
                <a:solidFill>
                  <a:schemeClr val="tx1"/>
                </a:solidFill>
                <a:latin typeface="Verdana" pitchFamily="34" charset="0"/>
                <a:ea typeface="굴림" pitchFamily="34" charset="-127"/>
              </a:rPr>
              <a:t> </a:t>
            </a:r>
            <a:r>
              <a:rPr lang="ar-SA" altLang="ko-KR" dirty="0" smtClean="0">
                <a:solidFill>
                  <a:srgbClr val="0070C0"/>
                </a:solidFill>
                <a:latin typeface="Verdana" pitchFamily="34" charset="0"/>
                <a:ea typeface="굴림" pitchFamily="34" charset="-127"/>
              </a:rPr>
              <a:t>تقنيات المعلومات والاتصال</a:t>
            </a:r>
            <a:r>
              <a:rPr lang="ar-SA" altLang="ko-KR" dirty="0" smtClean="0">
                <a:solidFill>
                  <a:schemeClr val="tx1"/>
                </a:solidFill>
                <a:latin typeface="Verdana" pitchFamily="34" charset="0"/>
                <a:ea typeface="굴림" pitchFamily="34" charset="-127"/>
              </a:rPr>
              <a:t> والتي تستخدم لتطوير وتحديث العملية التعليمية لتحقيق أهدافها بكفاءة وفاعلية </a:t>
            </a:r>
            <a:r>
              <a:rPr lang="ar-SA" u="sng" kern="1200" dirty="0" smtClean="0">
                <a:solidFill>
                  <a:srgbClr val="0070C0"/>
                </a:solidFill>
              </a:rPr>
              <a:t>مثل</a:t>
            </a:r>
            <a:r>
              <a:rPr lang="ar-SA" kern="1200" dirty="0" smtClean="0">
                <a:solidFill>
                  <a:srgbClr val="0070C0"/>
                </a:solidFill>
              </a:rPr>
              <a:t> </a:t>
            </a:r>
            <a:r>
              <a:rPr lang="ar-SA" kern="1200" dirty="0" smtClean="0">
                <a:solidFill>
                  <a:schemeClr val="tx1"/>
                </a:solidFill>
              </a:rPr>
              <a:t>(الحاسوب التعليمي، التعلم الإلكتروني, التعلم المتنقل, التعليم الافتراضي,...)</a:t>
            </a:r>
            <a:endParaRPr lang="en-US" kern="1200" dirty="0" smtClean="0">
              <a:solidFill>
                <a:schemeClr val="tx1"/>
              </a:solidFill>
            </a:endParaRPr>
          </a:p>
          <a:p>
            <a:pPr marL="0" indent="0" algn="just">
              <a:buNone/>
            </a:pPr>
            <a:endParaRPr lang="ar-SA" altLang="ko-KR" dirty="0" smtClean="0">
              <a:solidFill>
                <a:schemeClr val="tx1"/>
              </a:solidFill>
              <a:latin typeface="Verdana" pitchFamily="34" charset="0"/>
              <a:ea typeface="굴림" pitchFamily="34" charset="-127"/>
            </a:endParaRPr>
          </a:p>
        </p:txBody>
      </p:sp>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0418" name="Rectangle 2"/>
          <p:cNvSpPr>
            <a:spLocks noGrp="1" noChangeArrowheads="1"/>
          </p:cNvSpPr>
          <p:nvPr>
            <p:ph type="title"/>
          </p:nvPr>
        </p:nvSpPr>
        <p:spPr>
          <a:xfrm>
            <a:off x="1547664" y="276399"/>
            <a:ext cx="6934200" cy="715962"/>
          </a:xfrm>
        </p:spPr>
        <p:txBody>
          <a:bodyPr/>
          <a:lstStyle/>
          <a:p>
            <a:pPr algn="r"/>
            <a:r>
              <a:rPr lang="ar-SA" altLang="ar-SA" sz="4000" dirty="0" smtClean="0">
                <a:solidFill>
                  <a:srgbClr val="008000"/>
                </a:solidFill>
                <a:effectLst>
                  <a:outerShdw blurRad="38100" dist="38100" dir="2700000" algn="tl">
                    <a:srgbClr val="000000">
                      <a:alpha val="43137"/>
                    </a:srgbClr>
                  </a:outerShdw>
                </a:effectLst>
              </a:rPr>
              <a:t>مفهوم مستحدثات تقنيات التعليم</a:t>
            </a:r>
            <a:endParaRPr lang="en-US" altLang="ar-SA" sz="4000" dirty="0">
              <a:solidFill>
                <a:srgbClr val="008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354942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9" name="Rectangle 3"/>
          <p:cNvSpPr>
            <a:spLocks noGrp="1" noChangeArrowheads="1"/>
          </p:cNvSpPr>
          <p:nvPr>
            <p:ph type="body" idx="1"/>
          </p:nvPr>
        </p:nvSpPr>
        <p:spPr>
          <a:xfrm>
            <a:off x="4786314" y="1571612"/>
            <a:ext cx="4129086" cy="1571636"/>
          </a:xfrm>
        </p:spPr>
        <p:txBody>
          <a:bodyPr/>
          <a:lstStyle/>
          <a:p>
            <a:pPr marL="0" indent="0" algn="just">
              <a:buNone/>
            </a:pPr>
            <a:r>
              <a:rPr lang="ar-SA" altLang="ko-KR" sz="3600" dirty="0" smtClean="0">
                <a:solidFill>
                  <a:srgbClr val="000000"/>
                </a:solidFill>
                <a:effectLst>
                  <a:outerShdw blurRad="38100" dist="38100" dir="2700000" algn="tl">
                    <a:srgbClr val="000000">
                      <a:alpha val="43137"/>
                    </a:srgbClr>
                  </a:outerShdw>
                </a:effectLst>
                <a:latin typeface="Arial" panose="020B0604020202020204" pitchFamily="34" charset="0"/>
                <a:ea typeface="굴림" pitchFamily="34" charset="-127"/>
                <a:cs typeface="Arial" panose="020B0604020202020204" pitchFamily="34" charset="0"/>
              </a:rPr>
              <a:t>عرض تقديمي رقم (4):</a:t>
            </a:r>
          </a:p>
          <a:p>
            <a:pPr marL="0" indent="0" algn="just">
              <a:buNone/>
            </a:pPr>
            <a:r>
              <a:rPr lang="ar-SA" altLang="ko-KR" sz="3600" dirty="0" smtClean="0">
                <a:solidFill>
                  <a:srgbClr val="000000"/>
                </a:solidFill>
                <a:effectLst>
                  <a:outerShdw blurRad="38100" dist="38100" dir="2700000" algn="tl">
                    <a:srgbClr val="000000">
                      <a:alpha val="43137"/>
                    </a:srgbClr>
                  </a:outerShdw>
                </a:effectLst>
                <a:latin typeface="Arial" panose="020B0604020202020204" pitchFamily="34" charset="0"/>
                <a:ea typeface="굴림" pitchFamily="34" charset="-127"/>
                <a:cs typeface="Arial" panose="020B0604020202020204" pitchFamily="34" charset="0"/>
              </a:rPr>
              <a:t>مدة العرض: (15 دقيقة)</a:t>
            </a:r>
          </a:p>
        </p:txBody>
      </p:sp>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0418" name="Rectangle 2"/>
          <p:cNvSpPr>
            <a:spLocks noGrp="1" noChangeArrowheads="1"/>
          </p:cNvSpPr>
          <p:nvPr>
            <p:ph type="title"/>
          </p:nvPr>
        </p:nvSpPr>
        <p:spPr>
          <a:xfrm>
            <a:off x="1814264" y="276399"/>
            <a:ext cx="6934200" cy="715962"/>
          </a:xfrm>
        </p:spPr>
        <p:txBody>
          <a:bodyPr/>
          <a:lstStyle/>
          <a:p>
            <a:pPr algn="ctr"/>
            <a:r>
              <a:rPr lang="ar-SA" altLang="ar-SA" sz="4000" dirty="0" smtClean="0">
                <a:solidFill>
                  <a:srgbClr val="008000"/>
                </a:solidFill>
                <a:effectLst>
                  <a:outerShdw blurRad="38100" dist="38100" dir="2700000" algn="tl">
                    <a:srgbClr val="000000">
                      <a:alpha val="43137"/>
                    </a:srgbClr>
                  </a:outerShdw>
                </a:effectLst>
              </a:rPr>
              <a:t>واجب جماعي</a:t>
            </a:r>
          </a:p>
        </p:txBody>
      </p:sp>
      <p:pic>
        <p:nvPicPr>
          <p:cNvPr id="5" name="صورة 4" descr="presentation-icon.png"/>
          <p:cNvPicPr>
            <a:picLocks noChangeAspect="1"/>
          </p:cNvPicPr>
          <p:nvPr/>
        </p:nvPicPr>
        <p:blipFill>
          <a:blip r:embed="rId4" cstate="print">
            <a:duotone>
              <a:schemeClr val="accent1">
                <a:shade val="45000"/>
                <a:satMod val="135000"/>
              </a:schemeClr>
              <a:prstClr val="white"/>
            </a:duotone>
          </a:blip>
          <a:stretch>
            <a:fillRect/>
          </a:stretch>
        </p:blipFill>
        <p:spPr>
          <a:xfrm>
            <a:off x="1785918" y="1000108"/>
            <a:ext cx="3143248" cy="3143248"/>
          </a:xfrm>
          <a:prstGeom prst="rect">
            <a:avLst/>
          </a:prstGeom>
        </p:spPr>
      </p:pic>
      <p:sp>
        <p:nvSpPr>
          <p:cNvPr id="6" name="مربع نص 5"/>
          <p:cNvSpPr txBox="1"/>
          <p:nvPr/>
        </p:nvSpPr>
        <p:spPr>
          <a:xfrm>
            <a:off x="2071670" y="3857628"/>
            <a:ext cx="6858048" cy="2308324"/>
          </a:xfrm>
          <a:prstGeom prst="rect">
            <a:avLst/>
          </a:prstGeom>
          <a:noFill/>
        </p:spPr>
        <p:txBody>
          <a:bodyPr wrap="square" rtlCol="1">
            <a:spAutoFit/>
          </a:bodyPr>
          <a:lstStyle/>
          <a:p>
            <a:pPr rtl="1"/>
            <a:r>
              <a:rPr lang="ar-SA" sz="3600" dirty="0" smtClean="0"/>
              <a:t>استخدام الجوال في التعليم: استعراض تطبيقات </a:t>
            </a:r>
            <a:r>
              <a:rPr lang="ar-SA" sz="3600" dirty="0" err="1" smtClean="0"/>
              <a:t>الآيفون</a:t>
            </a:r>
            <a:r>
              <a:rPr lang="ar-SA" sz="3600" dirty="0" smtClean="0"/>
              <a:t> </a:t>
            </a:r>
            <a:r>
              <a:rPr lang="ar-SA" sz="3600" dirty="0" err="1" smtClean="0"/>
              <a:t>أوالجالكسي</a:t>
            </a:r>
            <a:r>
              <a:rPr lang="ar-SA" sz="3600" dirty="0" smtClean="0"/>
              <a:t> الخاصة بالتعليم مع تصنيفها حسب دورها في العملية التعليمية وحسب موضوعها</a:t>
            </a:r>
          </a:p>
        </p:txBody>
      </p:sp>
    </p:spTree>
    <p:extLst>
      <p:ext uri="{BB962C8B-B14F-4D97-AF65-F5344CB8AC3E}">
        <p14:creationId xmlns:p14="http://schemas.microsoft.com/office/powerpoint/2010/main" val="4055198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9" name="Rectangle 3"/>
          <p:cNvSpPr txBox="1">
            <a:spLocks noChangeArrowheads="1"/>
          </p:cNvSpPr>
          <p:nvPr/>
        </p:nvSpPr>
        <p:spPr bwMode="auto">
          <a:xfrm>
            <a:off x="1857356" y="1643050"/>
            <a:ext cx="7079704"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lgn="just" rtl="1">
              <a:spcBef>
                <a:spcPct val="20000"/>
              </a:spcBef>
              <a:defRPr/>
            </a:pPr>
            <a:r>
              <a:rPr lang="ar-SA" sz="2800" dirty="0" smtClean="0">
                <a:solidFill>
                  <a:srgbClr val="000000"/>
                </a:solidFill>
              </a:rPr>
              <a:t>ذلك النوع أو </a:t>
            </a:r>
            <a:r>
              <a:rPr lang="ar-SA" sz="2800" dirty="0" smtClean="0">
                <a:solidFill>
                  <a:srgbClr val="0070C0"/>
                </a:solidFill>
              </a:rPr>
              <a:t>النظام من التعليم </a:t>
            </a:r>
            <a:r>
              <a:rPr lang="ar-SA" sz="2800" dirty="0" smtClean="0">
                <a:solidFill>
                  <a:srgbClr val="000000"/>
                </a:solidFill>
              </a:rPr>
              <a:t>الذي يقدم فرص تعليمية وتدريبية إلى المتعلم </a:t>
            </a:r>
            <a:r>
              <a:rPr lang="ar-SA" sz="2800" dirty="0" smtClean="0">
                <a:solidFill>
                  <a:srgbClr val="0070C0"/>
                </a:solidFill>
              </a:rPr>
              <a:t>دون إشراف مباشر </a:t>
            </a:r>
            <a:r>
              <a:rPr lang="ar-SA" sz="2800" dirty="0" smtClean="0">
                <a:solidFill>
                  <a:srgbClr val="000000"/>
                </a:solidFill>
              </a:rPr>
              <a:t>من المعلم و</a:t>
            </a:r>
            <a:r>
              <a:rPr lang="ar-SA" sz="2800" dirty="0" smtClean="0">
                <a:solidFill>
                  <a:srgbClr val="0070C0"/>
                </a:solidFill>
              </a:rPr>
              <a:t>دون الالتزام بوقت ومكان محدد </a:t>
            </a:r>
            <a:r>
              <a:rPr lang="ar-SA" sz="2800" dirty="0" smtClean="0">
                <a:solidFill>
                  <a:srgbClr val="000000"/>
                </a:solidFill>
              </a:rPr>
              <a:t>لمن لم يستطيع استكمال الدراسة أو يعيقه العمل عن الانتظام في التعليم النظامي ويعتبر بديلاً للتعليم التقليدي أو مكملاً له، ويتم تحت إشراف مؤسسة تعليمية مسئولة عن إعداد المواد التعليمية والأدوات اللازمة للتعلم الفردي.</a:t>
            </a:r>
          </a:p>
        </p:txBody>
      </p:sp>
      <p:sp>
        <p:nvSpPr>
          <p:cNvPr id="13" name="Rectangle 2"/>
          <p:cNvSpPr txBox="1">
            <a:spLocks noChangeArrowheads="1"/>
          </p:cNvSpPr>
          <p:nvPr/>
        </p:nvSpPr>
        <p:spPr bwMode="auto">
          <a:xfrm>
            <a:off x="1619672" y="276399"/>
            <a:ext cx="7488832" cy="71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SA" altLang="ar-SA" sz="4000" b="0" i="0" u="none" strike="noStrike" kern="0" cap="none" spc="0" normalizeH="0" baseline="0" noProof="0" smtClean="0">
                <a:ln>
                  <a:noFill/>
                </a:ln>
                <a:solidFill>
                  <a:srgbClr val="008000"/>
                </a:solidFill>
                <a:effectLst>
                  <a:outerShdw blurRad="38100" dist="38100" dir="2700000" algn="tl">
                    <a:srgbClr val="000000">
                      <a:alpha val="43137"/>
                    </a:srgbClr>
                  </a:outerShdw>
                </a:effectLst>
                <a:uLnTx/>
                <a:uFillTx/>
                <a:latin typeface="+mj-lt"/>
                <a:ea typeface="+mj-ea"/>
                <a:cs typeface="+mj-cs"/>
              </a:rPr>
              <a:t>نماذج من مستحدثات تقنيات التعليم </a:t>
            </a:r>
            <a:endParaRPr kumimoji="0" lang="en-US" altLang="ar-SA" sz="4000" b="0" i="0" u="none" strike="noStrike" kern="0" cap="none" spc="0" normalizeH="0" baseline="0" noProof="0" dirty="0">
              <a:ln>
                <a:noFill/>
              </a:ln>
              <a:solidFill>
                <a:srgbClr val="008000"/>
              </a:solidFill>
              <a:effectLst>
                <a:outerShdw blurRad="38100" dist="38100" dir="2700000" algn="tl">
                  <a:srgbClr val="000000">
                    <a:alpha val="43137"/>
                  </a:srgbClr>
                </a:outerShdw>
              </a:effectLst>
              <a:uLnTx/>
              <a:uFillTx/>
              <a:latin typeface="+mj-lt"/>
              <a:ea typeface="+mj-ea"/>
              <a:cs typeface="+mj-cs"/>
            </a:endParaRPr>
          </a:p>
        </p:txBody>
      </p:sp>
      <p:sp>
        <p:nvSpPr>
          <p:cNvPr id="14" name="Rectangle 3"/>
          <p:cNvSpPr/>
          <p:nvPr/>
        </p:nvSpPr>
        <p:spPr>
          <a:xfrm>
            <a:off x="2200549" y="897057"/>
            <a:ext cx="6697322" cy="646331"/>
          </a:xfrm>
          <a:prstGeom prst="rect">
            <a:avLst/>
          </a:prstGeom>
        </p:spPr>
        <p:txBody>
          <a:bodyPr wrap="square">
            <a:spAutoFit/>
          </a:bodyPr>
          <a:lstStyle/>
          <a:p>
            <a:pPr rtl="1"/>
            <a:r>
              <a:rPr lang="ar-SA" altLang="ar-SA" sz="3600" dirty="0" smtClean="0">
                <a:solidFill>
                  <a:schemeClr val="bg1">
                    <a:lumMod val="50000"/>
                  </a:schemeClr>
                </a:solidFill>
              </a:rPr>
              <a:t>خامساً: التعلم عن بعد </a:t>
            </a:r>
            <a:r>
              <a:rPr lang="en-US" altLang="ar-SA" sz="3200" dirty="0" smtClean="0">
                <a:solidFill>
                  <a:schemeClr val="bg1">
                    <a:lumMod val="50000"/>
                  </a:schemeClr>
                </a:solidFill>
                <a:latin typeface="Times New Roman" panose="02020603050405020304" pitchFamily="18" charset="0"/>
                <a:cs typeface="Times New Roman" panose="02020603050405020304" pitchFamily="18" charset="0"/>
              </a:rPr>
              <a:t>Distance Learning</a:t>
            </a:r>
            <a:endParaRPr lang="ar-SA" sz="2800" dirty="0">
              <a:solidFill>
                <a:schemeClr val="bg1">
                  <a:lumMod val="50000"/>
                </a:schemeClr>
              </a:solidFill>
              <a:latin typeface="Times New Roman" panose="02020603050405020304" pitchFamily="18" charset="0"/>
              <a:cs typeface="Times New Roman" panose="02020603050405020304" pitchFamily="18" charset="0"/>
            </a:endParaRPr>
          </a:p>
        </p:txBody>
      </p:sp>
      <p:sp>
        <p:nvSpPr>
          <p:cNvPr id="15" name="مستطيل 14"/>
          <p:cNvSpPr/>
          <p:nvPr/>
        </p:nvSpPr>
        <p:spPr bwMode="auto">
          <a:xfrm>
            <a:off x="2357422" y="4714884"/>
            <a:ext cx="6500858" cy="1928826"/>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1" anchor="ctr"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ar-SA" sz="2800" dirty="0" err="1" smtClean="0">
                <a:solidFill>
                  <a:srgbClr val="006600"/>
                </a:solidFill>
              </a:rPr>
              <a:t>ماعلاقة</a:t>
            </a:r>
            <a:r>
              <a:rPr lang="ar-SA" sz="2800" dirty="0" smtClean="0">
                <a:solidFill>
                  <a:srgbClr val="006600"/>
                </a:solidFill>
              </a:rPr>
              <a:t> التعلم الإلكتروني بالتعلم عن بعد؟</a:t>
            </a:r>
          </a:p>
          <a:p>
            <a:pPr marL="0" marR="0" indent="0" algn="r" defTabSz="914400" rtl="1" eaLnBrk="1" fontAlgn="base" latinLnBrk="0" hangingPunct="1">
              <a:lnSpc>
                <a:spcPct val="100000"/>
              </a:lnSpc>
              <a:spcBef>
                <a:spcPct val="0"/>
              </a:spcBef>
              <a:spcAft>
                <a:spcPct val="0"/>
              </a:spcAft>
              <a:buClrTx/>
              <a:buSzTx/>
              <a:buFontTx/>
              <a:buNone/>
              <a:tabLst/>
            </a:pPr>
            <a:r>
              <a:rPr kumimoji="0" lang="ar-SA" sz="2800" b="0" i="0" u="none" strike="noStrike" cap="none" normalizeH="0" baseline="0" dirty="0" smtClean="0">
                <a:ln>
                  <a:noFill/>
                </a:ln>
                <a:solidFill>
                  <a:srgbClr val="0070C0"/>
                </a:solidFill>
                <a:effectLst/>
                <a:latin typeface="Arial" pitchFamily="34" charset="0"/>
              </a:rPr>
              <a:t>صح أم خطأ:</a:t>
            </a:r>
          </a:p>
          <a:p>
            <a:pPr marL="0" marR="0" indent="0" algn="r" defTabSz="914400" rtl="1" eaLnBrk="1" fontAlgn="base" latinLnBrk="0" hangingPunct="1">
              <a:lnSpc>
                <a:spcPct val="100000"/>
              </a:lnSpc>
              <a:spcBef>
                <a:spcPct val="0"/>
              </a:spcBef>
              <a:spcAft>
                <a:spcPct val="0"/>
              </a:spcAft>
              <a:buClrTx/>
              <a:buSzTx/>
              <a:buFontTx/>
              <a:buNone/>
              <a:tabLst/>
            </a:pPr>
            <a:r>
              <a:rPr kumimoji="0" lang="ar-SA" sz="2800" b="0" i="0" u="none" strike="noStrike" cap="none" normalizeH="0" baseline="0" dirty="0" smtClean="0">
                <a:ln>
                  <a:noFill/>
                </a:ln>
                <a:solidFill>
                  <a:srgbClr val="000000"/>
                </a:solidFill>
                <a:effectLst/>
                <a:latin typeface="Arial" pitchFamily="34" charset="0"/>
              </a:rPr>
              <a:t>كل</a:t>
            </a:r>
            <a:r>
              <a:rPr kumimoji="0" lang="ar-SA" sz="2800" b="0" i="0" u="none" strike="noStrike" cap="none" normalizeH="0" dirty="0" smtClean="0">
                <a:ln>
                  <a:noFill/>
                </a:ln>
                <a:solidFill>
                  <a:srgbClr val="000000"/>
                </a:solidFill>
                <a:effectLst/>
                <a:latin typeface="Arial" pitchFamily="34" charset="0"/>
              </a:rPr>
              <a:t> تعلم إلكتروني لابد أن يتم من بعد </a:t>
            </a:r>
          </a:p>
          <a:p>
            <a:pPr marL="0" marR="0" indent="0" algn="r" defTabSz="914400" rtl="1" eaLnBrk="1" fontAlgn="base" latinLnBrk="0" hangingPunct="1">
              <a:lnSpc>
                <a:spcPct val="100000"/>
              </a:lnSpc>
              <a:spcBef>
                <a:spcPct val="0"/>
              </a:spcBef>
              <a:spcAft>
                <a:spcPct val="0"/>
              </a:spcAft>
              <a:buClrTx/>
              <a:buSzTx/>
              <a:buFontTx/>
              <a:buNone/>
              <a:tabLst/>
            </a:pPr>
            <a:r>
              <a:rPr kumimoji="0" lang="ar-SA" sz="2800" b="0" i="0" u="none" strike="noStrike" cap="none" normalizeH="0" dirty="0" smtClean="0">
                <a:ln>
                  <a:noFill/>
                </a:ln>
                <a:solidFill>
                  <a:srgbClr val="000000"/>
                </a:solidFill>
                <a:effectLst/>
                <a:latin typeface="Arial" pitchFamily="34" charset="0"/>
              </a:rPr>
              <a:t>كل تعلم عن بعد هو تعلم إلكتروني</a:t>
            </a:r>
          </a:p>
        </p:txBody>
      </p:sp>
      <p:pic>
        <p:nvPicPr>
          <p:cNvPr id="16" name="Picture 2" descr="https://encrypted-tbn3.gstatic.com/images?q=tbn:ANd9GcTCxXRB-zROqUugusuenxqUaTsnk4XqXDC31em7n7wXE9x0BSEs"/>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71604" y="4500570"/>
            <a:ext cx="2081204" cy="2081205"/>
          </a:xfrm>
          <a:prstGeom prst="rect">
            <a:avLst/>
          </a:prstGeom>
          <a:noFill/>
        </p:spPr>
      </p:pic>
      <p:pic>
        <p:nvPicPr>
          <p:cNvPr id="12" name="صورة 11" descr="images.jpg"/>
          <p:cNvPicPr>
            <a:picLocks noChangeAspect="1"/>
          </p:cNvPicPr>
          <p:nvPr/>
        </p:nvPicPr>
        <p:blipFill>
          <a:blip r:embed="rId5"/>
          <a:stretch>
            <a:fillRect/>
          </a:stretch>
        </p:blipFill>
        <p:spPr>
          <a:xfrm>
            <a:off x="0" y="1571612"/>
            <a:ext cx="1769819" cy="11430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7" name="صورة 16" descr="DistanceLearningVector.jpg"/>
          <p:cNvPicPr>
            <a:picLocks noChangeAspect="1"/>
          </p:cNvPicPr>
          <p:nvPr/>
        </p:nvPicPr>
        <p:blipFill>
          <a:blip r:embed="rId6"/>
          <a:stretch>
            <a:fillRect/>
          </a:stretch>
        </p:blipFill>
        <p:spPr>
          <a:xfrm>
            <a:off x="0" y="3357562"/>
            <a:ext cx="1744045" cy="16430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547349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trips(downLeft)">
                                      <p:cBhvr>
                                        <p:cTn id="7" dur="500"/>
                                        <p:tgtEl>
                                          <p:spTgt spid="15"/>
                                        </p:tgtEl>
                                      </p:cBhvr>
                                    </p:animEffect>
                                  </p:childTnLst>
                                </p:cTn>
                              </p:par>
                              <p:par>
                                <p:cTn id="8" presetID="18" presetClass="entr" presetSubtype="12"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strips(downLeft)">
                                      <p:cBhvr>
                                        <p:cTn id="1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9" name="Rectangle 3"/>
          <p:cNvSpPr txBox="1">
            <a:spLocks noChangeArrowheads="1"/>
          </p:cNvSpPr>
          <p:nvPr/>
        </p:nvSpPr>
        <p:spPr bwMode="auto">
          <a:xfrm>
            <a:off x="1857356" y="1428736"/>
            <a:ext cx="7079704"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r" rtl="1" eaLnBrk="1" fontAlgn="auto" hangingPunct="1">
              <a:spcAft>
                <a:spcPts val="0"/>
              </a:spcAft>
              <a:buFontTx/>
              <a:buNone/>
              <a:defRPr/>
            </a:pPr>
            <a:r>
              <a:rPr lang="ar-SA" sz="2800" dirty="0" smtClean="0">
                <a:solidFill>
                  <a:srgbClr val="000000"/>
                </a:solidFill>
              </a:rPr>
              <a:t>1- شبكة الاتصالات الدولية الانترنت بخدماتها العديدة مثل صفحات الويب والبريد الإلكتروني وخدمات المحادثة ونقل الملفات .....</a:t>
            </a:r>
          </a:p>
          <a:p>
            <a:pPr algn="r" rtl="1" eaLnBrk="1" fontAlgn="auto" hangingPunct="1">
              <a:spcAft>
                <a:spcPts val="0"/>
              </a:spcAft>
              <a:buFontTx/>
              <a:buNone/>
              <a:defRPr/>
            </a:pPr>
            <a:endParaRPr lang="ar-SA" sz="800" dirty="0" smtClean="0">
              <a:solidFill>
                <a:srgbClr val="000000"/>
              </a:solidFill>
            </a:endParaRPr>
          </a:p>
          <a:p>
            <a:pPr algn="r" rtl="1" eaLnBrk="1" fontAlgn="auto" hangingPunct="1">
              <a:spcAft>
                <a:spcPts val="0"/>
              </a:spcAft>
              <a:buFontTx/>
              <a:buNone/>
              <a:defRPr/>
            </a:pPr>
            <a:r>
              <a:rPr lang="ar-SA" sz="2800" dirty="0" smtClean="0">
                <a:solidFill>
                  <a:srgbClr val="000000"/>
                </a:solidFill>
              </a:rPr>
              <a:t>2- مؤتمرات الفيديو</a:t>
            </a:r>
            <a:r>
              <a:rPr lang="en-US" sz="2800" dirty="0" smtClean="0">
                <a:solidFill>
                  <a:srgbClr val="000000"/>
                </a:solidFill>
              </a:rPr>
              <a:t>Video Conferencing </a:t>
            </a:r>
            <a:endParaRPr lang="ar-SA" sz="2800" dirty="0" smtClean="0">
              <a:solidFill>
                <a:srgbClr val="000000"/>
              </a:solidFill>
            </a:endParaRPr>
          </a:p>
          <a:p>
            <a:pPr algn="r" rtl="1" eaLnBrk="1" fontAlgn="auto" hangingPunct="1">
              <a:spcAft>
                <a:spcPts val="0"/>
              </a:spcAft>
              <a:buFontTx/>
              <a:buNone/>
              <a:defRPr/>
            </a:pPr>
            <a:endParaRPr lang="ar-SA" sz="800" dirty="0" smtClean="0">
              <a:solidFill>
                <a:srgbClr val="000000"/>
              </a:solidFill>
            </a:endParaRPr>
          </a:p>
          <a:p>
            <a:pPr algn="r" rtl="1" eaLnBrk="1" hangingPunct="1">
              <a:buFontTx/>
              <a:buNone/>
              <a:defRPr/>
            </a:pPr>
            <a:r>
              <a:rPr lang="ar-SA" sz="2800" dirty="0" smtClean="0">
                <a:solidFill>
                  <a:srgbClr val="000000"/>
                </a:solidFill>
              </a:rPr>
              <a:t>3- المؤتمرات المسموعة </a:t>
            </a:r>
            <a:r>
              <a:rPr lang="en-US" sz="2800" dirty="0" smtClean="0">
                <a:solidFill>
                  <a:srgbClr val="000000"/>
                </a:solidFill>
              </a:rPr>
              <a:t>Audio Teleconferencing</a:t>
            </a:r>
            <a:endParaRPr lang="ar-SA" sz="2800" dirty="0" smtClean="0">
              <a:solidFill>
                <a:srgbClr val="000000"/>
              </a:solidFill>
            </a:endParaRPr>
          </a:p>
          <a:p>
            <a:pPr algn="r" rtl="1" eaLnBrk="1" hangingPunct="1">
              <a:buFontTx/>
              <a:buNone/>
              <a:defRPr/>
            </a:pPr>
            <a:endParaRPr lang="ar-SA" sz="800" dirty="0" smtClean="0">
              <a:solidFill>
                <a:srgbClr val="000000"/>
              </a:solidFill>
            </a:endParaRPr>
          </a:p>
          <a:p>
            <a:pPr algn="r" rtl="1" eaLnBrk="1" fontAlgn="auto" hangingPunct="1">
              <a:spcAft>
                <a:spcPts val="0"/>
              </a:spcAft>
              <a:buFontTx/>
              <a:buNone/>
              <a:defRPr/>
            </a:pPr>
            <a:r>
              <a:rPr lang="ar-SA" sz="2800" dirty="0" smtClean="0">
                <a:solidFill>
                  <a:srgbClr val="000000"/>
                </a:solidFill>
              </a:rPr>
              <a:t>4- الفصول الافتراضية </a:t>
            </a:r>
            <a:r>
              <a:rPr lang="en-US" sz="2800" dirty="0" smtClean="0">
                <a:solidFill>
                  <a:srgbClr val="000000"/>
                </a:solidFill>
              </a:rPr>
              <a:t>Virtual Classroom</a:t>
            </a:r>
            <a:endParaRPr lang="ar-SA" sz="2800" dirty="0" smtClean="0">
              <a:solidFill>
                <a:srgbClr val="000000"/>
              </a:solidFill>
            </a:endParaRPr>
          </a:p>
          <a:p>
            <a:pPr algn="r" rtl="1" eaLnBrk="1" fontAlgn="auto" hangingPunct="1">
              <a:spcAft>
                <a:spcPts val="0"/>
              </a:spcAft>
              <a:buFontTx/>
              <a:buNone/>
              <a:defRPr/>
            </a:pPr>
            <a:endParaRPr lang="ar-SA" sz="800" dirty="0" smtClean="0">
              <a:solidFill>
                <a:srgbClr val="000000"/>
              </a:solidFill>
            </a:endParaRPr>
          </a:p>
          <a:p>
            <a:pPr algn="r" rtl="1" eaLnBrk="1" fontAlgn="auto" hangingPunct="1">
              <a:spcAft>
                <a:spcPts val="0"/>
              </a:spcAft>
              <a:buFontTx/>
              <a:buNone/>
              <a:defRPr/>
            </a:pPr>
            <a:r>
              <a:rPr lang="ar-SA" sz="2800" dirty="0" smtClean="0">
                <a:solidFill>
                  <a:srgbClr val="000000"/>
                </a:solidFill>
              </a:rPr>
              <a:t>5- الأقراص المدمجة </a:t>
            </a:r>
            <a:r>
              <a:rPr lang="en-US" sz="2800" dirty="0" smtClean="0">
                <a:solidFill>
                  <a:srgbClr val="000000"/>
                </a:solidFill>
              </a:rPr>
              <a:t>CD-ROMs</a:t>
            </a:r>
            <a:endParaRPr lang="ar-SA" sz="2800" dirty="0">
              <a:solidFill>
                <a:srgbClr val="000000"/>
              </a:solidFill>
            </a:endParaRPr>
          </a:p>
        </p:txBody>
      </p:sp>
      <p:sp>
        <p:nvSpPr>
          <p:cNvPr id="13" name="Rectangle 2"/>
          <p:cNvSpPr txBox="1">
            <a:spLocks noChangeArrowheads="1"/>
          </p:cNvSpPr>
          <p:nvPr/>
        </p:nvSpPr>
        <p:spPr bwMode="auto">
          <a:xfrm>
            <a:off x="1619672" y="276399"/>
            <a:ext cx="7488832" cy="71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rtl="1"/>
            <a:r>
              <a:rPr lang="ar-SA" altLang="ar-SA" sz="4000" kern="0" dirty="0" smtClean="0">
                <a:solidFill>
                  <a:srgbClr val="008000"/>
                </a:solidFill>
                <a:effectLst>
                  <a:outerShdw blurRad="38100" dist="38100" dir="2700000" algn="tl">
                    <a:srgbClr val="000000">
                      <a:alpha val="43137"/>
                    </a:srgbClr>
                  </a:outerShdw>
                </a:effectLst>
                <a:latin typeface="+mj-lt"/>
                <a:ea typeface="+mj-ea"/>
                <a:cs typeface="+mj-cs"/>
              </a:rPr>
              <a:t>الوسائط الإلكترونية المُستخدمة في التعلم الإلكتروني عن بعد</a:t>
            </a:r>
            <a:endParaRPr kumimoji="0" lang="en-US" altLang="ar-SA" sz="4000" b="0" i="0" u="none" strike="noStrike" kern="0" cap="none" spc="0" normalizeH="0" baseline="0" noProof="0" dirty="0">
              <a:ln>
                <a:noFill/>
              </a:ln>
              <a:solidFill>
                <a:srgbClr val="008000"/>
              </a:solidFill>
              <a:effectLst>
                <a:outerShdw blurRad="38100" dist="38100" dir="2700000" algn="tl">
                  <a:srgbClr val="000000">
                    <a:alpha val="43137"/>
                  </a:srgbClr>
                </a:outerShdw>
              </a:effectLst>
              <a:uLnTx/>
              <a:uFillTx/>
              <a:latin typeface="+mj-lt"/>
              <a:ea typeface="+mj-ea"/>
              <a:cs typeface="+mj-cs"/>
            </a:endParaRPr>
          </a:p>
        </p:txBody>
      </p:sp>
      <p:sp>
        <p:nvSpPr>
          <p:cNvPr id="15" name="مستطيل 14"/>
          <p:cNvSpPr/>
          <p:nvPr/>
        </p:nvSpPr>
        <p:spPr bwMode="auto">
          <a:xfrm>
            <a:off x="2357422" y="5286388"/>
            <a:ext cx="6500858" cy="107157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1" anchor="ctr"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ar-SA" sz="2800" b="0" i="0" u="none" strike="noStrike" cap="none" normalizeH="0" baseline="0" dirty="0" smtClean="0">
                <a:ln>
                  <a:noFill/>
                </a:ln>
                <a:solidFill>
                  <a:srgbClr val="006600"/>
                </a:solidFill>
                <a:effectLst/>
                <a:latin typeface="Arial" pitchFamily="34" charset="0"/>
              </a:rPr>
              <a:t>أعطي مثال على وسائط </a:t>
            </a:r>
            <a:r>
              <a:rPr lang="ar-SA" sz="2800" dirty="0" smtClean="0">
                <a:solidFill>
                  <a:srgbClr val="006600"/>
                </a:solidFill>
              </a:rPr>
              <a:t>تُستخدم في </a:t>
            </a:r>
            <a:r>
              <a:rPr lang="ar-SA" sz="2800" dirty="0" smtClean="0">
                <a:solidFill>
                  <a:srgbClr val="0070C0"/>
                </a:solidFill>
              </a:rPr>
              <a:t>التعلم عن بعد</a:t>
            </a:r>
            <a:br>
              <a:rPr lang="ar-SA" sz="2800" dirty="0" smtClean="0">
                <a:solidFill>
                  <a:srgbClr val="0070C0"/>
                </a:solidFill>
              </a:rPr>
            </a:br>
            <a:r>
              <a:rPr lang="ar-SA" sz="2800" dirty="0" smtClean="0">
                <a:solidFill>
                  <a:srgbClr val="0070C0"/>
                </a:solidFill>
              </a:rPr>
              <a:t>الغير إلكتروني</a:t>
            </a:r>
            <a:endParaRPr kumimoji="0" lang="ar-SA" b="0" i="0" u="none" strike="noStrike" cap="none" normalizeH="0" baseline="0" dirty="0" smtClean="0">
              <a:ln>
                <a:noFill/>
              </a:ln>
              <a:solidFill>
                <a:srgbClr val="0070C0"/>
              </a:solidFill>
              <a:effectLst/>
              <a:latin typeface="Arial" pitchFamily="34" charset="0"/>
            </a:endParaRPr>
          </a:p>
        </p:txBody>
      </p:sp>
      <p:pic>
        <p:nvPicPr>
          <p:cNvPr id="16" name="Picture 2" descr="https://encrypted-tbn3.gstatic.com/images?q=tbn:ANd9GcTCxXRB-zROqUugusuenxqUaTsnk4XqXDC31em7n7wXE9x0BSEs"/>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71604" y="4572008"/>
            <a:ext cx="2081204" cy="2081205"/>
          </a:xfrm>
          <a:prstGeom prst="rect">
            <a:avLst/>
          </a:prstGeom>
          <a:noFill/>
        </p:spPr>
      </p:pic>
      <p:pic>
        <p:nvPicPr>
          <p:cNvPr id="12" name="صورة 11" descr="images.jpg"/>
          <p:cNvPicPr>
            <a:picLocks noChangeAspect="1"/>
          </p:cNvPicPr>
          <p:nvPr/>
        </p:nvPicPr>
        <p:blipFill>
          <a:blip r:embed="rId5"/>
          <a:stretch>
            <a:fillRect/>
          </a:stretch>
        </p:blipFill>
        <p:spPr>
          <a:xfrm>
            <a:off x="0" y="1571612"/>
            <a:ext cx="1769819" cy="11430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7" name="صورة 16" descr="DistanceLearningVector.jpg"/>
          <p:cNvPicPr>
            <a:picLocks noChangeAspect="1"/>
          </p:cNvPicPr>
          <p:nvPr/>
        </p:nvPicPr>
        <p:blipFill>
          <a:blip r:embed="rId6"/>
          <a:stretch>
            <a:fillRect/>
          </a:stretch>
        </p:blipFill>
        <p:spPr>
          <a:xfrm>
            <a:off x="0" y="3357562"/>
            <a:ext cx="1744045" cy="16430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547349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trips(downLeft)">
                                      <p:cBhvr>
                                        <p:cTn id="7" dur="500"/>
                                        <p:tgtEl>
                                          <p:spTgt spid="15"/>
                                        </p:tgtEl>
                                      </p:cBhvr>
                                    </p:animEffect>
                                  </p:childTnLst>
                                </p:cTn>
                              </p:par>
                              <p:par>
                                <p:cTn id="8" presetID="18" presetClass="entr" presetSubtype="12"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strips(downLeft)">
                                      <p:cBhvr>
                                        <p:cTn id="1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9" name="Rectangle 3"/>
          <p:cNvSpPr>
            <a:spLocks noGrp="1" noChangeArrowheads="1"/>
          </p:cNvSpPr>
          <p:nvPr>
            <p:ph type="body" idx="1"/>
          </p:nvPr>
        </p:nvSpPr>
        <p:spPr>
          <a:xfrm>
            <a:off x="4786314" y="1571612"/>
            <a:ext cx="4129086" cy="1571636"/>
          </a:xfrm>
        </p:spPr>
        <p:txBody>
          <a:bodyPr/>
          <a:lstStyle/>
          <a:p>
            <a:pPr marL="0" indent="0" algn="just">
              <a:buNone/>
            </a:pPr>
            <a:r>
              <a:rPr lang="ar-SA" altLang="ko-KR" sz="3600" dirty="0" smtClean="0">
                <a:solidFill>
                  <a:srgbClr val="000000"/>
                </a:solidFill>
                <a:effectLst>
                  <a:outerShdw blurRad="38100" dist="38100" dir="2700000" algn="tl">
                    <a:srgbClr val="000000">
                      <a:alpha val="43137"/>
                    </a:srgbClr>
                  </a:outerShdw>
                </a:effectLst>
                <a:latin typeface="Arial" panose="020B0604020202020204" pitchFamily="34" charset="0"/>
                <a:ea typeface="굴림" pitchFamily="34" charset="-127"/>
                <a:cs typeface="Arial" panose="020B0604020202020204" pitchFamily="34" charset="0"/>
              </a:rPr>
              <a:t>عرض تقديمي رقم (5):</a:t>
            </a:r>
          </a:p>
          <a:p>
            <a:pPr marL="0" indent="0" algn="just">
              <a:buNone/>
            </a:pPr>
            <a:r>
              <a:rPr lang="ar-SA" altLang="ko-KR" sz="3600" dirty="0" smtClean="0">
                <a:solidFill>
                  <a:srgbClr val="000000"/>
                </a:solidFill>
                <a:effectLst>
                  <a:outerShdw blurRad="38100" dist="38100" dir="2700000" algn="tl">
                    <a:srgbClr val="000000">
                      <a:alpha val="43137"/>
                    </a:srgbClr>
                  </a:outerShdw>
                </a:effectLst>
                <a:latin typeface="Arial" panose="020B0604020202020204" pitchFamily="34" charset="0"/>
                <a:ea typeface="굴림" pitchFamily="34" charset="-127"/>
                <a:cs typeface="Arial" panose="020B0604020202020204" pitchFamily="34" charset="0"/>
              </a:rPr>
              <a:t>مدة العرض: (15 دقيقة)</a:t>
            </a:r>
          </a:p>
        </p:txBody>
      </p:sp>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0418" name="Rectangle 2"/>
          <p:cNvSpPr>
            <a:spLocks noGrp="1" noChangeArrowheads="1"/>
          </p:cNvSpPr>
          <p:nvPr>
            <p:ph type="title"/>
          </p:nvPr>
        </p:nvSpPr>
        <p:spPr>
          <a:xfrm>
            <a:off x="1814264" y="276399"/>
            <a:ext cx="6934200" cy="715962"/>
          </a:xfrm>
        </p:spPr>
        <p:txBody>
          <a:bodyPr/>
          <a:lstStyle/>
          <a:p>
            <a:pPr algn="ctr"/>
            <a:r>
              <a:rPr lang="ar-SA" altLang="ar-SA" sz="4000" dirty="0" smtClean="0">
                <a:solidFill>
                  <a:srgbClr val="008000"/>
                </a:solidFill>
                <a:effectLst>
                  <a:outerShdw blurRad="38100" dist="38100" dir="2700000" algn="tl">
                    <a:srgbClr val="000000">
                      <a:alpha val="43137"/>
                    </a:srgbClr>
                  </a:outerShdw>
                </a:effectLst>
              </a:rPr>
              <a:t>واجب جماعي</a:t>
            </a:r>
          </a:p>
        </p:txBody>
      </p:sp>
      <p:pic>
        <p:nvPicPr>
          <p:cNvPr id="5" name="صورة 4" descr="presentation-icon.png"/>
          <p:cNvPicPr>
            <a:picLocks noChangeAspect="1"/>
          </p:cNvPicPr>
          <p:nvPr/>
        </p:nvPicPr>
        <p:blipFill>
          <a:blip r:embed="rId4" cstate="print">
            <a:duotone>
              <a:schemeClr val="accent1">
                <a:shade val="45000"/>
                <a:satMod val="135000"/>
              </a:schemeClr>
              <a:prstClr val="white"/>
            </a:duotone>
          </a:blip>
          <a:stretch>
            <a:fillRect/>
          </a:stretch>
        </p:blipFill>
        <p:spPr>
          <a:xfrm>
            <a:off x="1785918" y="1000108"/>
            <a:ext cx="3143248" cy="3143248"/>
          </a:xfrm>
          <a:prstGeom prst="rect">
            <a:avLst/>
          </a:prstGeom>
        </p:spPr>
      </p:pic>
      <p:sp>
        <p:nvSpPr>
          <p:cNvPr id="6" name="مربع نص 5"/>
          <p:cNvSpPr txBox="1"/>
          <p:nvPr/>
        </p:nvSpPr>
        <p:spPr>
          <a:xfrm>
            <a:off x="2071670" y="3857628"/>
            <a:ext cx="6858048" cy="1754326"/>
          </a:xfrm>
          <a:prstGeom prst="rect">
            <a:avLst/>
          </a:prstGeom>
          <a:noFill/>
        </p:spPr>
        <p:txBody>
          <a:bodyPr wrap="square" rtlCol="1">
            <a:spAutoFit/>
          </a:bodyPr>
          <a:lstStyle/>
          <a:p>
            <a:pPr rtl="1"/>
            <a:r>
              <a:rPr lang="ar-SA" sz="3600" dirty="0" smtClean="0"/>
              <a:t>الفصول الافتراضية واستخدامها في التعليم مع استعراض أمثلة ونماذج مختلفة وشرح طريقة إنشاء فصل افتراضي</a:t>
            </a:r>
          </a:p>
        </p:txBody>
      </p:sp>
    </p:spTree>
    <p:extLst>
      <p:ext uri="{BB962C8B-B14F-4D97-AF65-F5344CB8AC3E}">
        <p14:creationId xmlns:p14="http://schemas.microsoft.com/office/powerpoint/2010/main" val="4055198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9" name="Rectangle 3"/>
          <p:cNvSpPr txBox="1">
            <a:spLocks noChangeArrowheads="1"/>
          </p:cNvSpPr>
          <p:nvPr/>
        </p:nvSpPr>
        <p:spPr bwMode="auto">
          <a:xfrm>
            <a:off x="1857356" y="1643050"/>
            <a:ext cx="7079704"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lgn="just" rtl="1">
              <a:spcBef>
                <a:spcPct val="20000"/>
              </a:spcBef>
              <a:defRPr/>
            </a:pPr>
            <a:r>
              <a:rPr lang="ar-SA" sz="2800" dirty="0" smtClean="0"/>
              <a:t>هو مقرر يستخدم في تصميمه أنشطة ومواد تعليمية تعتمد على الحاسب وهو محتوى غني بمكونات الوسائط المتعددة التفاعلية في صورة برمجيات على شبكة محلية أو الإنترنت.</a:t>
            </a:r>
            <a:endParaRPr lang="ar-SA" sz="2800" dirty="0" smtClean="0">
              <a:solidFill>
                <a:srgbClr val="000000"/>
              </a:solidFill>
            </a:endParaRPr>
          </a:p>
        </p:txBody>
      </p:sp>
      <p:pic>
        <p:nvPicPr>
          <p:cNvPr id="11" name="صورة 10" descr="Elearning_Publishing_jpg.jpg"/>
          <p:cNvPicPr>
            <a:picLocks noChangeAspect="1"/>
          </p:cNvPicPr>
          <p:nvPr/>
        </p:nvPicPr>
        <p:blipFill>
          <a:blip r:embed="rId4">
            <a:duotone>
              <a:schemeClr val="accent6">
                <a:shade val="45000"/>
                <a:satMod val="135000"/>
              </a:schemeClr>
              <a:prstClr val="white"/>
            </a:duotone>
          </a:blip>
          <a:stretch>
            <a:fillRect/>
          </a:stretch>
        </p:blipFill>
        <p:spPr>
          <a:xfrm>
            <a:off x="0" y="3500438"/>
            <a:ext cx="1647823" cy="1643074"/>
          </a:xfrm>
          <a:prstGeom prst="rect">
            <a:avLst/>
          </a:prstGeom>
          <a:ln>
            <a:noFill/>
          </a:ln>
          <a:effectLst>
            <a:softEdge rad="112500"/>
          </a:effectLst>
        </p:spPr>
      </p:pic>
      <p:sp>
        <p:nvSpPr>
          <p:cNvPr id="13" name="Rectangle 2"/>
          <p:cNvSpPr txBox="1">
            <a:spLocks noChangeArrowheads="1"/>
          </p:cNvSpPr>
          <p:nvPr/>
        </p:nvSpPr>
        <p:spPr bwMode="auto">
          <a:xfrm>
            <a:off x="1619672" y="276399"/>
            <a:ext cx="7488832" cy="71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SA" altLang="ar-SA" sz="4000" b="0" i="0" u="none" strike="noStrike" kern="0" cap="none" spc="0" normalizeH="0" baseline="0" noProof="0" smtClean="0">
                <a:ln>
                  <a:noFill/>
                </a:ln>
                <a:solidFill>
                  <a:srgbClr val="008000"/>
                </a:solidFill>
                <a:effectLst>
                  <a:outerShdw blurRad="38100" dist="38100" dir="2700000" algn="tl">
                    <a:srgbClr val="000000">
                      <a:alpha val="43137"/>
                    </a:srgbClr>
                  </a:outerShdw>
                </a:effectLst>
                <a:uLnTx/>
                <a:uFillTx/>
                <a:latin typeface="+mj-lt"/>
                <a:ea typeface="+mj-ea"/>
                <a:cs typeface="+mj-cs"/>
              </a:rPr>
              <a:t>نماذج من مستحدثات تقنيات التعليم </a:t>
            </a:r>
            <a:endParaRPr kumimoji="0" lang="en-US" altLang="ar-SA" sz="4000" b="0" i="0" u="none" strike="noStrike" kern="0" cap="none" spc="0" normalizeH="0" baseline="0" noProof="0" dirty="0">
              <a:ln>
                <a:noFill/>
              </a:ln>
              <a:solidFill>
                <a:srgbClr val="008000"/>
              </a:solidFill>
              <a:effectLst>
                <a:outerShdw blurRad="38100" dist="38100" dir="2700000" algn="tl">
                  <a:srgbClr val="000000">
                    <a:alpha val="43137"/>
                  </a:srgbClr>
                </a:outerShdw>
              </a:effectLst>
              <a:uLnTx/>
              <a:uFillTx/>
              <a:latin typeface="+mj-lt"/>
              <a:ea typeface="+mj-ea"/>
              <a:cs typeface="+mj-cs"/>
            </a:endParaRPr>
          </a:p>
        </p:txBody>
      </p:sp>
      <p:sp>
        <p:nvSpPr>
          <p:cNvPr id="14" name="Rectangle 3"/>
          <p:cNvSpPr/>
          <p:nvPr/>
        </p:nvSpPr>
        <p:spPr>
          <a:xfrm>
            <a:off x="2200549" y="897057"/>
            <a:ext cx="6697322" cy="646331"/>
          </a:xfrm>
          <a:prstGeom prst="rect">
            <a:avLst/>
          </a:prstGeom>
        </p:spPr>
        <p:txBody>
          <a:bodyPr wrap="square">
            <a:spAutoFit/>
          </a:bodyPr>
          <a:lstStyle/>
          <a:p>
            <a:pPr lvl="0" rtl="1"/>
            <a:r>
              <a:rPr lang="ar-SA" altLang="ar-SA" sz="3600" dirty="0" smtClean="0">
                <a:solidFill>
                  <a:schemeClr val="bg1">
                    <a:lumMod val="50000"/>
                  </a:schemeClr>
                </a:solidFill>
                <a:latin typeface="Times New Roman" pitchFamily="18" charset="0"/>
                <a:cs typeface="Times New Roman" pitchFamily="18" charset="0"/>
              </a:rPr>
              <a:t>سادساً: المقرر الإلكتروني </a:t>
            </a:r>
            <a:r>
              <a:rPr lang="en-US" altLang="ar-SA" sz="3600" dirty="0" smtClean="0">
                <a:solidFill>
                  <a:schemeClr val="bg1">
                    <a:lumMod val="50000"/>
                  </a:schemeClr>
                </a:solidFill>
                <a:latin typeface="Times New Roman" pitchFamily="18" charset="0"/>
                <a:cs typeface="Times New Roman" pitchFamily="18" charset="0"/>
              </a:rPr>
              <a:t>E-course</a:t>
            </a:r>
          </a:p>
        </p:txBody>
      </p:sp>
      <p:pic>
        <p:nvPicPr>
          <p:cNvPr id="12" name="صورة 11" descr="1397008281.jpg"/>
          <p:cNvPicPr>
            <a:picLocks noChangeAspect="1"/>
          </p:cNvPicPr>
          <p:nvPr/>
        </p:nvPicPr>
        <p:blipFill>
          <a:blip r:embed="rId5"/>
          <a:stretch>
            <a:fillRect/>
          </a:stretch>
        </p:blipFill>
        <p:spPr>
          <a:xfrm>
            <a:off x="68381" y="1071546"/>
            <a:ext cx="1646099" cy="1928826"/>
          </a:xfrm>
          <a:prstGeom prst="rect">
            <a:avLst/>
          </a:prstGeom>
          <a:ln>
            <a:noFill/>
          </a:ln>
          <a:effectLst>
            <a:softEdge rad="112500"/>
          </a:effectLst>
        </p:spPr>
      </p:pic>
    </p:spTree>
    <p:extLst>
      <p:ext uri="{BB962C8B-B14F-4D97-AF65-F5344CB8AC3E}">
        <p14:creationId xmlns:p14="http://schemas.microsoft.com/office/powerpoint/2010/main" val="15473499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9" name="Rectangle 3"/>
          <p:cNvSpPr txBox="1">
            <a:spLocks noChangeArrowheads="1"/>
          </p:cNvSpPr>
          <p:nvPr/>
        </p:nvSpPr>
        <p:spPr bwMode="auto">
          <a:xfrm>
            <a:off x="1857356" y="1643050"/>
            <a:ext cx="7079704"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lgn="just" rtl="1">
              <a:spcBef>
                <a:spcPct val="20000"/>
              </a:spcBef>
              <a:defRPr/>
            </a:pPr>
            <a:r>
              <a:rPr lang="ar-SA" sz="2800" dirty="0" smtClean="0"/>
              <a:t>هو كتاب ليس مطبوعاً على ورق بل عبارة عن صفحات إلكترونية تتضمن نصوص مكتوبة ونصوص فائقة وصور ثابتة وأخرى متحركة ويتم قراءته من خلال شاشة الحاسب أو أي أجهزة الكترونية متنقلة.</a:t>
            </a:r>
          </a:p>
          <a:p>
            <a:pPr lvl="0" algn="just" rtl="1">
              <a:spcBef>
                <a:spcPct val="20000"/>
              </a:spcBef>
              <a:defRPr/>
            </a:pPr>
            <a:endParaRPr lang="ar-SA" sz="2800" dirty="0" smtClean="0">
              <a:solidFill>
                <a:srgbClr val="000000"/>
              </a:solidFill>
            </a:endParaRPr>
          </a:p>
        </p:txBody>
      </p:sp>
      <p:pic>
        <p:nvPicPr>
          <p:cNvPr id="11" name="صورة 10" descr="Elearning_Publishing_jpg.jpg"/>
          <p:cNvPicPr>
            <a:picLocks noChangeAspect="1"/>
          </p:cNvPicPr>
          <p:nvPr/>
        </p:nvPicPr>
        <p:blipFill>
          <a:blip r:embed="rId4">
            <a:duotone>
              <a:schemeClr val="accent6">
                <a:shade val="45000"/>
                <a:satMod val="135000"/>
              </a:schemeClr>
              <a:prstClr val="white"/>
            </a:duotone>
          </a:blip>
          <a:stretch>
            <a:fillRect/>
          </a:stretch>
        </p:blipFill>
        <p:spPr>
          <a:xfrm>
            <a:off x="0" y="3500438"/>
            <a:ext cx="1647823" cy="1643074"/>
          </a:xfrm>
          <a:prstGeom prst="rect">
            <a:avLst/>
          </a:prstGeom>
          <a:ln>
            <a:noFill/>
          </a:ln>
          <a:effectLst>
            <a:softEdge rad="112500"/>
          </a:effectLst>
        </p:spPr>
      </p:pic>
      <p:sp>
        <p:nvSpPr>
          <p:cNvPr id="13" name="Rectangle 2"/>
          <p:cNvSpPr txBox="1">
            <a:spLocks noChangeArrowheads="1"/>
          </p:cNvSpPr>
          <p:nvPr/>
        </p:nvSpPr>
        <p:spPr bwMode="auto">
          <a:xfrm>
            <a:off x="1619672" y="276399"/>
            <a:ext cx="7488832" cy="71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SA" altLang="ar-SA" sz="4000" b="0" i="0" u="none" strike="noStrike" kern="0" cap="none" spc="0" normalizeH="0" baseline="0" noProof="0" smtClean="0">
                <a:ln>
                  <a:noFill/>
                </a:ln>
                <a:solidFill>
                  <a:srgbClr val="008000"/>
                </a:solidFill>
                <a:effectLst>
                  <a:outerShdw blurRad="38100" dist="38100" dir="2700000" algn="tl">
                    <a:srgbClr val="000000">
                      <a:alpha val="43137"/>
                    </a:srgbClr>
                  </a:outerShdw>
                </a:effectLst>
                <a:uLnTx/>
                <a:uFillTx/>
                <a:latin typeface="+mj-lt"/>
                <a:ea typeface="+mj-ea"/>
                <a:cs typeface="+mj-cs"/>
              </a:rPr>
              <a:t>نماذج من مستحدثات تقنيات التعليم </a:t>
            </a:r>
            <a:endParaRPr kumimoji="0" lang="en-US" altLang="ar-SA" sz="4000" b="0" i="0" u="none" strike="noStrike" kern="0" cap="none" spc="0" normalizeH="0" baseline="0" noProof="0" dirty="0">
              <a:ln>
                <a:noFill/>
              </a:ln>
              <a:solidFill>
                <a:srgbClr val="008000"/>
              </a:solidFill>
              <a:effectLst>
                <a:outerShdw blurRad="38100" dist="38100" dir="2700000" algn="tl">
                  <a:srgbClr val="000000">
                    <a:alpha val="43137"/>
                  </a:srgbClr>
                </a:outerShdw>
              </a:effectLst>
              <a:uLnTx/>
              <a:uFillTx/>
              <a:latin typeface="+mj-lt"/>
              <a:ea typeface="+mj-ea"/>
              <a:cs typeface="+mj-cs"/>
            </a:endParaRPr>
          </a:p>
        </p:txBody>
      </p:sp>
      <p:sp>
        <p:nvSpPr>
          <p:cNvPr id="14" name="Rectangle 3"/>
          <p:cNvSpPr/>
          <p:nvPr/>
        </p:nvSpPr>
        <p:spPr>
          <a:xfrm>
            <a:off x="2200549" y="897057"/>
            <a:ext cx="6697322" cy="646331"/>
          </a:xfrm>
          <a:prstGeom prst="rect">
            <a:avLst/>
          </a:prstGeom>
        </p:spPr>
        <p:txBody>
          <a:bodyPr wrap="square">
            <a:spAutoFit/>
          </a:bodyPr>
          <a:lstStyle/>
          <a:p>
            <a:pPr lvl="0" rtl="1"/>
            <a:r>
              <a:rPr lang="ar-SA" altLang="ar-SA" sz="3600" dirty="0" smtClean="0">
                <a:solidFill>
                  <a:schemeClr val="bg1">
                    <a:lumMod val="50000"/>
                  </a:schemeClr>
                </a:solidFill>
                <a:latin typeface="Times New Roman" pitchFamily="18" charset="0"/>
                <a:cs typeface="Times New Roman" pitchFamily="18" charset="0"/>
              </a:rPr>
              <a:t>سابعاً: الكتاب الإلكتروني </a:t>
            </a:r>
            <a:r>
              <a:rPr lang="en-US" altLang="ar-SA" sz="3600" dirty="0" smtClean="0">
                <a:solidFill>
                  <a:schemeClr val="bg1">
                    <a:lumMod val="50000"/>
                  </a:schemeClr>
                </a:solidFill>
                <a:latin typeface="Times New Roman" pitchFamily="18" charset="0"/>
                <a:cs typeface="Times New Roman" pitchFamily="18" charset="0"/>
              </a:rPr>
              <a:t>E-Book</a:t>
            </a:r>
          </a:p>
        </p:txBody>
      </p:sp>
      <p:pic>
        <p:nvPicPr>
          <p:cNvPr id="8" name="صورة 7" descr="BookPoppingOutOfTablet-reduced.jpg"/>
          <p:cNvPicPr>
            <a:picLocks noChangeAspect="1"/>
          </p:cNvPicPr>
          <p:nvPr/>
        </p:nvPicPr>
        <p:blipFill>
          <a:blip r:embed="rId5" cstate="print">
            <a:clrChange>
              <a:clrFrom>
                <a:srgbClr val="FFFFFF"/>
              </a:clrFrom>
              <a:clrTo>
                <a:srgbClr val="FFFFFF">
                  <a:alpha val="0"/>
                </a:srgbClr>
              </a:clrTo>
            </a:clrChange>
          </a:blip>
          <a:stretch>
            <a:fillRect/>
          </a:stretch>
        </p:blipFill>
        <p:spPr>
          <a:xfrm>
            <a:off x="0" y="1714488"/>
            <a:ext cx="1714480" cy="1428760"/>
          </a:xfrm>
          <a:prstGeom prst="rect">
            <a:avLst/>
          </a:prstGeom>
        </p:spPr>
      </p:pic>
    </p:spTree>
    <p:extLst>
      <p:ext uri="{BB962C8B-B14F-4D97-AF65-F5344CB8AC3E}">
        <p14:creationId xmlns:p14="http://schemas.microsoft.com/office/powerpoint/2010/main" val="15473499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9" name="Rectangle 3"/>
          <p:cNvSpPr txBox="1">
            <a:spLocks noChangeArrowheads="1"/>
          </p:cNvSpPr>
          <p:nvPr/>
        </p:nvSpPr>
        <p:spPr bwMode="auto">
          <a:xfrm>
            <a:off x="1857356" y="1643050"/>
            <a:ext cx="7079704"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lgn="just" rtl="1">
              <a:spcBef>
                <a:spcPct val="20000"/>
              </a:spcBef>
              <a:defRPr/>
            </a:pPr>
            <a:r>
              <a:rPr lang="ar-SA" sz="2800" dirty="0" smtClean="0"/>
              <a:t>هي مصادر تعلم رقمية صغيرة قائمة بذاتها ومستقلة, تنشر عبر الإنترنت يمكن استخدامها في سياقات تعليمية متعددة لإثراء البيئة التعليمية, وتحقيق أهداف الموقف التعليمي, ويتم تخزينها في مستودعات الكترونية تسمى مستودعات الكائنات التعليمية.</a:t>
            </a:r>
            <a:endParaRPr lang="ar-SA" sz="2800" dirty="0" smtClean="0">
              <a:solidFill>
                <a:srgbClr val="000000"/>
              </a:solidFill>
            </a:endParaRPr>
          </a:p>
        </p:txBody>
      </p:sp>
      <p:sp>
        <p:nvSpPr>
          <p:cNvPr id="13" name="Rectangle 2"/>
          <p:cNvSpPr txBox="1">
            <a:spLocks noChangeArrowheads="1"/>
          </p:cNvSpPr>
          <p:nvPr/>
        </p:nvSpPr>
        <p:spPr bwMode="auto">
          <a:xfrm>
            <a:off x="1619672" y="276399"/>
            <a:ext cx="7488832" cy="71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SA" altLang="ar-SA" sz="4000" b="0" i="0" u="none" strike="noStrike" kern="0" cap="none" spc="0" normalizeH="0" baseline="0" noProof="0" smtClean="0">
                <a:ln>
                  <a:noFill/>
                </a:ln>
                <a:solidFill>
                  <a:srgbClr val="008000"/>
                </a:solidFill>
                <a:effectLst>
                  <a:outerShdw blurRad="38100" dist="38100" dir="2700000" algn="tl">
                    <a:srgbClr val="000000">
                      <a:alpha val="43137"/>
                    </a:srgbClr>
                  </a:outerShdw>
                </a:effectLst>
                <a:uLnTx/>
                <a:uFillTx/>
                <a:latin typeface="+mj-lt"/>
                <a:ea typeface="+mj-ea"/>
                <a:cs typeface="+mj-cs"/>
              </a:rPr>
              <a:t>نماذج من مستحدثات تقنيات التعليم </a:t>
            </a:r>
            <a:endParaRPr kumimoji="0" lang="en-US" altLang="ar-SA" sz="4000" b="0" i="0" u="none" strike="noStrike" kern="0" cap="none" spc="0" normalizeH="0" baseline="0" noProof="0" dirty="0">
              <a:ln>
                <a:noFill/>
              </a:ln>
              <a:solidFill>
                <a:srgbClr val="008000"/>
              </a:solidFill>
              <a:effectLst>
                <a:outerShdw blurRad="38100" dist="38100" dir="2700000" algn="tl">
                  <a:srgbClr val="000000">
                    <a:alpha val="43137"/>
                  </a:srgbClr>
                </a:outerShdw>
              </a:effectLst>
              <a:uLnTx/>
              <a:uFillTx/>
              <a:latin typeface="+mj-lt"/>
              <a:ea typeface="+mj-ea"/>
              <a:cs typeface="+mj-cs"/>
            </a:endParaRPr>
          </a:p>
        </p:txBody>
      </p:sp>
      <p:sp>
        <p:nvSpPr>
          <p:cNvPr id="14" name="Rectangle 3"/>
          <p:cNvSpPr/>
          <p:nvPr/>
        </p:nvSpPr>
        <p:spPr>
          <a:xfrm>
            <a:off x="1785918" y="897057"/>
            <a:ext cx="7111953" cy="646331"/>
          </a:xfrm>
          <a:prstGeom prst="rect">
            <a:avLst/>
          </a:prstGeom>
        </p:spPr>
        <p:txBody>
          <a:bodyPr wrap="square">
            <a:spAutoFit/>
          </a:bodyPr>
          <a:lstStyle/>
          <a:p>
            <a:pPr lvl="0" rtl="1"/>
            <a:r>
              <a:rPr lang="ar-SA" altLang="ar-SA" sz="3600" dirty="0" smtClean="0">
                <a:solidFill>
                  <a:schemeClr val="bg1">
                    <a:lumMod val="50000"/>
                  </a:schemeClr>
                </a:solidFill>
                <a:latin typeface="Times New Roman" pitchFamily="18" charset="0"/>
                <a:cs typeface="Times New Roman" pitchFamily="18" charset="0"/>
              </a:rPr>
              <a:t>ثامناً: الكائنات التعليمية </a:t>
            </a:r>
            <a:r>
              <a:rPr lang="en-US" altLang="ar-SA" sz="3600" dirty="0" smtClean="0">
                <a:solidFill>
                  <a:schemeClr val="bg1">
                    <a:lumMod val="50000"/>
                  </a:schemeClr>
                </a:solidFill>
                <a:latin typeface="Times New Roman" pitchFamily="18" charset="0"/>
                <a:cs typeface="Times New Roman" pitchFamily="18" charset="0"/>
              </a:rPr>
              <a:t>Learning Objects</a:t>
            </a:r>
          </a:p>
        </p:txBody>
      </p:sp>
      <p:pic>
        <p:nvPicPr>
          <p:cNvPr id="9" name="صورة 8" descr="LearningObjects.png"/>
          <p:cNvPicPr>
            <a:picLocks noChangeAspect="1"/>
          </p:cNvPicPr>
          <p:nvPr/>
        </p:nvPicPr>
        <p:blipFill>
          <a:blip r:embed="rId4" cstate="print"/>
          <a:srcRect l="49057" b="26658"/>
          <a:stretch>
            <a:fillRect/>
          </a:stretch>
        </p:blipFill>
        <p:spPr>
          <a:xfrm>
            <a:off x="82396" y="1357298"/>
            <a:ext cx="1632084" cy="1571636"/>
          </a:xfrm>
          <a:prstGeom prst="rect">
            <a:avLst/>
          </a:prstGeom>
          <a:ln>
            <a:noFill/>
          </a:ln>
          <a:effectLst>
            <a:outerShdw blurRad="292100" dist="139700" dir="2700000" algn="tl" rotWithShape="0">
              <a:srgbClr val="333333">
                <a:alpha val="65000"/>
              </a:srgbClr>
            </a:outerShdw>
          </a:effectLst>
        </p:spPr>
      </p:pic>
      <p:pic>
        <p:nvPicPr>
          <p:cNvPr id="10" name="صورة 9" descr="LearningObjects.png"/>
          <p:cNvPicPr>
            <a:picLocks noChangeAspect="1"/>
          </p:cNvPicPr>
          <p:nvPr/>
        </p:nvPicPr>
        <p:blipFill>
          <a:blip r:embed="rId5" cstate="print"/>
          <a:srcRect r="52830" b="26658"/>
          <a:stretch>
            <a:fillRect/>
          </a:stretch>
        </p:blipFill>
        <p:spPr>
          <a:xfrm>
            <a:off x="134601" y="3571876"/>
            <a:ext cx="1579879" cy="16430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4734999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ctr">
              <a:buNone/>
            </a:pPr>
            <a:endParaRPr lang="ar-SA" sz="5400" dirty="0" smtClean="0">
              <a:solidFill>
                <a:srgbClr val="000000"/>
              </a:solidFill>
              <a:effectLst>
                <a:outerShdw blurRad="38100" dist="38100" dir="2700000" algn="tl">
                  <a:srgbClr val="000000">
                    <a:alpha val="43137"/>
                  </a:srgbClr>
                </a:outerShdw>
              </a:effectLst>
            </a:endParaRPr>
          </a:p>
          <a:p>
            <a:pPr algn="ctr">
              <a:buNone/>
            </a:pPr>
            <a:r>
              <a:rPr lang="ar-SA" sz="5400" smtClean="0">
                <a:solidFill>
                  <a:srgbClr val="000000"/>
                </a:solidFill>
                <a:effectLst>
                  <a:outerShdw blurRad="38100" dist="38100" dir="2700000" algn="tl">
                    <a:srgbClr val="000000">
                      <a:alpha val="43137"/>
                    </a:srgbClr>
                  </a:outerShdw>
                </a:effectLst>
              </a:rPr>
              <a:t>انتهت المحاضرة</a:t>
            </a:r>
            <a:endParaRPr lang="ar-SA" sz="5400" dirty="0" smtClean="0">
              <a:solidFill>
                <a:srgbClr val="00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2" name="Oval 224"/>
          <p:cNvSpPr>
            <a:spLocks noChangeArrowheads="1"/>
          </p:cNvSpPr>
          <p:nvPr/>
        </p:nvSpPr>
        <p:spPr bwMode="auto">
          <a:xfrm rot="1009471" flipH="1">
            <a:off x="7601427" y="4382310"/>
            <a:ext cx="710786" cy="637858"/>
          </a:xfrm>
          <a:prstGeom prst="ellipse">
            <a:avLst/>
          </a:prstGeom>
          <a:solidFill>
            <a:schemeClr val="bg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2000" b="1">
              <a:solidFill>
                <a:schemeClr val="bg1"/>
              </a:solidFill>
            </a:endParaRPr>
          </a:p>
        </p:txBody>
      </p:sp>
      <p:sp>
        <p:nvSpPr>
          <p:cNvPr id="71" name="Oval 222"/>
          <p:cNvSpPr>
            <a:spLocks noChangeArrowheads="1"/>
          </p:cNvSpPr>
          <p:nvPr/>
        </p:nvSpPr>
        <p:spPr bwMode="auto">
          <a:xfrm rot="1009471" flipH="1">
            <a:off x="7601427" y="5102390"/>
            <a:ext cx="710786" cy="63785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2000" b="1">
              <a:solidFill>
                <a:schemeClr val="bg1"/>
              </a:solidFill>
            </a:endParaRPr>
          </a:p>
        </p:txBody>
      </p:sp>
      <p:sp>
        <p:nvSpPr>
          <p:cNvPr id="2" name="Rectangle 1"/>
          <p:cNvSpPr/>
          <p:nvPr/>
        </p:nvSpPr>
        <p:spPr bwMode="auto">
          <a:xfrm>
            <a:off x="0" y="0"/>
            <a:ext cx="9144000" cy="126876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60418" name="Rectangle 2"/>
          <p:cNvSpPr>
            <a:spLocks noGrp="1" noChangeArrowheads="1"/>
          </p:cNvSpPr>
          <p:nvPr>
            <p:ph type="title"/>
          </p:nvPr>
        </p:nvSpPr>
        <p:spPr>
          <a:xfrm>
            <a:off x="1547664" y="276399"/>
            <a:ext cx="6934200" cy="715962"/>
          </a:xfrm>
        </p:spPr>
        <p:txBody>
          <a:bodyPr/>
          <a:lstStyle/>
          <a:p>
            <a:pPr algn="r"/>
            <a:r>
              <a:rPr lang="ar-SA" altLang="ar-SA" sz="4000" dirty="0" smtClean="0">
                <a:solidFill>
                  <a:srgbClr val="008000"/>
                </a:solidFill>
                <a:effectLst>
                  <a:outerShdw blurRad="38100" dist="38100" dir="2700000" algn="tl">
                    <a:srgbClr val="000000">
                      <a:alpha val="43137"/>
                    </a:srgbClr>
                  </a:outerShdw>
                </a:effectLst>
              </a:rPr>
              <a:t>خصائص مستحدثات تقنيات التعليم </a:t>
            </a:r>
            <a:endParaRPr lang="en-US" altLang="ar-SA" sz="4000" dirty="0">
              <a:solidFill>
                <a:srgbClr val="008000"/>
              </a:solidFill>
              <a:effectLst>
                <a:outerShdw blurRad="38100" dist="38100" dir="2700000" algn="tl">
                  <a:srgbClr val="000000">
                    <a:alpha val="43137"/>
                  </a:srgbClr>
                </a:outerShdw>
              </a:effectLst>
            </a:endParaRPr>
          </a:p>
        </p:txBody>
      </p:sp>
      <p:grpSp>
        <p:nvGrpSpPr>
          <p:cNvPr id="7" name="Group 204"/>
          <p:cNvGrpSpPr>
            <a:grpSpLocks/>
          </p:cNvGrpSpPr>
          <p:nvPr/>
        </p:nvGrpSpPr>
        <p:grpSpPr bwMode="auto">
          <a:xfrm>
            <a:off x="3131840" y="1478103"/>
            <a:ext cx="4360969" cy="460675"/>
            <a:chOff x="1497" y="227"/>
            <a:chExt cx="1767" cy="208"/>
          </a:xfrm>
        </p:grpSpPr>
        <p:sp>
          <p:nvSpPr>
            <p:cNvPr id="35" name="AutoShape 205"/>
            <p:cNvSpPr>
              <a:spLocks noChangeArrowheads="1"/>
            </p:cNvSpPr>
            <p:nvPr/>
          </p:nvSpPr>
          <p:spPr bwMode="auto">
            <a:xfrm>
              <a:off x="1497" y="227"/>
              <a:ext cx="1767" cy="208"/>
            </a:xfrm>
            <a:prstGeom prst="roundRect">
              <a:avLst>
                <a:gd name="adj" fmla="val 50000"/>
              </a:avLst>
            </a:prstGeom>
            <a:solidFill>
              <a:schemeClr val="bg2"/>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1800" b="1">
                <a:solidFill>
                  <a:schemeClr val="bg1"/>
                </a:solidFill>
              </a:endParaRPr>
            </a:p>
          </p:txBody>
        </p:sp>
        <p:sp>
          <p:nvSpPr>
            <p:cNvPr id="36" name="AutoShape 206"/>
            <p:cNvSpPr>
              <a:spLocks noChangeArrowheads="1"/>
            </p:cNvSpPr>
            <p:nvPr/>
          </p:nvSpPr>
          <p:spPr bwMode="auto">
            <a:xfrm>
              <a:off x="1533" y="235"/>
              <a:ext cx="1701" cy="134"/>
            </a:xfrm>
            <a:prstGeom prst="roundRect">
              <a:avLst>
                <a:gd name="adj" fmla="val 50000"/>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grpSp>
      <p:grpSp>
        <p:nvGrpSpPr>
          <p:cNvPr id="8" name="Group 207"/>
          <p:cNvGrpSpPr>
            <a:grpSpLocks/>
          </p:cNvGrpSpPr>
          <p:nvPr/>
        </p:nvGrpSpPr>
        <p:grpSpPr bwMode="auto">
          <a:xfrm>
            <a:off x="3131840" y="2239990"/>
            <a:ext cx="4360969" cy="460675"/>
            <a:chOff x="1497" y="571"/>
            <a:chExt cx="2052" cy="241"/>
          </a:xfrm>
        </p:grpSpPr>
        <p:sp>
          <p:nvSpPr>
            <p:cNvPr id="33" name="AutoShape 208"/>
            <p:cNvSpPr>
              <a:spLocks noChangeArrowheads="1"/>
            </p:cNvSpPr>
            <p:nvPr/>
          </p:nvSpPr>
          <p:spPr bwMode="auto">
            <a:xfrm>
              <a:off x="1497" y="571"/>
              <a:ext cx="2052" cy="241"/>
            </a:xfrm>
            <a:prstGeom prst="roundRect">
              <a:avLst>
                <a:gd name="adj" fmla="val 50000"/>
              </a:avLst>
            </a:prstGeom>
            <a:solidFill>
              <a:schemeClr val="accent1"/>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1800" b="1">
                <a:solidFill>
                  <a:schemeClr val="bg1"/>
                </a:solidFill>
              </a:endParaRPr>
            </a:p>
          </p:txBody>
        </p:sp>
        <p:sp>
          <p:nvSpPr>
            <p:cNvPr id="34" name="AutoShape 209"/>
            <p:cNvSpPr>
              <a:spLocks noChangeArrowheads="1"/>
            </p:cNvSpPr>
            <p:nvPr/>
          </p:nvSpPr>
          <p:spPr bwMode="auto">
            <a:xfrm>
              <a:off x="1543" y="582"/>
              <a:ext cx="1975" cy="156"/>
            </a:xfrm>
            <a:prstGeom prst="roundRect">
              <a:avLst>
                <a:gd name="adj" fmla="val 50000"/>
              </a:avLst>
            </a:prstGeom>
            <a:gradFill rotWithShape="1">
              <a:gsLst>
                <a:gs pos="0">
                  <a:schemeClr val="accent1">
                    <a:gamma/>
                    <a:tint val="26667"/>
                    <a:invGamma/>
                  </a:schemeClr>
                </a:gs>
                <a:gs pos="100000">
                  <a:schemeClr val="accent1">
                    <a:alpha val="14999"/>
                  </a:scheme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grpSp>
      <p:grpSp>
        <p:nvGrpSpPr>
          <p:cNvPr id="9" name="Group 210"/>
          <p:cNvGrpSpPr>
            <a:grpSpLocks/>
          </p:cNvGrpSpPr>
          <p:nvPr/>
        </p:nvGrpSpPr>
        <p:grpSpPr bwMode="auto">
          <a:xfrm>
            <a:off x="3131840" y="2995232"/>
            <a:ext cx="4360969" cy="460675"/>
            <a:chOff x="1497" y="907"/>
            <a:chExt cx="2052" cy="241"/>
          </a:xfrm>
        </p:grpSpPr>
        <p:sp>
          <p:nvSpPr>
            <p:cNvPr id="31" name="AutoShape 211"/>
            <p:cNvSpPr>
              <a:spLocks noChangeArrowheads="1"/>
            </p:cNvSpPr>
            <p:nvPr/>
          </p:nvSpPr>
          <p:spPr bwMode="auto">
            <a:xfrm>
              <a:off x="1497" y="907"/>
              <a:ext cx="2052" cy="241"/>
            </a:xfrm>
            <a:prstGeom prst="roundRect">
              <a:avLst>
                <a:gd name="adj" fmla="val 50000"/>
              </a:avLst>
            </a:prstGeom>
            <a:solidFill>
              <a:schemeClr val="accent2"/>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1800" b="1">
                <a:solidFill>
                  <a:schemeClr val="bg1"/>
                </a:solidFill>
              </a:endParaRPr>
            </a:p>
          </p:txBody>
        </p:sp>
        <p:sp>
          <p:nvSpPr>
            <p:cNvPr id="32" name="AutoShape 212"/>
            <p:cNvSpPr>
              <a:spLocks noChangeArrowheads="1"/>
            </p:cNvSpPr>
            <p:nvPr/>
          </p:nvSpPr>
          <p:spPr bwMode="auto">
            <a:xfrm>
              <a:off x="1543" y="918"/>
              <a:ext cx="1975" cy="156"/>
            </a:xfrm>
            <a:prstGeom prst="roundRect">
              <a:avLst>
                <a:gd name="adj" fmla="val 50000"/>
              </a:avLst>
            </a:prstGeom>
            <a:gradFill rotWithShape="1">
              <a:gsLst>
                <a:gs pos="0">
                  <a:schemeClr val="accent2">
                    <a:gamma/>
                    <a:tint val="26667"/>
                    <a:invGamma/>
                  </a:schemeClr>
                </a:gs>
                <a:gs pos="100000">
                  <a:schemeClr val="accent2">
                    <a:alpha val="14999"/>
                  </a:scheme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grpSp>
      <p:grpSp>
        <p:nvGrpSpPr>
          <p:cNvPr id="10" name="Group 213"/>
          <p:cNvGrpSpPr>
            <a:grpSpLocks/>
          </p:cNvGrpSpPr>
          <p:nvPr/>
        </p:nvGrpSpPr>
        <p:grpSpPr bwMode="auto">
          <a:xfrm>
            <a:off x="3131840" y="3761547"/>
            <a:ext cx="4360969" cy="460675"/>
            <a:chOff x="1497" y="1243"/>
            <a:chExt cx="2052" cy="241"/>
          </a:xfrm>
        </p:grpSpPr>
        <p:sp>
          <p:nvSpPr>
            <p:cNvPr id="29" name="AutoShape 214"/>
            <p:cNvSpPr>
              <a:spLocks noChangeArrowheads="1"/>
            </p:cNvSpPr>
            <p:nvPr/>
          </p:nvSpPr>
          <p:spPr bwMode="auto">
            <a:xfrm>
              <a:off x="1497" y="1243"/>
              <a:ext cx="2052" cy="241"/>
            </a:xfrm>
            <a:prstGeom prst="roundRect">
              <a:avLst>
                <a:gd name="adj" fmla="val 50000"/>
              </a:avLst>
            </a:prstGeom>
            <a:solidFill>
              <a:schemeClr val="hlink"/>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1800" b="1">
                <a:solidFill>
                  <a:schemeClr val="bg1"/>
                </a:solidFill>
              </a:endParaRPr>
            </a:p>
          </p:txBody>
        </p:sp>
        <p:sp>
          <p:nvSpPr>
            <p:cNvPr id="30" name="AutoShape 215"/>
            <p:cNvSpPr>
              <a:spLocks noChangeArrowheads="1"/>
            </p:cNvSpPr>
            <p:nvPr/>
          </p:nvSpPr>
          <p:spPr bwMode="auto">
            <a:xfrm>
              <a:off x="1543" y="1254"/>
              <a:ext cx="1975" cy="156"/>
            </a:xfrm>
            <a:prstGeom prst="roundRect">
              <a:avLst>
                <a:gd name="adj" fmla="val 50000"/>
              </a:avLst>
            </a:prstGeom>
            <a:gradFill rotWithShape="1">
              <a:gsLst>
                <a:gs pos="0">
                  <a:schemeClr val="hlink">
                    <a:gamma/>
                    <a:tint val="26667"/>
                    <a:invGamma/>
                  </a:schemeClr>
                </a:gs>
                <a:gs pos="100000">
                  <a:schemeClr val="hlink">
                    <a:alpha val="14999"/>
                  </a:scheme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grpSp>
      <p:grpSp>
        <p:nvGrpSpPr>
          <p:cNvPr id="11" name="Group 216"/>
          <p:cNvGrpSpPr>
            <a:grpSpLocks/>
          </p:cNvGrpSpPr>
          <p:nvPr/>
        </p:nvGrpSpPr>
        <p:grpSpPr bwMode="auto">
          <a:xfrm>
            <a:off x="7588199" y="3655238"/>
            <a:ext cx="710786" cy="637858"/>
            <a:chOff x="1392" y="1417"/>
            <a:chExt cx="288" cy="288"/>
          </a:xfrm>
        </p:grpSpPr>
        <p:sp>
          <p:nvSpPr>
            <p:cNvPr id="27" name="Oval 217"/>
            <p:cNvSpPr>
              <a:spLocks noChangeArrowheads="1"/>
            </p:cNvSpPr>
            <p:nvPr/>
          </p:nvSpPr>
          <p:spPr bwMode="auto">
            <a:xfrm rot="1009471" flipH="1">
              <a:off x="1392" y="1417"/>
              <a:ext cx="288" cy="288"/>
            </a:xfrm>
            <a:prstGeom prst="ellipse">
              <a:avLst/>
            </a:pr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2000" b="1">
                <a:solidFill>
                  <a:schemeClr val="bg1"/>
                </a:solidFill>
              </a:endParaRPr>
            </a:p>
          </p:txBody>
        </p:sp>
        <p:sp>
          <p:nvSpPr>
            <p:cNvPr id="28" name="Oval 218"/>
            <p:cNvSpPr>
              <a:spLocks noChangeArrowheads="1"/>
            </p:cNvSpPr>
            <p:nvPr/>
          </p:nvSpPr>
          <p:spPr bwMode="auto">
            <a:xfrm rot="19713862" flipH="1">
              <a:off x="1413" y="1432"/>
              <a:ext cx="189" cy="154"/>
            </a:xfrm>
            <a:prstGeom prst="ellipse">
              <a:avLst/>
            </a:prstGeom>
            <a:gradFill rotWithShape="1">
              <a:gsLst>
                <a:gs pos="0">
                  <a:schemeClr val="hlink">
                    <a:gamma/>
                    <a:tint val="26667"/>
                    <a:invGamma/>
                  </a:schemeClr>
                </a:gs>
                <a:gs pos="100000">
                  <a:schemeClr val="hlink">
                    <a:alpha val="14999"/>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2000" b="1">
                <a:solidFill>
                  <a:schemeClr val="bg1"/>
                </a:solidFill>
              </a:endParaRPr>
            </a:p>
          </p:txBody>
        </p:sp>
      </p:grpSp>
      <p:grpSp>
        <p:nvGrpSpPr>
          <p:cNvPr id="12" name="Group 219"/>
          <p:cNvGrpSpPr>
            <a:grpSpLocks/>
          </p:cNvGrpSpPr>
          <p:nvPr/>
        </p:nvGrpSpPr>
        <p:grpSpPr bwMode="auto">
          <a:xfrm>
            <a:off x="7588199" y="2899996"/>
            <a:ext cx="710786" cy="637858"/>
            <a:chOff x="1392" y="1076"/>
            <a:chExt cx="288" cy="288"/>
          </a:xfrm>
        </p:grpSpPr>
        <p:sp>
          <p:nvSpPr>
            <p:cNvPr id="25" name="Oval 220"/>
            <p:cNvSpPr>
              <a:spLocks noChangeArrowheads="1"/>
            </p:cNvSpPr>
            <p:nvPr/>
          </p:nvSpPr>
          <p:spPr bwMode="auto">
            <a:xfrm rot="1009471" flipH="1">
              <a:off x="1392" y="1076"/>
              <a:ext cx="288" cy="28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2000" b="1">
                <a:solidFill>
                  <a:schemeClr val="bg1"/>
                </a:solidFill>
              </a:endParaRPr>
            </a:p>
          </p:txBody>
        </p:sp>
        <p:sp>
          <p:nvSpPr>
            <p:cNvPr id="26" name="Oval 221"/>
            <p:cNvSpPr>
              <a:spLocks noChangeArrowheads="1"/>
            </p:cNvSpPr>
            <p:nvPr/>
          </p:nvSpPr>
          <p:spPr bwMode="auto">
            <a:xfrm rot="19713862" flipH="1">
              <a:off x="1413" y="1091"/>
              <a:ext cx="189" cy="154"/>
            </a:xfrm>
            <a:prstGeom prst="ellipse">
              <a:avLst/>
            </a:prstGeom>
            <a:gradFill rotWithShape="1">
              <a:gsLst>
                <a:gs pos="0">
                  <a:schemeClr val="accent2">
                    <a:gamma/>
                    <a:tint val="26667"/>
                    <a:invGamma/>
                  </a:schemeClr>
                </a:gs>
                <a:gs pos="100000">
                  <a:schemeClr val="accent2">
                    <a:alpha val="14999"/>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2000" b="1">
                <a:solidFill>
                  <a:schemeClr val="bg1"/>
                </a:solidFill>
              </a:endParaRPr>
            </a:p>
          </p:txBody>
        </p:sp>
      </p:grpSp>
      <p:sp>
        <p:nvSpPr>
          <p:cNvPr id="13" name="Oval 222"/>
          <p:cNvSpPr>
            <a:spLocks noChangeArrowheads="1"/>
          </p:cNvSpPr>
          <p:nvPr/>
        </p:nvSpPr>
        <p:spPr bwMode="auto">
          <a:xfrm rot="1009471" flipH="1">
            <a:off x="7588199" y="2144754"/>
            <a:ext cx="710786" cy="63785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2000" b="1">
              <a:solidFill>
                <a:schemeClr val="bg1"/>
              </a:solidFill>
            </a:endParaRPr>
          </a:p>
        </p:txBody>
      </p:sp>
      <p:sp>
        <p:nvSpPr>
          <p:cNvPr id="14" name="Oval 223"/>
          <p:cNvSpPr>
            <a:spLocks noChangeArrowheads="1"/>
          </p:cNvSpPr>
          <p:nvPr/>
        </p:nvSpPr>
        <p:spPr bwMode="auto">
          <a:xfrm rot="19713862" flipH="1">
            <a:off x="7640027" y="2177976"/>
            <a:ext cx="466453" cy="341077"/>
          </a:xfrm>
          <a:prstGeom prst="ellipse">
            <a:avLst/>
          </a:prstGeom>
          <a:gradFill rotWithShape="1">
            <a:gsLst>
              <a:gs pos="0">
                <a:schemeClr val="accent1">
                  <a:gamma/>
                  <a:tint val="26667"/>
                  <a:invGamma/>
                </a:schemeClr>
              </a:gs>
              <a:gs pos="100000">
                <a:schemeClr val="accent1">
                  <a:alpha val="14999"/>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2000" b="1">
              <a:solidFill>
                <a:schemeClr val="bg1"/>
              </a:solidFill>
            </a:endParaRPr>
          </a:p>
        </p:txBody>
      </p:sp>
      <p:sp>
        <p:nvSpPr>
          <p:cNvPr id="15" name="Oval 224"/>
          <p:cNvSpPr>
            <a:spLocks noChangeArrowheads="1"/>
          </p:cNvSpPr>
          <p:nvPr/>
        </p:nvSpPr>
        <p:spPr bwMode="auto">
          <a:xfrm rot="1009471" flipH="1">
            <a:off x="7600539" y="1378438"/>
            <a:ext cx="710786" cy="637858"/>
          </a:xfrm>
          <a:prstGeom prst="ellipse">
            <a:avLst/>
          </a:prstGeom>
          <a:solidFill>
            <a:schemeClr val="bg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2000" b="1">
              <a:solidFill>
                <a:schemeClr val="bg1"/>
              </a:solidFill>
            </a:endParaRPr>
          </a:p>
        </p:txBody>
      </p:sp>
      <p:sp>
        <p:nvSpPr>
          <p:cNvPr id="16" name="Oval 225"/>
          <p:cNvSpPr>
            <a:spLocks noChangeArrowheads="1"/>
          </p:cNvSpPr>
          <p:nvPr/>
        </p:nvSpPr>
        <p:spPr bwMode="auto">
          <a:xfrm rot="19713862" flipH="1">
            <a:off x="7652367" y="1411660"/>
            <a:ext cx="466453" cy="341077"/>
          </a:xfrm>
          <a:prstGeom prst="ellipse">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2000" b="1">
              <a:solidFill>
                <a:schemeClr val="bg1"/>
              </a:solidFill>
            </a:endParaRPr>
          </a:p>
        </p:txBody>
      </p:sp>
      <p:sp>
        <p:nvSpPr>
          <p:cNvPr id="17" name="Text Box 226"/>
          <p:cNvSpPr txBox="1">
            <a:spLocks noChangeArrowheads="1"/>
          </p:cNvSpPr>
          <p:nvPr/>
        </p:nvSpPr>
        <p:spPr bwMode="auto">
          <a:xfrm rot="1146583">
            <a:off x="7779925" y="1518352"/>
            <a:ext cx="327333" cy="400110"/>
          </a:xfrm>
          <a:prstGeom prst="rect">
            <a:avLst/>
          </a:prstGeom>
          <a:noFill/>
          <a:ln>
            <a:noFill/>
          </a:ln>
          <a:effectLst/>
          <a:extLst>
            <a:ext uri="{909E8E84-426E-40DD-AFC4-6F175D3DCCD1}">
              <a14:hiddenFill xmlns:a14="http://schemas.microsoft.com/office/drawing/2010/main">
                <a:gradFill rotWithShape="1">
                  <a:gsLst>
                    <a:gs pos="0">
                      <a:schemeClr val="bg2">
                        <a:gamma/>
                        <a:tint val="26667"/>
                        <a:invGamma/>
                      </a:schemeClr>
                    </a:gs>
                    <a:gs pos="100000">
                      <a:schemeClr val="bg2">
                        <a:alpha val="14999"/>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rtl="1"/>
            <a:r>
              <a:rPr lang="ar-SA" altLang="ar-SA" sz="2000" b="1" dirty="0" smtClean="0">
                <a:solidFill>
                  <a:schemeClr val="bg1"/>
                </a:solidFill>
              </a:rPr>
              <a:t>1</a:t>
            </a:r>
            <a:endParaRPr lang="en-US" altLang="ar-SA" sz="2000" dirty="0"/>
          </a:p>
        </p:txBody>
      </p:sp>
      <p:sp>
        <p:nvSpPr>
          <p:cNvPr id="18" name="Text Box 227"/>
          <p:cNvSpPr txBox="1">
            <a:spLocks noChangeArrowheads="1"/>
          </p:cNvSpPr>
          <p:nvPr/>
        </p:nvSpPr>
        <p:spPr bwMode="auto">
          <a:xfrm rot="1146583">
            <a:off x="7779925" y="2262520"/>
            <a:ext cx="327333" cy="400110"/>
          </a:xfrm>
          <a:prstGeom prst="rect">
            <a:avLst/>
          </a:prstGeom>
          <a:noFill/>
          <a:ln>
            <a:noFill/>
          </a:ln>
          <a:effectLst/>
          <a:extLst>
            <a:ext uri="{909E8E84-426E-40DD-AFC4-6F175D3DCCD1}">
              <a14:hiddenFill xmlns:a14="http://schemas.microsoft.com/office/drawing/2010/main">
                <a:gradFill rotWithShape="1">
                  <a:gsLst>
                    <a:gs pos="0">
                      <a:schemeClr val="bg2">
                        <a:gamma/>
                        <a:tint val="26667"/>
                        <a:invGamma/>
                      </a:schemeClr>
                    </a:gs>
                    <a:gs pos="100000">
                      <a:schemeClr val="bg2">
                        <a:alpha val="14999"/>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rtl="1"/>
            <a:r>
              <a:rPr lang="ar-SA" altLang="ar-SA" sz="2000" b="1" dirty="0" smtClean="0">
                <a:solidFill>
                  <a:schemeClr val="bg1"/>
                </a:solidFill>
              </a:rPr>
              <a:t>2</a:t>
            </a:r>
            <a:endParaRPr lang="en-US" altLang="ar-SA" sz="2000" b="1" dirty="0">
              <a:solidFill>
                <a:schemeClr val="bg1"/>
              </a:solidFill>
            </a:endParaRPr>
          </a:p>
        </p:txBody>
      </p:sp>
      <p:sp>
        <p:nvSpPr>
          <p:cNvPr id="19" name="Text Box 228"/>
          <p:cNvSpPr txBox="1">
            <a:spLocks noChangeArrowheads="1"/>
          </p:cNvSpPr>
          <p:nvPr/>
        </p:nvSpPr>
        <p:spPr bwMode="auto">
          <a:xfrm rot="1146583">
            <a:off x="7779925" y="3006688"/>
            <a:ext cx="327333" cy="400110"/>
          </a:xfrm>
          <a:prstGeom prst="rect">
            <a:avLst/>
          </a:prstGeom>
          <a:noFill/>
          <a:ln>
            <a:noFill/>
          </a:ln>
          <a:effectLst/>
          <a:extLst>
            <a:ext uri="{909E8E84-426E-40DD-AFC4-6F175D3DCCD1}">
              <a14:hiddenFill xmlns:a14="http://schemas.microsoft.com/office/drawing/2010/main">
                <a:gradFill rotWithShape="1">
                  <a:gsLst>
                    <a:gs pos="0">
                      <a:schemeClr val="bg2">
                        <a:gamma/>
                        <a:tint val="26667"/>
                        <a:invGamma/>
                      </a:schemeClr>
                    </a:gs>
                    <a:gs pos="100000">
                      <a:schemeClr val="bg2">
                        <a:alpha val="14999"/>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rtl="1"/>
            <a:r>
              <a:rPr lang="ar-SA" altLang="ar-SA" sz="2000" b="1" dirty="0" smtClean="0">
                <a:solidFill>
                  <a:schemeClr val="bg1"/>
                </a:solidFill>
              </a:rPr>
              <a:t>3</a:t>
            </a:r>
            <a:endParaRPr lang="en-US" altLang="ar-SA" sz="2000" dirty="0"/>
          </a:p>
        </p:txBody>
      </p:sp>
      <p:sp>
        <p:nvSpPr>
          <p:cNvPr id="20" name="Text Box 229"/>
          <p:cNvSpPr txBox="1">
            <a:spLocks noChangeArrowheads="1"/>
          </p:cNvSpPr>
          <p:nvPr/>
        </p:nvSpPr>
        <p:spPr bwMode="auto">
          <a:xfrm rot="1146583">
            <a:off x="7779925" y="3750856"/>
            <a:ext cx="327333" cy="400110"/>
          </a:xfrm>
          <a:prstGeom prst="rect">
            <a:avLst/>
          </a:prstGeom>
          <a:noFill/>
          <a:ln>
            <a:noFill/>
          </a:ln>
          <a:effectLst/>
          <a:extLst>
            <a:ext uri="{909E8E84-426E-40DD-AFC4-6F175D3DCCD1}">
              <a14:hiddenFill xmlns:a14="http://schemas.microsoft.com/office/drawing/2010/main">
                <a:gradFill rotWithShape="1">
                  <a:gsLst>
                    <a:gs pos="0">
                      <a:schemeClr val="bg2">
                        <a:gamma/>
                        <a:tint val="26667"/>
                        <a:invGamma/>
                      </a:schemeClr>
                    </a:gs>
                    <a:gs pos="100000">
                      <a:schemeClr val="bg2">
                        <a:alpha val="14999"/>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rtl="1"/>
            <a:r>
              <a:rPr lang="ar-SA" altLang="ar-SA" sz="2000" b="1" dirty="0" smtClean="0">
                <a:solidFill>
                  <a:schemeClr val="bg1"/>
                </a:solidFill>
              </a:rPr>
              <a:t>4</a:t>
            </a:r>
            <a:endParaRPr lang="en-US" altLang="ar-SA" sz="2000" dirty="0"/>
          </a:p>
        </p:txBody>
      </p:sp>
      <p:sp>
        <p:nvSpPr>
          <p:cNvPr id="21" name="Text Box 230"/>
          <p:cNvSpPr txBox="1">
            <a:spLocks noChangeArrowheads="1"/>
          </p:cNvSpPr>
          <p:nvPr/>
        </p:nvSpPr>
        <p:spPr bwMode="auto">
          <a:xfrm>
            <a:off x="3353960" y="3741614"/>
            <a:ext cx="3909324" cy="523220"/>
          </a:xfrm>
          <a:prstGeom prst="rect">
            <a:avLst/>
          </a:prstGeom>
          <a:noFill/>
          <a:ln>
            <a:noFill/>
          </a:ln>
          <a:effectLst/>
          <a:extLst>
            <a:ext uri="{909E8E84-426E-40DD-AFC4-6F175D3DCCD1}">
              <a14:hiddenFill xmlns:a14="http://schemas.microsoft.com/office/drawing/2010/main">
                <a:gradFill rotWithShape="1">
                  <a:gsLst>
                    <a:gs pos="0">
                      <a:schemeClr val="bg2">
                        <a:gamma/>
                        <a:tint val="26667"/>
                        <a:invGamma/>
                      </a:schemeClr>
                    </a:gs>
                    <a:gs pos="100000">
                      <a:schemeClr val="bg2">
                        <a:alpha val="14999"/>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rtl="1"/>
            <a:r>
              <a:rPr lang="ar-SA" altLang="ko-KR" sz="2800" b="1" dirty="0" smtClean="0">
                <a:solidFill>
                  <a:schemeClr val="bg1"/>
                </a:solidFill>
                <a:effectLst>
                  <a:outerShdw blurRad="38100" dist="38100" dir="2700000" algn="tl">
                    <a:srgbClr val="000000">
                      <a:alpha val="43137"/>
                    </a:srgbClr>
                  </a:outerShdw>
                </a:effectLst>
                <a:ea typeface="굴림" pitchFamily="34" charset="-127"/>
              </a:rPr>
              <a:t>التكاملية</a:t>
            </a:r>
            <a:endParaRPr lang="en-US" altLang="ar-SA" sz="2800" b="1" dirty="0">
              <a:effectLst>
                <a:outerShdw blurRad="38100" dist="38100" dir="2700000" algn="tl">
                  <a:srgbClr val="000000">
                    <a:alpha val="43137"/>
                  </a:srgbClr>
                </a:outerShdw>
              </a:effectLst>
            </a:endParaRPr>
          </a:p>
        </p:txBody>
      </p:sp>
      <p:sp>
        <p:nvSpPr>
          <p:cNvPr id="22" name="Text Box 231"/>
          <p:cNvSpPr txBox="1">
            <a:spLocks noChangeArrowheads="1"/>
          </p:cNvSpPr>
          <p:nvPr/>
        </p:nvSpPr>
        <p:spPr bwMode="auto">
          <a:xfrm>
            <a:off x="3353960" y="2970869"/>
            <a:ext cx="3909324" cy="523220"/>
          </a:xfrm>
          <a:prstGeom prst="rect">
            <a:avLst/>
          </a:prstGeom>
          <a:noFill/>
          <a:ln>
            <a:noFill/>
          </a:ln>
          <a:effectLst/>
          <a:extLst>
            <a:ext uri="{909E8E84-426E-40DD-AFC4-6F175D3DCCD1}">
              <a14:hiddenFill xmlns:a14="http://schemas.microsoft.com/office/drawing/2010/main">
                <a:gradFill rotWithShape="1">
                  <a:gsLst>
                    <a:gs pos="0">
                      <a:schemeClr val="bg2">
                        <a:gamma/>
                        <a:tint val="26667"/>
                        <a:invGamma/>
                      </a:schemeClr>
                    </a:gs>
                    <a:gs pos="100000">
                      <a:schemeClr val="bg2">
                        <a:alpha val="14999"/>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rtl="1"/>
            <a:r>
              <a:rPr lang="ar-SA" altLang="ar-SA" sz="2800" b="1" dirty="0" smtClean="0">
                <a:solidFill>
                  <a:schemeClr val="bg1"/>
                </a:solidFill>
                <a:effectLst>
                  <a:outerShdw blurRad="38100" dist="38100" dir="2700000" algn="tl">
                    <a:srgbClr val="000000">
                      <a:alpha val="43137"/>
                    </a:srgbClr>
                  </a:outerShdw>
                </a:effectLst>
                <a:ea typeface="굴림" pitchFamily="34" charset="-127"/>
              </a:rPr>
              <a:t>الاتاحة</a:t>
            </a:r>
            <a:endParaRPr lang="en-US" altLang="ar-SA" sz="2800" b="1" dirty="0">
              <a:effectLst>
                <a:outerShdw blurRad="38100" dist="38100" dir="2700000" algn="tl">
                  <a:srgbClr val="000000">
                    <a:alpha val="43137"/>
                  </a:srgbClr>
                </a:outerShdw>
              </a:effectLst>
            </a:endParaRPr>
          </a:p>
        </p:txBody>
      </p:sp>
      <p:sp>
        <p:nvSpPr>
          <p:cNvPr id="23" name="Text Box 232"/>
          <p:cNvSpPr txBox="1">
            <a:spLocks noChangeArrowheads="1"/>
          </p:cNvSpPr>
          <p:nvPr/>
        </p:nvSpPr>
        <p:spPr bwMode="auto">
          <a:xfrm>
            <a:off x="3353960" y="2213412"/>
            <a:ext cx="3909324" cy="523220"/>
          </a:xfrm>
          <a:prstGeom prst="rect">
            <a:avLst/>
          </a:prstGeom>
          <a:noFill/>
          <a:ln>
            <a:noFill/>
          </a:ln>
          <a:effectLst/>
          <a:extLst>
            <a:ext uri="{909E8E84-426E-40DD-AFC4-6F175D3DCCD1}">
              <a14:hiddenFill xmlns:a14="http://schemas.microsoft.com/office/drawing/2010/main">
                <a:gradFill rotWithShape="1">
                  <a:gsLst>
                    <a:gs pos="0">
                      <a:schemeClr val="bg2">
                        <a:gamma/>
                        <a:tint val="26667"/>
                        <a:invGamma/>
                      </a:schemeClr>
                    </a:gs>
                    <a:gs pos="100000">
                      <a:schemeClr val="bg2">
                        <a:alpha val="14999"/>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rtl="1"/>
            <a:r>
              <a:rPr lang="ar-SA" altLang="ko-KR" sz="2800" b="1" dirty="0" smtClean="0">
                <a:solidFill>
                  <a:schemeClr val="bg1"/>
                </a:solidFill>
                <a:effectLst>
                  <a:outerShdw blurRad="38100" dist="38100" dir="2700000" algn="tl">
                    <a:srgbClr val="000000">
                      <a:alpha val="43137"/>
                    </a:srgbClr>
                  </a:outerShdw>
                </a:effectLst>
                <a:ea typeface="굴림" pitchFamily="34" charset="-127"/>
              </a:rPr>
              <a:t>الفردية</a:t>
            </a:r>
            <a:endParaRPr lang="en-US" altLang="ar-SA" sz="2800" b="1" dirty="0">
              <a:effectLst>
                <a:outerShdw blurRad="38100" dist="38100" dir="2700000" algn="tl">
                  <a:srgbClr val="000000">
                    <a:alpha val="43137"/>
                  </a:srgbClr>
                </a:outerShdw>
              </a:effectLst>
            </a:endParaRPr>
          </a:p>
        </p:txBody>
      </p:sp>
      <p:sp>
        <p:nvSpPr>
          <p:cNvPr id="24" name="Text Box 233"/>
          <p:cNvSpPr txBox="1">
            <a:spLocks noChangeArrowheads="1"/>
          </p:cNvSpPr>
          <p:nvPr/>
        </p:nvSpPr>
        <p:spPr bwMode="auto">
          <a:xfrm>
            <a:off x="3353960" y="1449311"/>
            <a:ext cx="3909324" cy="523220"/>
          </a:xfrm>
          <a:prstGeom prst="rect">
            <a:avLst/>
          </a:prstGeom>
          <a:noFill/>
          <a:ln>
            <a:noFill/>
          </a:ln>
          <a:effectLst/>
          <a:extLst>
            <a:ext uri="{909E8E84-426E-40DD-AFC4-6F175D3DCCD1}">
              <a14:hiddenFill xmlns:a14="http://schemas.microsoft.com/office/drawing/2010/main">
                <a:gradFill rotWithShape="1">
                  <a:gsLst>
                    <a:gs pos="0">
                      <a:schemeClr val="bg2">
                        <a:gamma/>
                        <a:tint val="26667"/>
                        <a:invGamma/>
                      </a:schemeClr>
                    </a:gs>
                    <a:gs pos="100000">
                      <a:schemeClr val="bg2">
                        <a:alpha val="14999"/>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rtl="1"/>
            <a:r>
              <a:rPr lang="ar-SA" altLang="ar-SA" sz="2800" b="1" dirty="0" smtClean="0">
                <a:solidFill>
                  <a:schemeClr val="bg1"/>
                </a:solidFill>
                <a:effectLst>
                  <a:outerShdw blurRad="38100" dist="38100" dir="2700000" algn="tl">
                    <a:srgbClr val="000000">
                      <a:alpha val="43137"/>
                    </a:srgbClr>
                  </a:outerShdw>
                </a:effectLst>
                <a:ea typeface="굴림" pitchFamily="34" charset="-127"/>
              </a:rPr>
              <a:t>التفاعلية والتشاركية</a:t>
            </a:r>
            <a:endParaRPr lang="en-US" altLang="ar-SA" sz="2800" b="1" dirty="0">
              <a:effectLst>
                <a:outerShdw blurRad="38100" dist="38100" dir="2700000" algn="tl">
                  <a:srgbClr val="000000">
                    <a:alpha val="43137"/>
                  </a:srgbClr>
                </a:outerShdw>
              </a:effectLst>
            </a:endParaRPr>
          </a:p>
        </p:txBody>
      </p:sp>
      <p:grpSp>
        <p:nvGrpSpPr>
          <p:cNvPr id="37" name="Group 204"/>
          <p:cNvGrpSpPr>
            <a:grpSpLocks/>
          </p:cNvGrpSpPr>
          <p:nvPr/>
        </p:nvGrpSpPr>
        <p:grpSpPr bwMode="auto">
          <a:xfrm>
            <a:off x="3131840" y="4411303"/>
            <a:ext cx="4360969" cy="460675"/>
            <a:chOff x="1497" y="227"/>
            <a:chExt cx="1767" cy="208"/>
          </a:xfrm>
        </p:grpSpPr>
        <p:sp>
          <p:nvSpPr>
            <p:cNvPr id="38" name="AutoShape 205"/>
            <p:cNvSpPr>
              <a:spLocks noChangeArrowheads="1"/>
            </p:cNvSpPr>
            <p:nvPr/>
          </p:nvSpPr>
          <p:spPr bwMode="auto">
            <a:xfrm>
              <a:off x="1497" y="227"/>
              <a:ext cx="1767" cy="208"/>
            </a:xfrm>
            <a:prstGeom prst="roundRect">
              <a:avLst>
                <a:gd name="adj" fmla="val 50000"/>
              </a:avLst>
            </a:prstGeom>
            <a:solidFill>
              <a:schemeClr val="bg2"/>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1800" b="1">
                <a:solidFill>
                  <a:schemeClr val="bg1"/>
                </a:solidFill>
              </a:endParaRPr>
            </a:p>
          </p:txBody>
        </p:sp>
        <p:sp>
          <p:nvSpPr>
            <p:cNvPr id="39" name="AutoShape 206"/>
            <p:cNvSpPr>
              <a:spLocks noChangeArrowheads="1"/>
            </p:cNvSpPr>
            <p:nvPr/>
          </p:nvSpPr>
          <p:spPr bwMode="auto">
            <a:xfrm>
              <a:off x="1533" y="235"/>
              <a:ext cx="1701" cy="134"/>
            </a:xfrm>
            <a:prstGeom prst="roundRect">
              <a:avLst>
                <a:gd name="adj" fmla="val 50000"/>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grpSp>
      <p:grpSp>
        <p:nvGrpSpPr>
          <p:cNvPr id="40" name="Group 207"/>
          <p:cNvGrpSpPr>
            <a:grpSpLocks/>
          </p:cNvGrpSpPr>
          <p:nvPr/>
        </p:nvGrpSpPr>
        <p:grpSpPr bwMode="auto">
          <a:xfrm>
            <a:off x="3131840" y="5173190"/>
            <a:ext cx="4360969" cy="460675"/>
            <a:chOff x="1497" y="571"/>
            <a:chExt cx="2052" cy="241"/>
          </a:xfrm>
        </p:grpSpPr>
        <p:sp>
          <p:nvSpPr>
            <p:cNvPr id="41" name="AutoShape 208"/>
            <p:cNvSpPr>
              <a:spLocks noChangeArrowheads="1"/>
            </p:cNvSpPr>
            <p:nvPr/>
          </p:nvSpPr>
          <p:spPr bwMode="auto">
            <a:xfrm>
              <a:off x="1497" y="571"/>
              <a:ext cx="2052" cy="241"/>
            </a:xfrm>
            <a:prstGeom prst="roundRect">
              <a:avLst>
                <a:gd name="adj" fmla="val 50000"/>
              </a:avLst>
            </a:prstGeom>
            <a:solidFill>
              <a:schemeClr val="accent1"/>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1800" b="1">
                <a:solidFill>
                  <a:schemeClr val="bg1"/>
                </a:solidFill>
              </a:endParaRPr>
            </a:p>
          </p:txBody>
        </p:sp>
        <p:sp>
          <p:nvSpPr>
            <p:cNvPr id="42" name="AutoShape 209"/>
            <p:cNvSpPr>
              <a:spLocks noChangeArrowheads="1"/>
            </p:cNvSpPr>
            <p:nvPr/>
          </p:nvSpPr>
          <p:spPr bwMode="auto">
            <a:xfrm>
              <a:off x="1543" y="582"/>
              <a:ext cx="1975" cy="156"/>
            </a:xfrm>
            <a:prstGeom prst="roundRect">
              <a:avLst>
                <a:gd name="adj" fmla="val 50000"/>
              </a:avLst>
            </a:prstGeom>
            <a:gradFill rotWithShape="1">
              <a:gsLst>
                <a:gs pos="0">
                  <a:schemeClr val="accent1">
                    <a:gamma/>
                    <a:tint val="26667"/>
                    <a:invGamma/>
                  </a:schemeClr>
                </a:gs>
                <a:gs pos="100000">
                  <a:schemeClr val="accent1">
                    <a:alpha val="14999"/>
                  </a:scheme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grpSp>
      <p:grpSp>
        <p:nvGrpSpPr>
          <p:cNvPr id="43" name="Group 210"/>
          <p:cNvGrpSpPr>
            <a:grpSpLocks/>
          </p:cNvGrpSpPr>
          <p:nvPr/>
        </p:nvGrpSpPr>
        <p:grpSpPr bwMode="auto">
          <a:xfrm>
            <a:off x="3131840" y="5928432"/>
            <a:ext cx="4360969" cy="460675"/>
            <a:chOff x="1497" y="907"/>
            <a:chExt cx="2052" cy="241"/>
          </a:xfrm>
        </p:grpSpPr>
        <p:sp>
          <p:nvSpPr>
            <p:cNvPr id="44" name="AutoShape 211"/>
            <p:cNvSpPr>
              <a:spLocks noChangeArrowheads="1"/>
            </p:cNvSpPr>
            <p:nvPr/>
          </p:nvSpPr>
          <p:spPr bwMode="auto">
            <a:xfrm>
              <a:off x="1497" y="907"/>
              <a:ext cx="2052" cy="241"/>
            </a:xfrm>
            <a:prstGeom prst="roundRect">
              <a:avLst>
                <a:gd name="adj" fmla="val 50000"/>
              </a:avLst>
            </a:prstGeom>
            <a:solidFill>
              <a:schemeClr val="accent2"/>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1800" b="1">
                <a:solidFill>
                  <a:schemeClr val="bg1"/>
                </a:solidFill>
              </a:endParaRPr>
            </a:p>
          </p:txBody>
        </p:sp>
        <p:sp>
          <p:nvSpPr>
            <p:cNvPr id="45" name="AutoShape 212"/>
            <p:cNvSpPr>
              <a:spLocks noChangeArrowheads="1"/>
            </p:cNvSpPr>
            <p:nvPr/>
          </p:nvSpPr>
          <p:spPr bwMode="auto">
            <a:xfrm>
              <a:off x="1543" y="918"/>
              <a:ext cx="1975" cy="156"/>
            </a:xfrm>
            <a:prstGeom prst="roundRect">
              <a:avLst>
                <a:gd name="adj" fmla="val 50000"/>
              </a:avLst>
            </a:prstGeom>
            <a:gradFill rotWithShape="1">
              <a:gsLst>
                <a:gs pos="0">
                  <a:schemeClr val="accent2">
                    <a:gamma/>
                    <a:tint val="26667"/>
                    <a:invGamma/>
                  </a:schemeClr>
                </a:gs>
                <a:gs pos="100000">
                  <a:schemeClr val="accent2">
                    <a:alpha val="14999"/>
                  </a:scheme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grpSp>
      <p:sp>
        <p:nvSpPr>
          <p:cNvPr id="46" name="Text Box 231"/>
          <p:cNvSpPr txBox="1">
            <a:spLocks noChangeArrowheads="1"/>
          </p:cNvSpPr>
          <p:nvPr/>
        </p:nvSpPr>
        <p:spPr bwMode="auto">
          <a:xfrm>
            <a:off x="3353960" y="5904069"/>
            <a:ext cx="3909324" cy="523220"/>
          </a:xfrm>
          <a:prstGeom prst="rect">
            <a:avLst/>
          </a:prstGeom>
          <a:noFill/>
          <a:ln>
            <a:noFill/>
          </a:ln>
          <a:effectLst/>
          <a:extLst>
            <a:ext uri="{909E8E84-426E-40DD-AFC4-6F175D3DCCD1}">
              <a14:hiddenFill xmlns:a14="http://schemas.microsoft.com/office/drawing/2010/main">
                <a:gradFill rotWithShape="1">
                  <a:gsLst>
                    <a:gs pos="0">
                      <a:schemeClr val="bg2">
                        <a:gamma/>
                        <a:tint val="26667"/>
                        <a:invGamma/>
                      </a:schemeClr>
                    </a:gs>
                    <a:gs pos="100000">
                      <a:schemeClr val="bg2">
                        <a:alpha val="14999"/>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rtl="1"/>
            <a:r>
              <a:rPr lang="ar-SA" altLang="ko-KR" sz="2800" b="1" dirty="0" smtClean="0">
                <a:solidFill>
                  <a:schemeClr val="bg1"/>
                </a:solidFill>
                <a:effectLst>
                  <a:outerShdw blurRad="38100" dist="38100" dir="2700000" algn="tl">
                    <a:srgbClr val="000000">
                      <a:alpha val="43137"/>
                    </a:srgbClr>
                  </a:outerShdw>
                </a:effectLst>
                <a:ea typeface="굴림" pitchFamily="34" charset="-127"/>
              </a:rPr>
              <a:t>الجودة الشاملة</a:t>
            </a:r>
            <a:endParaRPr lang="en-US" altLang="ar-SA" sz="2800" b="1" dirty="0">
              <a:effectLst>
                <a:outerShdw blurRad="38100" dist="38100" dir="2700000" algn="tl">
                  <a:srgbClr val="000000">
                    <a:alpha val="43137"/>
                  </a:srgbClr>
                </a:outerShdw>
              </a:effectLst>
            </a:endParaRPr>
          </a:p>
        </p:txBody>
      </p:sp>
      <p:sp>
        <p:nvSpPr>
          <p:cNvPr id="47" name="Text Box 232"/>
          <p:cNvSpPr txBox="1">
            <a:spLocks noChangeArrowheads="1"/>
          </p:cNvSpPr>
          <p:nvPr/>
        </p:nvSpPr>
        <p:spPr bwMode="auto">
          <a:xfrm>
            <a:off x="3353960" y="5146612"/>
            <a:ext cx="3909324" cy="523220"/>
          </a:xfrm>
          <a:prstGeom prst="rect">
            <a:avLst/>
          </a:prstGeom>
          <a:noFill/>
          <a:ln>
            <a:noFill/>
          </a:ln>
          <a:effectLst/>
          <a:extLst>
            <a:ext uri="{909E8E84-426E-40DD-AFC4-6F175D3DCCD1}">
              <a14:hiddenFill xmlns:a14="http://schemas.microsoft.com/office/drawing/2010/main">
                <a:gradFill rotWithShape="1">
                  <a:gsLst>
                    <a:gs pos="0">
                      <a:schemeClr val="bg2">
                        <a:gamma/>
                        <a:tint val="26667"/>
                        <a:invGamma/>
                      </a:schemeClr>
                    </a:gs>
                    <a:gs pos="100000">
                      <a:schemeClr val="bg2">
                        <a:alpha val="14999"/>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rtl="1"/>
            <a:r>
              <a:rPr lang="ar-SA" altLang="ko-KR" sz="2800" b="1" dirty="0" smtClean="0">
                <a:solidFill>
                  <a:schemeClr val="bg1"/>
                </a:solidFill>
                <a:effectLst>
                  <a:outerShdw blurRad="38100" dist="38100" dir="2700000" algn="tl">
                    <a:srgbClr val="000000">
                      <a:alpha val="43137"/>
                    </a:srgbClr>
                  </a:outerShdw>
                </a:effectLst>
                <a:ea typeface="굴림" pitchFamily="34" charset="-127"/>
              </a:rPr>
              <a:t>الكونية</a:t>
            </a:r>
            <a:endParaRPr lang="en-US" altLang="ar-SA" sz="2800" b="1" dirty="0">
              <a:effectLst>
                <a:outerShdw blurRad="38100" dist="38100" dir="2700000" algn="tl">
                  <a:srgbClr val="000000">
                    <a:alpha val="43137"/>
                  </a:srgbClr>
                </a:outerShdw>
              </a:effectLst>
            </a:endParaRPr>
          </a:p>
        </p:txBody>
      </p:sp>
      <p:sp>
        <p:nvSpPr>
          <p:cNvPr id="48" name="Text Box 233"/>
          <p:cNvSpPr txBox="1">
            <a:spLocks noChangeArrowheads="1"/>
          </p:cNvSpPr>
          <p:nvPr/>
        </p:nvSpPr>
        <p:spPr bwMode="auto">
          <a:xfrm>
            <a:off x="3353960" y="4382511"/>
            <a:ext cx="3909324" cy="523220"/>
          </a:xfrm>
          <a:prstGeom prst="rect">
            <a:avLst/>
          </a:prstGeom>
          <a:noFill/>
          <a:ln>
            <a:noFill/>
          </a:ln>
          <a:effectLst/>
          <a:extLst>
            <a:ext uri="{909E8E84-426E-40DD-AFC4-6F175D3DCCD1}">
              <a14:hiddenFill xmlns:a14="http://schemas.microsoft.com/office/drawing/2010/main">
                <a:gradFill rotWithShape="1">
                  <a:gsLst>
                    <a:gs pos="0">
                      <a:schemeClr val="bg2">
                        <a:gamma/>
                        <a:tint val="26667"/>
                        <a:invGamma/>
                      </a:schemeClr>
                    </a:gs>
                    <a:gs pos="100000">
                      <a:schemeClr val="bg2">
                        <a:alpha val="14999"/>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rtl="1"/>
            <a:r>
              <a:rPr lang="ar-SA" altLang="ko-KR" sz="2800" b="1" dirty="0" smtClean="0">
                <a:solidFill>
                  <a:schemeClr val="bg1"/>
                </a:solidFill>
                <a:effectLst>
                  <a:outerShdw blurRad="38100" dist="38100" dir="2700000" algn="tl">
                    <a:srgbClr val="000000">
                      <a:alpha val="43137"/>
                    </a:srgbClr>
                  </a:outerShdw>
                </a:effectLst>
                <a:ea typeface="굴림" pitchFamily="34" charset="-127"/>
              </a:rPr>
              <a:t>التنوع (التعددية)</a:t>
            </a:r>
            <a:endParaRPr lang="en-US" altLang="ar-SA" sz="2800" b="1" dirty="0">
              <a:effectLst>
                <a:outerShdw blurRad="38100" dist="38100" dir="2700000" algn="tl">
                  <a:srgbClr val="000000">
                    <a:alpha val="43137"/>
                  </a:srgbClr>
                </a:outerShdw>
              </a:effectLst>
            </a:endParaRPr>
          </a:p>
        </p:txBody>
      </p:sp>
      <p:grpSp>
        <p:nvGrpSpPr>
          <p:cNvPr id="60" name="Group 219"/>
          <p:cNvGrpSpPr>
            <a:grpSpLocks/>
          </p:cNvGrpSpPr>
          <p:nvPr/>
        </p:nvGrpSpPr>
        <p:grpSpPr bwMode="auto">
          <a:xfrm>
            <a:off x="7599220" y="5877272"/>
            <a:ext cx="710786" cy="637858"/>
            <a:chOff x="1392" y="1076"/>
            <a:chExt cx="288" cy="288"/>
          </a:xfrm>
        </p:grpSpPr>
        <p:sp>
          <p:nvSpPr>
            <p:cNvPr id="61" name="Oval 220"/>
            <p:cNvSpPr>
              <a:spLocks noChangeArrowheads="1"/>
            </p:cNvSpPr>
            <p:nvPr/>
          </p:nvSpPr>
          <p:spPr bwMode="auto">
            <a:xfrm rot="1009471" flipH="1">
              <a:off x="1392" y="1076"/>
              <a:ext cx="288" cy="28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2000" b="1">
                <a:solidFill>
                  <a:schemeClr val="bg1"/>
                </a:solidFill>
              </a:endParaRPr>
            </a:p>
          </p:txBody>
        </p:sp>
        <p:sp>
          <p:nvSpPr>
            <p:cNvPr id="62" name="Oval 221"/>
            <p:cNvSpPr>
              <a:spLocks noChangeArrowheads="1"/>
            </p:cNvSpPr>
            <p:nvPr/>
          </p:nvSpPr>
          <p:spPr bwMode="auto">
            <a:xfrm rot="19713862" flipH="1">
              <a:off x="1413" y="1091"/>
              <a:ext cx="189" cy="154"/>
            </a:xfrm>
            <a:prstGeom prst="ellipse">
              <a:avLst/>
            </a:prstGeom>
            <a:gradFill rotWithShape="1">
              <a:gsLst>
                <a:gs pos="0">
                  <a:schemeClr val="accent2">
                    <a:gamma/>
                    <a:tint val="26667"/>
                    <a:invGamma/>
                  </a:schemeClr>
                </a:gs>
                <a:gs pos="100000">
                  <a:schemeClr val="accent2">
                    <a:alpha val="14999"/>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2000" b="1">
                <a:solidFill>
                  <a:schemeClr val="bg1"/>
                </a:solidFill>
              </a:endParaRPr>
            </a:p>
          </p:txBody>
        </p:sp>
      </p:grpSp>
      <p:sp>
        <p:nvSpPr>
          <p:cNvPr id="63" name="Oval 223"/>
          <p:cNvSpPr>
            <a:spLocks noChangeArrowheads="1"/>
          </p:cNvSpPr>
          <p:nvPr/>
        </p:nvSpPr>
        <p:spPr bwMode="auto">
          <a:xfrm rot="19713862" flipH="1">
            <a:off x="7651048" y="5174146"/>
            <a:ext cx="466453" cy="341077"/>
          </a:xfrm>
          <a:prstGeom prst="ellipse">
            <a:avLst/>
          </a:prstGeom>
          <a:gradFill rotWithShape="1">
            <a:gsLst>
              <a:gs pos="0">
                <a:schemeClr val="accent1">
                  <a:gamma/>
                  <a:tint val="26667"/>
                  <a:invGamma/>
                </a:schemeClr>
              </a:gs>
              <a:gs pos="100000">
                <a:schemeClr val="accent1">
                  <a:alpha val="14999"/>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2000" b="1">
              <a:solidFill>
                <a:schemeClr val="bg1"/>
              </a:solidFill>
            </a:endParaRPr>
          </a:p>
        </p:txBody>
      </p:sp>
      <p:sp>
        <p:nvSpPr>
          <p:cNvPr id="64" name="Oval 225"/>
          <p:cNvSpPr>
            <a:spLocks noChangeArrowheads="1"/>
          </p:cNvSpPr>
          <p:nvPr/>
        </p:nvSpPr>
        <p:spPr bwMode="auto">
          <a:xfrm rot="19713862" flipH="1">
            <a:off x="7663388" y="4407830"/>
            <a:ext cx="466453" cy="341077"/>
          </a:xfrm>
          <a:prstGeom prst="ellipse">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ltLang="ar-SA" sz="2000" b="1">
              <a:solidFill>
                <a:schemeClr val="bg1"/>
              </a:solidFill>
            </a:endParaRPr>
          </a:p>
        </p:txBody>
      </p:sp>
      <p:sp>
        <p:nvSpPr>
          <p:cNvPr id="65" name="Text Box 226"/>
          <p:cNvSpPr txBox="1">
            <a:spLocks noChangeArrowheads="1"/>
          </p:cNvSpPr>
          <p:nvPr/>
        </p:nvSpPr>
        <p:spPr bwMode="auto">
          <a:xfrm rot="1146583">
            <a:off x="7790946" y="4514522"/>
            <a:ext cx="327333" cy="400110"/>
          </a:xfrm>
          <a:prstGeom prst="rect">
            <a:avLst/>
          </a:prstGeom>
          <a:noFill/>
          <a:ln>
            <a:noFill/>
          </a:ln>
          <a:effectLst/>
          <a:extLst>
            <a:ext uri="{909E8E84-426E-40DD-AFC4-6F175D3DCCD1}">
              <a14:hiddenFill xmlns:a14="http://schemas.microsoft.com/office/drawing/2010/main">
                <a:gradFill rotWithShape="1">
                  <a:gsLst>
                    <a:gs pos="0">
                      <a:schemeClr val="bg2">
                        <a:gamma/>
                        <a:tint val="26667"/>
                        <a:invGamma/>
                      </a:schemeClr>
                    </a:gs>
                    <a:gs pos="100000">
                      <a:schemeClr val="bg2">
                        <a:alpha val="14999"/>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rtl="1"/>
            <a:r>
              <a:rPr lang="ar-SA" altLang="ar-SA" sz="2000" b="1" dirty="0" smtClean="0">
                <a:solidFill>
                  <a:schemeClr val="bg1"/>
                </a:solidFill>
              </a:rPr>
              <a:t>5</a:t>
            </a:r>
            <a:endParaRPr lang="en-US" altLang="ar-SA" sz="2000" dirty="0"/>
          </a:p>
        </p:txBody>
      </p:sp>
      <p:sp>
        <p:nvSpPr>
          <p:cNvPr id="66" name="Text Box 227"/>
          <p:cNvSpPr txBox="1">
            <a:spLocks noChangeArrowheads="1"/>
          </p:cNvSpPr>
          <p:nvPr/>
        </p:nvSpPr>
        <p:spPr bwMode="auto">
          <a:xfrm rot="1146583">
            <a:off x="7790946" y="5258690"/>
            <a:ext cx="327333" cy="400110"/>
          </a:xfrm>
          <a:prstGeom prst="rect">
            <a:avLst/>
          </a:prstGeom>
          <a:noFill/>
          <a:ln>
            <a:noFill/>
          </a:ln>
          <a:effectLst/>
          <a:extLst>
            <a:ext uri="{909E8E84-426E-40DD-AFC4-6F175D3DCCD1}">
              <a14:hiddenFill xmlns:a14="http://schemas.microsoft.com/office/drawing/2010/main">
                <a:gradFill rotWithShape="1">
                  <a:gsLst>
                    <a:gs pos="0">
                      <a:schemeClr val="bg2">
                        <a:gamma/>
                        <a:tint val="26667"/>
                        <a:invGamma/>
                      </a:schemeClr>
                    </a:gs>
                    <a:gs pos="100000">
                      <a:schemeClr val="bg2">
                        <a:alpha val="14999"/>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rtl="1"/>
            <a:r>
              <a:rPr lang="ar-SA" altLang="ar-SA" sz="2000" b="1" dirty="0" smtClean="0">
                <a:solidFill>
                  <a:schemeClr val="bg1"/>
                </a:solidFill>
              </a:rPr>
              <a:t>6</a:t>
            </a:r>
            <a:endParaRPr lang="en-US" altLang="ar-SA" sz="2000" b="1" dirty="0">
              <a:solidFill>
                <a:schemeClr val="bg1"/>
              </a:solidFill>
            </a:endParaRPr>
          </a:p>
        </p:txBody>
      </p:sp>
      <p:sp>
        <p:nvSpPr>
          <p:cNvPr id="67" name="Text Box 228"/>
          <p:cNvSpPr txBox="1">
            <a:spLocks noChangeArrowheads="1"/>
          </p:cNvSpPr>
          <p:nvPr/>
        </p:nvSpPr>
        <p:spPr bwMode="auto">
          <a:xfrm rot="1146583">
            <a:off x="7790946" y="6002858"/>
            <a:ext cx="327333" cy="400110"/>
          </a:xfrm>
          <a:prstGeom prst="rect">
            <a:avLst/>
          </a:prstGeom>
          <a:noFill/>
          <a:ln>
            <a:noFill/>
          </a:ln>
          <a:effectLst/>
          <a:extLst>
            <a:ext uri="{909E8E84-426E-40DD-AFC4-6F175D3DCCD1}">
              <a14:hiddenFill xmlns:a14="http://schemas.microsoft.com/office/drawing/2010/main">
                <a:gradFill rotWithShape="1">
                  <a:gsLst>
                    <a:gs pos="0">
                      <a:schemeClr val="bg2">
                        <a:gamma/>
                        <a:tint val="26667"/>
                        <a:invGamma/>
                      </a:schemeClr>
                    </a:gs>
                    <a:gs pos="100000">
                      <a:schemeClr val="bg2">
                        <a:alpha val="14999"/>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rtl="1"/>
            <a:r>
              <a:rPr lang="ar-SA" altLang="ar-SA" sz="2000" b="1" dirty="0" smtClean="0">
                <a:solidFill>
                  <a:schemeClr val="bg1"/>
                </a:solidFill>
              </a:rPr>
              <a:t>7</a:t>
            </a:r>
            <a:endParaRPr lang="en-US" altLang="ar-SA" sz="2000" dirty="0"/>
          </a:p>
        </p:txBody>
      </p:sp>
    </p:spTree>
    <p:extLst>
      <p:ext uri="{BB962C8B-B14F-4D97-AF65-F5344CB8AC3E}">
        <p14:creationId xmlns:p14="http://schemas.microsoft.com/office/powerpoint/2010/main" val="2787024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952500" y="1295400"/>
            <a:ext cx="7315200" cy="693440"/>
          </a:xfrm>
        </p:spPr>
        <p:txBody>
          <a:bodyPr/>
          <a:lstStyle/>
          <a:p>
            <a:pPr marL="0" indent="0" algn="r" rtl="0">
              <a:buNone/>
            </a:pPr>
            <a:r>
              <a:rPr lang="en-US" b="1" dirty="0" smtClean="0">
                <a:solidFill>
                  <a:schemeClr val="tx2">
                    <a:lumMod val="50000"/>
                  </a:schemeClr>
                </a:solidFill>
              </a:rPr>
              <a:t>: </a:t>
            </a:r>
            <a:r>
              <a:rPr lang="en-US" b="1" dirty="0">
                <a:solidFill>
                  <a:schemeClr val="tx2">
                    <a:lumMod val="50000"/>
                  </a:schemeClr>
                </a:solidFill>
              </a:rPr>
              <a:t>( Interactivity)</a:t>
            </a:r>
            <a:r>
              <a:rPr lang="en-US" b="1" dirty="0" smtClean="0">
                <a:solidFill>
                  <a:schemeClr val="tx2">
                    <a:lumMod val="50000"/>
                  </a:schemeClr>
                </a:solidFill>
              </a:rPr>
              <a:t> </a:t>
            </a:r>
            <a:r>
              <a:rPr lang="ar-SA" b="1" dirty="0" smtClean="0">
                <a:solidFill>
                  <a:schemeClr val="tx2">
                    <a:lumMod val="50000"/>
                  </a:schemeClr>
                </a:solidFill>
              </a:rPr>
              <a:t> التفاعلية</a:t>
            </a:r>
            <a:endParaRPr lang="ar-SA" b="1" dirty="0">
              <a:solidFill>
                <a:schemeClr val="tx2">
                  <a:lumMod val="50000"/>
                </a:schemeClr>
              </a:solidFill>
            </a:endParaRPr>
          </a:p>
        </p:txBody>
      </p:sp>
      <p:sp>
        <p:nvSpPr>
          <p:cNvPr id="4" name="مربع نص 3"/>
          <p:cNvSpPr txBox="1"/>
          <p:nvPr/>
        </p:nvSpPr>
        <p:spPr>
          <a:xfrm>
            <a:off x="899592" y="2204864"/>
            <a:ext cx="7416824" cy="2308324"/>
          </a:xfrm>
          <a:prstGeom prst="rect">
            <a:avLst/>
          </a:prstGeom>
          <a:solidFill>
            <a:schemeClr val="bg1"/>
          </a:solidFill>
        </p:spPr>
        <p:txBody>
          <a:bodyPr wrap="square" rtlCol="1">
            <a:spAutoFit/>
          </a:bodyPr>
          <a:lstStyle/>
          <a:p>
            <a:pPr algn="r"/>
            <a:r>
              <a:rPr lang="ar-SA" b="1" dirty="0">
                <a:solidFill>
                  <a:schemeClr val="tx2">
                    <a:lumMod val="50000"/>
                  </a:schemeClr>
                </a:solidFill>
              </a:rPr>
              <a:t>التفاعلية تصف نمط الاتصال </a:t>
            </a:r>
            <a:r>
              <a:rPr lang="ar-SA" b="1" dirty="0" err="1">
                <a:solidFill>
                  <a:schemeClr val="tx2">
                    <a:lumMod val="50000"/>
                  </a:schemeClr>
                </a:solidFill>
              </a:rPr>
              <a:t>فى</a:t>
            </a:r>
            <a:r>
              <a:rPr lang="ar-SA" b="1" dirty="0">
                <a:solidFill>
                  <a:schemeClr val="tx2">
                    <a:lumMod val="50000"/>
                  </a:schemeClr>
                </a:solidFill>
              </a:rPr>
              <a:t> موقف التعلم, وتوفر بيئة المستحدثات </a:t>
            </a:r>
            <a:r>
              <a:rPr lang="ar-SA" dirty="0">
                <a:solidFill>
                  <a:schemeClr val="tx2">
                    <a:lumMod val="50000"/>
                  </a:schemeClr>
                </a:solidFill>
              </a:rPr>
              <a:t></a:t>
            </a:r>
          </a:p>
          <a:p>
            <a:pPr algn="r"/>
            <a:r>
              <a:rPr lang="ar-SA" b="1" dirty="0">
                <a:solidFill>
                  <a:schemeClr val="tx2">
                    <a:lumMod val="50000"/>
                  </a:schemeClr>
                </a:solidFill>
              </a:rPr>
              <a:t>التكنولوجية بيئة اتصال ثنائية على الأقل, وهى </a:t>
            </a:r>
            <a:r>
              <a:rPr lang="ar-SA" b="1" dirty="0" err="1">
                <a:solidFill>
                  <a:schemeClr val="tx2">
                    <a:lumMod val="50000"/>
                  </a:schemeClr>
                </a:solidFill>
              </a:rPr>
              <a:t>فى</a:t>
            </a:r>
            <a:r>
              <a:rPr lang="ar-SA" b="1" dirty="0">
                <a:solidFill>
                  <a:schemeClr val="tx2">
                    <a:lumMod val="50000"/>
                  </a:schemeClr>
                </a:solidFill>
              </a:rPr>
              <a:t> ذلك تسمح للمتعلم</a:t>
            </a:r>
          </a:p>
          <a:p>
            <a:pPr algn="r"/>
            <a:r>
              <a:rPr lang="ar-SA" b="1" dirty="0">
                <a:solidFill>
                  <a:schemeClr val="tx2">
                    <a:lumMod val="50000"/>
                  </a:schemeClr>
                </a:solidFill>
              </a:rPr>
              <a:t>بدرجة من الحرية فيستطيع أن يتحكم </a:t>
            </a:r>
            <a:r>
              <a:rPr lang="ar-SA" b="1" dirty="0" err="1">
                <a:solidFill>
                  <a:schemeClr val="tx2">
                    <a:lumMod val="50000"/>
                  </a:schemeClr>
                </a:solidFill>
              </a:rPr>
              <a:t>فى</a:t>
            </a:r>
            <a:r>
              <a:rPr lang="ar-SA" b="1" dirty="0">
                <a:solidFill>
                  <a:schemeClr val="tx2">
                    <a:lumMod val="50000"/>
                  </a:schemeClr>
                </a:solidFill>
              </a:rPr>
              <a:t> معدل عرض محتوى المادة</a:t>
            </a:r>
          </a:p>
          <a:p>
            <a:pPr algn="r"/>
            <a:r>
              <a:rPr lang="ar-SA" b="1" dirty="0">
                <a:solidFill>
                  <a:schemeClr val="tx2">
                    <a:lumMod val="50000"/>
                  </a:schemeClr>
                </a:solidFill>
              </a:rPr>
              <a:t>المنقولة, ليختار المعدل الذى يناسبه . كما يستطيع المتعلم أن يتحاور مع</a:t>
            </a:r>
          </a:p>
          <a:p>
            <a:pPr algn="r"/>
            <a:r>
              <a:rPr lang="ar-SA" b="1" dirty="0">
                <a:solidFill>
                  <a:schemeClr val="tx2">
                    <a:lumMod val="50000"/>
                  </a:schemeClr>
                </a:solidFill>
              </a:rPr>
              <a:t>الجهاز الذى يقدم له المحتوى وأن يتجول داخل المادة المعروضة, ويتم</a:t>
            </a:r>
          </a:p>
          <a:p>
            <a:pPr algn="r"/>
            <a:r>
              <a:rPr lang="ar-SA" b="1" dirty="0">
                <a:solidFill>
                  <a:schemeClr val="tx2">
                    <a:lumMod val="50000"/>
                  </a:schemeClr>
                </a:solidFill>
              </a:rPr>
              <a:t>ذلك من خلال العديد من الأنشطة</a:t>
            </a:r>
            <a:r>
              <a:rPr lang="ar-SA" b="1" dirty="0">
                <a:solidFill>
                  <a:schemeClr val="bg1"/>
                </a:solidFill>
              </a:rPr>
              <a:t>.</a:t>
            </a:r>
            <a:endParaRPr lang="ar-SA" dirty="0">
              <a:solidFill>
                <a:schemeClr val="bg1"/>
              </a:solidFill>
            </a:endParaRPr>
          </a:p>
        </p:txBody>
      </p:sp>
    </p:spTree>
    <p:extLst>
      <p:ext uri="{BB962C8B-B14F-4D97-AF65-F5344CB8AC3E}">
        <p14:creationId xmlns:p14="http://schemas.microsoft.com/office/powerpoint/2010/main" val="40416192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a:lstStyle/>
          <a:p>
            <a:pPr marL="0" indent="0" rtl="0">
              <a:buNone/>
            </a:pPr>
            <a:r>
              <a:rPr lang="en-US" b="1" dirty="0">
                <a:solidFill>
                  <a:schemeClr val="tx2">
                    <a:lumMod val="50000"/>
                  </a:schemeClr>
                </a:solidFill>
              </a:rPr>
              <a:t>Individuality ": </a:t>
            </a:r>
            <a:r>
              <a:rPr lang="ar-SA" b="1" dirty="0">
                <a:solidFill>
                  <a:schemeClr val="tx2">
                    <a:lumMod val="50000"/>
                  </a:schemeClr>
                </a:solidFill>
              </a:rPr>
              <a:t>ب– </a:t>
            </a:r>
            <a:r>
              <a:rPr lang="ar-SA" b="1" dirty="0" smtClean="0">
                <a:solidFill>
                  <a:schemeClr val="tx2">
                    <a:lumMod val="50000"/>
                  </a:schemeClr>
                </a:solidFill>
              </a:rPr>
              <a:t>الفردية</a:t>
            </a:r>
          </a:p>
          <a:p>
            <a:pPr marL="0" indent="0" rtl="0">
              <a:buNone/>
            </a:pPr>
            <a:r>
              <a:rPr lang="ar-SA" b="1" dirty="0">
                <a:solidFill>
                  <a:schemeClr val="tx1"/>
                </a:solidFill>
              </a:rPr>
              <a:t>تسمح معظم المستحدثات التكنولوجية بتفريد المواقف التعليمية </a:t>
            </a:r>
            <a:r>
              <a:rPr lang="ar-SA" b="1" dirty="0" smtClean="0">
                <a:solidFill>
                  <a:schemeClr val="tx1"/>
                </a:solidFill>
              </a:rPr>
              <a:t>لتناسب </a:t>
            </a:r>
            <a:r>
              <a:rPr lang="ar-SA" b="1" dirty="0">
                <a:solidFill>
                  <a:schemeClr val="tx1"/>
                </a:solidFill>
              </a:rPr>
              <a:t>المتغيرات </a:t>
            </a:r>
            <a:r>
              <a:rPr lang="ar-SA" b="1" dirty="0" err="1">
                <a:solidFill>
                  <a:schemeClr val="tx1"/>
                </a:solidFill>
              </a:rPr>
              <a:t>فى</a:t>
            </a:r>
            <a:r>
              <a:rPr lang="ar-SA" b="1" dirty="0">
                <a:solidFill>
                  <a:schemeClr val="tx1"/>
                </a:solidFill>
              </a:rPr>
              <a:t> شخصيات المتعلمين وقدراتهم </a:t>
            </a:r>
            <a:r>
              <a:rPr lang="ar-SA" b="1" dirty="0" smtClean="0">
                <a:solidFill>
                  <a:schemeClr val="tx1"/>
                </a:solidFill>
              </a:rPr>
              <a:t>واستعداداتهم وخبراتهم </a:t>
            </a:r>
            <a:r>
              <a:rPr lang="ar-SA" b="1" dirty="0">
                <a:solidFill>
                  <a:schemeClr val="tx1"/>
                </a:solidFill>
              </a:rPr>
              <a:t>السابقة, ولقد صممت معظم هذه المستحدثات بحيث تعتمد</a:t>
            </a:r>
          </a:p>
          <a:p>
            <a:pPr marL="0" indent="0" rtl="0">
              <a:buNone/>
            </a:pPr>
            <a:r>
              <a:rPr lang="ar-SA" b="1" dirty="0">
                <a:solidFill>
                  <a:schemeClr val="tx1"/>
                </a:solidFill>
              </a:rPr>
              <a:t>للمتعلم </a:t>
            </a:r>
            <a:r>
              <a:rPr lang="en-US" dirty="0" smtClean="0">
                <a:solidFill>
                  <a:schemeClr val="tx1"/>
                </a:solidFill>
              </a:rPr>
              <a:t>Self-Pacing </a:t>
            </a:r>
            <a:r>
              <a:rPr lang="ar-SA" b="1" dirty="0">
                <a:solidFill>
                  <a:schemeClr val="tx1"/>
                </a:solidFill>
              </a:rPr>
              <a:t>على الخطو </a:t>
            </a:r>
            <a:r>
              <a:rPr lang="ar-SA" b="1" dirty="0" smtClean="0">
                <a:solidFill>
                  <a:schemeClr val="tx1"/>
                </a:solidFill>
              </a:rPr>
              <a:t>الذاتي</a:t>
            </a:r>
            <a:endParaRPr lang="ar-SA" b="1" dirty="0">
              <a:solidFill>
                <a:schemeClr val="tx1"/>
              </a:solidFill>
            </a:endParaRPr>
          </a:p>
        </p:txBody>
      </p:sp>
    </p:spTree>
    <p:extLst>
      <p:ext uri="{BB962C8B-B14F-4D97-AF65-F5344CB8AC3E}">
        <p14:creationId xmlns:p14="http://schemas.microsoft.com/office/powerpoint/2010/main" val="290785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a:lstStyle/>
          <a:p>
            <a:pPr marL="0" indent="0" rtl="0">
              <a:buNone/>
            </a:pPr>
            <a:r>
              <a:rPr lang="en-US" b="1" dirty="0">
                <a:solidFill>
                  <a:schemeClr val="tx1"/>
                </a:solidFill>
              </a:rPr>
              <a:t>" Diversity ": </a:t>
            </a:r>
            <a:r>
              <a:rPr lang="ar-SA" b="1" dirty="0">
                <a:solidFill>
                  <a:schemeClr val="tx1"/>
                </a:solidFill>
              </a:rPr>
              <a:t>ج– </a:t>
            </a:r>
            <a:r>
              <a:rPr lang="ar-SA" b="1" dirty="0" smtClean="0">
                <a:solidFill>
                  <a:schemeClr val="tx1"/>
                </a:solidFill>
              </a:rPr>
              <a:t>التنوع</a:t>
            </a:r>
            <a:endParaRPr lang="en-US" b="1" dirty="0" smtClean="0">
              <a:solidFill>
                <a:schemeClr val="tx1"/>
              </a:solidFill>
            </a:endParaRPr>
          </a:p>
          <a:p>
            <a:pPr marL="0" indent="0">
              <a:buNone/>
            </a:pPr>
            <a:r>
              <a:rPr lang="ar-SA" b="1" dirty="0">
                <a:solidFill>
                  <a:schemeClr val="tx1"/>
                </a:solidFill>
              </a:rPr>
              <a:t>توفر المستحدثات التكنولوجية بيئة تعلم متنوعة يجد فيها كل متعلم ما </a:t>
            </a:r>
            <a:r>
              <a:rPr lang="ar-SA" b="1" dirty="0" smtClean="0">
                <a:solidFill>
                  <a:schemeClr val="tx1"/>
                </a:solidFill>
              </a:rPr>
              <a:t>يناسبه</a:t>
            </a:r>
            <a:r>
              <a:rPr lang="ar-SA" b="1" dirty="0">
                <a:solidFill>
                  <a:schemeClr val="tx1"/>
                </a:solidFill>
              </a:rPr>
              <a:t>, ويتحقق ذلك إجرائيا عن طريق توفيق مجموعة من </a:t>
            </a:r>
            <a:r>
              <a:rPr lang="ar-SA" b="1" dirty="0" smtClean="0">
                <a:solidFill>
                  <a:schemeClr val="tx1"/>
                </a:solidFill>
              </a:rPr>
              <a:t>البدائل والخيارات </a:t>
            </a:r>
            <a:r>
              <a:rPr lang="ar-SA" b="1" dirty="0">
                <a:solidFill>
                  <a:schemeClr val="tx1"/>
                </a:solidFill>
              </a:rPr>
              <a:t>التعليمية أمام المتعلم, وتتمثل هذه الخيارات </a:t>
            </a:r>
            <a:r>
              <a:rPr lang="ar-SA" b="1" dirty="0" err="1">
                <a:solidFill>
                  <a:schemeClr val="tx1"/>
                </a:solidFill>
              </a:rPr>
              <a:t>فى</a:t>
            </a:r>
            <a:r>
              <a:rPr lang="ar-SA" b="1" dirty="0">
                <a:solidFill>
                  <a:schemeClr val="tx1"/>
                </a:solidFill>
              </a:rPr>
              <a:t> </a:t>
            </a:r>
            <a:r>
              <a:rPr lang="ar-SA" b="1" dirty="0" smtClean="0">
                <a:solidFill>
                  <a:schemeClr val="tx1"/>
                </a:solidFill>
              </a:rPr>
              <a:t>الأنشطة التعليمية</a:t>
            </a:r>
            <a:r>
              <a:rPr lang="ar-SA" b="1" dirty="0">
                <a:solidFill>
                  <a:schemeClr val="tx1"/>
                </a:solidFill>
              </a:rPr>
              <a:t>, والمواد التعليمية, والاختبارات ومواعيد التقدم لها, </a:t>
            </a:r>
            <a:r>
              <a:rPr lang="ar-SA" b="1" dirty="0" smtClean="0">
                <a:solidFill>
                  <a:schemeClr val="tx1"/>
                </a:solidFill>
              </a:rPr>
              <a:t>كما تتمثل </a:t>
            </a:r>
            <a:r>
              <a:rPr lang="ar-SA" b="1" dirty="0" err="1">
                <a:solidFill>
                  <a:schemeClr val="tx1"/>
                </a:solidFill>
              </a:rPr>
              <a:t>فى</a:t>
            </a:r>
            <a:r>
              <a:rPr lang="ar-SA" b="1" dirty="0">
                <a:solidFill>
                  <a:schemeClr val="tx1"/>
                </a:solidFill>
              </a:rPr>
              <a:t> تعدد مستويات المحتوى وتعدد أساليب التعلم .</a:t>
            </a:r>
            <a:endParaRPr lang="ar-SA" dirty="0">
              <a:solidFill>
                <a:schemeClr val="tx1"/>
              </a:solidFill>
            </a:endParaRPr>
          </a:p>
        </p:txBody>
      </p:sp>
    </p:spTree>
    <p:extLst>
      <p:ext uri="{BB962C8B-B14F-4D97-AF65-F5344CB8AC3E}">
        <p14:creationId xmlns:p14="http://schemas.microsoft.com/office/powerpoint/2010/main" val="1152050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a:lstStyle/>
          <a:p>
            <a:pPr marL="0" indent="0" rtl="0">
              <a:buNone/>
            </a:pPr>
            <a:r>
              <a:rPr lang="en-US" b="1" dirty="0">
                <a:solidFill>
                  <a:schemeClr val="tx1"/>
                </a:solidFill>
              </a:rPr>
              <a:t>" Globally ": </a:t>
            </a:r>
            <a:r>
              <a:rPr lang="ar-SA" b="1" dirty="0">
                <a:solidFill>
                  <a:schemeClr val="tx1"/>
                </a:solidFill>
              </a:rPr>
              <a:t>د– </a:t>
            </a:r>
            <a:r>
              <a:rPr lang="ar-SA" b="1" dirty="0" smtClean="0">
                <a:solidFill>
                  <a:schemeClr val="tx1"/>
                </a:solidFill>
              </a:rPr>
              <a:t>الكونية</a:t>
            </a:r>
          </a:p>
          <a:p>
            <a:pPr marL="0" indent="0" rtl="0">
              <a:buNone/>
            </a:pPr>
            <a:r>
              <a:rPr lang="ar-SA" b="1" dirty="0">
                <a:solidFill>
                  <a:schemeClr val="tx1"/>
                </a:solidFill>
              </a:rPr>
              <a:t>تتيح بعض المستحدثات التكنولوجية المتوفرة الآن أمام </a:t>
            </a:r>
            <a:r>
              <a:rPr lang="ar-SA" b="1" dirty="0" smtClean="0">
                <a:solidFill>
                  <a:schemeClr val="tx1"/>
                </a:solidFill>
              </a:rPr>
              <a:t>مستخدميها</a:t>
            </a:r>
            <a:r>
              <a:rPr lang="en-US" b="1" dirty="0" smtClean="0">
                <a:solidFill>
                  <a:schemeClr val="tx1"/>
                </a:solidFill>
              </a:rPr>
              <a:t> </a:t>
            </a:r>
            <a:r>
              <a:rPr lang="ar-SA" b="1" dirty="0" smtClean="0">
                <a:solidFill>
                  <a:schemeClr val="tx1"/>
                </a:solidFill>
              </a:rPr>
              <a:t>فرص </a:t>
            </a:r>
            <a:r>
              <a:rPr lang="ar-SA" b="1" dirty="0">
                <a:solidFill>
                  <a:schemeClr val="tx1"/>
                </a:solidFill>
              </a:rPr>
              <a:t>الانفتاح على مصادر المعلومات </a:t>
            </a:r>
            <a:r>
              <a:rPr lang="ar-SA" b="1" dirty="0" err="1">
                <a:solidFill>
                  <a:schemeClr val="tx1"/>
                </a:solidFill>
              </a:rPr>
              <a:t>فى</a:t>
            </a:r>
            <a:r>
              <a:rPr lang="ar-SA" b="1" dirty="0">
                <a:solidFill>
                  <a:schemeClr val="tx1"/>
                </a:solidFill>
              </a:rPr>
              <a:t> جميع أنحاء العالم, ويمكن</a:t>
            </a:r>
          </a:p>
          <a:p>
            <a:pPr marL="0" indent="0" rtl="0">
              <a:buNone/>
            </a:pPr>
            <a:r>
              <a:rPr lang="en-US" b="1" dirty="0">
                <a:solidFill>
                  <a:schemeClr val="tx1"/>
                </a:solidFill>
              </a:rPr>
              <a:t>) </a:t>
            </a:r>
            <a:r>
              <a:rPr lang="en-US" dirty="0">
                <a:solidFill>
                  <a:schemeClr val="tx1"/>
                </a:solidFill>
              </a:rPr>
              <a:t>Internet </a:t>
            </a:r>
            <a:r>
              <a:rPr lang="en-US" dirty="0" smtClean="0">
                <a:solidFill>
                  <a:schemeClr val="tx1"/>
                </a:solidFill>
              </a:rPr>
              <a:t>) </a:t>
            </a:r>
            <a:r>
              <a:rPr lang="ar-SA" b="1" dirty="0" smtClean="0">
                <a:solidFill>
                  <a:schemeClr val="tx1"/>
                </a:solidFill>
              </a:rPr>
              <a:t>للمستخدم </a:t>
            </a:r>
            <a:r>
              <a:rPr lang="ar-SA" b="1" dirty="0">
                <a:solidFill>
                  <a:schemeClr val="tx1"/>
                </a:solidFill>
              </a:rPr>
              <a:t>أن يتصل بالشبكة العالمية </a:t>
            </a:r>
            <a:r>
              <a:rPr lang="ar-SA" b="1" dirty="0" smtClean="0">
                <a:solidFill>
                  <a:schemeClr val="tx1"/>
                </a:solidFill>
              </a:rPr>
              <a:t>للاتصالات للحصول </a:t>
            </a:r>
            <a:r>
              <a:rPr lang="ar-SA" b="1" dirty="0">
                <a:solidFill>
                  <a:schemeClr val="tx1"/>
                </a:solidFill>
              </a:rPr>
              <a:t>على ما يحتاجه من معلومات </a:t>
            </a:r>
            <a:r>
              <a:rPr lang="ar-SA" b="1" dirty="0" err="1">
                <a:solidFill>
                  <a:schemeClr val="tx1"/>
                </a:solidFill>
              </a:rPr>
              <a:t>فى</a:t>
            </a:r>
            <a:r>
              <a:rPr lang="ar-SA" b="1" dirty="0">
                <a:solidFill>
                  <a:schemeClr val="tx1"/>
                </a:solidFill>
              </a:rPr>
              <a:t> كافة مجالات العلوم .</a:t>
            </a:r>
            <a:endParaRPr lang="ar-SA" dirty="0">
              <a:solidFill>
                <a:schemeClr val="tx1"/>
              </a:solidFill>
            </a:endParaRPr>
          </a:p>
        </p:txBody>
      </p:sp>
    </p:spTree>
    <p:extLst>
      <p:ext uri="{BB962C8B-B14F-4D97-AF65-F5344CB8AC3E}">
        <p14:creationId xmlns:p14="http://schemas.microsoft.com/office/powerpoint/2010/main" val="3275539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a:lstStyle/>
          <a:p>
            <a:pPr marL="0" indent="0" rtl="0">
              <a:buNone/>
            </a:pPr>
            <a:r>
              <a:rPr lang="en-US" b="1" dirty="0">
                <a:solidFill>
                  <a:schemeClr val="tx1"/>
                </a:solidFill>
              </a:rPr>
              <a:t>"Integrality ": </a:t>
            </a:r>
            <a:r>
              <a:rPr lang="ar-SA" b="1" dirty="0">
                <a:solidFill>
                  <a:schemeClr val="tx1"/>
                </a:solidFill>
              </a:rPr>
              <a:t>ه– </a:t>
            </a:r>
            <a:r>
              <a:rPr lang="ar-SA" b="1" dirty="0" smtClean="0">
                <a:solidFill>
                  <a:schemeClr val="tx1"/>
                </a:solidFill>
              </a:rPr>
              <a:t>التكاملية</a:t>
            </a:r>
          </a:p>
          <a:p>
            <a:pPr marL="0" indent="0" rtl="0">
              <a:buNone/>
            </a:pPr>
            <a:r>
              <a:rPr lang="ar-SA" b="1" dirty="0">
                <a:solidFill>
                  <a:schemeClr val="tx1"/>
                </a:solidFill>
              </a:rPr>
              <a:t>تتعدد مكونات المستحدثات التكنولوجية وتتنوع, ويراعى </a:t>
            </a:r>
            <a:r>
              <a:rPr lang="ar-SA" b="1" dirty="0" err="1">
                <a:solidFill>
                  <a:schemeClr val="tx1"/>
                </a:solidFill>
              </a:rPr>
              <a:t>مصمموا</a:t>
            </a:r>
            <a:r>
              <a:rPr lang="ar-SA" b="1" dirty="0">
                <a:solidFill>
                  <a:schemeClr val="tx1"/>
                </a:solidFill>
              </a:rPr>
              <a:t> </a:t>
            </a:r>
            <a:r>
              <a:rPr lang="ar-SA" b="1" dirty="0" smtClean="0">
                <a:solidFill>
                  <a:schemeClr val="tx1"/>
                </a:solidFill>
              </a:rPr>
              <a:t>هذه</a:t>
            </a:r>
            <a:r>
              <a:rPr lang="ar-SA" dirty="0">
                <a:solidFill>
                  <a:schemeClr val="tx1"/>
                </a:solidFill>
              </a:rPr>
              <a:t> </a:t>
            </a:r>
            <a:r>
              <a:rPr lang="ar-SA" b="1" dirty="0" smtClean="0">
                <a:solidFill>
                  <a:schemeClr val="tx1"/>
                </a:solidFill>
              </a:rPr>
              <a:t>المستحدثات </a:t>
            </a:r>
            <a:r>
              <a:rPr lang="ar-SA" b="1" dirty="0">
                <a:solidFill>
                  <a:schemeClr val="tx1"/>
                </a:solidFill>
              </a:rPr>
              <a:t>مبدأ التكامل بين مكونات كل مستحدث منها بحيث </a:t>
            </a:r>
            <a:r>
              <a:rPr lang="ar-SA" b="1" dirty="0" smtClean="0">
                <a:solidFill>
                  <a:schemeClr val="tx1"/>
                </a:solidFill>
              </a:rPr>
              <a:t>تشكل مكونات </a:t>
            </a:r>
            <a:r>
              <a:rPr lang="ar-SA" b="1" dirty="0">
                <a:solidFill>
                  <a:schemeClr val="tx1"/>
                </a:solidFill>
              </a:rPr>
              <a:t>المستحدث نظاما </a:t>
            </a:r>
            <a:r>
              <a:rPr lang="ar-SA" b="1" dirty="0" err="1">
                <a:solidFill>
                  <a:schemeClr val="tx1"/>
                </a:solidFill>
              </a:rPr>
              <a:t>متكاملا,حيث</a:t>
            </a:r>
            <a:r>
              <a:rPr lang="ar-SA" b="1" dirty="0">
                <a:solidFill>
                  <a:schemeClr val="tx1"/>
                </a:solidFill>
              </a:rPr>
              <a:t> تتكامل </a:t>
            </a:r>
            <a:r>
              <a:rPr lang="ar-SA" b="1" dirty="0" err="1">
                <a:solidFill>
                  <a:schemeClr val="tx1"/>
                </a:solidFill>
              </a:rPr>
              <a:t>فى</a:t>
            </a:r>
            <a:r>
              <a:rPr lang="ar-SA" b="1" dirty="0">
                <a:solidFill>
                  <a:schemeClr val="tx1"/>
                </a:solidFill>
              </a:rPr>
              <a:t> إطار واحد </a:t>
            </a:r>
            <a:r>
              <a:rPr lang="ar-SA" b="1" dirty="0" smtClean="0">
                <a:solidFill>
                  <a:schemeClr val="tx1"/>
                </a:solidFill>
              </a:rPr>
              <a:t>لتحقيق الهدف </a:t>
            </a:r>
            <a:r>
              <a:rPr lang="ar-SA" b="1" dirty="0">
                <a:solidFill>
                  <a:schemeClr val="tx1"/>
                </a:solidFill>
              </a:rPr>
              <a:t>المنشود .</a:t>
            </a:r>
            <a:endParaRPr lang="ar-SA" dirty="0">
              <a:solidFill>
                <a:schemeClr val="tx1"/>
              </a:solidFill>
            </a:endParaRPr>
          </a:p>
        </p:txBody>
      </p:sp>
    </p:spTree>
    <p:extLst>
      <p:ext uri="{BB962C8B-B14F-4D97-AF65-F5344CB8AC3E}">
        <p14:creationId xmlns:p14="http://schemas.microsoft.com/office/powerpoint/2010/main" val="3417046726"/>
      </p:ext>
    </p:extLst>
  </p:cSld>
  <p:clrMapOvr>
    <a:masterClrMapping/>
  </p:clrMapOvr>
</p:sld>
</file>

<file path=ppt/theme/theme1.xml><?xml version="1.0" encoding="utf-8"?>
<a:theme xmlns:a="http://schemas.openxmlformats.org/drawingml/2006/main" name="powerpoint-template-24">
  <a:themeElements>
    <a:clrScheme name="powerpoint-template-24 13">
      <a:dk1>
        <a:srgbClr val="4D4D4D"/>
      </a:dk1>
      <a:lt1>
        <a:srgbClr val="FFFFFF"/>
      </a:lt1>
      <a:dk2>
        <a:srgbClr val="4D4D4D"/>
      </a:dk2>
      <a:lt2>
        <a:srgbClr val="618C00"/>
      </a:lt2>
      <a:accent1>
        <a:srgbClr val="78A800"/>
      </a:accent1>
      <a:accent2>
        <a:srgbClr val="98CE20"/>
      </a:accent2>
      <a:accent3>
        <a:srgbClr val="FFFFFF"/>
      </a:accent3>
      <a:accent4>
        <a:srgbClr val="404040"/>
      </a:accent4>
      <a:accent5>
        <a:srgbClr val="BED1AA"/>
      </a:accent5>
      <a:accent6>
        <a:srgbClr val="89BA1C"/>
      </a:accent6>
      <a:hlink>
        <a:srgbClr val="9CDA00"/>
      </a:hlink>
      <a:folHlink>
        <a:srgbClr val="DDDDDD"/>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ar-SA"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ar-SA"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owerpoint-template-24 1">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93CB6A"/>
        </a:lt2>
        <a:accent1>
          <a:srgbClr val="71BE5E"/>
        </a:accent1>
        <a:accent2>
          <a:srgbClr val="A0CD6E"/>
        </a:accent2>
        <a:accent3>
          <a:srgbClr val="FFFFFF"/>
        </a:accent3>
        <a:accent4>
          <a:srgbClr val="404040"/>
        </a:accent4>
        <a:accent5>
          <a:srgbClr val="BBDBB6"/>
        </a:accent5>
        <a:accent6>
          <a:srgbClr val="91BA63"/>
        </a:accent6>
        <a:hlink>
          <a:srgbClr val="6BAB4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189C25"/>
        </a:lt2>
        <a:accent1>
          <a:srgbClr val="33B642"/>
        </a:accent1>
        <a:accent2>
          <a:srgbClr val="5ED05F"/>
        </a:accent2>
        <a:accent3>
          <a:srgbClr val="FFFFFF"/>
        </a:accent3>
        <a:accent4>
          <a:srgbClr val="404040"/>
        </a:accent4>
        <a:accent5>
          <a:srgbClr val="ADD7B0"/>
        </a:accent5>
        <a:accent6>
          <a:srgbClr val="54BC55"/>
        </a:accent6>
        <a:hlink>
          <a:srgbClr val="66D15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4C8E3D"/>
        </a:lt2>
        <a:accent1>
          <a:srgbClr val="66A050"/>
        </a:accent1>
        <a:accent2>
          <a:srgbClr val="6EA552"/>
        </a:accent2>
        <a:accent3>
          <a:srgbClr val="FFFFFF"/>
        </a:accent3>
        <a:accent4>
          <a:srgbClr val="404040"/>
        </a:accent4>
        <a:accent5>
          <a:srgbClr val="B8CDB3"/>
        </a:accent5>
        <a:accent6>
          <a:srgbClr val="639549"/>
        </a:accent6>
        <a:hlink>
          <a:srgbClr val="89B96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4D7C48"/>
        </a:lt2>
        <a:accent1>
          <a:srgbClr val="599148"/>
        </a:accent1>
        <a:accent2>
          <a:srgbClr val="69A253"/>
        </a:accent2>
        <a:accent3>
          <a:srgbClr val="FFFFFF"/>
        </a:accent3>
        <a:accent4>
          <a:srgbClr val="404040"/>
        </a:accent4>
        <a:accent5>
          <a:srgbClr val="B5C7B1"/>
        </a:accent5>
        <a:accent6>
          <a:srgbClr val="5E924A"/>
        </a:accent6>
        <a:hlink>
          <a:srgbClr val="80C15D"/>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8A9BA5"/>
        </a:lt2>
        <a:accent1>
          <a:srgbClr val="5CA822"/>
        </a:accent1>
        <a:accent2>
          <a:srgbClr val="66C022"/>
        </a:accent2>
        <a:accent3>
          <a:srgbClr val="FFFFFF"/>
        </a:accent3>
        <a:accent4>
          <a:srgbClr val="404040"/>
        </a:accent4>
        <a:accent5>
          <a:srgbClr val="B5D1AB"/>
        </a:accent5>
        <a:accent6>
          <a:srgbClr val="5CAE1E"/>
        </a:accent6>
        <a:hlink>
          <a:srgbClr val="71CF2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0E7E24"/>
        </a:lt2>
        <a:accent1>
          <a:srgbClr val="369026"/>
        </a:accent1>
        <a:accent2>
          <a:srgbClr val="57A025"/>
        </a:accent2>
        <a:accent3>
          <a:srgbClr val="FFFFFF"/>
        </a:accent3>
        <a:accent4>
          <a:srgbClr val="404040"/>
        </a:accent4>
        <a:accent5>
          <a:srgbClr val="AEC6AC"/>
        </a:accent5>
        <a:accent6>
          <a:srgbClr val="4E9120"/>
        </a:accent6>
        <a:hlink>
          <a:srgbClr val="73B02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438C00"/>
        </a:lt2>
        <a:accent1>
          <a:srgbClr val="5AA700"/>
        </a:accent1>
        <a:accent2>
          <a:srgbClr val="63CB23"/>
        </a:accent2>
        <a:accent3>
          <a:srgbClr val="FFFFFF"/>
        </a:accent3>
        <a:accent4>
          <a:srgbClr val="404040"/>
        </a:accent4>
        <a:accent5>
          <a:srgbClr val="B5D0AA"/>
        </a:accent5>
        <a:accent6>
          <a:srgbClr val="59B81F"/>
        </a:accent6>
        <a:hlink>
          <a:srgbClr val="90D9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438C00"/>
        </a:lt2>
        <a:accent1>
          <a:srgbClr val="5AA700"/>
        </a:accent1>
        <a:accent2>
          <a:srgbClr val="63CB23"/>
        </a:accent2>
        <a:accent3>
          <a:srgbClr val="FFFFFF"/>
        </a:accent3>
        <a:accent4>
          <a:srgbClr val="404040"/>
        </a:accent4>
        <a:accent5>
          <a:srgbClr val="B5D0AA"/>
        </a:accent5>
        <a:accent6>
          <a:srgbClr val="59B81F"/>
        </a:accent6>
        <a:hlink>
          <a:srgbClr val="7DDA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288C00"/>
        </a:lt2>
        <a:accent1>
          <a:srgbClr val="44A800"/>
        </a:accent1>
        <a:accent2>
          <a:srgbClr val="52CE20"/>
        </a:accent2>
        <a:accent3>
          <a:srgbClr val="FFFFFF"/>
        </a:accent3>
        <a:accent4>
          <a:srgbClr val="404040"/>
        </a:accent4>
        <a:accent5>
          <a:srgbClr val="B0D1AA"/>
        </a:accent5>
        <a:accent6>
          <a:srgbClr val="49BA1C"/>
        </a:accent6>
        <a:hlink>
          <a:srgbClr val="7DDA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158920"/>
        </a:lt2>
        <a:accent1>
          <a:srgbClr val="2FA73D"/>
        </a:accent1>
        <a:accent2>
          <a:srgbClr val="4ACA4A"/>
        </a:accent2>
        <a:accent3>
          <a:srgbClr val="FFFFFF"/>
        </a:accent3>
        <a:accent4>
          <a:srgbClr val="404040"/>
        </a:accent4>
        <a:accent5>
          <a:srgbClr val="ADD0AF"/>
        </a:accent5>
        <a:accent6>
          <a:srgbClr val="42B742"/>
        </a:accent6>
        <a:hlink>
          <a:srgbClr val="59D57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618C00"/>
        </a:lt2>
        <a:accent1>
          <a:srgbClr val="78A800"/>
        </a:accent1>
        <a:accent2>
          <a:srgbClr val="98CE20"/>
        </a:accent2>
        <a:accent3>
          <a:srgbClr val="FFFFFF"/>
        </a:accent3>
        <a:accent4>
          <a:srgbClr val="404040"/>
        </a:accent4>
        <a:accent5>
          <a:srgbClr val="BED1AA"/>
        </a:accent5>
        <a:accent6>
          <a:srgbClr val="89BA1C"/>
        </a:accent6>
        <a:hlink>
          <a:srgbClr val="9CDA00"/>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powerpoint-template-24">
  <a:themeElements>
    <a:clrScheme name="powerpoint-template-24 13">
      <a:dk1>
        <a:srgbClr val="4D4D4D"/>
      </a:dk1>
      <a:lt1>
        <a:srgbClr val="FFFFFF"/>
      </a:lt1>
      <a:dk2>
        <a:srgbClr val="4D4D4D"/>
      </a:dk2>
      <a:lt2>
        <a:srgbClr val="618C00"/>
      </a:lt2>
      <a:accent1>
        <a:srgbClr val="78A800"/>
      </a:accent1>
      <a:accent2>
        <a:srgbClr val="98CE20"/>
      </a:accent2>
      <a:accent3>
        <a:srgbClr val="FFFFFF"/>
      </a:accent3>
      <a:accent4>
        <a:srgbClr val="404040"/>
      </a:accent4>
      <a:accent5>
        <a:srgbClr val="BED1AA"/>
      </a:accent5>
      <a:accent6>
        <a:srgbClr val="89BA1C"/>
      </a:accent6>
      <a:hlink>
        <a:srgbClr val="9CDA00"/>
      </a:hlink>
      <a:folHlink>
        <a:srgbClr val="DDDDDD"/>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ar-SA"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ar-SA"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owerpoint-template-24 1">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93CB6A"/>
        </a:lt2>
        <a:accent1>
          <a:srgbClr val="71BE5E"/>
        </a:accent1>
        <a:accent2>
          <a:srgbClr val="A0CD6E"/>
        </a:accent2>
        <a:accent3>
          <a:srgbClr val="FFFFFF"/>
        </a:accent3>
        <a:accent4>
          <a:srgbClr val="404040"/>
        </a:accent4>
        <a:accent5>
          <a:srgbClr val="BBDBB6"/>
        </a:accent5>
        <a:accent6>
          <a:srgbClr val="91BA63"/>
        </a:accent6>
        <a:hlink>
          <a:srgbClr val="6BAB4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189C25"/>
        </a:lt2>
        <a:accent1>
          <a:srgbClr val="33B642"/>
        </a:accent1>
        <a:accent2>
          <a:srgbClr val="5ED05F"/>
        </a:accent2>
        <a:accent3>
          <a:srgbClr val="FFFFFF"/>
        </a:accent3>
        <a:accent4>
          <a:srgbClr val="404040"/>
        </a:accent4>
        <a:accent5>
          <a:srgbClr val="ADD7B0"/>
        </a:accent5>
        <a:accent6>
          <a:srgbClr val="54BC55"/>
        </a:accent6>
        <a:hlink>
          <a:srgbClr val="66D15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4C8E3D"/>
        </a:lt2>
        <a:accent1>
          <a:srgbClr val="66A050"/>
        </a:accent1>
        <a:accent2>
          <a:srgbClr val="6EA552"/>
        </a:accent2>
        <a:accent3>
          <a:srgbClr val="FFFFFF"/>
        </a:accent3>
        <a:accent4>
          <a:srgbClr val="404040"/>
        </a:accent4>
        <a:accent5>
          <a:srgbClr val="B8CDB3"/>
        </a:accent5>
        <a:accent6>
          <a:srgbClr val="639549"/>
        </a:accent6>
        <a:hlink>
          <a:srgbClr val="89B96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4D7C48"/>
        </a:lt2>
        <a:accent1>
          <a:srgbClr val="599148"/>
        </a:accent1>
        <a:accent2>
          <a:srgbClr val="69A253"/>
        </a:accent2>
        <a:accent3>
          <a:srgbClr val="FFFFFF"/>
        </a:accent3>
        <a:accent4>
          <a:srgbClr val="404040"/>
        </a:accent4>
        <a:accent5>
          <a:srgbClr val="B5C7B1"/>
        </a:accent5>
        <a:accent6>
          <a:srgbClr val="5E924A"/>
        </a:accent6>
        <a:hlink>
          <a:srgbClr val="80C15D"/>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8A9BA5"/>
        </a:lt2>
        <a:accent1>
          <a:srgbClr val="5CA822"/>
        </a:accent1>
        <a:accent2>
          <a:srgbClr val="66C022"/>
        </a:accent2>
        <a:accent3>
          <a:srgbClr val="FFFFFF"/>
        </a:accent3>
        <a:accent4>
          <a:srgbClr val="404040"/>
        </a:accent4>
        <a:accent5>
          <a:srgbClr val="B5D1AB"/>
        </a:accent5>
        <a:accent6>
          <a:srgbClr val="5CAE1E"/>
        </a:accent6>
        <a:hlink>
          <a:srgbClr val="71CF2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0E7E24"/>
        </a:lt2>
        <a:accent1>
          <a:srgbClr val="369026"/>
        </a:accent1>
        <a:accent2>
          <a:srgbClr val="57A025"/>
        </a:accent2>
        <a:accent3>
          <a:srgbClr val="FFFFFF"/>
        </a:accent3>
        <a:accent4>
          <a:srgbClr val="404040"/>
        </a:accent4>
        <a:accent5>
          <a:srgbClr val="AEC6AC"/>
        </a:accent5>
        <a:accent6>
          <a:srgbClr val="4E9120"/>
        </a:accent6>
        <a:hlink>
          <a:srgbClr val="73B02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438C00"/>
        </a:lt2>
        <a:accent1>
          <a:srgbClr val="5AA700"/>
        </a:accent1>
        <a:accent2>
          <a:srgbClr val="63CB23"/>
        </a:accent2>
        <a:accent3>
          <a:srgbClr val="FFFFFF"/>
        </a:accent3>
        <a:accent4>
          <a:srgbClr val="404040"/>
        </a:accent4>
        <a:accent5>
          <a:srgbClr val="B5D0AA"/>
        </a:accent5>
        <a:accent6>
          <a:srgbClr val="59B81F"/>
        </a:accent6>
        <a:hlink>
          <a:srgbClr val="90D9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438C00"/>
        </a:lt2>
        <a:accent1>
          <a:srgbClr val="5AA700"/>
        </a:accent1>
        <a:accent2>
          <a:srgbClr val="63CB23"/>
        </a:accent2>
        <a:accent3>
          <a:srgbClr val="FFFFFF"/>
        </a:accent3>
        <a:accent4>
          <a:srgbClr val="404040"/>
        </a:accent4>
        <a:accent5>
          <a:srgbClr val="B5D0AA"/>
        </a:accent5>
        <a:accent6>
          <a:srgbClr val="59B81F"/>
        </a:accent6>
        <a:hlink>
          <a:srgbClr val="7DDA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288C00"/>
        </a:lt2>
        <a:accent1>
          <a:srgbClr val="44A800"/>
        </a:accent1>
        <a:accent2>
          <a:srgbClr val="52CE20"/>
        </a:accent2>
        <a:accent3>
          <a:srgbClr val="FFFFFF"/>
        </a:accent3>
        <a:accent4>
          <a:srgbClr val="404040"/>
        </a:accent4>
        <a:accent5>
          <a:srgbClr val="B0D1AA"/>
        </a:accent5>
        <a:accent6>
          <a:srgbClr val="49BA1C"/>
        </a:accent6>
        <a:hlink>
          <a:srgbClr val="7DDA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158920"/>
        </a:lt2>
        <a:accent1>
          <a:srgbClr val="2FA73D"/>
        </a:accent1>
        <a:accent2>
          <a:srgbClr val="4ACA4A"/>
        </a:accent2>
        <a:accent3>
          <a:srgbClr val="FFFFFF"/>
        </a:accent3>
        <a:accent4>
          <a:srgbClr val="404040"/>
        </a:accent4>
        <a:accent5>
          <a:srgbClr val="ADD0AF"/>
        </a:accent5>
        <a:accent6>
          <a:srgbClr val="42B742"/>
        </a:accent6>
        <a:hlink>
          <a:srgbClr val="59D57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618C00"/>
        </a:lt2>
        <a:accent1>
          <a:srgbClr val="78A800"/>
        </a:accent1>
        <a:accent2>
          <a:srgbClr val="98CE20"/>
        </a:accent2>
        <a:accent3>
          <a:srgbClr val="FFFFFF"/>
        </a:accent3>
        <a:accent4>
          <a:srgbClr val="404040"/>
        </a:accent4>
        <a:accent5>
          <a:srgbClr val="BED1AA"/>
        </a:accent5>
        <a:accent6>
          <a:srgbClr val="89BA1C"/>
        </a:accent6>
        <a:hlink>
          <a:srgbClr val="9CDA00"/>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powerpoint-template-24</Template>
  <TotalTime>637</TotalTime>
  <Words>1664</Words>
  <Application>Microsoft Office PowerPoint</Application>
  <PresentationFormat>عرض على الشاشة (3:4)‏</PresentationFormat>
  <Paragraphs>226</Paragraphs>
  <Slides>37</Slides>
  <Notes>29</Notes>
  <HiddenSlides>0</HiddenSlides>
  <MMClips>0</MMClips>
  <ScaleCrop>false</ScaleCrop>
  <HeadingPairs>
    <vt:vector size="4" baseType="variant">
      <vt:variant>
        <vt:lpstr>نسق</vt:lpstr>
      </vt:variant>
      <vt:variant>
        <vt:i4>2</vt:i4>
      </vt:variant>
      <vt:variant>
        <vt:lpstr>عناوين الشرائح</vt:lpstr>
      </vt:variant>
      <vt:variant>
        <vt:i4>37</vt:i4>
      </vt:variant>
    </vt:vector>
  </HeadingPairs>
  <TitlesOfParts>
    <vt:vector size="39" baseType="lpstr">
      <vt:lpstr>powerpoint-template-24</vt:lpstr>
      <vt:lpstr>1_powerpoint-template-24</vt:lpstr>
      <vt:lpstr>عرض تقديمي في PowerPoint</vt:lpstr>
      <vt:lpstr>عرض تقديمي في PowerPoint</vt:lpstr>
      <vt:lpstr>مفهوم مستحدثات تقنيات التعليم</vt:lpstr>
      <vt:lpstr>خصائص مستحدثات تقنيات التعليم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مبررات استخدام مستحدثات تقنيات التعليم</vt:lpstr>
      <vt:lpstr>مبررات استخدام مستحدثات تقنيات التعليم</vt:lpstr>
      <vt:lpstr>نماذج من مستحدثات تقنيات التعليم </vt:lpstr>
      <vt:lpstr>عرض تقديمي في PowerPoint</vt:lpstr>
      <vt:lpstr>أنماط البرامج التعليمية</vt:lpstr>
      <vt:lpstr>واجب جماعي</vt:lpstr>
      <vt:lpstr>نماذج من مستحدثات تقنيات التعليم </vt:lpstr>
      <vt:lpstr>الخدمات التي يوفرها الانترنت</vt:lpstr>
      <vt:lpstr>أدوات التعلم عن طريق الويب </vt:lpstr>
      <vt:lpstr>أدوات التعلم عن طريق الويب </vt:lpstr>
      <vt:lpstr>أدوات التعلم عن طريق الويب </vt:lpstr>
      <vt:lpstr>واجب جماعي</vt:lpstr>
      <vt:lpstr>عرض تقديمي في PowerPoint</vt:lpstr>
      <vt:lpstr>أنماط التعلم الإلكتروني</vt:lpstr>
      <vt:lpstr>أشكال استخدام التعلم الإلكتروني </vt:lpstr>
      <vt:lpstr>أشكال استخدام التعلم الإلكتروني </vt:lpstr>
      <vt:lpstr>أشكال استخدام التعلم الإلكتروني </vt:lpstr>
      <vt:lpstr>عرض تقديمي في PowerPoint</vt:lpstr>
      <vt:lpstr>واجب جماعي</vt:lpstr>
      <vt:lpstr>عرض تقديمي في PowerPoint</vt:lpstr>
      <vt:lpstr>عرض تقديمي في PowerPoint</vt:lpstr>
      <vt:lpstr>واجب جماعي</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Khawla</dc:creator>
  <cp:lastModifiedBy>areej moh</cp:lastModifiedBy>
  <cp:revision>93</cp:revision>
  <dcterms:created xsi:type="dcterms:W3CDTF">2014-04-08T09:47:08Z</dcterms:created>
  <dcterms:modified xsi:type="dcterms:W3CDTF">2017-10-22T07:38:23Z</dcterms:modified>
</cp:coreProperties>
</file>