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299" r:id="rId6"/>
    <p:sldId id="300" r:id="rId7"/>
    <p:sldId id="301" r:id="rId8"/>
    <p:sldId id="302" r:id="rId9"/>
    <p:sldId id="303" r:id="rId10"/>
    <p:sldId id="262" r:id="rId11"/>
    <p:sldId id="265" r:id="rId12"/>
    <p:sldId id="266" r:id="rId13"/>
    <p:sldId id="264" r:id="rId14"/>
    <p:sldId id="259" r:id="rId15"/>
    <p:sldId id="296" r:id="rId16"/>
    <p:sldId id="269" r:id="rId17"/>
    <p:sldId id="297" r:id="rId18"/>
    <p:sldId id="268" r:id="rId19"/>
    <p:sldId id="298" r:id="rId20"/>
    <p:sldId id="281" r:id="rId21"/>
    <p:sldId id="280" r:id="rId22"/>
    <p:sldId id="257" r:id="rId23"/>
    <p:sldId id="279" r:id="rId24"/>
    <p:sldId id="258" r:id="rId25"/>
    <p:sldId id="304" r:id="rId26"/>
    <p:sldId id="275" r:id="rId27"/>
    <p:sldId id="260" r:id="rId28"/>
    <p:sldId id="305" r:id="rId29"/>
    <p:sldId id="306" r:id="rId30"/>
    <p:sldId id="278" r:id="rId31"/>
    <p:sldId id="276" r:id="rId32"/>
    <p:sldId id="267" r:id="rId33"/>
    <p:sldId id="307" r:id="rId34"/>
    <p:sldId id="273" r:id="rId35"/>
    <p:sldId id="283" r:id="rId36"/>
    <p:sldId id="308" r:id="rId37"/>
    <p:sldId id="261" r:id="rId38"/>
    <p:sldId id="282" r:id="rId39"/>
    <p:sldId id="309" r:id="rId40"/>
    <p:sldId id="285" r:id="rId41"/>
    <p:sldId id="286" r:id="rId4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990099"/>
    <a:srgbClr val="000000"/>
    <a:srgbClr val="9900FF"/>
    <a:srgbClr val="DDDDD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24" autoAdjust="0"/>
  </p:normalViewPr>
  <p:slideViewPr>
    <p:cSldViewPr>
      <p:cViewPr varScale="1">
        <p:scale>
          <a:sx n="76" d="100"/>
          <a:sy n="76" d="100"/>
        </p:scale>
        <p:origin x="1034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B208F-D86F-408B-B657-A009FCE3DF1D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BCF308-F054-41E5-8B63-088714FF529C}">
      <dgm:prSet phldrT="[Text]"/>
      <dgm:spPr/>
      <dgm:t>
        <a:bodyPr/>
        <a:lstStyle/>
        <a:p>
          <a:r>
            <a:rPr lang="en-US" dirty="0"/>
            <a:t>1</a:t>
          </a:r>
          <a:endParaRPr lang="en-GB" dirty="0"/>
        </a:p>
      </dgm:t>
    </dgm:pt>
    <dgm:pt modelId="{9000D39B-9693-4D00-A33E-D922E4BF70BC}" type="parTrans" cxnId="{6B08CD7F-EA0B-4E1C-A341-9B0F8AA790BF}">
      <dgm:prSet/>
      <dgm:spPr/>
      <dgm:t>
        <a:bodyPr/>
        <a:lstStyle/>
        <a:p>
          <a:endParaRPr lang="en-GB"/>
        </a:p>
      </dgm:t>
    </dgm:pt>
    <dgm:pt modelId="{97A11870-6EEB-41B1-B04C-15E2D638284B}" type="sibTrans" cxnId="{6B08CD7F-EA0B-4E1C-A341-9B0F8AA790BF}">
      <dgm:prSet/>
      <dgm:spPr/>
      <dgm:t>
        <a:bodyPr/>
        <a:lstStyle/>
        <a:p>
          <a:endParaRPr lang="en-GB"/>
        </a:p>
      </dgm:t>
    </dgm:pt>
    <dgm:pt modelId="{564E7DD4-4FC0-4444-8868-AFE9E2B8AA63}">
      <dgm:prSet/>
      <dgm:spPr/>
      <dgm:t>
        <a:bodyPr/>
        <a:lstStyle/>
        <a:p>
          <a:r>
            <a:rPr lang="en-US" dirty="0"/>
            <a:t>2</a:t>
          </a:r>
        </a:p>
      </dgm:t>
    </dgm:pt>
    <dgm:pt modelId="{A091E233-E719-4E19-B445-D0478F5B3B5E}" type="parTrans" cxnId="{7C21584B-2CF1-4392-9F08-C5E087DF0999}">
      <dgm:prSet/>
      <dgm:spPr/>
      <dgm:t>
        <a:bodyPr/>
        <a:lstStyle/>
        <a:p>
          <a:endParaRPr lang="en-GB"/>
        </a:p>
      </dgm:t>
    </dgm:pt>
    <dgm:pt modelId="{A2AA07EF-32CF-4C16-93B7-8F52F99C7C46}" type="sibTrans" cxnId="{7C21584B-2CF1-4392-9F08-C5E087DF0999}">
      <dgm:prSet/>
      <dgm:spPr/>
      <dgm:t>
        <a:bodyPr/>
        <a:lstStyle/>
        <a:p>
          <a:endParaRPr lang="en-GB"/>
        </a:p>
      </dgm:t>
    </dgm:pt>
    <dgm:pt modelId="{E72495ED-63E9-44C5-A91A-902EA5A19C6D}">
      <dgm:prSet/>
      <dgm:spPr/>
      <dgm:t>
        <a:bodyPr/>
        <a:lstStyle/>
        <a:p>
          <a:r>
            <a:rPr lang="en-US" dirty="0"/>
            <a:t>3</a:t>
          </a:r>
        </a:p>
      </dgm:t>
    </dgm:pt>
    <dgm:pt modelId="{AAE3A04C-C258-4B8B-8426-260046497323}" type="parTrans" cxnId="{ECAC9592-B494-46A4-B481-F331279F8960}">
      <dgm:prSet/>
      <dgm:spPr/>
      <dgm:t>
        <a:bodyPr/>
        <a:lstStyle/>
        <a:p>
          <a:endParaRPr lang="en-GB"/>
        </a:p>
      </dgm:t>
    </dgm:pt>
    <dgm:pt modelId="{104B59D1-9A82-4A93-99F3-0ED182C230B9}" type="sibTrans" cxnId="{ECAC9592-B494-46A4-B481-F331279F8960}">
      <dgm:prSet/>
      <dgm:spPr/>
      <dgm:t>
        <a:bodyPr/>
        <a:lstStyle/>
        <a:p>
          <a:endParaRPr lang="en-GB"/>
        </a:p>
      </dgm:t>
    </dgm:pt>
    <dgm:pt modelId="{F1465C89-C972-45C2-BF18-AAA001919198}">
      <dgm:prSet/>
      <dgm:spPr/>
      <dgm:t>
        <a:bodyPr/>
        <a:lstStyle/>
        <a:p>
          <a:r>
            <a:rPr lang="en-US" dirty="0"/>
            <a:t>4</a:t>
          </a:r>
        </a:p>
      </dgm:t>
    </dgm:pt>
    <dgm:pt modelId="{D793B882-C5CA-43DF-860F-79A147262483}" type="parTrans" cxnId="{9E2FF4FE-F599-4760-A7C7-6F2E6D365027}">
      <dgm:prSet/>
      <dgm:spPr/>
      <dgm:t>
        <a:bodyPr/>
        <a:lstStyle/>
        <a:p>
          <a:endParaRPr lang="en-GB"/>
        </a:p>
      </dgm:t>
    </dgm:pt>
    <dgm:pt modelId="{E872FC4A-CE50-4F2F-9122-36D0B026F625}" type="sibTrans" cxnId="{9E2FF4FE-F599-4760-A7C7-6F2E6D365027}">
      <dgm:prSet/>
      <dgm:spPr/>
      <dgm:t>
        <a:bodyPr/>
        <a:lstStyle/>
        <a:p>
          <a:endParaRPr lang="en-GB"/>
        </a:p>
      </dgm:t>
    </dgm:pt>
    <dgm:pt modelId="{1161F8F1-A18E-4549-856E-165635612AD0}">
      <dgm:prSet phldrT="[Text]"/>
      <dgm:spPr/>
      <dgm:t>
        <a:bodyPr/>
        <a:lstStyle/>
        <a:p>
          <a:r>
            <a:rPr lang="en-US"/>
            <a:t>Sender sends digital information to modem.</a:t>
          </a:r>
          <a:endParaRPr lang="en-GB" dirty="0"/>
        </a:p>
      </dgm:t>
    </dgm:pt>
    <dgm:pt modelId="{E8B596EA-A6A3-45DD-9F86-F88FF499F7FB}" type="parTrans" cxnId="{ABB17B21-D722-469D-959B-0D8D91B27BAB}">
      <dgm:prSet/>
      <dgm:spPr/>
      <dgm:t>
        <a:bodyPr/>
        <a:lstStyle/>
        <a:p>
          <a:endParaRPr lang="en-GB"/>
        </a:p>
      </dgm:t>
    </dgm:pt>
    <dgm:pt modelId="{F2BC08A0-B4BE-491F-BDF5-CD15000407F9}" type="sibTrans" cxnId="{ABB17B21-D722-469D-959B-0D8D91B27BAB}">
      <dgm:prSet/>
      <dgm:spPr/>
      <dgm:t>
        <a:bodyPr/>
        <a:lstStyle/>
        <a:p>
          <a:endParaRPr lang="en-GB"/>
        </a:p>
      </dgm:t>
    </dgm:pt>
    <dgm:pt modelId="{45B1923A-16B6-4275-9FF5-6931D155572C}">
      <dgm:prSet/>
      <dgm:spPr/>
      <dgm:t>
        <a:bodyPr/>
        <a:lstStyle/>
        <a:p>
          <a:r>
            <a:rPr lang="en-US"/>
            <a:t>Modem </a:t>
          </a:r>
          <a:r>
            <a:rPr lang="en-US" dirty="0"/>
            <a:t>converts digital signals to analog signals.</a:t>
          </a:r>
        </a:p>
      </dgm:t>
    </dgm:pt>
    <dgm:pt modelId="{C8702ED1-435A-4E8E-B5A8-FDD35234FC96}" type="parTrans" cxnId="{AAA908D8-F320-4D46-9428-E0E95C177D0A}">
      <dgm:prSet/>
      <dgm:spPr/>
      <dgm:t>
        <a:bodyPr/>
        <a:lstStyle/>
        <a:p>
          <a:endParaRPr lang="en-GB"/>
        </a:p>
      </dgm:t>
    </dgm:pt>
    <dgm:pt modelId="{E06C1998-34EC-48AA-8520-C16A04D266AE}" type="sibTrans" cxnId="{AAA908D8-F320-4D46-9428-E0E95C177D0A}">
      <dgm:prSet/>
      <dgm:spPr/>
      <dgm:t>
        <a:bodyPr/>
        <a:lstStyle/>
        <a:p>
          <a:endParaRPr lang="en-GB"/>
        </a:p>
      </dgm:t>
    </dgm:pt>
    <dgm:pt modelId="{C9FBA6AC-1D5B-41BB-946D-5F2202185115}">
      <dgm:prSet/>
      <dgm:spPr/>
      <dgm:t>
        <a:bodyPr/>
        <a:lstStyle/>
        <a:p>
          <a:r>
            <a:rPr lang="en-US" dirty="0"/>
            <a:t>These signals transmitted through telephone lines.</a:t>
          </a:r>
        </a:p>
      </dgm:t>
    </dgm:pt>
    <dgm:pt modelId="{5F660171-DF87-4292-8BBC-092F9EBB2627}" type="parTrans" cxnId="{4C6732A7-CC2B-470E-8F28-066A70995A92}">
      <dgm:prSet/>
      <dgm:spPr/>
      <dgm:t>
        <a:bodyPr/>
        <a:lstStyle/>
        <a:p>
          <a:endParaRPr lang="en-GB"/>
        </a:p>
      </dgm:t>
    </dgm:pt>
    <dgm:pt modelId="{9A21F575-9063-4E9B-89B1-5E8DFD0B723F}" type="sibTrans" cxnId="{4C6732A7-CC2B-470E-8F28-066A70995A92}">
      <dgm:prSet/>
      <dgm:spPr/>
      <dgm:t>
        <a:bodyPr/>
        <a:lstStyle/>
        <a:p>
          <a:endParaRPr lang="en-GB"/>
        </a:p>
      </dgm:t>
    </dgm:pt>
    <dgm:pt modelId="{8219ACF4-8C52-4AF5-9F9A-322E1BC7E5D6}">
      <dgm:prSet/>
      <dgm:spPr/>
      <dgm:t>
        <a:bodyPr/>
        <a:lstStyle/>
        <a:p>
          <a:r>
            <a:rPr lang="en-US" dirty="0"/>
            <a:t>Receiver modem does the opposite conversion , analog signal converted to digital data.</a:t>
          </a:r>
        </a:p>
      </dgm:t>
    </dgm:pt>
    <dgm:pt modelId="{B5B53633-799D-4361-B646-3573B9DE0BB6}" type="parTrans" cxnId="{EB142256-E760-4725-8E9C-34AF78856676}">
      <dgm:prSet/>
      <dgm:spPr/>
      <dgm:t>
        <a:bodyPr/>
        <a:lstStyle/>
        <a:p>
          <a:endParaRPr lang="en-GB"/>
        </a:p>
      </dgm:t>
    </dgm:pt>
    <dgm:pt modelId="{BF9A3555-6648-4D4F-86F4-46B5FBDFADA5}" type="sibTrans" cxnId="{EB142256-E760-4725-8E9C-34AF78856676}">
      <dgm:prSet/>
      <dgm:spPr/>
      <dgm:t>
        <a:bodyPr/>
        <a:lstStyle/>
        <a:p>
          <a:endParaRPr lang="en-GB"/>
        </a:p>
      </dgm:t>
    </dgm:pt>
    <dgm:pt modelId="{041B6167-3965-4A9D-8A8A-25CC261C5885}" type="pres">
      <dgm:prSet presAssocID="{FDEB208F-D86F-408B-B657-A009FCE3DF1D}" presName="linearFlow" presStyleCnt="0">
        <dgm:presLayoutVars>
          <dgm:dir/>
          <dgm:animLvl val="lvl"/>
          <dgm:resizeHandles val="exact"/>
        </dgm:presLayoutVars>
      </dgm:prSet>
      <dgm:spPr/>
    </dgm:pt>
    <dgm:pt modelId="{FEBF3C57-1ACF-4618-A8A2-947A870F5DD7}" type="pres">
      <dgm:prSet presAssocID="{13BCF308-F054-41E5-8B63-088714FF529C}" presName="composite" presStyleCnt="0"/>
      <dgm:spPr/>
    </dgm:pt>
    <dgm:pt modelId="{01B396A7-E13D-4935-BCF6-E89ABC67D693}" type="pres">
      <dgm:prSet presAssocID="{13BCF308-F054-41E5-8B63-088714FF529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CF169C8-6AA2-4F5D-B0BE-C2DC27E490E7}" type="pres">
      <dgm:prSet presAssocID="{13BCF308-F054-41E5-8B63-088714FF529C}" presName="descendantText" presStyleLbl="alignAcc1" presStyleIdx="0" presStyleCnt="4">
        <dgm:presLayoutVars>
          <dgm:bulletEnabled val="1"/>
        </dgm:presLayoutVars>
      </dgm:prSet>
      <dgm:spPr/>
    </dgm:pt>
    <dgm:pt modelId="{3520F38A-AD8B-4F06-BB52-C9633CD471E6}" type="pres">
      <dgm:prSet presAssocID="{97A11870-6EEB-41B1-B04C-15E2D638284B}" presName="sp" presStyleCnt="0"/>
      <dgm:spPr/>
    </dgm:pt>
    <dgm:pt modelId="{94B2073C-FA92-4A25-A1A3-AB6C077C7A7E}" type="pres">
      <dgm:prSet presAssocID="{564E7DD4-4FC0-4444-8868-AFE9E2B8AA63}" presName="composite" presStyleCnt="0"/>
      <dgm:spPr/>
    </dgm:pt>
    <dgm:pt modelId="{66A0ADF0-7B9F-4AD3-84AE-FC0538644DD5}" type="pres">
      <dgm:prSet presAssocID="{564E7DD4-4FC0-4444-8868-AFE9E2B8AA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BFBA28D-F2D7-4847-A449-48A025D8B566}" type="pres">
      <dgm:prSet presAssocID="{564E7DD4-4FC0-4444-8868-AFE9E2B8AA63}" presName="descendantText" presStyleLbl="alignAcc1" presStyleIdx="1" presStyleCnt="4">
        <dgm:presLayoutVars>
          <dgm:bulletEnabled val="1"/>
        </dgm:presLayoutVars>
      </dgm:prSet>
      <dgm:spPr/>
    </dgm:pt>
    <dgm:pt modelId="{7CA5FF8F-3529-4578-9F4B-FF9CDAE5AE62}" type="pres">
      <dgm:prSet presAssocID="{A2AA07EF-32CF-4C16-93B7-8F52F99C7C46}" presName="sp" presStyleCnt="0"/>
      <dgm:spPr/>
    </dgm:pt>
    <dgm:pt modelId="{18234A86-DDD6-40B2-97C8-E11EAE9F1819}" type="pres">
      <dgm:prSet presAssocID="{E72495ED-63E9-44C5-A91A-902EA5A19C6D}" presName="composite" presStyleCnt="0"/>
      <dgm:spPr/>
    </dgm:pt>
    <dgm:pt modelId="{2D1ACA8B-F65B-4F06-96DF-38F9C52CD86D}" type="pres">
      <dgm:prSet presAssocID="{E72495ED-63E9-44C5-A91A-902EA5A19C6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CE18429-A1D9-4F7F-95CF-1650F7B9C7D4}" type="pres">
      <dgm:prSet presAssocID="{E72495ED-63E9-44C5-A91A-902EA5A19C6D}" presName="descendantText" presStyleLbl="alignAcc1" presStyleIdx="2" presStyleCnt="4">
        <dgm:presLayoutVars>
          <dgm:bulletEnabled val="1"/>
        </dgm:presLayoutVars>
      </dgm:prSet>
      <dgm:spPr/>
    </dgm:pt>
    <dgm:pt modelId="{96315C09-B3B1-45F5-8650-BCAE780483F5}" type="pres">
      <dgm:prSet presAssocID="{104B59D1-9A82-4A93-99F3-0ED182C230B9}" presName="sp" presStyleCnt="0"/>
      <dgm:spPr/>
    </dgm:pt>
    <dgm:pt modelId="{2469CC74-F0CE-425E-973A-E5D9B358F18B}" type="pres">
      <dgm:prSet presAssocID="{F1465C89-C972-45C2-BF18-AAA001919198}" presName="composite" presStyleCnt="0"/>
      <dgm:spPr/>
    </dgm:pt>
    <dgm:pt modelId="{5D1F42F3-19B2-4779-A22D-EC034291C2B2}" type="pres">
      <dgm:prSet presAssocID="{F1465C89-C972-45C2-BF18-AAA00191919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D6D1A66-7E6A-47C2-B389-6542CE8C2FC7}" type="pres">
      <dgm:prSet presAssocID="{F1465C89-C972-45C2-BF18-AAA00191919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478571E-64A8-40BD-B4A0-BC39A2CFF7D6}" type="presOf" srcId="{45B1923A-16B6-4275-9FF5-6931D155572C}" destId="{ABFBA28D-F2D7-4847-A449-48A025D8B566}" srcOrd="0" destOrd="0" presId="urn:microsoft.com/office/officeart/2005/8/layout/chevron2"/>
    <dgm:cxn modelId="{ABB17B21-D722-469D-959B-0D8D91B27BAB}" srcId="{13BCF308-F054-41E5-8B63-088714FF529C}" destId="{1161F8F1-A18E-4549-856E-165635612AD0}" srcOrd="0" destOrd="0" parTransId="{E8B596EA-A6A3-45DD-9F86-F88FF499F7FB}" sibTransId="{F2BC08A0-B4BE-491F-BDF5-CD15000407F9}"/>
    <dgm:cxn modelId="{729B1135-B5B2-410E-9841-E45644ADD14B}" type="presOf" srcId="{F1465C89-C972-45C2-BF18-AAA001919198}" destId="{5D1F42F3-19B2-4779-A22D-EC034291C2B2}" srcOrd="0" destOrd="0" presId="urn:microsoft.com/office/officeart/2005/8/layout/chevron2"/>
    <dgm:cxn modelId="{7E70A25D-6593-4791-B292-3731DEC83890}" type="presOf" srcId="{E72495ED-63E9-44C5-A91A-902EA5A19C6D}" destId="{2D1ACA8B-F65B-4F06-96DF-38F9C52CD86D}" srcOrd="0" destOrd="0" presId="urn:microsoft.com/office/officeart/2005/8/layout/chevron2"/>
    <dgm:cxn modelId="{7C21584B-2CF1-4392-9F08-C5E087DF0999}" srcId="{FDEB208F-D86F-408B-B657-A009FCE3DF1D}" destId="{564E7DD4-4FC0-4444-8868-AFE9E2B8AA63}" srcOrd="1" destOrd="0" parTransId="{A091E233-E719-4E19-B445-D0478F5B3B5E}" sibTransId="{A2AA07EF-32CF-4C16-93B7-8F52F99C7C46}"/>
    <dgm:cxn modelId="{3762054D-75E7-4637-9A72-0D688B54CBD6}" type="presOf" srcId="{564E7DD4-4FC0-4444-8868-AFE9E2B8AA63}" destId="{66A0ADF0-7B9F-4AD3-84AE-FC0538644DD5}" srcOrd="0" destOrd="0" presId="urn:microsoft.com/office/officeart/2005/8/layout/chevron2"/>
    <dgm:cxn modelId="{EB142256-E760-4725-8E9C-34AF78856676}" srcId="{F1465C89-C972-45C2-BF18-AAA001919198}" destId="{8219ACF4-8C52-4AF5-9F9A-322E1BC7E5D6}" srcOrd="0" destOrd="0" parTransId="{B5B53633-799D-4361-B646-3573B9DE0BB6}" sibTransId="{BF9A3555-6648-4D4F-86F4-46B5FBDFADA5}"/>
    <dgm:cxn modelId="{4E826158-F805-41D0-9FF5-628B901C7192}" type="presOf" srcId="{FDEB208F-D86F-408B-B657-A009FCE3DF1D}" destId="{041B6167-3965-4A9D-8A8A-25CC261C5885}" srcOrd="0" destOrd="0" presId="urn:microsoft.com/office/officeart/2005/8/layout/chevron2"/>
    <dgm:cxn modelId="{6B08CD7F-EA0B-4E1C-A341-9B0F8AA790BF}" srcId="{FDEB208F-D86F-408B-B657-A009FCE3DF1D}" destId="{13BCF308-F054-41E5-8B63-088714FF529C}" srcOrd="0" destOrd="0" parTransId="{9000D39B-9693-4D00-A33E-D922E4BF70BC}" sibTransId="{97A11870-6EEB-41B1-B04C-15E2D638284B}"/>
    <dgm:cxn modelId="{CBDC9381-4C54-4F23-86D4-1B0DC2EA3001}" type="presOf" srcId="{8219ACF4-8C52-4AF5-9F9A-322E1BC7E5D6}" destId="{ED6D1A66-7E6A-47C2-B389-6542CE8C2FC7}" srcOrd="0" destOrd="0" presId="urn:microsoft.com/office/officeart/2005/8/layout/chevron2"/>
    <dgm:cxn modelId="{ECAC9592-B494-46A4-B481-F331279F8960}" srcId="{FDEB208F-D86F-408B-B657-A009FCE3DF1D}" destId="{E72495ED-63E9-44C5-A91A-902EA5A19C6D}" srcOrd="2" destOrd="0" parTransId="{AAE3A04C-C258-4B8B-8426-260046497323}" sibTransId="{104B59D1-9A82-4A93-99F3-0ED182C230B9}"/>
    <dgm:cxn modelId="{4C6732A7-CC2B-470E-8F28-066A70995A92}" srcId="{E72495ED-63E9-44C5-A91A-902EA5A19C6D}" destId="{C9FBA6AC-1D5B-41BB-946D-5F2202185115}" srcOrd="0" destOrd="0" parTransId="{5F660171-DF87-4292-8BBC-092F9EBB2627}" sibTransId="{9A21F575-9063-4E9B-89B1-5E8DFD0B723F}"/>
    <dgm:cxn modelId="{8474DEB1-7CC6-4C95-A2AF-BFF3D67D4B98}" type="presOf" srcId="{13BCF308-F054-41E5-8B63-088714FF529C}" destId="{01B396A7-E13D-4935-BCF6-E89ABC67D693}" srcOrd="0" destOrd="0" presId="urn:microsoft.com/office/officeart/2005/8/layout/chevron2"/>
    <dgm:cxn modelId="{AAA908D8-F320-4D46-9428-E0E95C177D0A}" srcId="{564E7DD4-4FC0-4444-8868-AFE9E2B8AA63}" destId="{45B1923A-16B6-4275-9FF5-6931D155572C}" srcOrd="0" destOrd="0" parTransId="{C8702ED1-435A-4E8E-B5A8-FDD35234FC96}" sibTransId="{E06C1998-34EC-48AA-8520-C16A04D266AE}"/>
    <dgm:cxn modelId="{2423F8E0-F6C4-4641-A692-51E1AB9B6951}" type="presOf" srcId="{1161F8F1-A18E-4549-856E-165635612AD0}" destId="{BCF169C8-6AA2-4F5D-B0BE-C2DC27E490E7}" srcOrd="0" destOrd="0" presId="urn:microsoft.com/office/officeart/2005/8/layout/chevron2"/>
    <dgm:cxn modelId="{40D842FB-2B33-4314-A4DC-6D3E43EA24D9}" type="presOf" srcId="{C9FBA6AC-1D5B-41BB-946D-5F2202185115}" destId="{FCE18429-A1D9-4F7F-95CF-1650F7B9C7D4}" srcOrd="0" destOrd="0" presId="urn:microsoft.com/office/officeart/2005/8/layout/chevron2"/>
    <dgm:cxn modelId="{9E2FF4FE-F599-4760-A7C7-6F2E6D365027}" srcId="{FDEB208F-D86F-408B-B657-A009FCE3DF1D}" destId="{F1465C89-C972-45C2-BF18-AAA001919198}" srcOrd="3" destOrd="0" parTransId="{D793B882-C5CA-43DF-860F-79A147262483}" sibTransId="{E872FC4A-CE50-4F2F-9122-36D0B026F625}"/>
    <dgm:cxn modelId="{09C9481B-193E-4070-94D0-F17D4E12BE5F}" type="presParOf" srcId="{041B6167-3965-4A9D-8A8A-25CC261C5885}" destId="{FEBF3C57-1ACF-4618-A8A2-947A870F5DD7}" srcOrd="0" destOrd="0" presId="urn:microsoft.com/office/officeart/2005/8/layout/chevron2"/>
    <dgm:cxn modelId="{CF7AB656-1C9A-4838-A3BB-6247CF2BAA7C}" type="presParOf" srcId="{FEBF3C57-1ACF-4618-A8A2-947A870F5DD7}" destId="{01B396A7-E13D-4935-BCF6-E89ABC67D693}" srcOrd="0" destOrd="0" presId="urn:microsoft.com/office/officeart/2005/8/layout/chevron2"/>
    <dgm:cxn modelId="{A4EE7840-9DD9-4B79-89D6-BC673E3247B0}" type="presParOf" srcId="{FEBF3C57-1ACF-4618-A8A2-947A870F5DD7}" destId="{BCF169C8-6AA2-4F5D-B0BE-C2DC27E490E7}" srcOrd="1" destOrd="0" presId="urn:microsoft.com/office/officeart/2005/8/layout/chevron2"/>
    <dgm:cxn modelId="{BD465F1F-A597-47DC-BD51-A944EC415292}" type="presParOf" srcId="{041B6167-3965-4A9D-8A8A-25CC261C5885}" destId="{3520F38A-AD8B-4F06-BB52-C9633CD471E6}" srcOrd="1" destOrd="0" presId="urn:microsoft.com/office/officeart/2005/8/layout/chevron2"/>
    <dgm:cxn modelId="{D3982DD2-BDF1-4998-8F8C-DCBFCFD490EA}" type="presParOf" srcId="{041B6167-3965-4A9D-8A8A-25CC261C5885}" destId="{94B2073C-FA92-4A25-A1A3-AB6C077C7A7E}" srcOrd="2" destOrd="0" presId="urn:microsoft.com/office/officeart/2005/8/layout/chevron2"/>
    <dgm:cxn modelId="{A47B5790-1D87-438E-AE89-4A914DAD754C}" type="presParOf" srcId="{94B2073C-FA92-4A25-A1A3-AB6C077C7A7E}" destId="{66A0ADF0-7B9F-4AD3-84AE-FC0538644DD5}" srcOrd="0" destOrd="0" presId="urn:microsoft.com/office/officeart/2005/8/layout/chevron2"/>
    <dgm:cxn modelId="{19CC9300-1A8F-49A5-BAD0-D1BA8C68707D}" type="presParOf" srcId="{94B2073C-FA92-4A25-A1A3-AB6C077C7A7E}" destId="{ABFBA28D-F2D7-4847-A449-48A025D8B566}" srcOrd="1" destOrd="0" presId="urn:microsoft.com/office/officeart/2005/8/layout/chevron2"/>
    <dgm:cxn modelId="{D129E53E-79E1-4490-B0EA-96F398A2854F}" type="presParOf" srcId="{041B6167-3965-4A9D-8A8A-25CC261C5885}" destId="{7CA5FF8F-3529-4578-9F4B-FF9CDAE5AE62}" srcOrd="3" destOrd="0" presId="urn:microsoft.com/office/officeart/2005/8/layout/chevron2"/>
    <dgm:cxn modelId="{1C1780AA-5DE0-4856-8162-51BF04AA3507}" type="presParOf" srcId="{041B6167-3965-4A9D-8A8A-25CC261C5885}" destId="{18234A86-DDD6-40B2-97C8-E11EAE9F1819}" srcOrd="4" destOrd="0" presId="urn:microsoft.com/office/officeart/2005/8/layout/chevron2"/>
    <dgm:cxn modelId="{73BB51F7-385A-4E59-95D8-81367932F0C2}" type="presParOf" srcId="{18234A86-DDD6-40B2-97C8-E11EAE9F1819}" destId="{2D1ACA8B-F65B-4F06-96DF-38F9C52CD86D}" srcOrd="0" destOrd="0" presId="urn:microsoft.com/office/officeart/2005/8/layout/chevron2"/>
    <dgm:cxn modelId="{5F8D1D23-3827-43DC-AD31-A81B324693B4}" type="presParOf" srcId="{18234A86-DDD6-40B2-97C8-E11EAE9F1819}" destId="{FCE18429-A1D9-4F7F-95CF-1650F7B9C7D4}" srcOrd="1" destOrd="0" presId="urn:microsoft.com/office/officeart/2005/8/layout/chevron2"/>
    <dgm:cxn modelId="{3CCB931E-99F6-487A-B747-98AB96576F9F}" type="presParOf" srcId="{041B6167-3965-4A9D-8A8A-25CC261C5885}" destId="{96315C09-B3B1-45F5-8650-BCAE780483F5}" srcOrd="5" destOrd="0" presId="urn:microsoft.com/office/officeart/2005/8/layout/chevron2"/>
    <dgm:cxn modelId="{4363710A-91DA-42C3-9424-C3F2BFFF6846}" type="presParOf" srcId="{041B6167-3965-4A9D-8A8A-25CC261C5885}" destId="{2469CC74-F0CE-425E-973A-E5D9B358F18B}" srcOrd="6" destOrd="0" presId="urn:microsoft.com/office/officeart/2005/8/layout/chevron2"/>
    <dgm:cxn modelId="{2D03C249-8062-4618-9454-49603BFDA7F1}" type="presParOf" srcId="{2469CC74-F0CE-425E-973A-E5D9B358F18B}" destId="{5D1F42F3-19B2-4779-A22D-EC034291C2B2}" srcOrd="0" destOrd="0" presId="urn:microsoft.com/office/officeart/2005/8/layout/chevron2"/>
    <dgm:cxn modelId="{A26B8740-6D01-4F08-85E5-700878C43B7F}" type="presParOf" srcId="{2469CC74-F0CE-425E-973A-E5D9B358F18B}" destId="{ED6D1A66-7E6A-47C2-B389-6542CE8C2F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96A7-E13D-4935-BCF6-E89ABC67D693}">
      <dsp:nvSpPr>
        <dsp:cNvPr id="0" name=""/>
        <dsp:cNvSpPr/>
      </dsp:nvSpPr>
      <dsp:spPr>
        <a:xfrm rot="5400000">
          <a:off x="-149205" y="151477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  <a:endParaRPr lang="en-GB" sz="1900" kern="1200" dirty="0"/>
        </a:p>
      </dsp:txBody>
      <dsp:txXfrm rot="-5400000">
        <a:off x="2" y="350418"/>
        <a:ext cx="696293" cy="298412"/>
      </dsp:txXfrm>
    </dsp:sp>
    <dsp:sp modelId="{BCF169C8-6AA2-4F5D-B0BE-C2DC27E490E7}">
      <dsp:nvSpPr>
        <dsp:cNvPr id="0" name=""/>
        <dsp:cNvSpPr/>
      </dsp:nvSpPr>
      <dsp:spPr>
        <a:xfrm rot="5400000">
          <a:off x="3198280" y="-2499714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Sender sends digital information to modem.</a:t>
          </a:r>
          <a:endParaRPr lang="en-GB" sz="1700" kern="1200" dirty="0"/>
        </a:p>
      </dsp:txBody>
      <dsp:txXfrm rot="-5400000">
        <a:off x="696294" y="33834"/>
        <a:ext cx="5618969" cy="583434"/>
      </dsp:txXfrm>
    </dsp:sp>
    <dsp:sp modelId="{66A0ADF0-7B9F-4AD3-84AE-FC0538644DD5}">
      <dsp:nvSpPr>
        <dsp:cNvPr id="0" name=""/>
        <dsp:cNvSpPr/>
      </dsp:nvSpPr>
      <dsp:spPr>
        <a:xfrm rot="5400000">
          <a:off x="-149205" y="995261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</a:p>
      </dsp:txBody>
      <dsp:txXfrm rot="-5400000">
        <a:off x="2" y="1194202"/>
        <a:ext cx="696293" cy="298412"/>
      </dsp:txXfrm>
    </dsp:sp>
    <dsp:sp modelId="{ABFBA28D-F2D7-4847-A449-48A025D8B566}">
      <dsp:nvSpPr>
        <dsp:cNvPr id="0" name=""/>
        <dsp:cNvSpPr/>
      </dsp:nvSpPr>
      <dsp:spPr>
        <a:xfrm rot="5400000">
          <a:off x="3198280" y="-1655930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Modem </a:t>
          </a:r>
          <a:r>
            <a:rPr lang="en-US" sz="1700" kern="1200" dirty="0"/>
            <a:t>converts digital signals to analog signals.</a:t>
          </a:r>
        </a:p>
      </dsp:txBody>
      <dsp:txXfrm rot="-5400000">
        <a:off x="696294" y="877618"/>
        <a:ext cx="5618969" cy="583434"/>
      </dsp:txXfrm>
    </dsp:sp>
    <dsp:sp modelId="{2D1ACA8B-F65B-4F06-96DF-38F9C52CD86D}">
      <dsp:nvSpPr>
        <dsp:cNvPr id="0" name=""/>
        <dsp:cNvSpPr/>
      </dsp:nvSpPr>
      <dsp:spPr>
        <a:xfrm rot="5400000">
          <a:off x="-149205" y="1839044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</a:t>
          </a:r>
        </a:p>
      </dsp:txBody>
      <dsp:txXfrm rot="-5400000">
        <a:off x="2" y="2037985"/>
        <a:ext cx="696293" cy="298412"/>
      </dsp:txXfrm>
    </dsp:sp>
    <dsp:sp modelId="{FCE18429-A1D9-4F7F-95CF-1650F7B9C7D4}">
      <dsp:nvSpPr>
        <dsp:cNvPr id="0" name=""/>
        <dsp:cNvSpPr/>
      </dsp:nvSpPr>
      <dsp:spPr>
        <a:xfrm rot="5400000">
          <a:off x="3198280" y="-812147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These signals transmitted through telephone lines.</a:t>
          </a:r>
        </a:p>
      </dsp:txBody>
      <dsp:txXfrm rot="-5400000">
        <a:off x="696294" y="1721401"/>
        <a:ext cx="5618969" cy="583434"/>
      </dsp:txXfrm>
    </dsp:sp>
    <dsp:sp modelId="{5D1F42F3-19B2-4779-A22D-EC034291C2B2}">
      <dsp:nvSpPr>
        <dsp:cNvPr id="0" name=""/>
        <dsp:cNvSpPr/>
      </dsp:nvSpPr>
      <dsp:spPr>
        <a:xfrm rot="5400000">
          <a:off x="-149205" y="2682828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</a:t>
          </a:r>
        </a:p>
      </dsp:txBody>
      <dsp:txXfrm rot="-5400000">
        <a:off x="2" y="2881769"/>
        <a:ext cx="696293" cy="298412"/>
      </dsp:txXfrm>
    </dsp:sp>
    <dsp:sp modelId="{ED6D1A66-7E6A-47C2-B389-6542CE8C2FC7}">
      <dsp:nvSpPr>
        <dsp:cNvPr id="0" name=""/>
        <dsp:cNvSpPr/>
      </dsp:nvSpPr>
      <dsp:spPr>
        <a:xfrm rot="5400000">
          <a:off x="3198280" y="31636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Receiver modem does the opposite conversion , analog signal converted to digital data.</a:t>
          </a:r>
        </a:p>
      </dsp:txBody>
      <dsp:txXfrm rot="-5400000">
        <a:off x="696294" y="2565184"/>
        <a:ext cx="5618969" cy="58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376307-49A3-43D9-B911-F6CC9BEBC3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307-49A3-43D9-B911-F6CC9BEBC38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E57C2D5-660C-4843-8AD4-CD11153CEAB9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E9A3D97-AD2B-4E05-9F5A-9005588AA48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D2AF0-5DA5-4F91-AF09-8CD55C4A6415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D18B7-AC07-4913-B478-E185C0B59EF1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03232-39AA-426D-88C4-2AD4505B524C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29EB7-FA24-4880-83DF-89AB3C14C9EB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CAFF0-7346-4201-A62C-A580C80E349F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7030-59EE-43F8-9A56-60739C604DDB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6719518E-7262-4336-AE04-4E60E9905FC3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B87D93-3026-497E-9988-16F6E2B45F1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30657-4CB3-4485-B8BE-AF9D164D269B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82070BB-0527-4859-815A-86FD636DAC7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E4E8-6ECA-47A6-8E92-154FAA7BD2C7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AB76-B068-43F0-B8F2-FEE984004F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E25F0-3A89-49F9-B727-0ECD0A238918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9FF116A-D236-4E26-BFAA-139B0669C9D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CE859-AF85-4B55-9683-85C74D1CD95C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ED73278-9A4C-4935-BFDD-8A942B8F45D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061A4-D8C2-4A6A-90E3-E33D5ED5A591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D43DC59-6233-4357-BFC4-32D1D77036A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69672-FD39-40DD-9B40-362C2DA0C743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A954763-D112-4B68-B16D-9238642E7ED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9A7EA-DD79-4D6C-B7AF-E87268E6A9A8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ACBFA29-A651-47E6-B381-19C02AA2F0B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FC59E-D690-408D-8457-A5A8D239F678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616963B-34CA-43CF-8C62-C597A1426C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A9CFC-D0B4-450E-A3E5-A570FE406D3F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4A3241F-ABCD-4AE3-AE2D-6CD80C4D0D7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F1B0F-EEC5-4857-8CAC-B44E59F4273D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FEFF015-7002-44C2-9EEC-D09E0B4E14B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DC75AA2-D0CC-4AE1-A853-E49815FD05DE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440" y="2226503"/>
            <a:ext cx="7591760" cy="2550877"/>
          </a:xfrm>
        </p:spPr>
        <p:txBody>
          <a:bodyPr/>
          <a:lstStyle/>
          <a:p>
            <a:pPr rtl="0" eaLnBrk="1" hangingPunct="1"/>
            <a:r>
              <a:rPr lang="en-US" dirty="0"/>
              <a:t>Network Hardware for</a:t>
            </a:r>
            <a:br>
              <a:rPr lang="en-US" dirty="0"/>
            </a:br>
            <a:r>
              <a:rPr lang="en-US" dirty="0"/>
              <a:t>Expanding Network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does a modem work?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94760"/>
              </p:ext>
            </p:extLst>
          </p:nvPr>
        </p:nvGraphicFramePr>
        <p:xfrm>
          <a:off x="863600" y="2489200"/>
          <a:ext cx="6346825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 Bridges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610600" cy="4064000"/>
          </a:xfrm>
        </p:spPr>
        <p:txBody>
          <a:bodyPr>
            <a:noAutofit/>
          </a:bodyPr>
          <a:lstStyle/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/>
              <a:t>A hardware device used to connect LANs so that they can exchange data.</a:t>
            </a:r>
          </a:p>
          <a:p>
            <a:pPr marL="446088" indent="-357188" algn="l" rtl="0" eaLnBrk="1" hangingPunct="1">
              <a:lnSpc>
                <a:spcPct val="80000"/>
              </a:lnSpc>
            </a:pPr>
            <a:endParaRPr lang="en-US" dirty="0"/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/>
              <a:t>It </a:t>
            </a:r>
            <a:r>
              <a:rPr lang="en-US" dirty="0">
                <a:solidFill>
                  <a:srgbClr val="FF0000"/>
                </a:solidFill>
              </a:rPr>
              <a:t>joins two or more LAN </a:t>
            </a:r>
            <a:r>
              <a:rPr lang="en-US" dirty="0"/>
              <a:t>segments to form what appears to be a single network.</a:t>
            </a:r>
          </a:p>
          <a:p>
            <a:pPr marL="446088" indent="-357188" algn="l" rtl="0" eaLnBrk="1" hangingPunct="1">
              <a:lnSpc>
                <a:spcPct val="80000"/>
              </a:lnSpc>
            </a:pPr>
            <a:endParaRPr lang="en-US" dirty="0"/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/>
              <a:t>Bridges can work with networks that use:</a:t>
            </a:r>
          </a:p>
          <a:p>
            <a:pPr marL="846138" lvl="1" indent="-357188" algn="l" rtl="0" eaLnBrk="1" hangingPunct="1">
              <a:lnSpc>
                <a:spcPct val="120000"/>
              </a:lnSpc>
            </a:pPr>
            <a:r>
              <a:rPr lang="en-US" dirty="0"/>
              <a:t>Different wiring </a:t>
            </a:r>
          </a:p>
          <a:p>
            <a:pPr marL="846138" lvl="1" indent="-357188" algn="l" rtl="0" eaLnBrk="1" hangingPunct="1">
              <a:lnSpc>
                <a:spcPct val="120000"/>
              </a:lnSpc>
            </a:pPr>
            <a:r>
              <a:rPr lang="en-US" dirty="0"/>
              <a:t>Different network protocols</a:t>
            </a:r>
          </a:p>
          <a:p>
            <a:pPr marL="846138" lvl="1" indent="-357188" algn="l" rtl="0" eaLnBrk="1" hangingPunct="1">
              <a:lnSpc>
                <a:spcPct val="120000"/>
              </a:lnSpc>
            </a:pPr>
            <a:r>
              <a:rPr lang="en-US" dirty="0"/>
              <a:t>Different topologies (Ethernet , Token ring) special bridge called a </a:t>
            </a:r>
            <a:r>
              <a:rPr lang="en-US" b="1" dirty="0"/>
              <a:t>translation bridge</a:t>
            </a:r>
            <a:r>
              <a:rPr lang="en-US" dirty="0"/>
              <a:t> will allow that.</a:t>
            </a:r>
            <a:endParaRPr lang="en-US" sz="1800" dirty="0"/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/>
              <a:t>It divides networks and manages data transmission.</a:t>
            </a:r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/>
              <a:t>Regenerates data.</a:t>
            </a:r>
          </a:p>
          <a:p>
            <a:pPr marL="114300" indent="-114300" algn="l" rtl="0" eaLnBrk="1" hangingPunct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Bridges</a:t>
            </a:r>
          </a:p>
        </p:txBody>
      </p:sp>
      <p:pic>
        <p:nvPicPr>
          <p:cNvPr id="26626" name="Picture 2" descr="http://ejiacom.com/upload/pic/20100317141746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7101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does a bridge work?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7746218" cy="3530600"/>
          </a:xfrm>
        </p:spPr>
        <p:txBody>
          <a:bodyPr>
            <a:normAutofit fontScale="70000" lnSpcReduction="20000"/>
          </a:bodyPr>
          <a:lstStyle/>
          <a:p>
            <a:pPr algn="l" rtl="0" eaLnBrk="1" hangingPunct="1"/>
            <a:r>
              <a:rPr lang="en-US" sz="2800" dirty="0"/>
              <a:t>A bridge reads the </a:t>
            </a:r>
            <a:r>
              <a:rPr lang="en-US" sz="2800" b="1" dirty="0">
                <a:solidFill>
                  <a:srgbClr val="7030A0"/>
                </a:solidFill>
              </a:rPr>
              <a:t>outermost section </a:t>
            </a:r>
            <a:r>
              <a:rPr lang="en-US" sz="2800" dirty="0"/>
              <a:t>of data on the data packet, to tell where the message is going. 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It reduces the traffic on other network segments, since it does not send all packets. 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Bridges can be programmed to reject packets from particular networks.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Bridges forward all broadcast messages. </a:t>
            </a:r>
          </a:p>
          <a:p>
            <a:pPr algn="l" rtl="0" eaLnBrk="1" hangingPunct="1">
              <a:buNone/>
            </a:pPr>
            <a:endParaRPr lang="en-US" sz="2800" dirty="0"/>
          </a:p>
          <a:p>
            <a:pPr algn="l" rtl="0" eaLnBrk="1" hangingPunct="1"/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bridge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610600" cy="3657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/>
              <a:t>Bridging occurs at the data link layer of the </a:t>
            </a:r>
            <a:r>
              <a:rPr lang="en-US" sz="2400" dirty="0">
                <a:solidFill>
                  <a:srgbClr val="FF3399"/>
                </a:solidFill>
              </a:rPr>
              <a:t>OSI model</a:t>
            </a:r>
            <a:r>
              <a:rPr lang="en-US" sz="2400" dirty="0"/>
              <a:t>, which means the bridge cannot read IP addresses, but only the </a:t>
            </a:r>
            <a:r>
              <a:rPr lang="en-US" sz="2400" b="1" dirty="0"/>
              <a:t>outermost hardware address of the packet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Hubs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7057242" cy="3810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/>
              <a:t>A </a:t>
            </a:r>
            <a:r>
              <a:rPr lang="en-US" sz="2000" b="1" dirty="0"/>
              <a:t>hub</a:t>
            </a:r>
            <a:r>
              <a:rPr lang="en-US" sz="2000" dirty="0"/>
              <a:t> is a small, simple, inexpensive network device that </a:t>
            </a:r>
            <a:r>
              <a:rPr lang="en-US" sz="2000" dirty="0">
                <a:solidFill>
                  <a:srgbClr val="7030A0"/>
                </a:solidFill>
              </a:rPr>
              <a:t>joins multiple computers together</a:t>
            </a:r>
            <a:r>
              <a:rPr lang="en-US" sz="2000" dirty="0"/>
              <a:t>.</a:t>
            </a:r>
          </a:p>
          <a:p>
            <a:pPr algn="l" rtl="0" eaLnBrk="1" hangingPunct="1"/>
            <a:r>
              <a:rPr lang="en-US" sz="2000" dirty="0"/>
              <a:t> Most hubs support the Ethernet standard. </a:t>
            </a:r>
          </a:p>
          <a:p>
            <a:pPr algn="l" rtl="0" eaLnBrk="1" hangingPunct="1"/>
            <a:r>
              <a:rPr lang="en-US" sz="2000" dirty="0"/>
              <a:t>To join a group of computers with an Ethernet hub:</a:t>
            </a:r>
          </a:p>
          <a:p>
            <a:pPr lvl="1" algn="l" rtl="0" eaLnBrk="1" hangingPunct="1"/>
            <a:r>
              <a:rPr lang="en-US" dirty="0"/>
              <a:t>connects an Ethernet cable (that has  an RJ-45 connector attached) into the hub,</a:t>
            </a:r>
          </a:p>
          <a:p>
            <a:pPr lvl="1" algn="l" rtl="0" eaLnBrk="1" hangingPunct="1"/>
            <a:r>
              <a:rPr lang="en-US" dirty="0"/>
              <a:t>connect the other end of the cable to  the computer's network interface card (NIC), </a:t>
            </a:r>
          </a:p>
          <a:p>
            <a:pPr lvl="1" algn="l" rtl="0" eaLnBrk="1" hangingPunct="1"/>
            <a:r>
              <a:rPr lang="en-US" dirty="0"/>
              <a:t>and do that for all computers.</a:t>
            </a:r>
          </a:p>
        </p:txBody>
      </p:sp>
      <p:pic>
        <p:nvPicPr>
          <p:cNvPr id="7" name="Picture 2" descr="http://upload.wikimedia.org/wikipedia/commons/d/d7/Ethernet_RJ45_connector_p116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190155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Hubs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670018" cy="41402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/>
              <a:t>Hubs also require external power and can be connected to other hubs, switches, or routers. </a:t>
            </a:r>
          </a:p>
          <a:p>
            <a:pPr algn="l" rtl="0" eaLnBrk="1" hangingPunct="1"/>
            <a:endParaRPr lang="en-US" sz="2000" dirty="0"/>
          </a:p>
          <a:p>
            <a:pPr algn="l" rtl="0" eaLnBrk="1" hangingPunct="1"/>
            <a:r>
              <a:rPr lang="en-US" sz="2000" dirty="0"/>
              <a:t>One good way to differentiate between Ethernet hubs is by :</a:t>
            </a:r>
          </a:p>
          <a:p>
            <a:pPr lvl="1" algn="l" rtl="0" eaLnBrk="1" hangingPunct="1"/>
            <a:r>
              <a:rPr lang="en-US" dirty="0"/>
              <a:t>the speed (data rate) they support. </a:t>
            </a:r>
          </a:p>
          <a:p>
            <a:pPr lvl="1" algn="l" rtl="0" eaLnBrk="1" hangingPunct="1"/>
            <a:r>
              <a:rPr lang="en-US" dirty="0"/>
              <a:t>the number of ports they have </a:t>
            </a:r>
          </a:p>
          <a:p>
            <a:pPr algn="l" rtl="0" eaLnBrk="1" hangingPunct="1"/>
            <a:endParaRPr lang="en-US" sz="2000" dirty="0"/>
          </a:p>
          <a:p>
            <a:pPr algn="l" rtl="0" eaLnBrk="1" hangingPunct="1"/>
            <a:r>
              <a:rPr lang="en-US" sz="2000" dirty="0"/>
              <a:t>In a large networks, multiple hubs can be bridged together.</a:t>
            </a:r>
            <a:br>
              <a:rPr lang="en-US" sz="2000" dirty="0"/>
            </a:br>
            <a:endParaRPr lang="en-US" sz="2000" dirty="0"/>
          </a:p>
          <a:p>
            <a:pPr algn="l" rtl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Hubs</a:t>
            </a:r>
          </a:p>
        </p:txBody>
      </p:sp>
      <p:pic>
        <p:nvPicPr>
          <p:cNvPr id="18438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4625740" cy="143186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Hub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136618" cy="39116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/>
              <a:t>Types of Hubs: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/>
              <a:t>Active Hubs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Regenerate &amp; Retransmit the Signals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Usually 8 - 12 Ports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Require Electricity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Also Called ‘Multiport Repeaters’</a:t>
            </a:r>
            <a:endParaRPr lang="en-US" sz="2800" dirty="0"/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/>
              <a:t>Passive Hubs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No Regeneration of Signals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No Electricity Required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/>
              <a:t>Hybrid Hubs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/>
              <a:t>Can Connect Different Cable Types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Hubs</a:t>
            </a:r>
          </a:p>
        </p:txBody>
      </p:sp>
      <p:pic>
        <p:nvPicPr>
          <p:cNvPr id="21510" name="Picture 5" descr="tp2h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7638752" cy="315021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Expanding Networks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822418" cy="3683000"/>
          </a:xfrm>
        </p:spPr>
        <p:txBody>
          <a:bodyPr>
            <a:normAutofit fontScale="85000" lnSpcReduction="20000"/>
          </a:bodyPr>
          <a:lstStyle/>
          <a:p>
            <a:pPr algn="l" rtl="0" eaLnBrk="1" hangingPunct="1">
              <a:buFontTx/>
              <a:buNone/>
            </a:pPr>
            <a:r>
              <a:rPr lang="en-US" sz="2800" dirty="0">
                <a:solidFill>
                  <a:srgbClr val="FF3399"/>
                </a:solidFill>
              </a:rPr>
              <a:t>When do we need expansion:</a:t>
            </a:r>
          </a:p>
          <a:p>
            <a:pPr algn="l" rtl="0" eaLnBrk="1" hangingPunct="1"/>
            <a:r>
              <a:rPr lang="en-US" sz="2800" dirty="0"/>
              <a:t>Network cable is full of data movements</a:t>
            </a:r>
          </a:p>
          <a:p>
            <a:pPr algn="l" rtl="0" eaLnBrk="1" hangingPunct="1"/>
            <a:r>
              <a:rPr lang="en-US" sz="2800" dirty="0"/>
              <a:t>Printing tasks needs longer time</a:t>
            </a:r>
          </a:p>
          <a:p>
            <a:pPr algn="l" rtl="0" eaLnBrk="1" hangingPunct="1"/>
            <a:r>
              <a:rPr lang="en-US" sz="2800" dirty="0"/>
              <a:t>Applications response is low</a:t>
            </a:r>
          </a:p>
          <a:p>
            <a:pPr algn="l" rtl="0" eaLnBrk="1" hangingPunct="1">
              <a:buFontTx/>
              <a:buNone/>
            </a:pPr>
            <a:r>
              <a:rPr lang="en-US" sz="2800" dirty="0">
                <a:solidFill>
                  <a:srgbClr val="FF3399"/>
                </a:solidFill>
              </a:rPr>
              <a:t>How? :</a:t>
            </a:r>
          </a:p>
          <a:p>
            <a:pPr algn="l" rtl="0" eaLnBrk="1" hangingPunct="1"/>
            <a:r>
              <a:rPr lang="en-US" sz="2800" dirty="0"/>
              <a:t>Dividing a large network into smaller groups of networks</a:t>
            </a:r>
          </a:p>
          <a:p>
            <a:pPr algn="l" rtl="0" eaLnBrk="1" hangingPunct="1"/>
            <a:r>
              <a:rPr lang="en-US" sz="2800" dirty="0"/>
              <a:t>Connecting separate networks together with a certain hardware.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Hubs</a:t>
            </a:r>
          </a:p>
        </p:txBody>
      </p:sp>
      <p:pic>
        <p:nvPicPr>
          <p:cNvPr id="22534" name="Picture 4" descr="hubsan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2817234"/>
            <a:ext cx="7407602" cy="3354966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4 Repeater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>
          <a:xfrm>
            <a:off x="225424" y="2209800"/>
            <a:ext cx="8461376" cy="421640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000" dirty="0"/>
              <a:t>A network device used to strengthen the signals on the cables </a:t>
            </a:r>
            <a:r>
              <a:rPr lang="en-US" sz="2000" u="sng" dirty="0"/>
              <a:t>over its maximum length</a:t>
            </a:r>
            <a:r>
              <a:rPr lang="en-US" sz="2000" dirty="0"/>
              <a:t>.</a:t>
            </a:r>
          </a:p>
          <a:p>
            <a:pPr algn="l" rtl="0" eaLnBrk="1" hangingPunct="1"/>
            <a:endParaRPr lang="en-US" sz="2000" dirty="0"/>
          </a:p>
          <a:p>
            <a:pPr algn="l" rtl="0" eaLnBrk="1" hangingPunct="1"/>
            <a:r>
              <a:rPr lang="en-US" sz="2000" dirty="0"/>
              <a:t>A repeater connects two segments of your network cable.  </a:t>
            </a:r>
          </a:p>
          <a:p>
            <a:pPr algn="l" rtl="0" eaLnBrk="1" hangingPunct="1"/>
            <a:endParaRPr lang="en-US" sz="2000" dirty="0"/>
          </a:p>
          <a:p>
            <a:pPr algn="l" rtl="0" eaLnBrk="1" hangingPunct="1"/>
            <a:r>
              <a:rPr lang="en-US" sz="2000" dirty="0"/>
              <a:t>What does it do?</a:t>
            </a:r>
          </a:p>
          <a:p>
            <a:pPr lvl="1" algn="l" rtl="0" eaLnBrk="1" hangingPunct="1"/>
            <a:r>
              <a:rPr lang="en-US" sz="1800" dirty="0"/>
              <a:t>It retransmit the signals</a:t>
            </a:r>
          </a:p>
          <a:p>
            <a:pPr lvl="1" algn="l" rtl="0" eaLnBrk="1" hangingPunct="1"/>
            <a:r>
              <a:rPr lang="en-US" sz="1800" dirty="0"/>
              <a:t>regenerates the signals to proper amplitudes</a:t>
            </a:r>
          </a:p>
          <a:p>
            <a:pPr lvl="1" algn="l" rtl="0" eaLnBrk="1" hangingPunct="1"/>
            <a:r>
              <a:rPr lang="en-US" sz="1800" dirty="0"/>
              <a:t>sends signals to the other segments.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algn="l" rtl="0" eaLnBrk="1" hangingPunct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Repeater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733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Repeaters require a small amount of time to regenerate the signal.  </a:t>
            </a:r>
            <a:r>
              <a:rPr lang="en-US" sz="2000" b="1" dirty="0">
                <a:solidFill>
                  <a:srgbClr val="C00000"/>
                </a:solidFill>
              </a:rPr>
              <a:t>What is the result?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It can cause a propagation delay which can affect network communication when there are several repeaters in a row.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/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Many network architectures limit the number of repeaters that can be used in a row.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/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Repeaters work on the physical layer of the </a:t>
            </a:r>
            <a:r>
              <a:rPr lang="en-US" sz="2000" dirty="0">
                <a:solidFill>
                  <a:srgbClr val="FF3399"/>
                </a:solidFill>
              </a:rPr>
              <a:t>OSI model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4 Repeater</a:t>
            </a:r>
          </a:p>
        </p:txBody>
      </p:sp>
      <p:pic>
        <p:nvPicPr>
          <p:cNvPr id="24582" name="Picture 4" descr="thin2ma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2818703"/>
            <a:ext cx="6346825" cy="287159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 Switch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620000" cy="39624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network switch</a:t>
            </a:r>
            <a:r>
              <a:rPr lang="en-US" sz="2400" dirty="0">
                <a:solidFill>
                  <a:srgbClr val="000000"/>
                </a:solidFill>
              </a:rPr>
              <a:t> is a small hardware device that joins multiple computers together within one LAN.</a:t>
            </a:r>
          </a:p>
          <a:p>
            <a:pPr algn="l" rtl="0" eaLnBrk="1" hangingPunct="1"/>
            <a:endParaRPr lang="en-US" sz="2400" dirty="0">
              <a:solidFill>
                <a:srgbClr val="000000"/>
              </a:solidFill>
            </a:endParaRPr>
          </a:p>
          <a:p>
            <a:pPr algn="l" rtl="0" eaLnBrk="1" hangingPunct="1"/>
            <a:r>
              <a:rPr lang="en-US" sz="2400" dirty="0">
                <a:solidFill>
                  <a:srgbClr val="000000"/>
                </a:solidFill>
              </a:rPr>
              <a:t>Network switches appear nearly identical to network hubs, but a switch generally contains more "intelligence" (and a slightly higher price tag) than a hub.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670018" cy="3530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>
                <a:solidFill>
                  <a:srgbClr val="000000"/>
                </a:solidFill>
              </a:rPr>
              <a:t>Unlike hubs, network switches are:</a:t>
            </a:r>
          </a:p>
          <a:p>
            <a:pPr algn="l" rtl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    </a:t>
            </a:r>
            <a:r>
              <a:rPr lang="en-US" sz="2000" b="1" dirty="0">
                <a:solidFill>
                  <a:srgbClr val="B31166"/>
                </a:solidFill>
              </a:rPr>
              <a:t>capable of inspecting data packets as they are received, determining the source and destination device of that packet, and forwarding it appropriately. </a:t>
            </a:r>
          </a:p>
          <a:p>
            <a:pPr algn="l" rtl="0" eaLnBrk="1" hangingPunct="1">
              <a:buNone/>
            </a:pP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 rtl="0" eaLnBrk="1" hangingPunct="1"/>
            <a:r>
              <a:rPr lang="en-US" sz="2000" dirty="0">
                <a:solidFill>
                  <a:srgbClr val="000000"/>
                </a:solidFill>
              </a:rPr>
              <a:t>By delivering each message only to the connected device it was intended for, a network switch:</a:t>
            </a:r>
          </a:p>
          <a:p>
            <a:pPr lvl="1" algn="l" rtl="0" eaLnBrk="1" hangingPunct="1"/>
            <a:r>
              <a:rPr lang="en-US" sz="1800" dirty="0">
                <a:solidFill>
                  <a:srgbClr val="000000"/>
                </a:solidFill>
              </a:rPr>
              <a:t> conserves network bandwidth </a:t>
            </a:r>
          </a:p>
          <a:p>
            <a:pPr lvl="1" algn="l" rtl="0" eaLnBrk="1" hangingPunct="1"/>
            <a:r>
              <a:rPr lang="en-US" sz="1800" dirty="0">
                <a:solidFill>
                  <a:srgbClr val="000000"/>
                </a:solidFill>
              </a:rPr>
              <a:t>offers generally better performance than a hub. </a:t>
            </a:r>
          </a:p>
          <a:p>
            <a:pPr algn="l" rtl="0"/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090" y="2489203"/>
            <a:ext cx="3636980" cy="353060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As with hubs, Ethernet implementations of network switches are the most common.</a:t>
            </a:r>
          </a:p>
          <a:p>
            <a:pPr marL="0" indent="0" algn="l" rtl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switches operate at layer two (Data Link Layer) of the </a:t>
            </a:r>
            <a:r>
              <a:rPr lang="en-US" dirty="0">
                <a:solidFill>
                  <a:srgbClr val="FF3399"/>
                </a:solidFill>
              </a:rPr>
              <a:t>OSI model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algn="l" rt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8370" name="Picture 2" descr="http://webpage.pace.edu/ms16182p/networking/sw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856" y="2819400"/>
            <a:ext cx="4998144" cy="191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 Switch</a:t>
            </a:r>
          </a:p>
        </p:txBody>
      </p:sp>
      <p:pic>
        <p:nvPicPr>
          <p:cNvPr id="26630" name="Picture 4" descr="swtchmix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3136" y="2489200"/>
            <a:ext cx="4367752" cy="35306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 Switch</a:t>
            </a:r>
          </a:p>
        </p:txBody>
      </p:sp>
      <p:pic>
        <p:nvPicPr>
          <p:cNvPr id="27654" name="Picture 4" descr="swtchan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2817234"/>
            <a:ext cx="6346825" cy="2874531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6 Router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772400" cy="3810000"/>
          </a:xfrm>
        </p:spPr>
        <p:txBody>
          <a:bodyPr>
            <a:normAutofit fontScale="62500" lnSpcReduction="20000"/>
          </a:bodyPr>
          <a:lstStyle/>
          <a:p>
            <a:pPr algn="l" rtl="0" eaLnBrk="1" hangingPunct="1"/>
            <a:r>
              <a:rPr lang="en-US" sz="2800" dirty="0"/>
              <a:t>A </a:t>
            </a:r>
            <a:r>
              <a:rPr lang="en-US" sz="2800" b="1" dirty="0"/>
              <a:t>Router</a:t>
            </a:r>
            <a:r>
              <a:rPr lang="en-US" sz="2800" dirty="0"/>
              <a:t> is a network device that forwards packets from one network to another. 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They use </a:t>
            </a:r>
            <a:r>
              <a:rPr lang="en-US" sz="2800" dirty="0">
                <a:solidFill>
                  <a:srgbClr val="B31166"/>
                </a:solidFill>
              </a:rPr>
              <a:t>internal routing tables. 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Routers read each incoming packet and decide how to forward it. To which interface on the router outgoing packets are sent may be determined by any combination of:</a:t>
            </a:r>
          </a:p>
          <a:p>
            <a:pPr algn="l" rtl="0" eaLnBrk="1" hangingPunct="1">
              <a:buNone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b="1" dirty="0">
                <a:solidFill>
                  <a:srgbClr val="B31166"/>
                </a:solidFill>
              </a:rPr>
              <a:t>source  + destination address + current traffic conditions (load, line costs, bad lines, etc.).</a:t>
            </a:r>
            <a:br>
              <a:rPr lang="en-US" sz="2800" dirty="0">
                <a:solidFill>
                  <a:srgbClr val="B31166"/>
                </a:solidFill>
              </a:rPr>
            </a:b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Encoding Schemes</a:t>
            </a:r>
            <a:endParaRPr lang="ar-SA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 l="20499" t="33333" r="19180" b="16667"/>
          <a:stretch>
            <a:fillRect/>
          </a:stretch>
        </p:blipFill>
        <p:spPr bwMode="auto">
          <a:xfrm>
            <a:off x="457200" y="24384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70018" cy="3911600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buNone/>
            </a:pPr>
            <a:r>
              <a:rPr lang="en-US" sz="2800" b="1" dirty="0">
                <a:solidFill>
                  <a:srgbClr val="FF3399"/>
                </a:solidFill>
              </a:rPr>
              <a:t>Routers are used to:</a:t>
            </a:r>
          </a:p>
          <a:p>
            <a:pPr algn="l" rtl="0" eaLnBrk="1" hangingPunct="1"/>
            <a:r>
              <a:rPr lang="en-US" sz="2800" dirty="0"/>
              <a:t>Separate LANs into sub networks in order to:</a:t>
            </a:r>
          </a:p>
          <a:p>
            <a:pPr lvl="1" algn="l" rtl="0" eaLnBrk="1" hangingPunct="1"/>
            <a:r>
              <a:rPr lang="en-US" sz="2400" dirty="0"/>
              <a:t> balance traffic within workgroups </a:t>
            </a:r>
          </a:p>
          <a:p>
            <a:pPr lvl="1" algn="l" rtl="0" eaLnBrk="1" hangingPunct="1"/>
            <a:r>
              <a:rPr lang="en-US" sz="2400" dirty="0"/>
              <a:t>filter traffic for security purposes and policy management. </a:t>
            </a:r>
          </a:p>
          <a:p>
            <a:pPr lvl="1" algn="l" rtl="0" eaLnBrk="1" hangingPunct="1"/>
            <a:endParaRPr lang="en-US" sz="2400" dirty="0"/>
          </a:p>
          <a:p>
            <a:pPr algn="l" rtl="0" eaLnBrk="1" hangingPunct="1"/>
            <a:r>
              <a:rPr lang="en-US" sz="2800" dirty="0"/>
              <a:t>Routers are also used at the edge of the network to connect remote offices or to an ISP for Internet access.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They can connect networks with different architectures such as Token Ring and Ethernet.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6 Router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7670018" cy="3835400"/>
          </a:xfrm>
        </p:spPr>
        <p:txBody>
          <a:bodyPr>
            <a:normAutofit fontScale="77500" lnSpcReduction="20000"/>
          </a:bodyPr>
          <a:lstStyle/>
          <a:p>
            <a:pPr algn="l" rtl="0" eaLnBrk="1" hangingPunct="1"/>
            <a:r>
              <a:rPr lang="en-US" sz="2800" dirty="0"/>
              <a:t>Because routers have to inspect the network address in the packet, </a:t>
            </a:r>
            <a:r>
              <a:rPr lang="en-US" sz="2800" u="sng" dirty="0"/>
              <a:t>they do more processing and add more overhead</a:t>
            </a:r>
            <a:r>
              <a:rPr lang="en-US" sz="2800" dirty="0"/>
              <a:t> than a bridge or switch.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Routers do </a:t>
            </a:r>
            <a:r>
              <a:rPr lang="en-US" sz="2800" b="1" dirty="0"/>
              <a:t>not send</a:t>
            </a:r>
            <a:r>
              <a:rPr lang="en-US" sz="2800" dirty="0"/>
              <a:t> broadcast packets or corrupted packets. If the routing table does not indicate the proper address of a packet, the packet is discarded. </a:t>
            </a:r>
          </a:p>
          <a:p>
            <a:pPr algn="l" rtl="0" eaLnBrk="1" hangingPunct="1"/>
            <a:endParaRPr lang="en-US" sz="2800" dirty="0"/>
          </a:p>
          <a:p>
            <a:pPr algn="l" rtl="0" eaLnBrk="1" hangingPunct="1"/>
            <a:r>
              <a:rPr lang="en-US" sz="2800" dirty="0"/>
              <a:t>Routers work at the network layer (layer 3) of the </a:t>
            </a:r>
            <a:r>
              <a:rPr lang="en-US" sz="2800" dirty="0">
                <a:solidFill>
                  <a:srgbClr val="FF3399"/>
                </a:solidFill>
              </a:rPr>
              <a:t>OSI model.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6 Routers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6679418" cy="3530600"/>
          </a:xfrm>
        </p:spPr>
        <p:txBody>
          <a:bodyPr/>
          <a:lstStyle/>
          <a:p>
            <a:pPr algn="l" rtl="0" eaLnBrk="1" hangingPunct="1"/>
            <a:r>
              <a:rPr lang="en-US" dirty="0"/>
              <a:t>Operate in a Mesh</a:t>
            </a:r>
          </a:p>
          <a:p>
            <a:pPr lvl="1" algn="l" rtl="0" eaLnBrk="1" hangingPunct="1"/>
            <a:r>
              <a:rPr lang="en-US" dirty="0"/>
              <a:t>Many possible alternative routes between two stations</a:t>
            </a:r>
          </a:p>
        </p:txBody>
      </p:sp>
      <p:sp>
        <p:nvSpPr>
          <p:cNvPr id="31751" name="Line 4"/>
          <p:cNvSpPr>
            <a:spLocks noChangeShapeType="1"/>
          </p:cNvSpPr>
          <p:nvPr/>
        </p:nvSpPr>
        <p:spPr bwMode="auto">
          <a:xfrm flipH="1">
            <a:off x="1143000" y="3865563"/>
            <a:ext cx="990600" cy="0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5"/>
          <p:cNvSpPr>
            <a:spLocks noChangeShapeType="1"/>
          </p:cNvSpPr>
          <p:nvPr/>
        </p:nvSpPr>
        <p:spPr bwMode="auto">
          <a:xfrm>
            <a:off x="2819400" y="3865563"/>
            <a:ext cx="1676400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>
            <a:off x="5105400" y="3865563"/>
            <a:ext cx="1600200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7391400" y="3865563"/>
            <a:ext cx="1066800" cy="0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>
            <a:off x="2743200" y="4017963"/>
            <a:ext cx="990600" cy="573087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9"/>
          <p:cNvSpPr>
            <a:spLocks noChangeShapeType="1"/>
          </p:cNvSpPr>
          <p:nvPr/>
        </p:nvSpPr>
        <p:spPr bwMode="auto">
          <a:xfrm>
            <a:off x="4876800" y="4017963"/>
            <a:ext cx="914400" cy="52705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>
            <a:off x="4038600" y="4932363"/>
            <a:ext cx="1600200" cy="0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1"/>
          <p:cNvSpPr>
            <a:spLocks noChangeShapeType="1"/>
          </p:cNvSpPr>
          <p:nvPr/>
        </p:nvSpPr>
        <p:spPr bwMode="auto">
          <a:xfrm flipV="1">
            <a:off x="6172200" y="4187825"/>
            <a:ext cx="762000" cy="439738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2"/>
          <p:cNvSpPr>
            <a:spLocks noChangeShapeType="1"/>
          </p:cNvSpPr>
          <p:nvPr/>
        </p:nvSpPr>
        <p:spPr bwMode="auto">
          <a:xfrm flipV="1">
            <a:off x="3810000" y="4067175"/>
            <a:ext cx="838200" cy="484188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3"/>
          <p:cNvSpPr txBox="1">
            <a:spLocks noChangeArrowheads="1"/>
          </p:cNvSpPr>
          <p:nvPr/>
        </p:nvSpPr>
        <p:spPr bwMode="auto">
          <a:xfrm>
            <a:off x="2867025" y="5481638"/>
            <a:ext cx="391477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2400"/>
              <a:t>Only One of Many</a:t>
            </a:r>
          </a:p>
          <a:p>
            <a:pPr algn="ctr" rtl="0" eaLnBrk="0" hangingPunct="0"/>
            <a:r>
              <a:rPr lang="en-US" sz="2400"/>
              <a:t>Possible Alternative Routes</a:t>
            </a:r>
          </a:p>
        </p:txBody>
      </p:sp>
      <p:pic>
        <p:nvPicPr>
          <p:cNvPr id="31761" name="Picture 14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5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607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6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751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17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751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18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4845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Line 19"/>
          <p:cNvSpPr>
            <a:spLocks noChangeShapeType="1"/>
          </p:cNvSpPr>
          <p:nvPr/>
        </p:nvSpPr>
        <p:spPr bwMode="auto">
          <a:xfrm flipV="1">
            <a:off x="4876800" y="5084763"/>
            <a:ext cx="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0"/>
          <p:cNvSpPr>
            <a:spLocks noChangeArrowheads="1"/>
          </p:cNvSpPr>
          <p:nvPr/>
        </p:nvSpPr>
        <p:spPr bwMode="auto">
          <a:xfrm>
            <a:off x="1219200" y="4191000"/>
            <a:ext cx="533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1768" name="Text Box 21"/>
          <p:cNvSpPr txBox="1">
            <a:spLocks noChangeArrowheads="1"/>
          </p:cNvSpPr>
          <p:nvPr/>
        </p:nvSpPr>
        <p:spPr bwMode="auto">
          <a:xfrm>
            <a:off x="941388" y="4343400"/>
            <a:ext cx="11160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2400"/>
              <a:t>Packet</a:t>
            </a:r>
          </a:p>
        </p:txBody>
      </p:sp>
    </p:spTree>
  </p:cSld>
  <p:clrMapOvr>
    <a:masterClrMapping/>
  </p:clrMapOvr>
  <p:transition advTm="31055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Routers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http://i01.i.aliimg.com/photo/v0/345914871/4_Port_Network_Ro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610475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does routers work?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593818" cy="3987800"/>
          </a:xfrm>
        </p:spPr>
        <p:txBody>
          <a:bodyPr>
            <a:normAutofit fontScale="70000" lnSpcReduction="20000"/>
          </a:bodyPr>
          <a:lstStyle/>
          <a:p>
            <a:pPr algn="l" rtl="0" eaLnBrk="1" hangingPunct="1">
              <a:lnSpc>
                <a:spcPct val="160000"/>
              </a:lnSpc>
            </a:pPr>
            <a:r>
              <a:rPr lang="en-US" sz="2400" dirty="0"/>
              <a:t>A router is used to route data packets between two networks. </a:t>
            </a:r>
          </a:p>
          <a:p>
            <a:pPr algn="l" rtl="0" eaLnBrk="1" hangingPunct="1">
              <a:lnSpc>
                <a:spcPct val="160000"/>
              </a:lnSpc>
            </a:pPr>
            <a:r>
              <a:rPr lang="en-US" sz="2400" dirty="0"/>
              <a:t>It reads the information in each packet to tell where it is going. </a:t>
            </a:r>
          </a:p>
          <a:p>
            <a:pPr algn="l" rtl="0" eaLnBrk="1" hangingPunct="1">
              <a:lnSpc>
                <a:spcPct val="160000"/>
              </a:lnSpc>
            </a:pPr>
            <a:r>
              <a:rPr lang="en-US" sz="2400" dirty="0"/>
              <a:t>If it is destined for an immediate network it has access to, it will strip the outer packet, readdress the packet to the proper Ethernet address, and transmit it on that network. </a:t>
            </a:r>
          </a:p>
          <a:p>
            <a:pPr algn="l" rtl="0" eaLnBrk="1" hangingPunct="1">
              <a:lnSpc>
                <a:spcPct val="160000"/>
              </a:lnSpc>
            </a:pPr>
            <a:r>
              <a:rPr lang="en-US" sz="2400" dirty="0"/>
              <a:t>If it is destined for another network and must be sent to another router, it will re-package the outer packet to be received by the next router and send it to the next router. </a:t>
            </a:r>
          </a:p>
          <a:p>
            <a:pPr algn="l" rtl="0" eaLnBrk="1" hangingPunct="1">
              <a:lnSpc>
                <a:spcPct val="160000"/>
              </a:lnSpc>
              <a:buFontTx/>
              <a:buNone/>
            </a:pP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6345260" cy="709865"/>
          </a:xfrm>
        </p:spPr>
        <p:txBody>
          <a:bodyPr/>
          <a:lstStyle/>
          <a:p>
            <a:pPr rtl="0" eaLnBrk="1" hangingPunct="1"/>
            <a:r>
              <a:rPr lang="en-US" dirty="0"/>
              <a:t>Routers Vs Switches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80871"/>
              </p:ext>
            </p:extLst>
          </p:nvPr>
        </p:nvGraphicFramePr>
        <p:xfrm>
          <a:off x="304800" y="2133600"/>
          <a:ext cx="8686800" cy="4648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85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Switch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Router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86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connects different computers within one network.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connects two or more different networks.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8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Datalink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 device.</a:t>
                      </a:r>
                      <a:endParaRPr lang="ar-SA" dirty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 Network Layer device.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86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less sophisticated and less intelligent.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sophisticated and intelligent network devices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651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switch does not perform any such activities.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router compute the best possible path for routing data packets across different computer networks.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2239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6345260" cy="709865"/>
          </a:xfrm>
        </p:spPr>
        <p:txBody>
          <a:bodyPr/>
          <a:lstStyle/>
          <a:p>
            <a:pPr rtl="0" eaLnBrk="1" hangingPunct="1"/>
            <a:r>
              <a:rPr lang="en-US" dirty="0"/>
              <a:t>Switches Vs Hub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0495"/>
              </p:ext>
            </p:extLst>
          </p:nvPr>
        </p:nvGraphicFramePr>
        <p:xfrm>
          <a:off x="228600" y="1482044"/>
          <a:ext cx="8686800" cy="53759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19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Hub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Switch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54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hub is a Physical Layer device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switches are classified as Data Link Layer devices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89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hub is a very primitive device and is comparatively much cheaper.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switch is a more sophisticated network device and is more expensive than a hub.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36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 is a 'dumb' device to say the least. It broadcasts the data packets to each and every networked computer.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switch is an intelligent device, it transmits the data packets from the source computer to only those network computers to which the data packets are originally intended.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45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Thanks to its broadcast mechanism, network security becomes a big issue and a loophole in the case of a hub.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security is much better with the use of a switch, as compared to a hub.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253616"/>
      </p:ext>
    </p:extLst>
  </p:cSld>
  <p:clrMapOvr>
    <a:masterClrMapping/>
  </p:clrMapOvr>
  <p:transition advTm="2239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Bridges VS Switches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099" y="2115050"/>
            <a:ext cx="4397375" cy="29718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400" b="1" u="sng" dirty="0"/>
              <a:t>Bridges</a:t>
            </a:r>
            <a:r>
              <a:rPr lang="en-US" sz="2400" b="1" dirty="0"/>
              <a:t>:</a:t>
            </a:r>
          </a:p>
          <a:p>
            <a:pPr algn="l" rtl="0" eaLnBrk="1" hangingPunct="1"/>
            <a:r>
              <a:rPr lang="en-US" sz="2000" dirty="0"/>
              <a:t>single processing</a:t>
            </a:r>
          </a:p>
          <a:p>
            <a:pPr algn="l" rtl="0" eaLnBrk="1" hangingPunct="1"/>
            <a:r>
              <a:rPr lang="en-US" sz="2000" dirty="0"/>
              <a:t>Process one communication, the other will be late.</a:t>
            </a:r>
          </a:p>
          <a:p>
            <a:pPr algn="l" rtl="0" eaLnBrk="1" hangingPunct="1"/>
            <a:r>
              <a:rPr lang="en-US" sz="2000" dirty="0"/>
              <a:t>2 to 4 ports</a:t>
            </a:r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</p:txBody>
      </p:sp>
      <p:sp>
        <p:nvSpPr>
          <p:cNvPr id="3379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52096" y="2130863"/>
            <a:ext cx="5091903" cy="3046761"/>
          </a:xfrm>
        </p:spPr>
        <p:txBody>
          <a:bodyPr/>
          <a:lstStyle/>
          <a:p>
            <a:pPr lvl="1" algn="l" rtl="0" eaLnBrk="1" hangingPunct="1">
              <a:buFontTx/>
              <a:buNone/>
            </a:pPr>
            <a:r>
              <a:rPr lang="en-US" b="1" u="sng" dirty="0"/>
              <a:t>Switches:</a:t>
            </a:r>
          </a:p>
          <a:p>
            <a:pPr lvl="1" algn="l" rtl="0" eaLnBrk="1" hangingPunct="1">
              <a:buFontTx/>
              <a:buChar char="•"/>
            </a:pPr>
            <a:r>
              <a:rPr lang="en-US" sz="2000" dirty="0"/>
              <a:t>Basically bridges with parallel processing</a:t>
            </a:r>
          </a:p>
          <a:p>
            <a:pPr lvl="1" algn="l" rtl="0" eaLnBrk="1" hangingPunct="1">
              <a:buFontTx/>
              <a:buChar char="•"/>
            </a:pPr>
            <a:r>
              <a:rPr lang="en-US" sz="2000" dirty="0"/>
              <a:t>Can process two or more pairs of communicating ports simultaneously</a:t>
            </a:r>
          </a:p>
          <a:p>
            <a:pPr lvl="1" algn="l" rtl="0" eaLnBrk="1" hangingPunct="1">
              <a:buFontTx/>
              <a:buChar char="•"/>
            </a:pPr>
            <a:r>
              <a:rPr lang="en-US" sz="2000" dirty="0"/>
              <a:t>Allows large numbers of ports</a:t>
            </a:r>
          </a:p>
        </p:txBody>
      </p:sp>
      <p:pic>
        <p:nvPicPr>
          <p:cNvPr id="33800" name="Picture 8" descr="DLINK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953" y="5257800"/>
            <a:ext cx="19478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5333553" y="5562600"/>
            <a:ext cx="7620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7619553" y="5562600"/>
            <a:ext cx="847725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6022528" y="5638800"/>
            <a:ext cx="301625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238553" y="5638800"/>
            <a:ext cx="11113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952553" y="62484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1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5714553" y="64008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2</a:t>
            </a: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933753" y="64770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3</a:t>
            </a: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8229153" y="63246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4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5485953" y="5715000"/>
            <a:ext cx="247650" cy="22383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845857" y="5471206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 dirty="0">
                <a:solidFill>
                  <a:schemeClr val="accent2"/>
                </a:solidFill>
              </a:rPr>
              <a:t>Send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 flipV="1">
            <a:off x="8219628" y="5964238"/>
            <a:ext cx="247650" cy="223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924353" y="54102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accent2"/>
                </a:solidFill>
              </a:rPr>
              <a:t>Send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801405" y="4917705"/>
            <a:ext cx="1165225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 b="1" dirty="0">
                <a:solidFill>
                  <a:srgbClr val="9900FF"/>
                </a:solidFill>
              </a:rPr>
              <a:t>Switch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H="1">
            <a:off x="6235253" y="5875338"/>
            <a:ext cx="98425" cy="3127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7400478" y="5919788"/>
            <a:ext cx="1588" cy="2682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892887" y="5638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3155074" y="5638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1994612" y="5638800"/>
            <a:ext cx="2460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926474" y="56388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107074" y="6400800"/>
            <a:ext cx="8382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1</a:t>
            </a:r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1402474" y="6400800"/>
            <a:ext cx="8382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2</a:t>
            </a:r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2469274" y="6400800"/>
            <a:ext cx="8382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3</a:t>
            </a:r>
          </a:p>
        </p:txBody>
      </p: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3536074" y="6400800"/>
            <a:ext cx="7620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4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V="1">
            <a:off x="1021474" y="5867400"/>
            <a:ext cx="3810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183274" y="58674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>
                <a:solidFill>
                  <a:srgbClr val="9900FF"/>
                </a:solidFill>
              </a:rPr>
              <a:t>Send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3763182" y="56149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 dirty="0">
                <a:solidFill>
                  <a:srgbClr val="9900FF"/>
                </a:solidFill>
              </a:rPr>
              <a:t>Wait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100724" y="4800600"/>
            <a:ext cx="114935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 b="1" dirty="0">
                <a:solidFill>
                  <a:srgbClr val="9900FF"/>
                </a:solidFill>
              </a:rPr>
              <a:t>Bridge</a:t>
            </a: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H="1">
            <a:off x="2240674" y="5791200"/>
            <a:ext cx="1524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3002674" y="5867400"/>
            <a:ext cx="1588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3612274" y="57912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H="1">
            <a:off x="3383674" y="57150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1402474" y="5334000"/>
            <a:ext cx="2308225" cy="381000"/>
            <a:chOff x="2216" y="2148"/>
            <a:chExt cx="1454" cy="326"/>
          </a:xfrm>
        </p:grpSpPr>
        <p:sp>
          <p:nvSpPr>
            <p:cNvPr id="33834" name="Rectangle 41"/>
            <p:cNvSpPr>
              <a:spLocks noChangeArrowheads="1"/>
            </p:cNvSpPr>
            <p:nvPr/>
          </p:nvSpPr>
          <p:spPr bwMode="auto">
            <a:xfrm>
              <a:off x="2224" y="2160"/>
              <a:ext cx="1442" cy="299"/>
            </a:xfrm>
            <a:prstGeom prst="rect">
              <a:avLst/>
            </a:prstGeom>
            <a:solidFill>
              <a:srgbClr val="9999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35" name="Freeform 42"/>
            <p:cNvSpPr>
              <a:spLocks/>
            </p:cNvSpPr>
            <p:nvPr/>
          </p:nvSpPr>
          <p:spPr bwMode="auto">
            <a:xfrm>
              <a:off x="2224" y="2156"/>
              <a:ext cx="1446" cy="11"/>
            </a:xfrm>
            <a:custGeom>
              <a:avLst/>
              <a:gdLst>
                <a:gd name="T0" fmla="*/ 1446 w 1446"/>
                <a:gd name="T1" fmla="*/ 4 h 11"/>
                <a:gd name="T2" fmla="*/ 1442 w 1446"/>
                <a:gd name="T3" fmla="*/ 0 h 11"/>
                <a:gd name="T4" fmla="*/ 0 w 1446"/>
                <a:gd name="T5" fmla="*/ 0 h 11"/>
                <a:gd name="T6" fmla="*/ 0 w 1446"/>
                <a:gd name="T7" fmla="*/ 11 h 11"/>
                <a:gd name="T8" fmla="*/ 1442 w 1446"/>
                <a:gd name="T9" fmla="*/ 11 h 11"/>
                <a:gd name="T10" fmla="*/ 1438 w 1446"/>
                <a:gd name="T11" fmla="*/ 4 h 11"/>
                <a:gd name="T12" fmla="*/ 1446 w 1446"/>
                <a:gd name="T13" fmla="*/ 4 h 11"/>
                <a:gd name="T14" fmla="*/ 1446 w 1446"/>
                <a:gd name="T15" fmla="*/ 0 h 11"/>
                <a:gd name="T16" fmla="*/ 1442 w 1446"/>
                <a:gd name="T17" fmla="*/ 0 h 11"/>
                <a:gd name="T18" fmla="*/ 1446 w 1446"/>
                <a:gd name="T19" fmla="*/ 4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6"/>
                <a:gd name="T31" fmla="*/ 0 h 11"/>
                <a:gd name="T32" fmla="*/ 1446 w 144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6" h="11">
                  <a:moveTo>
                    <a:pt x="1446" y="4"/>
                  </a:moveTo>
                  <a:lnTo>
                    <a:pt x="14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42" y="11"/>
                  </a:lnTo>
                  <a:lnTo>
                    <a:pt x="1438" y="4"/>
                  </a:lnTo>
                  <a:lnTo>
                    <a:pt x="1446" y="4"/>
                  </a:lnTo>
                  <a:lnTo>
                    <a:pt x="1446" y="0"/>
                  </a:lnTo>
                  <a:lnTo>
                    <a:pt x="1442" y="0"/>
                  </a:lnTo>
                  <a:lnTo>
                    <a:pt x="1446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43"/>
            <p:cNvSpPr>
              <a:spLocks/>
            </p:cNvSpPr>
            <p:nvPr/>
          </p:nvSpPr>
          <p:spPr bwMode="auto">
            <a:xfrm>
              <a:off x="3662" y="2160"/>
              <a:ext cx="8" cy="307"/>
            </a:xfrm>
            <a:custGeom>
              <a:avLst/>
              <a:gdLst>
                <a:gd name="T0" fmla="*/ 4 w 8"/>
                <a:gd name="T1" fmla="*/ 307 h 307"/>
                <a:gd name="T2" fmla="*/ 8 w 8"/>
                <a:gd name="T3" fmla="*/ 299 h 307"/>
                <a:gd name="T4" fmla="*/ 8 w 8"/>
                <a:gd name="T5" fmla="*/ 0 h 307"/>
                <a:gd name="T6" fmla="*/ 0 w 8"/>
                <a:gd name="T7" fmla="*/ 0 h 307"/>
                <a:gd name="T8" fmla="*/ 0 w 8"/>
                <a:gd name="T9" fmla="*/ 299 h 307"/>
                <a:gd name="T10" fmla="*/ 4 w 8"/>
                <a:gd name="T11" fmla="*/ 295 h 307"/>
                <a:gd name="T12" fmla="*/ 4 w 8"/>
                <a:gd name="T13" fmla="*/ 307 h 307"/>
                <a:gd name="T14" fmla="*/ 8 w 8"/>
                <a:gd name="T15" fmla="*/ 307 h 307"/>
                <a:gd name="T16" fmla="*/ 8 w 8"/>
                <a:gd name="T17" fmla="*/ 299 h 307"/>
                <a:gd name="T18" fmla="*/ 4 w 8"/>
                <a:gd name="T19" fmla="*/ 30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307"/>
                <a:gd name="T32" fmla="*/ 8 w 8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307">
                  <a:moveTo>
                    <a:pt x="4" y="307"/>
                  </a:moveTo>
                  <a:lnTo>
                    <a:pt x="8" y="29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99"/>
                  </a:lnTo>
                  <a:lnTo>
                    <a:pt x="4" y="295"/>
                  </a:lnTo>
                  <a:lnTo>
                    <a:pt x="4" y="307"/>
                  </a:lnTo>
                  <a:lnTo>
                    <a:pt x="8" y="307"/>
                  </a:lnTo>
                  <a:lnTo>
                    <a:pt x="8" y="299"/>
                  </a:lnTo>
                  <a:lnTo>
                    <a:pt x="4" y="30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44"/>
            <p:cNvSpPr>
              <a:spLocks/>
            </p:cNvSpPr>
            <p:nvPr/>
          </p:nvSpPr>
          <p:spPr bwMode="auto">
            <a:xfrm>
              <a:off x="2216" y="2455"/>
              <a:ext cx="1450" cy="12"/>
            </a:xfrm>
            <a:custGeom>
              <a:avLst/>
              <a:gdLst>
                <a:gd name="T0" fmla="*/ 0 w 1450"/>
                <a:gd name="T1" fmla="*/ 4 h 12"/>
                <a:gd name="T2" fmla="*/ 8 w 1450"/>
                <a:gd name="T3" fmla="*/ 12 h 12"/>
                <a:gd name="T4" fmla="*/ 1450 w 1450"/>
                <a:gd name="T5" fmla="*/ 12 h 12"/>
                <a:gd name="T6" fmla="*/ 1450 w 1450"/>
                <a:gd name="T7" fmla="*/ 0 h 12"/>
                <a:gd name="T8" fmla="*/ 8 w 1450"/>
                <a:gd name="T9" fmla="*/ 0 h 12"/>
                <a:gd name="T10" fmla="*/ 11 w 1450"/>
                <a:gd name="T11" fmla="*/ 4 h 12"/>
                <a:gd name="T12" fmla="*/ 0 w 1450"/>
                <a:gd name="T13" fmla="*/ 4 h 12"/>
                <a:gd name="T14" fmla="*/ 0 w 1450"/>
                <a:gd name="T15" fmla="*/ 12 h 12"/>
                <a:gd name="T16" fmla="*/ 8 w 1450"/>
                <a:gd name="T17" fmla="*/ 12 h 12"/>
                <a:gd name="T18" fmla="*/ 0 w 1450"/>
                <a:gd name="T19" fmla="*/ 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0"/>
                <a:gd name="T31" fmla="*/ 0 h 12"/>
                <a:gd name="T32" fmla="*/ 1450 w 145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0" h="12">
                  <a:moveTo>
                    <a:pt x="0" y="4"/>
                  </a:moveTo>
                  <a:lnTo>
                    <a:pt x="8" y="12"/>
                  </a:lnTo>
                  <a:lnTo>
                    <a:pt x="1450" y="12"/>
                  </a:lnTo>
                  <a:lnTo>
                    <a:pt x="1450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45"/>
            <p:cNvSpPr>
              <a:spLocks/>
            </p:cNvSpPr>
            <p:nvPr/>
          </p:nvSpPr>
          <p:spPr bwMode="auto">
            <a:xfrm>
              <a:off x="2216" y="2156"/>
              <a:ext cx="11" cy="303"/>
            </a:xfrm>
            <a:custGeom>
              <a:avLst/>
              <a:gdLst>
                <a:gd name="T0" fmla="*/ 8 w 11"/>
                <a:gd name="T1" fmla="*/ 0 h 303"/>
                <a:gd name="T2" fmla="*/ 0 w 11"/>
                <a:gd name="T3" fmla="*/ 4 h 303"/>
                <a:gd name="T4" fmla="*/ 0 w 11"/>
                <a:gd name="T5" fmla="*/ 303 h 303"/>
                <a:gd name="T6" fmla="*/ 11 w 11"/>
                <a:gd name="T7" fmla="*/ 303 h 303"/>
                <a:gd name="T8" fmla="*/ 11 w 11"/>
                <a:gd name="T9" fmla="*/ 4 h 303"/>
                <a:gd name="T10" fmla="*/ 8 w 11"/>
                <a:gd name="T11" fmla="*/ 11 h 303"/>
                <a:gd name="T12" fmla="*/ 8 w 11"/>
                <a:gd name="T13" fmla="*/ 0 h 303"/>
                <a:gd name="T14" fmla="*/ 0 w 11"/>
                <a:gd name="T15" fmla="*/ 0 h 303"/>
                <a:gd name="T16" fmla="*/ 0 w 11"/>
                <a:gd name="T17" fmla="*/ 4 h 303"/>
                <a:gd name="T18" fmla="*/ 8 w 11"/>
                <a:gd name="T19" fmla="*/ 0 h 3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03"/>
                <a:gd name="T32" fmla="*/ 11 w 11"/>
                <a:gd name="T33" fmla="*/ 303 h 3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03">
                  <a:moveTo>
                    <a:pt x="8" y="0"/>
                  </a:moveTo>
                  <a:lnTo>
                    <a:pt x="0" y="4"/>
                  </a:lnTo>
                  <a:lnTo>
                    <a:pt x="0" y="303"/>
                  </a:lnTo>
                  <a:lnTo>
                    <a:pt x="11" y="303"/>
                  </a:lnTo>
                  <a:lnTo>
                    <a:pt x="11" y="4"/>
                  </a:lnTo>
                  <a:lnTo>
                    <a:pt x="8" y="1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46"/>
            <p:cNvSpPr>
              <a:spLocks/>
            </p:cNvSpPr>
            <p:nvPr/>
          </p:nvSpPr>
          <p:spPr bwMode="auto">
            <a:xfrm>
              <a:off x="2243" y="2290"/>
              <a:ext cx="1078" cy="8"/>
            </a:xfrm>
            <a:custGeom>
              <a:avLst/>
              <a:gdLst>
                <a:gd name="T0" fmla="*/ 1078 w 1078"/>
                <a:gd name="T1" fmla="*/ 4 h 8"/>
                <a:gd name="T2" fmla="*/ 1078 w 1078"/>
                <a:gd name="T3" fmla="*/ 0 h 8"/>
                <a:gd name="T4" fmla="*/ 0 w 1078"/>
                <a:gd name="T5" fmla="*/ 0 h 8"/>
                <a:gd name="T6" fmla="*/ 0 w 1078"/>
                <a:gd name="T7" fmla="*/ 8 h 8"/>
                <a:gd name="T8" fmla="*/ 1078 w 1078"/>
                <a:gd name="T9" fmla="*/ 8 h 8"/>
                <a:gd name="T10" fmla="*/ 1078 w 1078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8"/>
                <a:gd name="T20" fmla="*/ 1078 w 107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8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78" y="8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47"/>
            <p:cNvSpPr>
              <a:spLocks/>
            </p:cNvSpPr>
            <p:nvPr/>
          </p:nvSpPr>
          <p:spPr bwMode="auto">
            <a:xfrm>
              <a:off x="2243" y="2183"/>
              <a:ext cx="1078" cy="7"/>
            </a:xfrm>
            <a:custGeom>
              <a:avLst/>
              <a:gdLst>
                <a:gd name="T0" fmla="*/ 1078 w 1078"/>
                <a:gd name="T1" fmla="*/ 4 h 7"/>
                <a:gd name="T2" fmla="*/ 1078 w 1078"/>
                <a:gd name="T3" fmla="*/ 0 h 7"/>
                <a:gd name="T4" fmla="*/ 0 w 1078"/>
                <a:gd name="T5" fmla="*/ 0 h 7"/>
                <a:gd name="T6" fmla="*/ 0 w 1078"/>
                <a:gd name="T7" fmla="*/ 7 h 7"/>
                <a:gd name="T8" fmla="*/ 1078 w 1078"/>
                <a:gd name="T9" fmla="*/ 7 h 7"/>
                <a:gd name="T10" fmla="*/ 1078 w 1078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7"/>
                <a:gd name="T20" fmla="*/ 1078 w 107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7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78" y="7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48"/>
            <p:cNvSpPr>
              <a:spLocks/>
            </p:cNvSpPr>
            <p:nvPr/>
          </p:nvSpPr>
          <p:spPr bwMode="auto">
            <a:xfrm>
              <a:off x="2243" y="2202"/>
              <a:ext cx="1078" cy="11"/>
            </a:xfrm>
            <a:custGeom>
              <a:avLst/>
              <a:gdLst>
                <a:gd name="T0" fmla="*/ 1078 w 1078"/>
                <a:gd name="T1" fmla="*/ 4 h 11"/>
                <a:gd name="T2" fmla="*/ 1078 w 1078"/>
                <a:gd name="T3" fmla="*/ 0 h 11"/>
                <a:gd name="T4" fmla="*/ 0 w 1078"/>
                <a:gd name="T5" fmla="*/ 0 h 11"/>
                <a:gd name="T6" fmla="*/ 0 w 1078"/>
                <a:gd name="T7" fmla="*/ 11 h 11"/>
                <a:gd name="T8" fmla="*/ 1078 w 1078"/>
                <a:gd name="T9" fmla="*/ 11 h 11"/>
                <a:gd name="T10" fmla="*/ 1078 w 1078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11"/>
                <a:gd name="T20" fmla="*/ 1078 w 107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11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78" y="11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49"/>
            <p:cNvSpPr>
              <a:spLocks/>
            </p:cNvSpPr>
            <p:nvPr/>
          </p:nvSpPr>
          <p:spPr bwMode="auto">
            <a:xfrm>
              <a:off x="2243" y="2225"/>
              <a:ext cx="1078" cy="8"/>
            </a:xfrm>
            <a:custGeom>
              <a:avLst/>
              <a:gdLst>
                <a:gd name="T0" fmla="*/ 1078 w 1078"/>
                <a:gd name="T1" fmla="*/ 4 h 8"/>
                <a:gd name="T2" fmla="*/ 1078 w 1078"/>
                <a:gd name="T3" fmla="*/ 0 h 8"/>
                <a:gd name="T4" fmla="*/ 0 w 1078"/>
                <a:gd name="T5" fmla="*/ 0 h 8"/>
                <a:gd name="T6" fmla="*/ 0 w 1078"/>
                <a:gd name="T7" fmla="*/ 8 h 8"/>
                <a:gd name="T8" fmla="*/ 1078 w 1078"/>
                <a:gd name="T9" fmla="*/ 8 h 8"/>
                <a:gd name="T10" fmla="*/ 1078 w 1078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8"/>
                <a:gd name="T20" fmla="*/ 1078 w 107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8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78" y="8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50"/>
            <p:cNvSpPr>
              <a:spLocks/>
            </p:cNvSpPr>
            <p:nvPr/>
          </p:nvSpPr>
          <p:spPr bwMode="auto">
            <a:xfrm>
              <a:off x="2243" y="2244"/>
              <a:ext cx="1078" cy="12"/>
            </a:xfrm>
            <a:custGeom>
              <a:avLst/>
              <a:gdLst>
                <a:gd name="T0" fmla="*/ 1078 w 1078"/>
                <a:gd name="T1" fmla="*/ 8 h 12"/>
                <a:gd name="T2" fmla="*/ 1078 w 1078"/>
                <a:gd name="T3" fmla="*/ 0 h 12"/>
                <a:gd name="T4" fmla="*/ 0 w 1078"/>
                <a:gd name="T5" fmla="*/ 0 h 12"/>
                <a:gd name="T6" fmla="*/ 0 w 1078"/>
                <a:gd name="T7" fmla="*/ 12 h 12"/>
                <a:gd name="T8" fmla="*/ 1078 w 1078"/>
                <a:gd name="T9" fmla="*/ 12 h 12"/>
                <a:gd name="T10" fmla="*/ 1078 w 1078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12"/>
                <a:gd name="T20" fmla="*/ 1078 w 107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12">
                  <a:moveTo>
                    <a:pt x="1078" y="8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78" y="12"/>
                  </a:lnTo>
                  <a:lnTo>
                    <a:pt x="1078" y="8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51"/>
            <p:cNvSpPr>
              <a:spLocks/>
            </p:cNvSpPr>
            <p:nvPr/>
          </p:nvSpPr>
          <p:spPr bwMode="auto">
            <a:xfrm>
              <a:off x="2243" y="2267"/>
              <a:ext cx="1078" cy="12"/>
            </a:xfrm>
            <a:custGeom>
              <a:avLst/>
              <a:gdLst>
                <a:gd name="T0" fmla="*/ 1078 w 1078"/>
                <a:gd name="T1" fmla="*/ 4 h 12"/>
                <a:gd name="T2" fmla="*/ 1078 w 1078"/>
                <a:gd name="T3" fmla="*/ 0 h 12"/>
                <a:gd name="T4" fmla="*/ 0 w 1078"/>
                <a:gd name="T5" fmla="*/ 0 h 12"/>
                <a:gd name="T6" fmla="*/ 0 w 1078"/>
                <a:gd name="T7" fmla="*/ 12 h 12"/>
                <a:gd name="T8" fmla="*/ 1078 w 1078"/>
                <a:gd name="T9" fmla="*/ 12 h 12"/>
                <a:gd name="T10" fmla="*/ 1078 w 1078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12"/>
                <a:gd name="T20" fmla="*/ 1078 w 107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12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78" y="12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Rectangle 52"/>
            <p:cNvSpPr>
              <a:spLocks noChangeArrowheads="1"/>
            </p:cNvSpPr>
            <p:nvPr/>
          </p:nvSpPr>
          <p:spPr bwMode="auto">
            <a:xfrm>
              <a:off x="2300" y="2152"/>
              <a:ext cx="679" cy="319"/>
            </a:xfrm>
            <a:prstGeom prst="rect">
              <a:avLst/>
            </a:prstGeom>
            <a:solidFill>
              <a:srgbClr val="CCCC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46" name="Freeform 53"/>
            <p:cNvSpPr>
              <a:spLocks/>
            </p:cNvSpPr>
            <p:nvPr/>
          </p:nvSpPr>
          <p:spPr bwMode="auto">
            <a:xfrm>
              <a:off x="2300" y="2148"/>
              <a:ext cx="683" cy="8"/>
            </a:xfrm>
            <a:custGeom>
              <a:avLst/>
              <a:gdLst>
                <a:gd name="T0" fmla="*/ 683 w 683"/>
                <a:gd name="T1" fmla="*/ 4 h 8"/>
                <a:gd name="T2" fmla="*/ 679 w 683"/>
                <a:gd name="T3" fmla="*/ 0 h 8"/>
                <a:gd name="T4" fmla="*/ 0 w 683"/>
                <a:gd name="T5" fmla="*/ 0 h 8"/>
                <a:gd name="T6" fmla="*/ 0 w 683"/>
                <a:gd name="T7" fmla="*/ 8 h 8"/>
                <a:gd name="T8" fmla="*/ 679 w 683"/>
                <a:gd name="T9" fmla="*/ 8 h 8"/>
                <a:gd name="T10" fmla="*/ 676 w 683"/>
                <a:gd name="T11" fmla="*/ 4 h 8"/>
                <a:gd name="T12" fmla="*/ 683 w 683"/>
                <a:gd name="T13" fmla="*/ 4 h 8"/>
                <a:gd name="T14" fmla="*/ 683 w 683"/>
                <a:gd name="T15" fmla="*/ 0 h 8"/>
                <a:gd name="T16" fmla="*/ 679 w 683"/>
                <a:gd name="T17" fmla="*/ 0 h 8"/>
                <a:gd name="T18" fmla="*/ 683 w 683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8"/>
                <a:gd name="T32" fmla="*/ 683 w 68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8">
                  <a:moveTo>
                    <a:pt x="683" y="4"/>
                  </a:moveTo>
                  <a:lnTo>
                    <a:pt x="67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79" y="8"/>
                  </a:lnTo>
                  <a:lnTo>
                    <a:pt x="676" y="4"/>
                  </a:lnTo>
                  <a:lnTo>
                    <a:pt x="683" y="4"/>
                  </a:lnTo>
                  <a:lnTo>
                    <a:pt x="683" y="0"/>
                  </a:lnTo>
                  <a:lnTo>
                    <a:pt x="679" y="0"/>
                  </a:lnTo>
                  <a:lnTo>
                    <a:pt x="683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4"/>
            <p:cNvSpPr>
              <a:spLocks/>
            </p:cNvSpPr>
            <p:nvPr/>
          </p:nvSpPr>
          <p:spPr bwMode="auto">
            <a:xfrm>
              <a:off x="2976" y="2152"/>
              <a:ext cx="7" cy="322"/>
            </a:xfrm>
            <a:custGeom>
              <a:avLst/>
              <a:gdLst>
                <a:gd name="T0" fmla="*/ 3 w 7"/>
                <a:gd name="T1" fmla="*/ 322 h 322"/>
                <a:gd name="T2" fmla="*/ 7 w 7"/>
                <a:gd name="T3" fmla="*/ 319 h 322"/>
                <a:gd name="T4" fmla="*/ 7 w 7"/>
                <a:gd name="T5" fmla="*/ 0 h 322"/>
                <a:gd name="T6" fmla="*/ 0 w 7"/>
                <a:gd name="T7" fmla="*/ 0 h 322"/>
                <a:gd name="T8" fmla="*/ 0 w 7"/>
                <a:gd name="T9" fmla="*/ 319 h 322"/>
                <a:gd name="T10" fmla="*/ 3 w 7"/>
                <a:gd name="T11" fmla="*/ 311 h 322"/>
                <a:gd name="T12" fmla="*/ 3 w 7"/>
                <a:gd name="T13" fmla="*/ 322 h 322"/>
                <a:gd name="T14" fmla="*/ 7 w 7"/>
                <a:gd name="T15" fmla="*/ 322 h 322"/>
                <a:gd name="T16" fmla="*/ 7 w 7"/>
                <a:gd name="T17" fmla="*/ 319 h 322"/>
                <a:gd name="T18" fmla="*/ 3 w 7"/>
                <a:gd name="T19" fmla="*/ 322 h 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22"/>
                <a:gd name="T32" fmla="*/ 7 w 7"/>
                <a:gd name="T33" fmla="*/ 322 h 3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22">
                  <a:moveTo>
                    <a:pt x="3" y="322"/>
                  </a:moveTo>
                  <a:lnTo>
                    <a:pt x="7" y="31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" y="311"/>
                  </a:lnTo>
                  <a:lnTo>
                    <a:pt x="3" y="322"/>
                  </a:lnTo>
                  <a:lnTo>
                    <a:pt x="7" y="322"/>
                  </a:lnTo>
                  <a:lnTo>
                    <a:pt x="7" y="319"/>
                  </a:lnTo>
                  <a:lnTo>
                    <a:pt x="3" y="322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55"/>
            <p:cNvSpPr>
              <a:spLocks/>
            </p:cNvSpPr>
            <p:nvPr/>
          </p:nvSpPr>
          <p:spPr bwMode="auto">
            <a:xfrm>
              <a:off x="2296" y="2463"/>
              <a:ext cx="683" cy="11"/>
            </a:xfrm>
            <a:custGeom>
              <a:avLst/>
              <a:gdLst>
                <a:gd name="T0" fmla="*/ 0 w 683"/>
                <a:gd name="T1" fmla="*/ 8 h 11"/>
                <a:gd name="T2" fmla="*/ 4 w 683"/>
                <a:gd name="T3" fmla="*/ 11 h 11"/>
                <a:gd name="T4" fmla="*/ 683 w 683"/>
                <a:gd name="T5" fmla="*/ 11 h 11"/>
                <a:gd name="T6" fmla="*/ 683 w 683"/>
                <a:gd name="T7" fmla="*/ 0 h 11"/>
                <a:gd name="T8" fmla="*/ 4 w 683"/>
                <a:gd name="T9" fmla="*/ 0 h 11"/>
                <a:gd name="T10" fmla="*/ 12 w 683"/>
                <a:gd name="T11" fmla="*/ 8 h 11"/>
                <a:gd name="T12" fmla="*/ 0 w 683"/>
                <a:gd name="T13" fmla="*/ 8 h 11"/>
                <a:gd name="T14" fmla="*/ 0 w 683"/>
                <a:gd name="T15" fmla="*/ 11 h 11"/>
                <a:gd name="T16" fmla="*/ 4 w 683"/>
                <a:gd name="T17" fmla="*/ 11 h 11"/>
                <a:gd name="T18" fmla="*/ 0 w 683"/>
                <a:gd name="T19" fmla="*/ 8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11"/>
                <a:gd name="T32" fmla="*/ 683 w 68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11">
                  <a:moveTo>
                    <a:pt x="0" y="8"/>
                  </a:moveTo>
                  <a:lnTo>
                    <a:pt x="4" y="11"/>
                  </a:lnTo>
                  <a:lnTo>
                    <a:pt x="683" y="11"/>
                  </a:lnTo>
                  <a:lnTo>
                    <a:pt x="683" y="0"/>
                  </a:lnTo>
                  <a:lnTo>
                    <a:pt x="4" y="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56"/>
            <p:cNvSpPr>
              <a:spLocks/>
            </p:cNvSpPr>
            <p:nvPr/>
          </p:nvSpPr>
          <p:spPr bwMode="auto">
            <a:xfrm>
              <a:off x="2296" y="2148"/>
              <a:ext cx="12" cy="323"/>
            </a:xfrm>
            <a:custGeom>
              <a:avLst/>
              <a:gdLst>
                <a:gd name="T0" fmla="*/ 4 w 12"/>
                <a:gd name="T1" fmla="*/ 0 h 323"/>
                <a:gd name="T2" fmla="*/ 0 w 12"/>
                <a:gd name="T3" fmla="*/ 4 h 323"/>
                <a:gd name="T4" fmla="*/ 0 w 12"/>
                <a:gd name="T5" fmla="*/ 323 h 323"/>
                <a:gd name="T6" fmla="*/ 12 w 12"/>
                <a:gd name="T7" fmla="*/ 323 h 323"/>
                <a:gd name="T8" fmla="*/ 12 w 12"/>
                <a:gd name="T9" fmla="*/ 4 h 323"/>
                <a:gd name="T10" fmla="*/ 4 w 12"/>
                <a:gd name="T11" fmla="*/ 8 h 323"/>
                <a:gd name="T12" fmla="*/ 4 w 12"/>
                <a:gd name="T13" fmla="*/ 0 h 323"/>
                <a:gd name="T14" fmla="*/ 0 w 12"/>
                <a:gd name="T15" fmla="*/ 0 h 323"/>
                <a:gd name="T16" fmla="*/ 0 w 12"/>
                <a:gd name="T17" fmla="*/ 4 h 323"/>
                <a:gd name="T18" fmla="*/ 4 w 12"/>
                <a:gd name="T19" fmla="*/ 0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23"/>
                <a:gd name="T32" fmla="*/ 12 w 12"/>
                <a:gd name="T33" fmla="*/ 323 h 3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23">
                  <a:moveTo>
                    <a:pt x="4" y="0"/>
                  </a:moveTo>
                  <a:lnTo>
                    <a:pt x="0" y="4"/>
                  </a:lnTo>
                  <a:lnTo>
                    <a:pt x="0" y="323"/>
                  </a:lnTo>
                  <a:lnTo>
                    <a:pt x="12" y="323"/>
                  </a:lnTo>
                  <a:lnTo>
                    <a:pt x="12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Rectangle 57"/>
            <p:cNvSpPr>
              <a:spLocks noChangeArrowheads="1"/>
            </p:cNvSpPr>
            <p:nvPr/>
          </p:nvSpPr>
          <p:spPr bwMode="auto">
            <a:xfrm>
              <a:off x="3229" y="2336"/>
              <a:ext cx="387" cy="6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51" name="Freeform 58"/>
            <p:cNvSpPr>
              <a:spLocks/>
            </p:cNvSpPr>
            <p:nvPr/>
          </p:nvSpPr>
          <p:spPr bwMode="auto">
            <a:xfrm>
              <a:off x="3229" y="2332"/>
              <a:ext cx="391" cy="8"/>
            </a:xfrm>
            <a:custGeom>
              <a:avLst/>
              <a:gdLst>
                <a:gd name="T0" fmla="*/ 391 w 391"/>
                <a:gd name="T1" fmla="*/ 4 h 8"/>
                <a:gd name="T2" fmla="*/ 387 w 391"/>
                <a:gd name="T3" fmla="*/ 0 h 8"/>
                <a:gd name="T4" fmla="*/ 0 w 391"/>
                <a:gd name="T5" fmla="*/ 0 h 8"/>
                <a:gd name="T6" fmla="*/ 0 w 391"/>
                <a:gd name="T7" fmla="*/ 8 h 8"/>
                <a:gd name="T8" fmla="*/ 387 w 391"/>
                <a:gd name="T9" fmla="*/ 8 h 8"/>
                <a:gd name="T10" fmla="*/ 383 w 391"/>
                <a:gd name="T11" fmla="*/ 4 h 8"/>
                <a:gd name="T12" fmla="*/ 391 w 391"/>
                <a:gd name="T13" fmla="*/ 4 h 8"/>
                <a:gd name="T14" fmla="*/ 391 w 391"/>
                <a:gd name="T15" fmla="*/ 0 h 8"/>
                <a:gd name="T16" fmla="*/ 387 w 391"/>
                <a:gd name="T17" fmla="*/ 0 h 8"/>
                <a:gd name="T18" fmla="*/ 391 w 391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1"/>
                <a:gd name="T31" fmla="*/ 0 h 8"/>
                <a:gd name="T32" fmla="*/ 391 w 39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1" h="8">
                  <a:moveTo>
                    <a:pt x="391" y="4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87" y="8"/>
                  </a:lnTo>
                  <a:lnTo>
                    <a:pt x="383" y="4"/>
                  </a:lnTo>
                  <a:lnTo>
                    <a:pt x="391" y="4"/>
                  </a:lnTo>
                  <a:lnTo>
                    <a:pt x="391" y="0"/>
                  </a:lnTo>
                  <a:lnTo>
                    <a:pt x="387" y="0"/>
                  </a:lnTo>
                  <a:lnTo>
                    <a:pt x="391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59"/>
            <p:cNvSpPr>
              <a:spLocks/>
            </p:cNvSpPr>
            <p:nvPr/>
          </p:nvSpPr>
          <p:spPr bwMode="auto">
            <a:xfrm>
              <a:off x="3612" y="2336"/>
              <a:ext cx="8" cy="73"/>
            </a:xfrm>
            <a:custGeom>
              <a:avLst/>
              <a:gdLst>
                <a:gd name="T0" fmla="*/ 4 w 8"/>
                <a:gd name="T1" fmla="*/ 73 h 73"/>
                <a:gd name="T2" fmla="*/ 8 w 8"/>
                <a:gd name="T3" fmla="*/ 69 h 73"/>
                <a:gd name="T4" fmla="*/ 8 w 8"/>
                <a:gd name="T5" fmla="*/ 0 h 73"/>
                <a:gd name="T6" fmla="*/ 0 w 8"/>
                <a:gd name="T7" fmla="*/ 0 h 73"/>
                <a:gd name="T8" fmla="*/ 0 w 8"/>
                <a:gd name="T9" fmla="*/ 69 h 73"/>
                <a:gd name="T10" fmla="*/ 4 w 8"/>
                <a:gd name="T11" fmla="*/ 66 h 73"/>
                <a:gd name="T12" fmla="*/ 4 w 8"/>
                <a:gd name="T13" fmla="*/ 73 h 73"/>
                <a:gd name="T14" fmla="*/ 8 w 8"/>
                <a:gd name="T15" fmla="*/ 73 h 73"/>
                <a:gd name="T16" fmla="*/ 8 w 8"/>
                <a:gd name="T17" fmla="*/ 69 h 73"/>
                <a:gd name="T18" fmla="*/ 4 w 8"/>
                <a:gd name="T19" fmla="*/ 73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73"/>
                <a:gd name="T32" fmla="*/ 8 w 8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73">
                  <a:moveTo>
                    <a:pt x="4" y="73"/>
                  </a:moveTo>
                  <a:lnTo>
                    <a:pt x="8" y="6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4" y="66"/>
                  </a:lnTo>
                  <a:lnTo>
                    <a:pt x="4" y="73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60"/>
            <p:cNvSpPr>
              <a:spLocks/>
            </p:cNvSpPr>
            <p:nvPr/>
          </p:nvSpPr>
          <p:spPr bwMode="auto">
            <a:xfrm>
              <a:off x="3221" y="2402"/>
              <a:ext cx="395" cy="7"/>
            </a:xfrm>
            <a:custGeom>
              <a:avLst/>
              <a:gdLst>
                <a:gd name="T0" fmla="*/ 0 w 395"/>
                <a:gd name="T1" fmla="*/ 3 h 7"/>
                <a:gd name="T2" fmla="*/ 8 w 395"/>
                <a:gd name="T3" fmla="*/ 7 h 7"/>
                <a:gd name="T4" fmla="*/ 395 w 395"/>
                <a:gd name="T5" fmla="*/ 7 h 7"/>
                <a:gd name="T6" fmla="*/ 395 w 395"/>
                <a:gd name="T7" fmla="*/ 0 h 7"/>
                <a:gd name="T8" fmla="*/ 8 w 395"/>
                <a:gd name="T9" fmla="*/ 0 h 7"/>
                <a:gd name="T10" fmla="*/ 12 w 395"/>
                <a:gd name="T11" fmla="*/ 3 h 7"/>
                <a:gd name="T12" fmla="*/ 0 w 395"/>
                <a:gd name="T13" fmla="*/ 3 h 7"/>
                <a:gd name="T14" fmla="*/ 0 w 395"/>
                <a:gd name="T15" fmla="*/ 7 h 7"/>
                <a:gd name="T16" fmla="*/ 8 w 395"/>
                <a:gd name="T17" fmla="*/ 7 h 7"/>
                <a:gd name="T18" fmla="*/ 0 w 395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5"/>
                <a:gd name="T31" fmla="*/ 0 h 7"/>
                <a:gd name="T32" fmla="*/ 395 w 39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5" h="7">
                  <a:moveTo>
                    <a:pt x="0" y="3"/>
                  </a:moveTo>
                  <a:lnTo>
                    <a:pt x="8" y="7"/>
                  </a:lnTo>
                  <a:lnTo>
                    <a:pt x="395" y="7"/>
                  </a:lnTo>
                  <a:lnTo>
                    <a:pt x="395" y="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61"/>
            <p:cNvSpPr>
              <a:spLocks/>
            </p:cNvSpPr>
            <p:nvPr/>
          </p:nvSpPr>
          <p:spPr bwMode="auto">
            <a:xfrm>
              <a:off x="3221" y="2332"/>
              <a:ext cx="12" cy="73"/>
            </a:xfrm>
            <a:custGeom>
              <a:avLst/>
              <a:gdLst>
                <a:gd name="T0" fmla="*/ 8 w 12"/>
                <a:gd name="T1" fmla="*/ 0 h 73"/>
                <a:gd name="T2" fmla="*/ 0 w 12"/>
                <a:gd name="T3" fmla="*/ 4 h 73"/>
                <a:gd name="T4" fmla="*/ 0 w 12"/>
                <a:gd name="T5" fmla="*/ 73 h 73"/>
                <a:gd name="T6" fmla="*/ 12 w 12"/>
                <a:gd name="T7" fmla="*/ 73 h 73"/>
                <a:gd name="T8" fmla="*/ 12 w 12"/>
                <a:gd name="T9" fmla="*/ 4 h 73"/>
                <a:gd name="T10" fmla="*/ 8 w 12"/>
                <a:gd name="T11" fmla="*/ 8 h 73"/>
                <a:gd name="T12" fmla="*/ 8 w 12"/>
                <a:gd name="T13" fmla="*/ 0 h 73"/>
                <a:gd name="T14" fmla="*/ 0 w 12"/>
                <a:gd name="T15" fmla="*/ 0 h 73"/>
                <a:gd name="T16" fmla="*/ 0 w 12"/>
                <a:gd name="T17" fmla="*/ 4 h 73"/>
                <a:gd name="T18" fmla="*/ 8 w 12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3"/>
                <a:gd name="T32" fmla="*/ 12 w 12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3">
                  <a:moveTo>
                    <a:pt x="8" y="0"/>
                  </a:moveTo>
                  <a:lnTo>
                    <a:pt x="0" y="4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62"/>
            <p:cNvSpPr>
              <a:spLocks/>
            </p:cNvSpPr>
            <p:nvPr/>
          </p:nvSpPr>
          <p:spPr bwMode="auto">
            <a:xfrm>
              <a:off x="2327" y="2409"/>
              <a:ext cx="625" cy="8"/>
            </a:xfrm>
            <a:custGeom>
              <a:avLst/>
              <a:gdLst>
                <a:gd name="T0" fmla="*/ 625 w 625"/>
                <a:gd name="T1" fmla="*/ 4 h 8"/>
                <a:gd name="T2" fmla="*/ 618 w 625"/>
                <a:gd name="T3" fmla="*/ 0 h 8"/>
                <a:gd name="T4" fmla="*/ 0 w 625"/>
                <a:gd name="T5" fmla="*/ 0 h 8"/>
                <a:gd name="T6" fmla="*/ 0 w 625"/>
                <a:gd name="T7" fmla="*/ 8 h 8"/>
                <a:gd name="T8" fmla="*/ 618 w 625"/>
                <a:gd name="T9" fmla="*/ 8 h 8"/>
                <a:gd name="T10" fmla="*/ 614 w 625"/>
                <a:gd name="T11" fmla="*/ 4 h 8"/>
                <a:gd name="T12" fmla="*/ 625 w 625"/>
                <a:gd name="T13" fmla="*/ 4 h 8"/>
                <a:gd name="T14" fmla="*/ 625 w 625"/>
                <a:gd name="T15" fmla="*/ 0 h 8"/>
                <a:gd name="T16" fmla="*/ 618 w 625"/>
                <a:gd name="T17" fmla="*/ 0 h 8"/>
                <a:gd name="T18" fmla="*/ 625 w 625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5"/>
                <a:gd name="T31" fmla="*/ 0 h 8"/>
                <a:gd name="T32" fmla="*/ 625 w 62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5" h="8">
                  <a:moveTo>
                    <a:pt x="625" y="4"/>
                  </a:moveTo>
                  <a:lnTo>
                    <a:pt x="61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18" y="8"/>
                  </a:lnTo>
                  <a:lnTo>
                    <a:pt x="614" y="4"/>
                  </a:lnTo>
                  <a:lnTo>
                    <a:pt x="625" y="4"/>
                  </a:lnTo>
                  <a:lnTo>
                    <a:pt x="625" y="0"/>
                  </a:lnTo>
                  <a:lnTo>
                    <a:pt x="618" y="0"/>
                  </a:lnTo>
                  <a:lnTo>
                    <a:pt x="625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63"/>
            <p:cNvSpPr>
              <a:spLocks/>
            </p:cNvSpPr>
            <p:nvPr/>
          </p:nvSpPr>
          <p:spPr bwMode="auto">
            <a:xfrm>
              <a:off x="2941" y="2413"/>
              <a:ext cx="11" cy="23"/>
            </a:xfrm>
            <a:custGeom>
              <a:avLst/>
              <a:gdLst>
                <a:gd name="T0" fmla="*/ 4 w 11"/>
                <a:gd name="T1" fmla="*/ 23 h 23"/>
                <a:gd name="T2" fmla="*/ 11 w 11"/>
                <a:gd name="T3" fmla="*/ 19 h 23"/>
                <a:gd name="T4" fmla="*/ 11 w 11"/>
                <a:gd name="T5" fmla="*/ 0 h 23"/>
                <a:gd name="T6" fmla="*/ 0 w 11"/>
                <a:gd name="T7" fmla="*/ 0 h 23"/>
                <a:gd name="T8" fmla="*/ 0 w 11"/>
                <a:gd name="T9" fmla="*/ 19 h 23"/>
                <a:gd name="T10" fmla="*/ 4 w 11"/>
                <a:gd name="T11" fmla="*/ 15 h 23"/>
                <a:gd name="T12" fmla="*/ 4 w 11"/>
                <a:gd name="T13" fmla="*/ 23 h 23"/>
                <a:gd name="T14" fmla="*/ 11 w 11"/>
                <a:gd name="T15" fmla="*/ 23 h 23"/>
                <a:gd name="T16" fmla="*/ 11 w 11"/>
                <a:gd name="T17" fmla="*/ 19 h 23"/>
                <a:gd name="T18" fmla="*/ 4 w 11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3"/>
                <a:gd name="T32" fmla="*/ 11 w 1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3">
                  <a:moveTo>
                    <a:pt x="4" y="23"/>
                  </a:moveTo>
                  <a:lnTo>
                    <a:pt x="11" y="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4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64"/>
            <p:cNvSpPr>
              <a:spLocks/>
            </p:cNvSpPr>
            <p:nvPr/>
          </p:nvSpPr>
          <p:spPr bwMode="auto">
            <a:xfrm>
              <a:off x="2319" y="2428"/>
              <a:ext cx="626" cy="8"/>
            </a:xfrm>
            <a:custGeom>
              <a:avLst/>
              <a:gdLst>
                <a:gd name="T0" fmla="*/ 0 w 626"/>
                <a:gd name="T1" fmla="*/ 4 h 8"/>
                <a:gd name="T2" fmla="*/ 8 w 626"/>
                <a:gd name="T3" fmla="*/ 8 h 8"/>
                <a:gd name="T4" fmla="*/ 626 w 626"/>
                <a:gd name="T5" fmla="*/ 8 h 8"/>
                <a:gd name="T6" fmla="*/ 626 w 626"/>
                <a:gd name="T7" fmla="*/ 0 h 8"/>
                <a:gd name="T8" fmla="*/ 8 w 626"/>
                <a:gd name="T9" fmla="*/ 0 h 8"/>
                <a:gd name="T10" fmla="*/ 12 w 626"/>
                <a:gd name="T11" fmla="*/ 4 h 8"/>
                <a:gd name="T12" fmla="*/ 0 w 626"/>
                <a:gd name="T13" fmla="*/ 4 h 8"/>
                <a:gd name="T14" fmla="*/ 0 w 626"/>
                <a:gd name="T15" fmla="*/ 8 h 8"/>
                <a:gd name="T16" fmla="*/ 8 w 626"/>
                <a:gd name="T17" fmla="*/ 8 h 8"/>
                <a:gd name="T18" fmla="*/ 0 w 626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8"/>
                <a:gd name="T32" fmla="*/ 626 w 62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8">
                  <a:moveTo>
                    <a:pt x="0" y="4"/>
                  </a:moveTo>
                  <a:lnTo>
                    <a:pt x="8" y="8"/>
                  </a:lnTo>
                  <a:lnTo>
                    <a:pt x="626" y="8"/>
                  </a:lnTo>
                  <a:lnTo>
                    <a:pt x="626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65"/>
            <p:cNvSpPr>
              <a:spLocks/>
            </p:cNvSpPr>
            <p:nvPr/>
          </p:nvSpPr>
          <p:spPr bwMode="auto">
            <a:xfrm>
              <a:off x="2319" y="2409"/>
              <a:ext cx="12" cy="23"/>
            </a:xfrm>
            <a:custGeom>
              <a:avLst/>
              <a:gdLst>
                <a:gd name="T0" fmla="*/ 8 w 12"/>
                <a:gd name="T1" fmla="*/ 0 h 23"/>
                <a:gd name="T2" fmla="*/ 0 w 12"/>
                <a:gd name="T3" fmla="*/ 4 h 23"/>
                <a:gd name="T4" fmla="*/ 0 w 12"/>
                <a:gd name="T5" fmla="*/ 23 h 23"/>
                <a:gd name="T6" fmla="*/ 12 w 12"/>
                <a:gd name="T7" fmla="*/ 23 h 23"/>
                <a:gd name="T8" fmla="*/ 12 w 12"/>
                <a:gd name="T9" fmla="*/ 4 h 23"/>
                <a:gd name="T10" fmla="*/ 8 w 12"/>
                <a:gd name="T11" fmla="*/ 8 h 23"/>
                <a:gd name="T12" fmla="*/ 8 w 12"/>
                <a:gd name="T13" fmla="*/ 0 h 23"/>
                <a:gd name="T14" fmla="*/ 0 w 12"/>
                <a:gd name="T15" fmla="*/ 0 h 23"/>
                <a:gd name="T16" fmla="*/ 0 w 12"/>
                <a:gd name="T17" fmla="*/ 4 h 23"/>
                <a:gd name="T18" fmla="*/ 8 w 12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3"/>
                <a:gd name="T32" fmla="*/ 12 w 1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3">
                  <a:moveTo>
                    <a:pt x="8" y="0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66"/>
            <p:cNvSpPr>
              <a:spLocks/>
            </p:cNvSpPr>
            <p:nvPr/>
          </p:nvSpPr>
          <p:spPr bwMode="auto">
            <a:xfrm>
              <a:off x="2331" y="2371"/>
              <a:ext cx="614" cy="8"/>
            </a:xfrm>
            <a:custGeom>
              <a:avLst/>
              <a:gdLst>
                <a:gd name="T0" fmla="*/ 614 w 614"/>
                <a:gd name="T1" fmla="*/ 4 h 8"/>
                <a:gd name="T2" fmla="*/ 614 w 614"/>
                <a:gd name="T3" fmla="*/ 0 h 8"/>
                <a:gd name="T4" fmla="*/ 0 w 614"/>
                <a:gd name="T5" fmla="*/ 0 h 8"/>
                <a:gd name="T6" fmla="*/ 0 w 614"/>
                <a:gd name="T7" fmla="*/ 8 h 8"/>
                <a:gd name="T8" fmla="*/ 614 w 614"/>
                <a:gd name="T9" fmla="*/ 8 h 8"/>
                <a:gd name="T10" fmla="*/ 614 w 614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4"/>
                <a:gd name="T19" fmla="*/ 0 h 8"/>
                <a:gd name="T20" fmla="*/ 614 w 6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4" h="8">
                  <a:moveTo>
                    <a:pt x="614" y="4"/>
                  </a:moveTo>
                  <a:lnTo>
                    <a:pt x="61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14" y="8"/>
                  </a:lnTo>
                  <a:lnTo>
                    <a:pt x="614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67"/>
            <p:cNvSpPr>
              <a:spLocks/>
            </p:cNvSpPr>
            <p:nvPr/>
          </p:nvSpPr>
          <p:spPr bwMode="auto">
            <a:xfrm>
              <a:off x="2342" y="2371"/>
              <a:ext cx="8" cy="27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7 h 27"/>
                <a:gd name="T4" fmla="*/ 8 w 8"/>
                <a:gd name="T5" fmla="*/ 0 h 27"/>
                <a:gd name="T6" fmla="*/ 0 w 8"/>
                <a:gd name="T7" fmla="*/ 0 h 27"/>
                <a:gd name="T8" fmla="*/ 0 w 8"/>
                <a:gd name="T9" fmla="*/ 27 h 27"/>
                <a:gd name="T10" fmla="*/ 4 w 8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7"/>
                <a:gd name="T20" fmla="*/ 8 w 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7">
                  <a:moveTo>
                    <a:pt x="4" y="27"/>
                  </a:moveTo>
                  <a:lnTo>
                    <a:pt x="8" y="2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68"/>
            <p:cNvSpPr>
              <a:spLocks/>
            </p:cNvSpPr>
            <p:nvPr/>
          </p:nvSpPr>
          <p:spPr bwMode="auto">
            <a:xfrm>
              <a:off x="2488" y="2371"/>
              <a:ext cx="12" cy="27"/>
            </a:xfrm>
            <a:custGeom>
              <a:avLst/>
              <a:gdLst>
                <a:gd name="T0" fmla="*/ 8 w 12"/>
                <a:gd name="T1" fmla="*/ 27 h 27"/>
                <a:gd name="T2" fmla="*/ 12 w 12"/>
                <a:gd name="T3" fmla="*/ 27 h 27"/>
                <a:gd name="T4" fmla="*/ 12 w 12"/>
                <a:gd name="T5" fmla="*/ 0 h 27"/>
                <a:gd name="T6" fmla="*/ 0 w 12"/>
                <a:gd name="T7" fmla="*/ 0 h 27"/>
                <a:gd name="T8" fmla="*/ 0 w 12"/>
                <a:gd name="T9" fmla="*/ 27 h 27"/>
                <a:gd name="T10" fmla="*/ 8 w 12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7"/>
                <a:gd name="T20" fmla="*/ 12 w 1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7">
                  <a:moveTo>
                    <a:pt x="8" y="27"/>
                  </a:moveTo>
                  <a:lnTo>
                    <a:pt x="12" y="2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Freeform 69"/>
            <p:cNvSpPr>
              <a:spLocks/>
            </p:cNvSpPr>
            <p:nvPr/>
          </p:nvSpPr>
          <p:spPr bwMode="auto">
            <a:xfrm>
              <a:off x="2596" y="2371"/>
              <a:ext cx="11" cy="27"/>
            </a:xfrm>
            <a:custGeom>
              <a:avLst/>
              <a:gdLst>
                <a:gd name="T0" fmla="*/ 7 w 11"/>
                <a:gd name="T1" fmla="*/ 27 h 27"/>
                <a:gd name="T2" fmla="*/ 11 w 11"/>
                <a:gd name="T3" fmla="*/ 27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27 h 27"/>
                <a:gd name="T10" fmla="*/ 7 w 11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"/>
                <a:gd name="T20" fmla="*/ 11 w 1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">
                  <a:moveTo>
                    <a:pt x="7" y="27"/>
                  </a:move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70"/>
            <p:cNvSpPr>
              <a:spLocks/>
            </p:cNvSpPr>
            <p:nvPr/>
          </p:nvSpPr>
          <p:spPr bwMode="auto">
            <a:xfrm>
              <a:off x="2703" y="2371"/>
              <a:ext cx="12" cy="27"/>
            </a:xfrm>
            <a:custGeom>
              <a:avLst/>
              <a:gdLst>
                <a:gd name="T0" fmla="*/ 8 w 12"/>
                <a:gd name="T1" fmla="*/ 27 h 27"/>
                <a:gd name="T2" fmla="*/ 12 w 12"/>
                <a:gd name="T3" fmla="*/ 27 h 27"/>
                <a:gd name="T4" fmla="*/ 12 w 12"/>
                <a:gd name="T5" fmla="*/ 0 h 27"/>
                <a:gd name="T6" fmla="*/ 0 w 12"/>
                <a:gd name="T7" fmla="*/ 0 h 27"/>
                <a:gd name="T8" fmla="*/ 0 w 12"/>
                <a:gd name="T9" fmla="*/ 27 h 27"/>
                <a:gd name="T10" fmla="*/ 8 w 12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7"/>
                <a:gd name="T20" fmla="*/ 12 w 1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7">
                  <a:moveTo>
                    <a:pt x="8" y="27"/>
                  </a:moveTo>
                  <a:lnTo>
                    <a:pt x="12" y="2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71"/>
            <p:cNvSpPr>
              <a:spLocks/>
            </p:cNvSpPr>
            <p:nvPr/>
          </p:nvSpPr>
          <p:spPr bwMode="auto">
            <a:xfrm>
              <a:off x="2811" y="2371"/>
              <a:ext cx="11" cy="27"/>
            </a:xfrm>
            <a:custGeom>
              <a:avLst/>
              <a:gdLst>
                <a:gd name="T0" fmla="*/ 7 w 11"/>
                <a:gd name="T1" fmla="*/ 27 h 27"/>
                <a:gd name="T2" fmla="*/ 11 w 11"/>
                <a:gd name="T3" fmla="*/ 27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27 h 27"/>
                <a:gd name="T10" fmla="*/ 7 w 11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"/>
                <a:gd name="T20" fmla="*/ 11 w 1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">
                  <a:moveTo>
                    <a:pt x="7" y="27"/>
                  </a:move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72"/>
            <p:cNvSpPr>
              <a:spLocks/>
            </p:cNvSpPr>
            <p:nvPr/>
          </p:nvSpPr>
          <p:spPr bwMode="auto">
            <a:xfrm>
              <a:off x="2918" y="2371"/>
              <a:ext cx="11" cy="27"/>
            </a:xfrm>
            <a:custGeom>
              <a:avLst/>
              <a:gdLst>
                <a:gd name="T0" fmla="*/ 8 w 11"/>
                <a:gd name="T1" fmla="*/ 27 h 27"/>
                <a:gd name="T2" fmla="*/ 11 w 11"/>
                <a:gd name="T3" fmla="*/ 27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27 h 27"/>
                <a:gd name="T10" fmla="*/ 8 w 11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"/>
                <a:gd name="T20" fmla="*/ 11 w 1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">
                  <a:moveTo>
                    <a:pt x="8" y="27"/>
                  </a:move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Freeform 73"/>
            <p:cNvSpPr>
              <a:spLocks/>
            </p:cNvSpPr>
            <p:nvPr/>
          </p:nvSpPr>
          <p:spPr bwMode="auto">
            <a:xfrm>
              <a:off x="2300" y="2187"/>
              <a:ext cx="679" cy="7"/>
            </a:xfrm>
            <a:custGeom>
              <a:avLst/>
              <a:gdLst>
                <a:gd name="T0" fmla="*/ 679 w 679"/>
                <a:gd name="T1" fmla="*/ 3 h 7"/>
                <a:gd name="T2" fmla="*/ 679 w 679"/>
                <a:gd name="T3" fmla="*/ 0 h 7"/>
                <a:gd name="T4" fmla="*/ 0 w 679"/>
                <a:gd name="T5" fmla="*/ 0 h 7"/>
                <a:gd name="T6" fmla="*/ 0 w 679"/>
                <a:gd name="T7" fmla="*/ 7 h 7"/>
                <a:gd name="T8" fmla="*/ 679 w 679"/>
                <a:gd name="T9" fmla="*/ 7 h 7"/>
                <a:gd name="T10" fmla="*/ 679 w 679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9"/>
                <a:gd name="T19" fmla="*/ 0 h 7"/>
                <a:gd name="T20" fmla="*/ 679 w 67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9" h="7">
                  <a:moveTo>
                    <a:pt x="679" y="3"/>
                  </a:moveTo>
                  <a:lnTo>
                    <a:pt x="67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9" y="7"/>
                  </a:lnTo>
                  <a:lnTo>
                    <a:pt x="679" y="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74"/>
            <p:cNvSpPr>
              <a:spLocks/>
            </p:cNvSpPr>
            <p:nvPr/>
          </p:nvSpPr>
          <p:spPr bwMode="auto">
            <a:xfrm>
              <a:off x="2304" y="2229"/>
              <a:ext cx="672" cy="7"/>
            </a:xfrm>
            <a:custGeom>
              <a:avLst/>
              <a:gdLst>
                <a:gd name="T0" fmla="*/ 0 w 672"/>
                <a:gd name="T1" fmla="*/ 4 h 7"/>
                <a:gd name="T2" fmla="*/ 0 w 672"/>
                <a:gd name="T3" fmla="*/ 7 h 7"/>
                <a:gd name="T4" fmla="*/ 672 w 672"/>
                <a:gd name="T5" fmla="*/ 7 h 7"/>
                <a:gd name="T6" fmla="*/ 672 w 672"/>
                <a:gd name="T7" fmla="*/ 0 h 7"/>
                <a:gd name="T8" fmla="*/ 0 w 672"/>
                <a:gd name="T9" fmla="*/ 0 h 7"/>
                <a:gd name="T10" fmla="*/ 0 w 672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7"/>
                <a:gd name="T20" fmla="*/ 672 w 67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7">
                  <a:moveTo>
                    <a:pt x="0" y="4"/>
                  </a:moveTo>
                  <a:lnTo>
                    <a:pt x="0" y="7"/>
                  </a:lnTo>
                  <a:lnTo>
                    <a:pt x="672" y="7"/>
                  </a:lnTo>
                  <a:lnTo>
                    <a:pt x="67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Freeform 75"/>
            <p:cNvSpPr>
              <a:spLocks/>
            </p:cNvSpPr>
            <p:nvPr/>
          </p:nvSpPr>
          <p:spPr bwMode="auto">
            <a:xfrm>
              <a:off x="2335" y="2194"/>
              <a:ext cx="11" cy="39"/>
            </a:xfrm>
            <a:custGeom>
              <a:avLst/>
              <a:gdLst>
                <a:gd name="T0" fmla="*/ 7 w 11"/>
                <a:gd name="T1" fmla="*/ 0 h 39"/>
                <a:gd name="T2" fmla="*/ 0 w 11"/>
                <a:gd name="T3" fmla="*/ 0 h 39"/>
                <a:gd name="T4" fmla="*/ 0 w 11"/>
                <a:gd name="T5" fmla="*/ 39 h 39"/>
                <a:gd name="T6" fmla="*/ 11 w 11"/>
                <a:gd name="T7" fmla="*/ 39 h 39"/>
                <a:gd name="T8" fmla="*/ 11 w 11"/>
                <a:gd name="T9" fmla="*/ 0 h 39"/>
                <a:gd name="T10" fmla="*/ 7 w 1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9"/>
                <a:gd name="T20" fmla="*/ 11 w 1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9">
                  <a:moveTo>
                    <a:pt x="7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1" y="39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Freeform 76"/>
            <p:cNvSpPr>
              <a:spLocks/>
            </p:cNvSpPr>
            <p:nvPr/>
          </p:nvSpPr>
          <p:spPr bwMode="auto">
            <a:xfrm>
              <a:off x="2922" y="2190"/>
              <a:ext cx="11" cy="43"/>
            </a:xfrm>
            <a:custGeom>
              <a:avLst/>
              <a:gdLst>
                <a:gd name="T0" fmla="*/ 7 w 11"/>
                <a:gd name="T1" fmla="*/ 0 h 43"/>
                <a:gd name="T2" fmla="*/ 0 w 11"/>
                <a:gd name="T3" fmla="*/ 0 h 43"/>
                <a:gd name="T4" fmla="*/ 0 w 11"/>
                <a:gd name="T5" fmla="*/ 43 h 43"/>
                <a:gd name="T6" fmla="*/ 11 w 11"/>
                <a:gd name="T7" fmla="*/ 43 h 43"/>
                <a:gd name="T8" fmla="*/ 11 w 11"/>
                <a:gd name="T9" fmla="*/ 0 h 43"/>
                <a:gd name="T10" fmla="*/ 7 w 11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3"/>
                <a:gd name="T20" fmla="*/ 11 w 1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3">
                  <a:moveTo>
                    <a:pt x="7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77"/>
            <p:cNvSpPr>
              <a:spLocks/>
            </p:cNvSpPr>
            <p:nvPr/>
          </p:nvSpPr>
          <p:spPr bwMode="auto">
            <a:xfrm>
              <a:off x="2734" y="2206"/>
              <a:ext cx="153" cy="7"/>
            </a:xfrm>
            <a:custGeom>
              <a:avLst/>
              <a:gdLst>
                <a:gd name="T0" fmla="*/ 153 w 153"/>
                <a:gd name="T1" fmla="*/ 4 h 7"/>
                <a:gd name="T2" fmla="*/ 153 w 153"/>
                <a:gd name="T3" fmla="*/ 0 h 7"/>
                <a:gd name="T4" fmla="*/ 0 w 153"/>
                <a:gd name="T5" fmla="*/ 0 h 7"/>
                <a:gd name="T6" fmla="*/ 0 w 153"/>
                <a:gd name="T7" fmla="*/ 7 h 7"/>
                <a:gd name="T8" fmla="*/ 153 w 153"/>
                <a:gd name="T9" fmla="*/ 7 h 7"/>
                <a:gd name="T10" fmla="*/ 153 w 153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"/>
                <a:gd name="T19" fmla="*/ 0 h 7"/>
                <a:gd name="T20" fmla="*/ 153 w 15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" h="7">
                  <a:moveTo>
                    <a:pt x="153" y="4"/>
                  </a:moveTo>
                  <a:lnTo>
                    <a:pt x="15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3" y="7"/>
                  </a:lnTo>
                  <a:lnTo>
                    <a:pt x="153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Rectangle 78"/>
            <p:cNvSpPr>
              <a:spLocks noChangeArrowheads="1"/>
            </p:cNvSpPr>
            <p:nvPr/>
          </p:nvSpPr>
          <p:spPr bwMode="auto">
            <a:xfrm>
              <a:off x="2369" y="2202"/>
              <a:ext cx="27" cy="1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72" name="Freeform 79"/>
            <p:cNvSpPr>
              <a:spLocks/>
            </p:cNvSpPr>
            <p:nvPr/>
          </p:nvSpPr>
          <p:spPr bwMode="auto">
            <a:xfrm>
              <a:off x="2369" y="2198"/>
              <a:ext cx="31" cy="8"/>
            </a:xfrm>
            <a:custGeom>
              <a:avLst/>
              <a:gdLst>
                <a:gd name="T0" fmla="*/ 31 w 31"/>
                <a:gd name="T1" fmla="*/ 4 h 8"/>
                <a:gd name="T2" fmla="*/ 27 w 31"/>
                <a:gd name="T3" fmla="*/ 0 h 8"/>
                <a:gd name="T4" fmla="*/ 0 w 31"/>
                <a:gd name="T5" fmla="*/ 0 h 8"/>
                <a:gd name="T6" fmla="*/ 0 w 31"/>
                <a:gd name="T7" fmla="*/ 8 h 8"/>
                <a:gd name="T8" fmla="*/ 27 w 31"/>
                <a:gd name="T9" fmla="*/ 8 h 8"/>
                <a:gd name="T10" fmla="*/ 20 w 31"/>
                <a:gd name="T11" fmla="*/ 4 h 8"/>
                <a:gd name="T12" fmla="*/ 31 w 31"/>
                <a:gd name="T13" fmla="*/ 4 h 8"/>
                <a:gd name="T14" fmla="*/ 31 w 31"/>
                <a:gd name="T15" fmla="*/ 0 h 8"/>
                <a:gd name="T16" fmla="*/ 27 w 31"/>
                <a:gd name="T17" fmla="*/ 0 h 8"/>
                <a:gd name="T18" fmla="*/ 31 w 31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8"/>
                <a:gd name="T32" fmla="*/ 31 w 3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8">
                  <a:moveTo>
                    <a:pt x="31" y="4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7" y="8"/>
                  </a:lnTo>
                  <a:lnTo>
                    <a:pt x="20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Freeform 80"/>
            <p:cNvSpPr>
              <a:spLocks/>
            </p:cNvSpPr>
            <p:nvPr/>
          </p:nvSpPr>
          <p:spPr bwMode="auto">
            <a:xfrm>
              <a:off x="2389" y="2202"/>
              <a:ext cx="11" cy="27"/>
            </a:xfrm>
            <a:custGeom>
              <a:avLst/>
              <a:gdLst>
                <a:gd name="T0" fmla="*/ 7 w 11"/>
                <a:gd name="T1" fmla="*/ 27 h 27"/>
                <a:gd name="T2" fmla="*/ 11 w 11"/>
                <a:gd name="T3" fmla="*/ 19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19 h 27"/>
                <a:gd name="T10" fmla="*/ 7 w 11"/>
                <a:gd name="T11" fmla="*/ 15 h 27"/>
                <a:gd name="T12" fmla="*/ 7 w 11"/>
                <a:gd name="T13" fmla="*/ 27 h 27"/>
                <a:gd name="T14" fmla="*/ 11 w 11"/>
                <a:gd name="T15" fmla="*/ 27 h 27"/>
                <a:gd name="T16" fmla="*/ 11 w 11"/>
                <a:gd name="T17" fmla="*/ 19 h 27"/>
                <a:gd name="T18" fmla="*/ 7 w 11"/>
                <a:gd name="T19" fmla="*/ 2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7"/>
                <a:gd name="T32" fmla="*/ 11 w 1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7">
                  <a:moveTo>
                    <a:pt x="7" y="27"/>
                  </a:moveTo>
                  <a:lnTo>
                    <a:pt x="11" y="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19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Freeform 81"/>
            <p:cNvSpPr>
              <a:spLocks/>
            </p:cNvSpPr>
            <p:nvPr/>
          </p:nvSpPr>
          <p:spPr bwMode="auto">
            <a:xfrm>
              <a:off x="2362" y="2217"/>
              <a:ext cx="34" cy="12"/>
            </a:xfrm>
            <a:custGeom>
              <a:avLst/>
              <a:gdLst>
                <a:gd name="T0" fmla="*/ 0 w 34"/>
                <a:gd name="T1" fmla="*/ 4 h 12"/>
                <a:gd name="T2" fmla="*/ 7 w 34"/>
                <a:gd name="T3" fmla="*/ 12 h 12"/>
                <a:gd name="T4" fmla="*/ 34 w 34"/>
                <a:gd name="T5" fmla="*/ 12 h 12"/>
                <a:gd name="T6" fmla="*/ 34 w 34"/>
                <a:gd name="T7" fmla="*/ 0 h 12"/>
                <a:gd name="T8" fmla="*/ 7 w 34"/>
                <a:gd name="T9" fmla="*/ 0 h 12"/>
                <a:gd name="T10" fmla="*/ 11 w 34"/>
                <a:gd name="T11" fmla="*/ 4 h 12"/>
                <a:gd name="T12" fmla="*/ 0 w 34"/>
                <a:gd name="T13" fmla="*/ 4 h 12"/>
                <a:gd name="T14" fmla="*/ 0 w 34"/>
                <a:gd name="T15" fmla="*/ 12 h 12"/>
                <a:gd name="T16" fmla="*/ 7 w 34"/>
                <a:gd name="T17" fmla="*/ 12 h 12"/>
                <a:gd name="T18" fmla="*/ 0 w 34"/>
                <a:gd name="T19" fmla="*/ 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2"/>
                <a:gd name="T32" fmla="*/ 34 w 3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2">
                  <a:moveTo>
                    <a:pt x="0" y="4"/>
                  </a:moveTo>
                  <a:lnTo>
                    <a:pt x="7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Freeform 82"/>
            <p:cNvSpPr>
              <a:spLocks/>
            </p:cNvSpPr>
            <p:nvPr/>
          </p:nvSpPr>
          <p:spPr bwMode="auto">
            <a:xfrm>
              <a:off x="2362" y="2198"/>
              <a:ext cx="11" cy="23"/>
            </a:xfrm>
            <a:custGeom>
              <a:avLst/>
              <a:gdLst>
                <a:gd name="T0" fmla="*/ 7 w 11"/>
                <a:gd name="T1" fmla="*/ 0 h 23"/>
                <a:gd name="T2" fmla="*/ 0 w 11"/>
                <a:gd name="T3" fmla="*/ 4 h 23"/>
                <a:gd name="T4" fmla="*/ 0 w 11"/>
                <a:gd name="T5" fmla="*/ 23 h 23"/>
                <a:gd name="T6" fmla="*/ 11 w 11"/>
                <a:gd name="T7" fmla="*/ 23 h 23"/>
                <a:gd name="T8" fmla="*/ 11 w 11"/>
                <a:gd name="T9" fmla="*/ 4 h 23"/>
                <a:gd name="T10" fmla="*/ 7 w 11"/>
                <a:gd name="T11" fmla="*/ 8 h 23"/>
                <a:gd name="T12" fmla="*/ 7 w 11"/>
                <a:gd name="T13" fmla="*/ 0 h 23"/>
                <a:gd name="T14" fmla="*/ 0 w 11"/>
                <a:gd name="T15" fmla="*/ 0 h 23"/>
                <a:gd name="T16" fmla="*/ 0 w 11"/>
                <a:gd name="T17" fmla="*/ 4 h 23"/>
                <a:gd name="T18" fmla="*/ 7 w 11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3"/>
                <a:gd name="T32" fmla="*/ 11 w 1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3">
                  <a:moveTo>
                    <a:pt x="7" y="0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4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Freeform 83"/>
            <p:cNvSpPr>
              <a:spLocks/>
            </p:cNvSpPr>
            <p:nvPr/>
          </p:nvSpPr>
          <p:spPr bwMode="auto">
            <a:xfrm>
              <a:off x="2243" y="2379"/>
              <a:ext cx="27" cy="26"/>
            </a:xfrm>
            <a:custGeom>
              <a:avLst/>
              <a:gdLst>
                <a:gd name="T0" fmla="*/ 0 w 27"/>
                <a:gd name="T1" fmla="*/ 15 h 26"/>
                <a:gd name="T2" fmla="*/ 0 w 27"/>
                <a:gd name="T3" fmla="*/ 7 h 26"/>
                <a:gd name="T4" fmla="*/ 4 w 27"/>
                <a:gd name="T5" fmla="*/ 3 h 26"/>
                <a:gd name="T6" fmla="*/ 7 w 27"/>
                <a:gd name="T7" fmla="*/ 0 h 26"/>
                <a:gd name="T8" fmla="*/ 15 w 27"/>
                <a:gd name="T9" fmla="*/ 0 h 26"/>
                <a:gd name="T10" fmla="*/ 19 w 27"/>
                <a:gd name="T11" fmla="*/ 0 h 26"/>
                <a:gd name="T12" fmla="*/ 23 w 27"/>
                <a:gd name="T13" fmla="*/ 3 h 26"/>
                <a:gd name="T14" fmla="*/ 27 w 27"/>
                <a:gd name="T15" fmla="*/ 7 h 26"/>
                <a:gd name="T16" fmla="*/ 27 w 27"/>
                <a:gd name="T17" fmla="*/ 15 h 26"/>
                <a:gd name="T18" fmla="*/ 27 w 27"/>
                <a:gd name="T19" fmla="*/ 19 h 26"/>
                <a:gd name="T20" fmla="*/ 23 w 27"/>
                <a:gd name="T21" fmla="*/ 23 h 26"/>
                <a:gd name="T22" fmla="*/ 19 w 27"/>
                <a:gd name="T23" fmla="*/ 26 h 26"/>
                <a:gd name="T24" fmla="*/ 15 w 27"/>
                <a:gd name="T25" fmla="*/ 26 h 26"/>
                <a:gd name="T26" fmla="*/ 7 w 27"/>
                <a:gd name="T27" fmla="*/ 26 h 26"/>
                <a:gd name="T28" fmla="*/ 4 w 27"/>
                <a:gd name="T29" fmla="*/ 23 h 26"/>
                <a:gd name="T30" fmla="*/ 0 w 27"/>
                <a:gd name="T31" fmla="*/ 19 h 26"/>
                <a:gd name="T32" fmla="*/ 0 w 27"/>
                <a:gd name="T33" fmla="*/ 1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0" y="15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7" y="7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84"/>
            <p:cNvSpPr>
              <a:spLocks/>
            </p:cNvSpPr>
            <p:nvPr/>
          </p:nvSpPr>
          <p:spPr bwMode="auto">
            <a:xfrm>
              <a:off x="2239" y="2375"/>
              <a:ext cx="19" cy="19"/>
            </a:xfrm>
            <a:custGeom>
              <a:avLst/>
              <a:gdLst>
                <a:gd name="T0" fmla="*/ 19 w 19"/>
                <a:gd name="T1" fmla="*/ 0 h 19"/>
                <a:gd name="T2" fmla="*/ 11 w 19"/>
                <a:gd name="T3" fmla="*/ 0 h 19"/>
                <a:gd name="T4" fmla="*/ 4 w 19"/>
                <a:gd name="T5" fmla="*/ 4 h 19"/>
                <a:gd name="T6" fmla="*/ 0 w 19"/>
                <a:gd name="T7" fmla="*/ 11 h 19"/>
                <a:gd name="T8" fmla="*/ 0 w 19"/>
                <a:gd name="T9" fmla="*/ 19 h 19"/>
                <a:gd name="T10" fmla="*/ 11 w 19"/>
                <a:gd name="T11" fmla="*/ 19 h 19"/>
                <a:gd name="T12" fmla="*/ 11 w 19"/>
                <a:gd name="T13" fmla="*/ 15 h 19"/>
                <a:gd name="T14" fmla="*/ 11 w 19"/>
                <a:gd name="T15" fmla="*/ 11 h 19"/>
                <a:gd name="T16" fmla="*/ 15 w 19"/>
                <a:gd name="T17" fmla="*/ 11 h 19"/>
                <a:gd name="T18" fmla="*/ 19 w 19"/>
                <a:gd name="T19" fmla="*/ 7 h 19"/>
                <a:gd name="T20" fmla="*/ 19 w 19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9"/>
                <a:gd name="T35" fmla="*/ 19 w 19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9">
                  <a:moveTo>
                    <a:pt x="19" y="0"/>
                  </a:moveTo>
                  <a:lnTo>
                    <a:pt x="11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Freeform 85"/>
            <p:cNvSpPr>
              <a:spLocks/>
            </p:cNvSpPr>
            <p:nvPr/>
          </p:nvSpPr>
          <p:spPr bwMode="auto">
            <a:xfrm>
              <a:off x="2258" y="2375"/>
              <a:ext cx="19" cy="19"/>
            </a:xfrm>
            <a:custGeom>
              <a:avLst/>
              <a:gdLst>
                <a:gd name="T0" fmla="*/ 19 w 19"/>
                <a:gd name="T1" fmla="*/ 19 h 19"/>
                <a:gd name="T2" fmla="*/ 15 w 19"/>
                <a:gd name="T3" fmla="*/ 11 h 19"/>
                <a:gd name="T4" fmla="*/ 12 w 19"/>
                <a:gd name="T5" fmla="*/ 4 h 19"/>
                <a:gd name="T6" fmla="*/ 8 w 19"/>
                <a:gd name="T7" fmla="*/ 0 h 19"/>
                <a:gd name="T8" fmla="*/ 0 w 19"/>
                <a:gd name="T9" fmla="*/ 0 h 19"/>
                <a:gd name="T10" fmla="*/ 0 w 19"/>
                <a:gd name="T11" fmla="*/ 7 h 19"/>
                <a:gd name="T12" fmla="*/ 4 w 19"/>
                <a:gd name="T13" fmla="*/ 11 h 19"/>
                <a:gd name="T14" fmla="*/ 8 w 19"/>
                <a:gd name="T15" fmla="*/ 15 h 19"/>
                <a:gd name="T16" fmla="*/ 8 w 19"/>
                <a:gd name="T17" fmla="*/ 19 h 19"/>
                <a:gd name="T18" fmla="*/ 19 w 19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9"/>
                <a:gd name="T32" fmla="*/ 19 w 19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9">
                  <a:moveTo>
                    <a:pt x="19" y="19"/>
                  </a:moveTo>
                  <a:lnTo>
                    <a:pt x="15" y="11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Freeform 86"/>
            <p:cNvSpPr>
              <a:spLocks/>
            </p:cNvSpPr>
            <p:nvPr/>
          </p:nvSpPr>
          <p:spPr bwMode="auto">
            <a:xfrm>
              <a:off x="2258" y="2394"/>
              <a:ext cx="19" cy="19"/>
            </a:xfrm>
            <a:custGeom>
              <a:avLst/>
              <a:gdLst>
                <a:gd name="T0" fmla="*/ 0 w 19"/>
                <a:gd name="T1" fmla="*/ 19 h 19"/>
                <a:gd name="T2" fmla="*/ 8 w 19"/>
                <a:gd name="T3" fmla="*/ 15 h 19"/>
                <a:gd name="T4" fmla="*/ 12 w 19"/>
                <a:gd name="T5" fmla="*/ 11 h 19"/>
                <a:gd name="T6" fmla="*/ 15 w 19"/>
                <a:gd name="T7" fmla="*/ 8 h 19"/>
                <a:gd name="T8" fmla="*/ 19 w 19"/>
                <a:gd name="T9" fmla="*/ 0 h 19"/>
                <a:gd name="T10" fmla="*/ 8 w 19"/>
                <a:gd name="T11" fmla="*/ 0 h 19"/>
                <a:gd name="T12" fmla="*/ 8 w 19"/>
                <a:gd name="T13" fmla="*/ 4 h 19"/>
                <a:gd name="T14" fmla="*/ 4 w 19"/>
                <a:gd name="T15" fmla="*/ 4 h 19"/>
                <a:gd name="T16" fmla="*/ 4 w 19"/>
                <a:gd name="T17" fmla="*/ 8 h 19"/>
                <a:gd name="T18" fmla="*/ 0 w 19"/>
                <a:gd name="T19" fmla="*/ 8 h 19"/>
                <a:gd name="T20" fmla="*/ 0 w 19"/>
                <a:gd name="T21" fmla="*/ 19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9"/>
                <a:gd name="T35" fmla="*/ 19 w 19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9">
                  <a:moveTo>
                    <a:pt x="0" y="19"/>
                  </a:moveTo>
                  <a:lnTo>
                    <a:pt x="8" y="15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Freeform 87"/>
            <p:cNvSpPr>
              <a:spLocks/>
            </p:cNvSpPr>
            <p:nvPr/>
          </p:nvSpPr>
          <p:spPr bwMode="auto">
            <a:xfrm>
              <a:off x="2239" y="2394"/>
              <a:ext cx="19" cy="1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8 h 19"/>
                <a:gd name="T4" fmla="*/ 4 w 19"/>
                <a:gd name="T5" fmla="*/ 11 h 19"/>
                <a:gd name="T6" fmla="*/ 11 w 19"/>
                <a:gd name="T7" fmla="*/ 15 h 19"/>
                <a:gd name="T8" fmla="*/ 19 w 19"/>
                <a:gd name="T9" fmla="*/ 19 h 19"/>
                <a:gd name="T10" fmla="*/ 19 w 19"/>
                <a:gd name="T11" fmla="*/ 8 h 19"/>
                <a:gd name="T12" fmla="*/ 15 w 19"/>
                <a:gd name="T13" fmla="*/ 8 h 19"/>
                <a:gd name="T14" fmla="*/ 11 w 19"/>
                <a:gd name="T15" fmla="*/ 4 h 19"/>
                <a:gd name="T16" fmla="*/ 11 w 19"/>
                <a:gd name="T17" fmla="*/ 0 h 19"/>
                <a:gd name="T18" fmla="*/ 0 w 19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9"/>
                <a:gd name="T32" fmla="*/ 19 w 19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9">
                  <a:moveTo>
                    <a:pt x="0" y="0"/>
                  </a:moveTo>
                  <a:lnTo>
                    <a:pt x="0" y="8"/>
                  </a:lnTo>
                  <a:lnTo>
                    <a:pt x="4" y="11"/>
                  </a:lnTo>
                  <a:lnTo>
                    <a:pt x="11" y="15"/>
                  </a:lnTo>
                  <a:lnTo>
                    <a:pt x="19" y="19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Freeform 88"/>
            <p:cNvSpPr>
              <a:spLocks/>
            </p:cNvSpPr>
            <p:nvPr/>
          </p:nvSpPr>
          <p:spPr bwMode="auto">
            <a:xfrm>
              <a:off x="2254" y="2386"/>
              <a:ext cx="16" cy="16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4 h 16"/>
                <a:gd name="T4" fmla="*/ 0 w 16"/>
                <a:gd name="T5" fmla="*/ 0 h 16"/>
                <a:gd name="T6" fmla="*/ 4 w 16"/>
                <a:gd name="T7" fmla="*/ 0 h 16"/>
                <a:gd name="T8" fmla="*/ 8 w 16"/>
                <a:gd name="T9" fmla="*/ 0 h 16"/>
                <a:gd name="T10" fmla="*/ 12 w 16"/>
                <a:gd name="T11" fmla="*/ 0 h 16"/>
                <a:gd name="T12" fmla="*/ 16 w 16"/>
                <a:gd name="T13" fmla="*/ 0 h 16"/>
                <a:gd name="T14" fmla="*/ 16 w 16"/>
                <a:gd name="T15" fmla="*/ 4 h 16"/>
                <a:gd name="T16" fmla="*/ 16 w 16"/>
                <a:gd name="T17" fmla="*/ 8 h 16"/>
                <a:gd name="T18" fmla="*/ 16 w 16"/>
                <a:gd name="T19" fmla="*/ 12 h 16"/>
                <a:gd name="T20" fmla="*/ 16 w 16"/>
                <a:gd name="T21" fmla="*/ 16 h 16"/>
                <a:gd name="T22" fmla="*/ 12 w 16"/>
                <a:gd name="T23" fmla="*/ 16 h 16"/>
                <a:gd name="T24" fmla="*/ 8 w 16"/>
                <a:gd name="T25" fmla="*/ 16 h 16"/>
                <a:gd name="T26" fmla="*/ 4 w 16"/>
                <a:gd name="T27" fmla="*/ 16 h 16"/>
                <a:gd name="T28" fmla="*/ 0 w 16"/>
                <a:gd name="T29" fmla="*/ 16 h 16"/>
                <a:gd name="T30" fmla="*/ 0 w 16"/>
                <a:gd name="T31" fmla="*/ 12 h 16"/>
                <a:gd name="T32" fmla="*/ 0 w 16"/>
                <a:gd name="T33" fmla="*/ 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CC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Freeform 89"/>
            <p:cNvSpPr>
              <a:spLocks/>
            </p:cNvSpPr>
            <p:nvPr/>
          </p:nvSpPr>
          <p:spPr bwMode="auto">
            <a:xfrm>
              <a:off x="2247" y="2382"/>
              <a:ext cx="15" cy="12"/>
            </a:xfrm>
            <a:custGeom>
              <a:avLst/>
              <a:gdLst>
                <a:gd name="T0" fmla="*/ 15 w 15"/>
                <a:gd name="T1" fmla="*/ 0 h 12"/>
                <a:gd name="T2" fmla="*/ 11 w 15"/>
                <a:gd name="T3" fmla="*/ 0 h 12"/>
                <a:gd name="T4" fmla="*/ 3 w 15"/>
                <a:gd name="T5" fmla="*/ 4 h 12"/>
                <a:gd name="T6" fmla="*/ 3 w 15"/>
                <a:gd name="T7" fmla="*/ 8 h 12"/>
                <a:gd name="T8" fmla="*/ 0 w 15"/>
                <a:gd name="T9" fmla="*/ 12 h 12"/>
                <a:gd name="T10" fmla="*/ 11 w 15"/>
                <a:gd name="T11" fmla="*/ 12 h 12"/>
                <a:gd name="T12" fmla="*/ 11 w 15"/>
                <a:gd name="T13" fmla="*/ 8 h 12"/>
                <a:gd name="T14" fmla="*/ 15 w 15"/>
                <a:gd name="T15" fmla="*/ 8 h 12"/>
                <a:gd name="T16" fmla="*/ 15 w 15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5" y="0"/>
                  </a:moveTo>
                  <a:lnTo>
                    <a:pt x="11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Freeform 90"/>
            <p:cNvSpPr>
              <a:spLocks/>
            </p:cNvSpPr>
            <p:nvPr/>
          </p:nvSpPr>
          <p:spPr bwMode="auto">
            <a:xfrm>
              <a:off x="2262" y="2382"/>
              <a:ext cx="15" cy="12"/>
            </a:xfrm>
            <a:custGeom>
              <a:avLst/>
              <a:gdLst>
                <a:gd name="T0" fmla="*/ 15 w 15"/>
                <a:gd name="T1" fmla="*/ 12 h 12"/>
                <a:gd name="T2" fmla="*/ 11 w 15"/>
                <a:gd name="T3" fmla="*/ 8 h 12"/>
                <a:gd name="T4" fmla="*/ 11 w 15"/>
                <a:gd name="T5" fmla="*/ 4 h 12"/>
                <a:gd name="T6" fmla="*/ 4 w 15"/>
                <a:gd name="T7" fmla="*/ 0 h 12"/>
                <a:gd name="T8" fmla="*/ 0 w 15"/>
                <a:gd name="T9" fmla="*/ 0 h 12"/>
                <a:gd name="T10" fmla="*/ 0 w 15"/>
                <a:gd name="T11" fmla="*/ 8 h 12"/>
                <a:gd name="T12" fmla="*/ 4 w 15"/>
                <a:gd name="T13" fmla="*/ 8 h 12"/>
                <a:gd name="T14" fmla="*/ 4 w 15"/>
                <a:gd name="T15" fmla="*/ 12 h 12"/>
                <a:gd name="T16" fmla="*/ 15 w 15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5" y="12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Freeform 91"/>
            <p:cNvSpPr>
              <a:spLocks/>
            </p:cNvSpPr>
            <p:nvPr/>
          </p:nvSpPr>
          <p:spPr bwMode="auto">
            <a:xfrm>
              <a:off x="2262" y="2394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4 w 15"/>
                <a:gd name="T3" fmla="*/ 15 h 15"/>
                <a:gd name="T4" fmla="*/ 11 w 15"/>
                <a:gd name="T5" fmla="*/ 11 h 15"/>
                <a:gd name="T6" fmla="*/ 11 w 15"/>
                <a:gd name="T7" fmla="*/ 4 h 15"/>
                <a:gd name="T8" fmla="*/ 15 w 15"/>
                <a:gd name="T9" fmla="*/ 0 h 15"/>
                <a:gd name="T10" fmla="*/ 4 w 15"/>
                <a:gd name="T11" fmla="*/ 0 h 15"/>
                <a:gd name="T12" fmla="*/ 4 w 15"/>
                <a:gd name="T13" fmla="*/ 4 h 15"/>
                <a:gd name="T14" fmla="*/ 0 w 15"/>
                <a:gd name="T15" fmla="*/ 4 h 15"/>
                <a:gd name="T16" fmla="*/ 0 w 15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0" y="15"/>
                  </a:moveTo>
                  <a:lnTo>
                    <a:pt x="4" y="15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Freeform 92"/>
            <p:cNvSpPr>
              <a:spLocks/>
            </p:cNvSpPr>
            <p:nvPr/>
          </p:nvSpPr>
          <p:spPr bwMode="auto">
            <a:xfrm>
              <a:off x="2247" y="2394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3 w 15"/>
                <a:gd name="T3" fmla="*/ 4 h 15"/>
                <a:gd name="T4" fmla="*/ 3 w 15"/>
                <a:gd name="T5" fmla="*/ 11 h 15"/>
                <a:gd name="T6" fmla="*/ 11 w 15"/>
                <a:gd name="T7" fmla="*/ 15 h 15"/>
                <a:gd name="T8" fmla="*/ 15 w 15"/>
                <a:gd name="T9" fmla="*/ 15 h 15"/>
                <a:gd name="T10" fmla="*/ 15 w 15"/>
                <a:gd name="T11" fmla="*/ 4 h 15"/>
                <a:gd name="T12" fmla="*/ 11 w 15"/>
                <a:gd name="T13" fmla="*/ 4 h 15"/>
                <a:gd name="T14" fmla="*/ 11 w 15"/>
                <a:gd name="T15" fmla="*/ 0 h 15"/>
                <a:gd name="T16" fmla="*/ 0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0" y="0"/>
                  </a:moveTo>
                  <a:lnTo>
                    <a:pt x="3" y="4"/>
                  </a:lnTo>
                  <a:lnTo>
                    <a:pt x="3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Freeform 93"/>
            <p:cNvSpPr>
              <a:spLocks/>
            </p:cNvSpPr>
            <p:nvPr/>
          </p:nvSpPr>
          <p:spPr bwMode="auto">
            <a:xfrm>
              <a:off x="3351" y="2363"/>
              <a:ext cx="146" cy="12"/>
            </a:xfrm>
            <a:custGeom>
              <a:avLst/>
              <a:gdLst>
                <a:gd name="T0" fmla="*/ 146 w 146"/>
                <a:gd name="T1" fmla="*/ 4 h 12"/>
                <a:gd name="T2" fmla="*/ 146 w 146"/>
                <a:gd name="T3" fmla="*/ 0 h 12"/>
                <a:gd name="T4" fmla="*/ 0 w 146"/>
                <a:gd name="T5" fmla="*/ 0 h 12"/>
                <a:gd name="T6" fmla="*/ 0 w 146"/>
                <a:gd name="T7" fmla="*/ 12 h 12"/>
                <a:gd name="T8" fmla="*/ 146 w 146"/>
                <a:gd name="T9" fmla="*/ 12 h 12"/>
                <a:gd name="T10" fmla="*/ 146 w 146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12"/>
                <a:gd name="T20" fmla="*/ 146 w 14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12">
                  <a:moveTo>
                    <a:pt x="146" y="4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6" y="12"/>
                  </a:lnTo>
                  <a:lnTo>
                    <a:pt x="146" y="4"/>
                  </a:lnTo>
                  <a:close/>
                </a:path>
              </a:pathLst>
            </a:custGeom>
            <a:solidFill>
              <a:srgbClr val="FFFFFF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Large Networks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7974818" cy="353060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170000"/>
              </a:lnSpc>
            </a:pPr>
            <a:r>
              <a:rPr lang="en-US" sz="1600" dirty="0">
                <a:solidFill>
                  <a:srgbClr val="CC3399"/>
                </a:solidFill>
              </a:rPr>
              <a:t>Broadcast address type</a:t>
            </a:r>
            <a:r>
              <a:rPr lang="en-US" sz="1600" dirty="0"/>
              <a:t> ,is the address to all computers in a network.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sz="1600" dirty="0"/>
              <a:t>When network are large, packets need to go through routers.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sz="1600" dirty="0"/>
              <a:t>Switches are the ones to determine what is the suitable router.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sz="1600" dirty="0"/>
              <a:t>Two tasks are used to make sure that data is sent correctly :</a:t>
            </a:r>
          </a:p>
          <a:p>
            <a:pPr lvl="1" algn="l" rtl="0" eaLnBrk="1" hangingPunct="1">
              <a:lnSpc>
                <a:spcPct val="170000"/>
              </a:lnSpc>
            </a:pPr>
            <a:r>
              <a:rPr lang="en-US" sz="1400" dirty="0">
                <a:solidFill>
                  <a:srgbClr val="CC3399"/>
                </a:solidFill>
              </a:rPr>
              <a:t>Packet forwarding</a:t>
            </a:r>
            <a:r>
              <a:rPr lang="en-US" sz="1400" dirty="0"/>
              <a:t> ( forward packets using shortest path)</a:t>
            </a:r>
          </a:p>
          <a:p>
            <a:pPr lvl="1" algn="l" rtl="0" eaLnBrk="1" hangingPunct="1">
              <a:lnSpc>
                <a:spcPct val="170000"/>
              </a:lnSpc>
            </a:pPr>
            <a:r>
              <a:rPr lang="en-US" sz="1400" dirty="0">
                <a:solidFill>
                  <a:srgbClr val="CC3399"/>
                </a:solidFill>
              </a:rPr>
              <a:t>Packet filtering</a:t>
            </a:r>
            <a:r>
              <a:rPr lang="en-US" sz="1400" dirty="0"/>
              <a:t> ( computer picks the packet with the same address, and ignore other packets)</a:t>
            </a:r>
          </a:p>
          <a:p>
            <a:pPr algn="l" rtl="0" eaLnBrk="1" hangingPunct="1">
              <a:lnSpc>
                <a:spcPct val="170000"/>
              </a:lnSpc>
              <a:buFontTx/>
              <a:buNone/>
            </a:pPr>
            <a:endParaRPr lang="en-US" sz="1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Schemes</a:t>
            </a:r>
            <a:endParaRPr lang="ar-SA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534400" cy="38354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b="1" dirty="0"/>
              <a:t>Analog Data to Analog Signal</a:t>
            </a:r>
          </a:p>
          <a:p>
            <a:pPr lvl="1" algn="l" rtl="0"/>
            <a:r>
              <a:rPr lang="en-US" sz="2000" dirty="0"/>
              <a:t>Converting analog data to analog signal to be transmitted over the medium</a:t>
            </a:r>
          </a:p>
          <a:p>
            <a:pPr lvl="1" algn="l" rtl="0"/>
            <a:r>
              <a:rPr lang="en-US" sz="2000" dirty="0" err="1"/>
              <a:t>e.g</a:t>
            </a:r>
            <a:r>
              <a:rPr lang="en-US" sz="2000" dirty="0"/>
              <a:t>: When you talk in the telephone analog data (voice) is converted to analog signal to be sent through medium.</a:t>
            </a:r>
          </a:p>
          <a:p>
            <a:pPr lvl="1" algn="l" rtl="0">
              <a:buFontTx/>
              <a:buNone/>
            </a:pPr>
            <a:endParaRPr lang="en-US" sz="2000" b="1" dirty="0"/>
          </a:p>
          <a:p>
            <a:pPr algn="l" rtl="0"/>
            <a:r>
              <a:rPr lang="en-US" sz="2400" b="1" dirty="0"/>
              <a:t>Analog Data to Digital Signal</a:t>
            </a:r>
          </a:p>
          <a:p>
            <a:pPr marL="742950" lvl="2" indent="-342900" algn="l" rtl="0"/>
            <a:r>
              <a:rPr lang="en-US" sz="2000" dirty="0"/>
              <a:t>Converting analog data to digital signal to be transmitted over the medium.</a:t>
            </a:r>
          </a:p>
          <a:p>
            <a:pPr marL="742950" lvl="2" indent="-342900" algn="l" rtl="0"/>
            <a:r>
              <a:rPr lang="en-US" sz="2000" dirty="0" err="1"/>
              <a:t>e.g</a:t>
            </a:r>
            <a:r>
              <a:rPr lang="en-US" sz="2000" dirty="0"/>
              <a:t>: converting the received analog voice from the medium to digital signals to store it in the computer.</a:t>
            </a:r>
            <a:endParaRPr lang="en-US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Schemes</a:t>
            </a:r>
            <a:endParaRPr lang="ar-SA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822418" cy="398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/>
              <a:t>Digital Data to Analog Signal</a:t>
            </a:r>
          </a:p>
          <a:p>
            <a:pPr marL="742950" lvl="2" indent="-342900" algn="l" rtl="0"/>
            <a:r>
              <a:rPr lang="en-US" sz="1800" dirty="0"/>
              <a:t>Converting digital data to analog signal to be transmitted over the medium</a:t>
            </a:r>
          </a:p>
          <a:p>
            <a:pPr marL="742950" lvl="2" indent="-342900" algn="l" rtl="0"/>
            <a:r>
              <a:rPr lang="en-US" sz="1800" dirty="0" err="1"/>
              <a:t>e.g</a:t>
            </a:r>
            <a:r>
              <a:rPr lang="en-US" sz="1800" dirty="0"/>
              <a:t>: Converting digital data such as (Text) to analog signal using the modem to be transmitted over the medium</a:t>
            </a:r>
            <a:endParaRPr lang="en-US" sz="2800" dirty="0"/>
          </a:p>
          <a:p>
            <a:pPr algn="l" rtl="0"/>
            <a:endParaRPr lang="en-US" sz="2800" b="1" dirty="0"/>
          </a:p>
          <a:p>
            <a:pPr algn="l" rtl="0"/>
            <a:r>
              <a:rPr lang="en-US" sz="2800" b="1" dirty="0"/>
              <a:t>Digital Data to Digital Signal</a:t>
            </a:r>
          </a:p>
          <a:p>
            <a:pPr marL="742950" lvl="2" indent="-342900" algn="l" rtl="0"/>
            <a:r>
              <a:rPr lang="en-US" sz="1800" dirty="0"/>
              <a:t>Converting digital data to digital signal to be transmitted over the medium</a:t>
            </a:r>
          </a:p>
          <a:p>
            <a:pPr marL="742950" lvl="2" indent="-342900" algn="l" rtl="0"/>
            <a:r>
              <a:rPr lang="en-US" sz="1800" dirty="0" err="1"/>
              <a:t>e.g</a:t>
            </a:r>
            <a:r>
              <a:rPr lang="en-US" sz="1800" dirty="0"/>
              <a:t>: Converting digital data such as (Text) to digital signal using the digital transmitter to be transmitted over the medium</a:t>
            </a:r>
            <a:endParaRPr lang="en-US" sz="2800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7953374" cy="874963"/>
          </a:xfrm>
        </p:spPr>
        <p:txBody>
          <a:bodyPr/>
          <a:lstStyle/>
          <a:p>
            <a:r>
              <a:rPr lang="en-US" dirty="0"/>
              <a:t>MODEM (Modulator Demodulator)</a:t>
            </a:r>
            <a:endParaRPr lang="ar-SA" dirty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953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 Modems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534400" cy="3987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>
                <a:latin typeface="+mj-lt"/>
              </a:rPr>
              <a:t>When computers are far to be connected with a network cable, we use telephone lines connection.</a:t>
            </a:r>
          </a:p>
          <a:p>
            <a:pPr algn="l" rtl="0" eaLnBrk="1" hangingPunct="1"/>
            <a:r>
              <a:rPr lang="en-US" sz="2400" dirty="0">
                <a:latin typeface="+mj-lt"/>
              </a:rPr>
              <a:t>Computer uses electronic digital signals(0,1)</a:t>
            </a:r>
          </a:p>
          <a:p>
            <a:pPr algn="l" rtl="0" eaLnBrk="1" hangingPunct="1"/>
            <a:r>
              <a:rPr lang="en-US" sz="2400" dirty="0">
                <a:latin typeface="+mj-lt"/>
              </a:rPr>
              <a:t>Telephone lines uses analog signals</a:t>
            </a:r>
            <a:endParaRPr lang="ar-SA" sz="2400" dirty="0">
              <a:latin typeface="+mj-lt"/>
            </a:endParaRPr>
          </a:p>
          <a:p>
            <a:pPr algn="l" rtl="0" eaLnBrk="1" hangingPunct="1"/>
            <a:r>
              <a:rPr lang="en-US" sz="2400" dirty="0">
                <a:latin typeface="+mj-lt"/>
              </a:rPr>
              <a:t>We need to convert the signals by using a Modem ( Modulator , Demodulator)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518" t="26938" r="13393" b="30972"/>
          <a:stretch>
            <a:fillRect/>
          </a:stretch>
        </p:blipFill>
        <p:spPr>
          <a:xfrm>
            <a:off x="4114800" y="2209800"/>
            <a:ext cx="4778991" cy="2289934"/>
          </a:xfrm>
          <a:noFill/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 Modems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7269" y="2209800"/>
            <a:ext cx="8229600" cy="4525963"/>
          </a:xfrm>
        </p:spPr>
        <p:txBody>
          <a:bodyPr/>
          <a:lstStyle/>
          <a:p>
            <a:pPr algn="l" rtl="0" eaLnBrk="1" hangingPunct="1"/>
            <a:r>
              <a:rPr lang="en-US" sz="2800" dirty="0">
                <a:solidFill>
                  <a:srgbClr val="FF3399"/>
                </a:solidFill>
              </a:rPr>
              <a:t>Types of modems :</a:t>
            </a:r>
          </a:p>
          <a:p>
            <a:pPr lvl="1" algn="l" rtl="0" eaLnBrk="1" hangingPunct="1"/>
            <a:r>
              <a:rPr lang="en-US" sz="2400" dirty="0"/>
              <a:t> internal</a:t>
            </a:r>
          </a:p>
          <a:p>
            <a:pPr lvl="1" algn="l" rtl="0" eaLnBrk="1" hangingPunct="1"/>
            <a:r>
              <a:rPr lang="en-US" sz="2400" dirty="0"/>
              <a:t> external</a:t>
            </a:r>
            <a:endParaRPr lang="ar-SA" sz="2400" dirty="0"/>
          </a:p>
          <a:p>
            <a:pPr algn="l" rtl="0" eaLnBrk="1" hangingPunct="1"/>
            <a:endParaRPr lang="en-US" sz="2800" dirty="0">
              <a:solidFill>
                <a:srgbClr val="FF3399"/>
              </a:solidFill>
            </a:endParaRPr>
          </a:p>
          <a:p>
            <a:pPr algn="l" rtl="0" eaLnBrk="1" hangingPunct="1"/>
            <a:r>
              <a:rPr lang="en-US" sz="2800" dirty="0">
                <a:solidFill>
                  <a:srgbClr val="FF3399"/>
                </a:solidFill>
              </a:rPr>
              <a:t>Types of telephone lines that uses modems:</a:t>
            </a:r>
          </a:p>
          <a:p>
            <a:pPr lvl="1" algn="l" rtl="0" eaLnBrk="1" hangingPunct="1"/>
            <a:r>
              <a:rPr lang="en-US" sz="2000" dirty="0"/>
              <a:t>Dial-up Network lines </a:t>
            </a:r>
            <a:br>
              <a:rPr lang="en-US" sz="2000" dirty="0"/>
            </a:br>
            <a:r>
              <a:rPr lang="en-US" sz="1400" dirty="0"/>
              <a:t>(connect each time you want to use the modem, slow, max 56kbps )</a:t>
            </a:r>
          </a:p>
          <a:p>
            <a:pPr lvl="1" algn="l" rtl="0" eaLnBrk="1" hangingPunct="1"/>
            <a:r>
              <a:rPr lang="en-US" sz="2000" dirty="0"/>
              <a:t>Leased Lines </a:t>
            </a:r>
            <a:r>
              <a:rPr lang="en-US" sz="1400" dirty="0"/>
              <a:t>(ready 24 hours, high quality, 64 kbps- 45 Mbps)</a:t>
            </a:r>
            <a:endParaRPr lang="ar-SA" sz="1400" dirty="0"/>
          </a:p>
          <a:p>
            <a:pPr algn="l" rtl="0" eaLnBrk="1" hangingPunct="1"/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Modems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09800"/>
            <a:ext cx="8763000" cy="46482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rgbClr val="FF3399"/>
                </a:solidFill>
              </a:rPr>
              <a:t>Modem Transmission Techniques:</a:t>
            </a:r>
          </a:p>
          <a:p>
            <a:pPr marL="457200" indent="-45720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u="sng" dirty="0"/>
              <a:t> Asynchronous: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	A current of signals, convert each character to a chain of bits, between each chain of bits there is a start bit and a stop bit.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	Both modems ( sender and receiver) must agree on the flow of start and end. 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	Called asynchronous because there is no timing  system of sending and receiving.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	A parity bit is added to check the data.</a:t>
            </a:r>
          </a:p>
          <a:p>
            <a:pPr marL="514350" indent="-457200" algn="just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u="sng" dirty="0"/>
              <a:t>Synchronous:</a:t>
            </a:r>
          </a:p>
          <a:p>
            <a:pPr lvl="1" algn="l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Uses a timing system , a group of bits are called frames, there is no  need of start and end bits.</a:t>
            </a:r>
          </a:p>
          <a:p>
            <a:pPr lvl="1" algn="l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 When error occurs data is sent again.</a:t>
            </a:r>
          </a:p>
          <a:p>
            <a:pPr lvl="1" algn="l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This transmission is more reliable.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9E69D0F0065419A4E123ACC4E961F" ma:contentTypeVersion="0" ma:contentTypeDescription="Create a new document." ma:contentTypeScope="" ma:versionID="ba28e6fc789e9bcc1c5b85db2ae5da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AF6FA-3B0D-46D8-B489-D91A0F15DF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68BCCC-1EE0-4705-B2BE-95869DF061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994A09-6149-49FA-9B6E-B28B8C828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1201</TotalTime>
  <Words>1820</Words>
  <Application>Microsoft Office PowerPoint</Application>
  <PresentationFormat>On-screen Show (4:3)</PresentationFormat>
  <Paragraphs>238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Century Gothic</vt:lpstr>
      <vt:lpstr>Wingdings 3</vt:lpstr>
      <vt:lpstr>Ion Boardroom</vt:lpstr>
      <vt:lpstr>Network Hardware for Expanding Network</vt:lpstr>
      <vt:lpstr>Expanding Networks</vt:lpstr>
      <vt:lpstr>Encoding Schemes</vt:lpstr>
      <vt:lpstr>Encoding Schemes</vt:lpstr>
      <vt:lpstr>Encoding Schemes</vt:lpstr>
      <vt:lpstr>MODEM (Modulator Demodulator)</vt:lpstr>
      <vt:lpstr>1 Modems</vt:lpstr>
      <vt:lpstr> Modems</vt:lpstr>
      <vt:lpstr>Modems</vt:lpstr>
      <vt:lpstr>How does a modem work?</vt:lpstr>
      <vt:lpstr>2 Bridges</vt:lpstr>
      <vt:lpstr>2- Bridges</vt:lpstr>
      <vt:lpstr>How does a bridge work?</vt:lpstr>
      <vt:lpstr>How does a bridge work?</vt:lpstr>
      <vt:lpstr>3 Hubs</vt:lpstr>
      <vt:lpstr>3 Hubs</vt:lpstr>
      <vt:lpstr>3 Hubs</vt:lpstr>
      <vt:lpstr>3 Hub</vt:lpstr>
      <vt:lpstr>3 Hubs</vt:lpstr>
      <vt:lpstr>3 Hubs</vt:lpstr>
      <vt:lpstr>4 Repeater</vt:lpstr>
      <vt:lpstr>4 Repeater</vt:lpstr>
      <vt:lpstr>4 Repeater</vt:lpstr>
      <vt:lpstr>5 Switch</vt:lpstr>
      <vt:lpstr>5 Switch</vt:lpstr>
      <vt:lpstr>5 Switch</vt:lpstr>
      <vt:lpstr>5 Switch</vt:lpstr>
      <vt:lpstr>5 Switch</vt:lpstr>
      <vt:lpstr>6 Router</vt:lpstr>
      <vt:lpstr>6 Router</vt:lpstr>
      <vt:lpstr>6 Router</vt:lpstr>
      <vt:lpstr>6 Routers</vt:lpstr>
      <vt:lpstr>6 Routers</vt:lpstr>
      <vt:lpstr>How does routers work?</vt:lpstr>
      <vt:lpstr>Routers Vs Switches</vt:lpstr>
      <vt:lpstr>Switches Vs Hub</vt:lpstr>
      <vt:lpstr>Bridges VS Switches</vt:lpstr>
      <vt:lpstr>Large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Happy Times</dc:creator>
  <cp:lastModifiedBy>شهد المطلق</cp:lastModifiedBy>
  <cp:revision>135</cp:revision>
  <dcterms:created xsi:type="dcterms:W3CDTF">2006-03-04T08:24:58Z</dcterms:created>
  <dcterms:modified xsi:type="dcterms:W3CDTF">2020-11-11T18:28:32Z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0x01010086B9E69D0F0065419A4E123ACC4E961F</vt:lpwstr>
  </property>
</Properties>
</file>