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43"/>
  </p:notesMasterIdLst>
  <p:sldIdLst>
    <p:sldId id="256" r:id="rId5"/>
    <p:sldId id="304" r:id="rId6"/>
    <p:sldId id="306" r:id="rId7"/>
    <p:sldId id="347" r:id="rId8"/>
    <p:sldId id="307" r:id="rId9"/>
    <p:sldId id="349" r:id="rId10"/>
    <p:sldId id="308" r:id="rId11"/>
    <p:sldId id="309" r:id="rId12"/>
    <p:sldId id="310" r:id="rId13"/>
    <p:sldId id="311" r:id="rId14"/>
    <p:sldId id="312" r:id="rId15"/>
    <p:sldId id="313" r:id="rId16"/>
    <p:sldId id="315" r:id="rId17"/>
    <p:sldId id="316" r:id="rId18"/>
    <p:sldId id="317" r:id="rId19"/>
    <p:sldId id="318" r:id="rId20"/>
    <p:sldId id="319" r:id="rId21"/>
    <p:sldId id="320" r:id="rId22"/>
    <p:sldId id="321" r:id="rId23"/>
    <p:sldId id="322" r:id="rId24"/>
    <p:sldId id="323" r:id="rId25"/>
    <p:sldId id="324" r:id="rId26"/>
    <p:sldId id="326" r:id="rId27"/>
    <p:sldId id="327" r:id="rId28"/>
    <p:sldId id="328" r:id="rId29"/>
    <p:sldId id="329" r:id="rId30"/>
    <p:sldId id="330" r:id="rId31"/>
    <p:sldId id="331" r:id="rId32"/>
    <p:sldId id="332" r:id="rId33"/>
    <p:sldId id="333" r:id="rId34"/>
    <p:sldId id="334" r:id="rId35"/>
    <p:sldId id="335" r:id="rId36"/>
    <p:sldId id="336" r:id="rId37"/>
    <p:sldId id="341" r:id="rId38"/>
    <p:sldId id="342" r:id="rId39"/>
    <p:sldId id="343" r:id="rId40"/>
    <p:sldId id="345" r:id="rId41"/>
    <p:sldId id="346" r:id="rId4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FF99FF"/>
    <a:srgbClr val="00FFFF"/>
    <a:srgbClr val="CC99FF"/>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5" d="100"/>
          <a:sy n="75" d="100"/>
        </p:scale>
        <p:origin x="-96"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notesMaster" Target="notesMasters/notes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48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DB34810-7715-476C-9B2C-AA6F65859E75}" type="slidenum">
              <a:rPr lang="en-US"/>
              <a:pPr>
                <a:defRPr/>
              </a:pPr>
              <a:t>‹#›</a:t>
            </a:fld>
            <a:endParaRPr lang="en-US"/>
          </a:p>
        </p:txBody>
      </p:sp>
    </p:spTree>
    <p:extLst>
      <p:ext uri="{BB962C8B-B14F-4D97-AF65-F5344CB8AC3E}">
        <p14:creationId xmlns:p14="http://schemas.microsoft.com/office/powerpoint/2010/main" val="1999782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A0847E5-4A72-45DB-80A1-C9471A52BC29}" type="slidenum">
              <a:rPr lang="en-US"/>
              <a:pPr/>
              <a:t>15</a:t>
            </a:fld>
            <a:endParaRPr lang="en-US"/>
          </a:p>
        </p:txBody>
      </p:sp>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p:txBody>
          <a:bodyPr/>
          <a:lstStyle/>
          <a:p>
            <a:r>
              <a:rPr lang="en-US" dirty="0"/>
              <a:t>A managed object should implement the system group. The manager by detecting the object, it will poll the new object to learn the values of objects in the system group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DC74A7D5-24FD-4EFF-B3EA-8F20FD43D970}" type="datetime1">
              <a:rPr lang="en-US" smtClean="0"/>
              <a:pPr/>
              <a:t>15-08-16</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pPr>
              <a:defRPr/>
            </a:pPr>
            <a:fld id="{90B6C3F8-2B62-48FC-8C25-80F1D4B88D18}" type="slidenum">
              <a:rPr lang="en-US" altLang="en-US" smtClean="0"/>
              <a:pPr>
                <a:defRPr/>
              </a:pPr>
              <a:t>‹#›</a:t>
            </a:fld>
            <a:endParaRPr lang="en-US" alt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EA3BA2-BDE2-48F9-9025-9108690A297E}" type="datetime1">
              <a:rPr lang="en-US" smtClean="0"/>
              <a:pPr/>
              <a:t>15-08-16</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pPr>
              <a:defRPr/>
            </a:pPr>
            <a:fld id="{ADC949B5-5ED7-45B2-8C5F-87FAE2A47E3F}" type="slidenum">
              <a:rPr lang="en-US" altLang="en-US" smtClean="0"/>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9EFE1D-39E7-4985-99B6-10A01277C12B}" type="datetime1">
              <a:rPr lang="en-US" smtClean="0"/>
              <a:pPr/>
              <a:t>15-08-16</a:t>
            </a:fld>
            <a:endParaRPr lang="en-US" altLang="en-US"/>
          </a:p>
        </p:txBody>
      </p:sp>
      <p:sp>
        <p:nvSpPr>
          <p:cNvPr id="5" name="Footer Placeholder 4"/>
          <p:cNvSpPr>
            <a:spLocks noGrp="1"/>
          </p:cNvSpPr>
          <p:nvPr>
            <p:ph type="ftr" sz="quarter" idx="11"/>
          </p:nvPr>
        </p:nvSpPr>
        <p:spPr>
          <a:xfrm>
            <a:off x="2640597" y="6377459"/>
            <a:ext cx="3836404" cy="365125"/>
          </a:xfrm>
        </p:spPr>
        <p:txBody>
          <a:bodyPr/>
          <a:lstStyle/>
          <a:p>
            <a:endParaRPr lang="en-US" altLang="en-US"/>
          </a:p>
        </p:txBody>
      </p:sp>
      <p:sp>
        <p:nvSpPr>
          <p:cNvPr id="6" name="Slide Number Placeholder 5"/>
          <p:cNvSpPr>
            <a:spLocks noGrp="1"/>
          </p:cNvSpPr>
          <p:nvPr>
            <p:ph type="sldNum" sz="quarter" idx="12"/>
          </p:nvPr>
        </p:nvSpPr>
        <p:spPr/>
        <p:txBody>
          <a:bodyPr/>
          <a:lstStyle/>
          <a:p>
            <a:pPr>
              <a:defRPr/>
            </a:pPr>
            <a:fld id="{C9C59BA9-7FE4-4319-8465-DCE253C95472}" type="slidenum">
              <a:rPr lang="en-US" altLang="en-US" smtClean="0"/>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2055129-CBC7-4A7B-BCE8-34FC3D5455E8}" type="datetime1">
              <a:rPr lang="en-US" smtClean="0"/>
              <a:pPr/>
              <a:t>15-08-16</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pPr>
              <a:defRPr/>
            </a:pPr>
            <a:fld id="{083FDE61-6DB7-42B5-B213-519BFB402FBE}" type="slidenum">
              <a:rPr lang="en-US" altLang="en-US" smtClean="0"/>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17C78E0-9957-42A4-A300-6BD9CD57B8E9}" type="datetime1">
              <a:rPr lang="en-US" smtClean="0"/>
              <a:pPr/>
              <a:t>15-08-16</a:t>
            </a:fld>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pPr>
              <a:defRPr/>
            </a:pPr>
            <a:fld id="{4274A814-95A0-4169-B6BD-7A1A5766B391}" type="slidenum">
              <a:rPr lang="en-US" altLang="en-US" smtClean="0"/>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35BC30C-8D36-42A9-BC39-C2D92553BE51}" type="datetime1">
              <a:rPr lang="en-US" smtClean="0"/>
              <a:pPr/>
              <a:t>15-08-16</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pPr>
              <a:defRPr/>
            </a:pPr>
            <a:fld id="{7A14CE4F-FF1C-4396-AF6C-13C3161EF6B7}" type="slidenum">
              <a:rPr lang="en-US" altLang="en-US" smtClean="0"/>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1989CDB-0EFA-4827-BC8D-A1FF10951E23}" type="datetime1">
              <a:rPr lang="en-US" smtClean="0"/>
              <a:pPr/>
              <a:t>15-08-16</a:t>
            </a:fld>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pPr>
              <a:defRPr/>
            </a:pPr>
            <a:fld id="{D91E75EE-C621-43C4-A964-9EA6B43ED8D9}" type="slidenum">
              <a:rPr lang="en-US" altLang="en-US" smtClean="0"/>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727D5A2-4625-4AE5-AA0D-164E8C5DE461}" type="datetime1">
              <a:rPr lang="en-US" smtClean="0"/>
              <a:pPr/>
              <a:t>15-08-16</a:t>
            </a:fld>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pPr>
              <a:defRPr/>
            </a:pPr>
            <a:fld id="{00B79C2C-C25C-4DC6-8BF1-B1D5B513CA29}" type="slidenum">
              <a:rPr lang="en-US" altLang="en-US" smtClean="0"/>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12C551-79B4-4ED2-9AC3-49DB233AAFCE}" type="datetime1">
              <a:rPr lang="en-US" smtClean="0"/>
              <a:pPr/>
              <a:t>15-08-16</a:t>
            </a:fld>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pPr>
              <a:defRPr/>
            </a:pPr>
            <a:fld id="{885F405F-1637-4F5F-B595-48DB63026E45}" type="slidenum">
              <a:rPr lang="en-US" altLang="en-US" smtClean="0"/>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2E2A8EC-6CFE-4A4A-92AE-0C895CC68C7F}" type="datetime1">
              <a:rPr lang="en-US" smtClean="0"/>
              <a:pPr/>
              <a:t>15-08-16</a:t>
            </a:fld>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pPr>
              <a:defRPr/>
            </a:pPr>
            <a:fld id="{57408DD0-CBEE-4033-9F82-79E509AD8874}" type="slidenum">
              <a:rPr lang="en-US" altLang="en-US" smtClean="0"/>
              <a:pPr>
                <a:defRPr/>
              </a:pPr>
              <a:t>‹#›</a:t>
            </a:fld>
            <a:endParaRPr lang="en-US" alt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78CB5569-5B48-4875-9CB3-3E18750FD705}" type="datetime1">
              <a:rPr lang="en-US" smtClean="0"/>
              <a:pPr/>
              <a:t>15-08-16</a:t>
            </a:fld>
            <a:endParaRPr lang="en-US" alt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ltLang="en-US"/>
          </a:p>
        </p:txBody>
      </p:sp>
      <p:sp>
        <p:nvSpPr>
          <p:cNvPr id="7" name="Slide Number Placeholder 6"/>
          <p:cNvSpPr>
            <a:spLocks noGrp="1"/>
          </p:cNvSpPr>
          <p:nvPr>
            <p:ph type="sldNum" sz="quarter" idx="12"/>
          </p:nvPr>
        </p:nvSpPr>
        <p:spPr>
          <a:xfrm>
            <a:off x="8339328" y="1170432"/>
            <a:ext cx="733864" cy="201168"/>
          </a:xfrm>
        </p:spPr>
        <p:txBody>
          <a:bodyPr/>
          <a:lstStyle/>
          <a:p>
            <a:pPr>
              <a:defRPr/>
            </a:pPr>
            <a:fld id="{62794FE5-194F-48FA-B9C7-6F5D29D7EF7F}" type="slidenum">
              <a:rPr lang="en-US" altLang="en-US" smtClean="0"/>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21EBE1F-3B01-4C1C-BBA7-448A94405C06}" type="datetime1">
              <a:rPr lang="en-US" smtClean="0"/>
              <a:pPr/>
              <a:t>15-08-16</a:t>
            </a:fld>
            <a:endParaRPr lang="en-US" alt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lt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3BCBEDC8-B910-4178-AE60-CDAC9D2836C5}" type="slidenum">
              <a:rPr lang="en-US" altLang="en-US" smtClean="0"/>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ftr="0" dt="0"/>
  <p:txStyles>
    <p:titleStyle>
      <a:lvl1pPr algn="l" rtl="0" eaLnBrk="1" latinLnBrk="0" hangingPunct="1">
        <a:spcBef>
          <a:spcPct val="0"/>
        </a:spcBef>
        <a:buNone/>
        <a:defRPr kumimoji="0" sz="4500" b="1" kern="1200">
          <a:solidFill>
            <a:schemeClr val="accent1">
              <a:satMod val="150000"/>
            </a:schemeClr>
          </a:solidFill>
          <a:effectLst/>
          <a:latin typeface="Arial" pitchFamily="34" charset="0"/>
          <a:ea typeface="+mj-ea"/>
          <a:cs typeface="Arial" pitchFamily="34" charset="0"/>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Arial" pitchFamily="34" charset="0"/>
          <a:ea typeface="+mn-ea"/>
          <a:cs typeface="Arial" pitchFamily="34" charset="0"/>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Arial" pitchFamily="34" charset="0"/>
          <a:ea typeface="+mn-ea"/>
          <a:cs typeface="Arial" pitchFamily="34" charset="0"/>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Arial" pitchFamily="34" charset="0"/>
          <a:ea typeface="+mn-ea"/>
          <a:cs typeface="Arial" pitchFamily="34" charset="0"/>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Arial" pitchFamily="34" charset="0"/>
          <a:ea typeface="+mn-ea"/>
          <a:cs typeface="Arial" pitchFamily="34" charset="0"/>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Arial" pitchFamily="34" charset="0"/>
          <a:ea typeface="+mn-ea"/>
          <a:cs typeface="Arial" pitchFamily="34" charset="0"/>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oleObject" Target="../embeddings/Microsoft_Word_97_-_2004_Document1.doc"/><Relationship Id="rId5"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42938" y="1238250"/>
            <a:ext cx="7786687" cy="2619375"/>
          </a:xfrm>
        </p:spPr>
        <p:txBody>
          <a:bodyPr/>
          <a:lstStyle/>
          <a:p>
            <a:pPr algn="ctr" eaLnBrk="1" hangingPunct="1"/>
            <a:r>
              <a:rPr lang="en-US" sz="3800" b="1" i="1" dirty="0" smtClean="0"/>
              <a:t/>
            </a:r>
            <a:br>
              <a:rPr lang="en-US" sz="3800" b="1" i="1" dirty="0" smtClean="0"/>
            </a:br>
            <a:r>
              <a:rPr lang="en-US" sz="3800" b="1" i="1" dirty="0" smtClean="0"/>
              <a:t> </a:t>
            </a:r>
            <a:r>
              <a:rPr lang="en-US" sz="3800" b="1" dirty="0" smtClean="0"/>
              <a:t>Lec8:</a:t>
            </a:r>
            <a:r>
              <a:rPr lang="en-US" sz="3800" b="1" i="1" dirty="0" smtClean="0"/>
              <a:t> </a:t>
            </a:r>
            <a:r>
              <a:rPr lang="en-US" sz="4000" dirty="0" smtClean="0"/>
              <a:t>SNMP v1</a:t>
            </a:r>
          </a:p>
        </p:txBody>
      </p:sp>
      <p:sp>
        <p:nvSpPr>
          <p:cNvPr id="5" name="Rectangle 6"/>
          <p:cNvSpPr>
            <a:spLocks noGrp="1" noChangeArrowheads="1"/>
          </p:cNvSpPr>
          <p:nvPr>
            <p:ph type="sldNum" sz="quarter" idx="12"/>
          </p:nvPr>
        </p:nvSpPr>
        <p:spPr/>
        <p:txBody>
          <a:bodyPr/>
          <a:lstStyle/>
          <a:p>
            <a:pPr>
              <a:defRPr/>
            </a:pPr>
            <a:fld id="{537A5424-513A-4B61-A48B-BC3E6C7231DD}" type="slidenum">
              <a:rPr lang="en-US" altLang="en-US"/>
              <a:pPr>
                <a:defRPr/>
              </a:pPr>
              <a:t>1</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ChangeArrowheads="1"/>
          </p:cNvSpPr>
          <p:nvPr>
            <p:ph type="title"/>
          </p:nvPr>
        </p:nvSpPr>
        <p:spPr/>
        <p:txBody>
          <a:bodyPr/>
          <a:lstStyle/>
          <a:p>
            <a:r>
              <a:rPr lang="en-US" sz="3200"/>
              <a:t>Message Format-variable bindings</a:t>
            </a:r>
          </a:p>
        </p:txBody>
      </p:sp>
      <p:sp>
        <p:nvSpPr>
          <p:cNvPr id="20" name="Slide Number Placeholder 19"/>
          <p:cNvSpPr>
            <a:spLocks noGrp="1"/>
          </p:cNvSpPr>
          <p:nvPr>
            <p:ph type="sldNum" sz="quarter" idx="12"/>
          </p:nvPr>
        </p:nvSpPr>
        <p:spPr/>
        <p:txBody>
          <a:bodyPr/>
          <a:lstStyle/>
          <a:p>
            <a:pPr>
              <a:defRPr/>
            </a:pPr>
            <a:fld id="{885F405F-1637-4F5F-B595-48DB63026E45}" type="slidenum">
              <a:rPr lang="en-US" altLang="en-US" smtClean="0"/>
              <a:pPr>
                <a:defRPr/>
              </a:pPr>
              <a:t>10</a:t>
            </a:fld>
            <a:endParaRPr lang="en-US" altLang="en-US"/>
          </a:p>
        </p:txBody>
      </p:sp>
      <p:grpSp>
        <p:nvGrpSpPr>
          <p:cNvPr id="2" name="Group 11"/>
          <p:cNvGrpSpPr>
            <a:grpSpLocks/>
          </p:cNvGrpSpPr>
          <p:nvPr/>
        </p:nvGrpSpPr>
        <p:grpSpPr bwMode="auto">
          <a:xfrm>
            <a:off x="899592" y="1650504"/>
            <a:ext cx="7467600" cy="914400"/>
            <a:chOff x="480" y="816"/>
            <a:chExt cx="4704" cy="576"/>
          </a:xfrm>
        </p:grpSpPr>
        <p:sp>
          <p:nvSpPr>
            <p:cNvPr id="413708" name="Rectangle 12"/>
            <p:cNvSpPr>
              <a:spLocks noChangeArrowheads="1"/>
            </p:cNvSpPr>
            <p:nvPr/>
          </p:nvSpPr>
          <p:spPr bwMode="auto">
            <a:xfrm>
              <a:off x="480" y="816"/>
              <a:ext cx="1200" cy="576"/>
            </a:xfrm>
            <a:prstGeom prst="rect">
              <a:avLst/>
            </a:prstGeom>
            <a:solidFill>
              <a:srgbClr val="FFFF9D"/>
            </a:solidFill>
            <a:ln w="12700">
              <a:solidFill>
                <a:schemeClr val="tx1"/>
              </a:solidFill>
              <a:miter lim="800000"/>
              <a:headEnd/>
              <a:tailEnd/>
            </a:ln>
            <a:effectLst/>
          </p:spPr>
          <p:txBody>
            <a:bodyPr wrap="none" anchor="ctr"/>
            <a:lstStyle/>
            <a:p>
              <a:pPr algn="ctr" eaLnBrk="0" hangingPunct="0"/>
              <a:endParaRPr lang="de-CH" sz="2000">
                <a:latin typeface="Arial" charset="0"/>
              </a:endParaRPr>
            </a:p>
          </p:txBody>
        </p:sp>
        <p:sp>
          <p:nvSpPr>
            <p:cNvPr id="413709" name="Rectangle 13"/>
            <p:cNvSpPr>
              <a:spLocks noChangeArrowheads="1"/>
            </p:cNvSpPr>
            <p:nvPr/>
          </p:nvSpPr>
          <p:spPr bwMode="auto">
            <a:xfrm>
              <a:off x="528"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name</a:t>
              </a:r>
            </a:p>
          </p:txBody>
        </p:sp>
        <p:sp>
          <p:nvSpPr>
            <p:cNvPr id="413710" name="Rectangle 14"/>
            <p:cNvSpPr>
              <a:spLocks noChangeArrowheads="1"/>
            </p:cNvSpPr>
            <p:nvPr/>
          </p:nvSpPr>
          <p:spPr bwMode="auto">
            <a:xfrm>
              <a:off x="1104"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value</a:t>
              </a:r>
            </a:p>
          </p:txBody>
        </p:sp>
        <p:sp>
          <p:nvSpPr>
            <p:cNvPr id="413711" name="Text Box 15"/>
            <p:cNvSpPr txBox="1">
              <a:spLocks noChangeArrowheads="1"/>
            </p:cNvSpPr>
            <p:nvPr/>
          </p:nvSpPr>
          <p:spPr bwMode="auto">
            <a:xfrm>
              <a:off x="528" y="816"/>
              <a:ext cx="1056" cy="231"/>
            </a:xfrm>
            <a:prstGeom prst="rect">
              <a:avLst/>
            </a:prstGeom>
            <a:noFill/>
            <a:ln w="12700">
              <a:noFill/>
              <a:miter lim="800000"/>
              <a:headEnd/>
              <a:tailEnd/>
            </a:ln>
            <a:effectLst/>
          </p:spPr>
          <p:txBody>
            <a:bodyPr anchor="ctr">
              <a:spAutoFit/>
            </a:bodyPr>
            <a:lstStyle/>
            <a:p>
              <a:pPr algn="ctr" eaLnBrk="0" hangingPunct="0"/>
              <a:r>
                <a:rPr lang="de-DE" sz="1800">
                  <a:latin typeface="Arial" charset="0"/>
                </a:rPr>
                <a:t>var-bind 1</a:t>
              </a:r>
            </a:p>
          </p:txBody>
        </p:sp>
        <p:sp>
          <p:nvSpPr>
            <p:cNvPr id="413712" name="Rectangle 16"/>
            <p:cNvSpPr>
              <a:spLocks noChangeArrowheads="1"/>
            </p:cNvSpPr>
            <p:nvPr/>
          </p:nvSpPr>
          <p:spPr bwMode="auto">
            <a:xfrm>
              <a:off x="1680" y="816"/>
              <a:ext cx="1200" cy="576"/>
            </a:xfrm>
            <a:prstGeom prst="rect">
              <a:avLst/>
            </a:prstGeom>
            <a:solidFill>
              <a:srgbClr val="FFFF9D"/>
            </a:solidFill>
            <a:ln w="12700">
              <a:solidFill>
                <a:schemeClr val="tx1"/>
              </a:solidFill>
              <a:miter lim="800000"/>
              <a:headEnd/>
              <a:tailEnd/>
            </a:ln>
            <a:effectLst/>
          </p:spPr>
          <p:txBody>
            <a:bodyPr wrap="none" anchor="ctr"/>
            <a:lstStyle/>
            <a:p>
              <a:pPr algn="ctr" eaLnBrk="0" hangingPunct="0"/>
              <a:endParaRPr lang="de-CH" sz="2000">
                <a:latin typeface="Arial" charset="0"/>
              </a:endParaRPr>
            </a:p>
          </p:txBody>
        </p:sp>
        <p:sp>
          <p:nvSpPr>
            <p:cNvPr id="413713" name="Rectangle 17"/>
            <p:cNvSpPr>
              <a:spLocks noChangeArrowheads="1"/>
            </p:cNvSpPr>
            <p:nvPr/>
          </p:nvSpPr>
          <p:spPr bwMode="auto">
            <a:xfrm>
              <a:off x="1728"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name</a:t>
              </a:r>
            </a:p>
          </p:txBody>
        </p:sp>
        <p:sp>
          <p:nvSpPr>
            <p:cNvPr id="413714" name="Rectangle 18"/>
            <p:cNvSpPr>
              <a:spLocks noChangeArrowheads="1"/>
            </p:cNvSpPr>
            <p:nvPr/>
          </p:nvSpPr>
          <p:spPr bwMode="auto">
            <a:xfrm>
              <a:off x="2304"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value</a:t>
              </a:r>
            </a:p>
          </p:txBody>
        </p:sp>
        <p:sp>
          <p:nvSpPr>
            <p:cNvPr id="413715" name="Text Box 19"/>
            <p:cNvSpPr txBox="1">
              <a:spLocks noChangeArrowheads="1"/>
            </p:cNvSpPr>
            <p:nvPr/>
          </p:nvSpPr>
          <p:spPr bwMode="auto">
            <a:xfrm>
              <a:off x="1728" y="816"/>
              <a:ext cx="1056" cy="231"/>
            </a:xfrm>
            <a:prstGeom prst="rect">
              <a:avLst/>
            </a:prstGeom>
            <a:noFill/>
            <a:ln w="12700">
              <a:noFill/>
              <a:miter lim="800000"/>
              <a:headEnd/>
              <a:tailEnd/>
            </a:ln>
            <a:effectLst/>
          </p:spPr>
          <p:txBody>
            <a:bodyPr anchor="ctr">
              <a:spAutoFit/>
            </a:bodyPr>
            <a:lstStyle/>
            <a:p>
              <a:pPr algn="ctr" eaLnBrk="0" hangingPunct="0"/>
              <a:r>
                <a:rPr lang="de-DE" sz="1800">
                  <a:latin typeface="Arial" charset="0"/>
                </a:rPr>
                <a:t>var-bind 2</a:t>
              </a:r>
            </a:p>
          </p:txBody>
        </p:sp>
        <p:sp>
          <p:nvSpPr>
            <p:cNvPr id="413716" name="Rectangle 20"/>
            <p:cNvSpPr>
              <a:spLocks noChangeArrowheads="1"/>
            </p:cNvSpPr>
            <p:nvPr/>
          </p:nvSpPr>
          <p:spPr bwMode="auto">
            <a:xfrm>
              <a:off x="3984" y="816"/>
              <a:ext cx="1200" cy="576"/>
            </a:xfrm>
            <a:prstGeom prst="rect">
              <a:avLst/>
            </a:prstGeom>
            <a:solidFill>
              <a:srgbClr val="FFFF9D"/>
            </a:solidFill>
            <a:ln w="12700">
              <a:solidFill>
                <a:schemeClr val="tx1"/>
              </a:solidFill>
              <a:miter lim="800000"/>
              <a:headEnd/>
              <a:tailEnd/>
            </a:ln>
            <a:effectLst/>
          </p:spPr>
          <p:txBody>
            <a:bodyPr wrap="none" anchor="ctr"/>
            <a:lstStyle/>
            <a:p>
              <a:pPr algn="ctr" eaLnBrk="0" hangingPunct="0"/>
              <a:endParaRPr lang="de-CH" sz="2000">
                <a:latin typeface="Arial" charset="0"/>
              </a:endParaRPr>
            </a:p>
          </p:txBody>
        </p:sp>
        <p:sp>
          <p:nvSpPr>
            <p:cNvPr id="413717" name="Rectangle 21"/>
            <p:cNvSpPr>
              <a:spLocks noChangeArrowheads="1"/>
            </p:cNvSpPr>
            <p:nvPr/>
          </p:nvSpPr>
          <p:spPr bwMode="auto">
            <a:xfrm>
              <a:off x="4032"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name</a:t>
              </a:r>
            </a:p>
          </p:txBody>
        </p:sp>
        <p:sp>
          <p:nvSpPr>
            <p:cNvPr id="413718" name="Rectangle 22"/>
            <p:cNvSpPr>
              <a:spLocks noChangeArrowheads="1"/>
            </p:cNvSpPr>
            <p:nvPr/>
          </p:nvSpPr>
          <p:spPr bwMode="auto">
            <a:xfrm>
              <a:off x="4608" y="1056"/>
              <a:ext cx="528" cy="288"/>
            </a:xfrm>
            <a:prstGeom prst="rect">
              <a:avLst/>
            </a:prstGeom>
            <a:solidFill>
              <a:srgbClr val="A3FBB8"/>
            </a:solidFill>
            <a:ln w="12700">
              <a:solidFill>
                <a:schemeClr val="tx1"/>
              </a:solidFill>
              <a:miter lim="800000"/>
              <a:headEnd/>
              <a:tailEnd/>
            </a:ln>
            <a:effectLst/>
          </p:spPr>
          <p:txBody>
            <a:bodyPr wrap="none" anchor="ctr"/>
            <a:lstStyle/>
            <a:p>
              <a:pPr algn="ctr" eaLnBrk="0" hangingPunct="0"/>
              <a:r>
                <a:rPr lang="de-DE" sz="2000">
                  <a:latin typeface="Arial" charset="0"/>
                </a:rPr>
                <a:t>value</a:t>
              </a:r>
            </a:p>
          </p:txBody>
        </p:sp>
        <p:sp>
          <p:nvSpPr>
            <p:cNvPr id="413719" name="Text Box 23"/>
            <p:cNvSpPr txBox="1">
              <a:spLocks noChangeArrowheads="1"/>
            </p:cNvSpPr>
            <p:nvPr/>
          </p:nvSpPr>
          <p:spPr bwMode="auto">
            <a:xfrm>
              <a:off x="4080" y="816"/>
              <a:ext cx="1056" cy="231"/>
            </a:xfrm>
            <a:prstGeom prst="rect">
              <a:avLst/>
            </a:prstGeom>
            <a:noFill/>
            <a:ln w="12700">
              <a:noFill/>
              <a:miter lim="800000"/>
              <a:headEnd/>
              <a:tailEnd/>
            </a:ln>
            <a:effectLst/>
          </p:spPr>
          <p:txBody>
            <a:bodyPr anchor="ctr">
              <a:spAutoFit/>
            </a:bodyPr>
            <a:lstStyle/>
            <a:p>
              <a:pPr algn="ctr" eaLnBrk="0" hangingPunct="0"/>
              <a:r>
                <a:rPr lang="de-DE" sz="1800">
                  <a:latin typeface="Arial" charset="0"/>
                </a:rPr>
                <a:t>var-bind n</a:t>
              </a:r>
            </a:p>
          </p:txBody>
        </p:sp>
        <p:sp>
          <p:nvSpPr>
            <p:cNvPr id="413720" name="Text Box 24"/>
            <p:cNvSpPr txBox="1">
              <a:spLocks noChangeArrowheads="1"/>
            </p:cNvSpPr>
            <p:nvPr/>
          </p:nvSpPr>
          <p:spPr bwMode="auto">
            <a:xfrm>
              <a:off x="2880" y="961"/>
              <a:ext cx="1056" cy="327"/>
            </a:xfrm>
            <a:prstGeom prst="rect">
              <a:avLst/>
            </a:prstGeom>
            <a:noFill/>
            <a:ln w="12700">
              <a:noFill/>
              <a:miter lim="800000"/>
              <a:headEnd/>
              <a:tailEnd/>
            </a:ln>
            <a:effectLst/>
          </p:spPr>
          <p:txBody>
            <a:bodyPr anchor="ctr">
              <a:spAutoFit/>
            </a:bodyPr>
            <a:lstStyle/>
            <a:p>
              <a:pPr algn="ctr" eaLnBrk="0" hangingPunct="0"/>
              <a:r>
                <a:rPr lang="de-DE" sz="2800">
                  <a:latin typeface="Arial" charset="0"/>
                </a:rPr>
                <a:t>. . .</a:t>
              </a:r>
            </a:p>
          </p:txBody>
        </p:sp>
      </p:grpSp>
      <p:sp>
        <p:nvSpPr>
          <p:cNvPr id="413721" name="Rectangle 25"/>
          <p:cNvSpPr>
            <a:spLocks noChangeArrowheads="1"/>
          </p:cNvSpPr>
          <p:nvPr/>
        </p:nvSpPr>
        <p:spPr bwMode="auto">
          <a:xfrm>
            <a:off x="899592" y="2806824"/>
            <a:ext cx="7620000" cy="3430488"/>
          </a:xfrm>
          <a:prstGeom prst="rect">
            <a:avLst/>
          </a:prstGeom>
          <a:noFill/>
          <a:ln w="9525">
            <a:noFill/>
            <a:miter lim="800000"/>
            <a:headEnd/>
            <a:tailEnd/>
          </a:ln>
          <a:effectLst/>
        </p:spPr>
        <p:txBody>
          <a:bodyPr/>
          <a:lstStyle/>
          <a:p>
            <a:pPr eaLnBrk="0" hangingPunct="0">
              <a:spcBef>
                <a:spcPct val="50000"/>
              </a:spcBef>
              <a:buClr>
                <a:srgbClr val="FF0000"/>
              </a:buClr>
              <a:buSzPct val="85000"/>
              <a:buFont typeface="ZapfDingbats" pitchFamily="82" charset="2"/>
              <a:buNone/>
            </a:pPr>
            <a:r>
              <a:rPr lang="de-DE" sz="1800" dirty="0">
                <a:latin typeface="Courier New" pitchFamily="49" charset="0"/>
              </a:rPr>
              <a:t>VarBindList</a:t>
            </a:r>
            <a:r>
              <a:rPr lang="de-DE" sz="1800" dirty="0">
                <a:solidFill>
                  <a:srgbClr val="FF0000"/>
                </a:solidFill>
                <a:latin typeface="Courier New" pitchFamily="49" charset="0"/>
              </a:rPr>
              <a:t>  ::=</a:t>
            </a:r>
            <a:r>
              <a:rPr lang="de-DE" sz="1800" dirty="0">
                <a:latin typeface="Courier New" pitchFamily="49" charset="0"/>
              </a:rPr>
              <a:t> SEQUENCE OF VarBind</a:t>
            </a:r>
          </a:p>
          <a:p>
            <a:pPr eaLnBrk="0" hangingPunct="0">
              <a:spcBef>
                <a:spcPct val="50000"/>
              </a:spcBef>
              <a:buClr>
                <a:srgbClr val="FF0000"/>
              </a:buClr>
              <a:buSzPct val="85000"/>
              <a:buFont typeface="ZapfDingbats" pitchFamily="82" charset="2"/>
              <a:buNone/>
            </a:pPr>
            <a:r>
              <a:rPr lang="de-DE" sz="1800" dirty="0">
                <a:latin typeface="Courier New" pitchFamily="49" charset="0"/>
              </a:rPr>
              <a:t>VarBind    </a:t>
            </a:r>
            <a:r>
              <a:rPr lang="de-DE" sz="1800" dirty="0">
                <a:solidFill>
                  <a:srgbClr val="FF0000"/>
                </a:solidFill>
                <a:latin typeface="Courier New" pitchFamily="49" charset="0"/>
              </a:rPr>
              <a:t>  ::=</a:t>
            </a:r>
            <a:r>
              <a:rPr lang="de-DE" sz="1800" dirty="0">
                <a:latin typeface="Courier New" pitchFamily="49" charset="0"/>
              </a:rPr>
              <a:t> SEQUENCE {</a:t>
            </a:r>
            <a:br>
              <a:rPr lang="de-DE" sz="1800" dirty="0">
                <a:latin typeface="Courier New" pitchFamily="49" charset="0"/>
              </a:rPr>
            </a:br>
            <a:r>
              <a:rPr lang="de-DE" sz="1800" dirty="0">
                <a:latin typeface="Courier New" pitchFamily="49" charset="0"/>
              </a:rPr>
              <a:t>   name  ObjectName,</a:t>
            </a:r>
            <a:br>
              <a:rPr lang="de-DE" sz="1800" dirty="0">
                <a:latin typeface="Courier New" pitchFamily="49" charset="0"/>
              </a:rPr>
            </a:br>
            <a:r>
              <a:rPr lang="de-DE" sz="1800" dirty="0">
                <a:latin typeface="Courier New" pitchFamily="49" charset="0"/>
              </a:rPr>
              <a:t>   value ObjectSyntax</a:t>
            </a:r>
            <a:br>
              <a:rPr lang="de-DE" sz="1800" dirty="0">
                <a:latin typeface="Courier New" pitchFamily="49" charset="0"/>
              </a:rPr>
            </a:br>
            <a:r>
              <a:rPr lang="de-DE" sz="1800" dirty="0">
                <a:latin typeface="Courier New" pitchFamily="49" charset="0"/>
              </a:rPr>
              <a:t>}</a:t>
            </a:r>
          </a:p>
          <a:p>
            <a:pPr eaLnBrk="0" hangingPunct="0">
              <a:spcBef>
                <a:spcPct val="50000"/>
              </a:spcBef>
              <a:buClr>
                <a:srgbClr val="FF0000"/>
              </a:buClr>
              <a:buSzPct val="85000"/>
              <a:buFont typeface="ZapfDingbats" pitchFamily="82" charset="2"/>
              <a:buNone/>
            </a:pPr>
            <a:r>
              <a:rPr lang="de-DE" sz="1800" dirty="0">
                <a:latin typeface="Courier New" pitchFamily="49" charset="0"/>
              </a:rPr>
              <a:t>ObjectName</a:t>
            </a:r>
            <a:r>
              <a:rPr lang="de-DE" sz="1800" dirty="0">
                <a:solidFill>
                  <a:srgbClr val="FF0000"/>
                </a:solidFill>
                <a:latin typeface="Courier New" pitchFamily="49" charset="0"/>
              </a:rPr>
              <a:t>   ::=</a:t>
            </a:r>
            <a:r>
              <a:rPr lang="de-DE" sz="1800" dirty="0">
                <a:latin typeface="Courier New" pitchFamily="49" charset="0"/>
              </a:rPr>
              <a:t> OBJECT IDENTIFIER</a:t>
            </a:r>
          </a:p>
          <a:p>
            <a:pPr eaLnBrk="0" hangingPunct="0">
              <a:spcBef>
                <a:spcPct val="50000"/>
              </a:spcBef>
              <a:buClr>
                <a:srgbClr val="FF0000"/>
              </a:buClr>
              <a:buSzPct val="85000"/>
              <a:buFont typeface="ZapfDingbats" pitchFamily="82" charset="2"/>
              <a:buNone/>
            </a:pPr>
            <a:r>
              <a:rPr lang="de-DE" sz="1800" dirty="0">
                <a:latin typeface="Courier New" pitchFamily="49" charset="0"/>
              </a:rPr>
              <a:t>ObjectSyntax </a:t>
            </a:r>
            <a:r>
              <a:rPr lang="de-DE" sz="1800" dirty="0">
                <a:solidFill>
                  <a:srgbClr val="FF0000"/>
                </a:solidFill>
                <a:latin typeface="Courier New" pitchFamily="49" charset="0"/>
              </a:rPr>
              <a:t>::=</a:t>
            </a:r>
            <a:r>
              <a:rPr lang="de-DE" sz="1800" dirty="0">
                <a:latin typeface="Courier New" pitchFamily="49" charset="0"/>
              </a:rPr>
              <a:t> CHOICE {</a:t>
            </a:r>
            <a:br>
              <a:rPr lang="de-DE" sz="1800" dirty="0">
                <a:latin typeface="Courier New" pitchFamily="49" charset="0"/>
              </a:rPr>
            </a:br>
            <a:r>
              <a:rPr lang="de-DE" sz="1800" dirty="0">
                <a:latin typeface="Courier New" pitchFamily="49" charset="0"/>
              </a:rPr>
              <a:t>   simple           SimpleSyntax,</a:t>
            </a:r>
            <a:br>
              <a:rPr lang="de-DE" sz="1800" dirty="0">
                <a:latin typeface="Courier New" pitchFamily="49" charset="0"/>
              </a:rPr>
            </a:br>
            <a:r>
              <a:rPr lang="de-DE" sz="1800" dirty="0">
                <a:latin typeface="Courier New" pitchFamily="49" charset="0"/>
              </a:rPr>
              <a:t>   application-wide ApplicationSyntax</a:t>
            </a:r>
            <a:br>
              <a:rPr lang="de-DE" sz="1800" dirty="0">
                <a:latin typeface="Courier New" pitchFamily="49" charset="0"/>
              </a:rPr>
            </a:br>
            <a:r>
              <a:rPr lang="de-DE" sz="1800" dirty="0">
                <a:latin typeface="Courier New" pitchFamily="49" charset="0"/>
              </a:rPr>
              <a:t>}</a:t>
            </a:r>
          </a:p>
        </p:txBody>
      </p:sp>
      <p:sp>
        <p:nvSpPr>
          <p:cNvPr id="413722" name="Freeform 26"/>
          <p:cNvSpPr>
            <a:spLocks/>
          </p:cNvSpPr>
          <p:nvPr/>
        </p:nvSpPr>
        <p:spPr bwMode="auto">
          <a:xfrm>
            <a:off x="2555776" y="4077072"/>
            <a:ext cx="1130300" cy="914400"/>
          </a:xfrm>
          <a:custGeom>
            <a:avLst/>
            <a:gdLst/>
            <a:ahLst/>
            <a:cxnLst>
              <a:cxn ang="0">
                <a:pos x="672" y="0"/>
              </a:cxn>
              <a:cxn ang="0">
                <a:pos x="624" y="96"/>
              </a:cxn>
              <a:cxn ang="0">
                <a:pos x="144" y="240"/>
              </a:cxn>
              <a:cxn ang="0">
                <a:pos x="0" y="576"/>
              </a:cxn>
            </a:cxnLst>
            <a:rect l="0" t="0" r="r" b="b"/>
            <a:pathLst>
              <a:path w="712" h="576">
                <a:moveTo>
                  <a:pt x="672" y="0"/>
                </a:moveTo>
                <a:cubicBezTo>
                  <a:pt x="692" y="28"/>
                  <a:pt x="712" y="56"/>
                  <a:pt x="624" y="96"/>
                </a:cubicBezTo>
                <a:cubicBezTo>
                  <a:pt x="536" y="136"/>
                  <a:pt x="248" y="160"/>
                  <a:pt x="144" y="240"/>
                </a:cubicBezTo>
                <a:cubicBezTo>
                  <a:pt x="40" y="320"/>
                  <a:pt x="20" y="448"/>
                  <a:pt x="0" y="576"/>
                </a:cubicBezTo>
              </a:path>
            </a:pathLst>
          </a:custGeom>
          <a:noFill/>
          <a:ln w="9525" cap="flat" cmpd="sng">
            <a:solidFill>
              <a:srgbClr val="3333FF"/>
            </a:solidFill>
            <a:prstDash val="sysDot"/>
            <a:round/>
            <a:headEnd/>
            <a:tailEnd type="triangle" w="med" len="med"/>
          </a:ln>
          <a:effectLst/>
        </p:spPr>
        <p:txBody>
          <a:bodyPr/>
          <a:lstStyle/>
          <a:p>
            <a:endParaRPr lang="en-US"/>
          </a:p>
        </p:txBody>
      </p:sp>
      <p:sp>
        <p:nvSpPr>
          <p:cNvPr id="413723" name="Freeform 27"/>
          <p:cNvSpPr>
            <a:spLocks/>
          </p:cNvSpPr>
          <p:nvPr/>
        </p:nvSpPr>
        <p:spPr bwMode="auto">
          <a:xfrm rot="1334774" flipH="1">
            <a:off x="2065386" y="3680203"/>
            <a:ext cx="351602" cy="843062"/>
          </a:xfrm>
          <a:custGeom>
            <a:avLst/>
            <a:gdLst/>
            <a:ahLst/>
            <a:cxnLst>
              <a:cxn ang="0">
                <a:pos x="768" y="0"/>
              </a:cxn>
              <a:cxn ang="0">
                <a:pos x="816" y="240"/>
              </a:cxn>
              <a:cxn ang="0">
                <a:pos x="576" y="432"/>
              </a:cxn>
              <a:cxn ang="0">
                <a:pos x="192" y="480"/>
              </a:cxn>
              <a:cxn ang="0">
                <a:pos x="0" y="576"/>
              </a:cxn>
            </a:cxnLst>
            <a:rect l="0" t="0" r="r" b="b"/>
            <a:pathLst>
              <a:path w="848" h="576">
                <a:moveTo>
                  <a:pt x="768" y="0"/>
                </a:moveTo>
                <a:cubicBezTo>
                  <a:pt x="808" y="84"/>
                  <a:pt x="848" y="168"/>
                  <a:pt x="816" y="240"/>
                </a:cubicBezTo>
                <a:cubicBezTo>
                  <a:pt x="784" y="312"/>
                  <a:pt x="680" y="392"/>
                  <a:pt x="576" y="432"/>
                </a:cubicBezTo>
                <a:cubicBezTo>
                  <a:pt x="472" y="472"/>
                  <a:pt x="288" y="456"/>
                  <a:pt x="192" y="480"/>
                </a:cubicBezTo>
                <a:cubicBezTo>
                  <a:pt x="96" y="504"/>
                  <a:pt x="48" y="540"/>
                  <a:pt x="0" y="576"/>
                </a:cubicBezTo>
              </a:path>
            </a:pathLst>
          </a:custGeom>
          <a:noFill/>
          <a:ln w="9525" cap="flat" cmpd="sng">
            <a:solidFill>
              <a:srgbClr val="FF0000"/>
            </a:solidFill>
            <a:prstDash val="sysDot"/>
            <a:round/>
            <a:headEnd/>
            <a:tailEnd type="triangle" w="med" len="med"/>
          </a:ln>
          <a:effec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Grp="1" noChangeArrowheads="1"/>
          </p:cNvSpPr>
          <p:nvPr>
            <p:ph type="title"/>
          </p:nvPr>
        </p:nvSpPr>
        <p:spPr/>
        <p:txBody>
          <a:bodyPr/>
          <a:lstStyle/>
          <a:p>
            <a:r>
              <a:rPr lang="en-US" sz="3200"/>
              <a:t>Message Format-variable bindings</a:t>
            </a:r>
          </a:p>
        </p:txBody>
      </p:sp>
      <p:sp>
        <p:nvSpPr>
          <p:cNvPr id="4" name="Slide Number Placeholder 3"/>
          <p:cNvSpPr>
            <a:spLocks noGrp="1"/>
          </p:cNvSpPr>
          <p:nvPr>
            <p:ph type="sldNum" sz="quarter" idx="12"/>
          </p:nvPr>
        </p:nvSpPr>
        <p:spPr/>
        <p:txBody>
          <a:bodyPr/>
          <a:lstStyle/>
          <a:p>
            <a:pPr>
              <a:defRPr/>
            </a:pPr>
            <a:fld id="{885F405F-1637-4F5F-B595-48DB63026E45}" type="slidenum">
              <a:rPr lang="en-US" altLang="en-US" smtClean="0"/>
              <a:pPr>
                <a:defRPr/>
              </a:pPr>
              <a:t>11</a:t>
            </a:fld>
            <a:endParaRPr lang="en-US" altLang="en-US"/>
          </a:p>
        </p:txBody>
      </p:sp>
      <p:sp>
        <p:nvSpPr>
          <p:cNvPr id="414737" name="Rectangle 17"/>
          <p:cNvSpPr>
            <a:spLocks noChangeArrowheads="1"/>
          </p:cNvSpPr>
          <p:nvPr/>
        </p:nvSpPr>
        <p:spPr bwMode="auto">
          <a:xfrm>
            <a:off x="984448" y="1556792"/>
            <a:ext cx="7620000" cy="5181600"/>
          </a:xfrm>
          <a:prstGeom prst="rect">
            <a:avLst/>
          </a:prstGeom>
          <a:noFill/>
          <a:ln w="9525">
            <a:noFill/>
            <a:miter lim="800000"/>
            <a:headEnd/>
            <a:tailEnd/>
          </a:ln>
          <a:effectLst/>
        </p:spPr>
        <p:txBody>
          <a:bodyPr/>
          <a:lstStyle/>
          <a:p>
            <a:pPr eaLnBrk="0" hangingPunct="0">
              <a:spcBef>
                <a:spcPct val="50000"/>
              </a:spcBef>
              <a:buClr>
                <a:srgbClr val="FF0000"/>
              </a:buClr>
              <a:buSzPct val="85000"/>
              <a:buFont typeface="ZapfDingbats" pitchFamily="82" charset="2"/>
              <a:buNone/>
            </a:pPr>
            <a:r>
              <a:rPr lang="de-DE" sz="2000" dirty="0">
                <a:latin typeface="Courier New" pitchFamily="49" charset="0"/>
              </a:rPr>
              <a:t>SimpleSyntax</a:t>
            </a:r>
            <a:r>
              <a:rPr lang="de-DE" sz="2000" dirty="0">
                <a:solidFill>
                  <a:srgbClr val="FF0000"/>
                </a:solidFill>
                <a:latin typeface="Courier New" pitchFamily="49" charset="0"/>
              </a:rPr>
              <a:t> ::=</a:t>
            </a:r>
            <a:r>
              <a:rPr lang="de-DE" sz="2000" dirty="0">
                <a:latin typeface="Courier New" pitchFamily="49" charset="0"/>
              </a:rPr>
              <a:t> CHOICE {</a:t>
            </a:r>
            <a:r>
              <a:rPr lang="de-DE" sz="2000" dirty="0">
                <a:solidFill>
                  <a:srgbClr val="FF0000"/>
                </a:solidFill>
                <a:latin typeface="Courier New" pitchFamily="49" charset="0"/>
              </a:rPr>
              <a:t/>
            </a:r>
            <a:br>
              <a:rPr lang="de-DE" sz="2000" dirty="0">
                <a:solidFill>
                  <a:srgbClr val="FF0000"/>
                </a:solidFill>
                <a:latin typeface="Courier New" pitchFamily="49" charset="0"/>
              </a:rPr>
            </a:br>
            <a:r>
              <a:rPr lang="de-DE" sz="2000" dirty="0">
                <a:solidFill>
                  <a:srgbClr val="FF0000"/>
                </a:solidFill>
                <a:latin typeface="Courier New" pitchFamily="49" charset="0"/>
              </a:rPr>
              <a:t>   </a:t>
            </a:r>
            <a:r>
              <a:rPr lang="de-DE" sz="2000" dirty="0">
                <a:latin typeface="Courier New" pitchFamily="49" charset="0"/>
              </a:rPr>
              <a:t>number </a:t>
            </a:r>
            <a:r>
              <a:rPr lang="de-DE" sz="2000" dirty="0">
                <a:solidFill>
                  <a:srgbClr val="0099CC"/>
                </a:solidFill>
                <a:latin typeface="Courier New" pitchFamily="49" charset="0"/>
              </a:rPr>
              <a:t>INTEGER</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string </a:t>
            </a:r>
            <a:r>
              <a:rPr lang="de-DE" sz="2000" dirty="0">
                <a:solidFill>
                  <a:srgbClr val="0099CC"/>
                </a:solidFill>
                <a:latin typeface="Courier New" pitchFamily="49" charset="0"/>
              </a:rPr>
              <a:t>OCTET STRING</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object </a:t>
            </a:r>
            <a:r>
              <a:rPr lang="de-DE" sz="2000" dirty="0">
                <a:solidFill>
                  <a:srgbClr val="0099CC"/>
                </a:solidFill>
                <a:latin typeface="Courier New" pitchFamily="49" charset="0"/>
              </a:rPr>
              <a:t>OBJECT IDENTIFIER</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empty  </a:t>
            </a:r>
            <a:r>
              <a:rPr lang="de-DE" sz="2000" dirty="0">
                <a:solidFill>
                  <a:srgbClr val="0099CC"/>
                </a:solidFill>
                <a:latin typeface="Courier New" pitchFamily="49" charset="0"/>
              </a:rPr>
              <a:t>NULL</a:t>
            </a:r>
            <a:r>
              <a:rPr lang="de-DE" sz="2000" dirty="0">
                <a:latin typeface="Courier New" pitchFamily="49" charset="0"/>
              </a:rPr>
              <a:t/>
            </a:r>
            <a:br>
              <a:rPr lang="de-DE" sz="2000" dirty="0">
                <a:latin typeface="Courier New" pitchFamily="49" charset="0"/>
              </a:rPr>
            </a:br>
            <a:r>
              <a:rPr lang="de-DE" sz="2000" dirty="0">
                <a:latin typeface="Courier New" pitchFamily="49" charset="0"/>
              </a:rPr>
              <a:t>}</a:t>
            </a:r>
          </a:p>
          <a:p>
            <a:pPr eaLnBrk="0" hangingPunct="0">
              <a:spcBef>
                <a:spcPct val="50000"/>
              </a:spcBef>
              <a:buClr>
                <a:srgbClr val="FF0000"/>
              </a:buClr>
              <a:buSzPct val="85000"/>
              <a:buFont typeface="ZapfDingbats" pitchFamily="82" charset="2"/>
              <a:buNone/>
            </a:pPr>
            <a:r>
              <a:rPr lang="de-DE" sz="2000" dirty="0">
                <a:latin typeface="Courier New" pitchFamily="49" charset="0"/>
              </a:rPr>
              <a:t>ApplicationSyntax</a:t>
            </a:r>
            <a:r>
              <a:rPr lang="de-DE" sz="2000" dirty="0">
                <a:solidFill>
                  <a:srgbClr val="FF0000"/>
                </a:solidFill>
                <a:latin typeface="Courier New" pitchFamily="49" charset="0"/>
              </a:rPr>
              <a:t>::=</a:t>
            </a:r>
            <a:r>
              <a:rPr lang="de-DE" sz="2000" dirty="0">
                <a:latin typeface="Courier New" pitchFamily="49" charset="0"/>
              </a:rPr>
              <a:t> CHOICE {</a:t>
            </a:r>
            <a:br>
              <a:rPr lang="de-DE" sz="2000" dirty="0">
                <a:latin typeface="Courier New" pitchFamily="49" charset="0"/>
              </a:rPr>
            </a:br>
            <a:r>
              <a:rPr lang="de-DE" sz="2000" dirty="0">
                <a:latin typeface="Courier New" pitchFamily="49" charset="0"/>
              </a:rPr>
              <a:t>   address   </a:t>
            </a:r>
            <a:r>
              <a:rPr lang="de-DE" sz="2000" dirty="0">
                <a:solidFill>
                  <a:srgbClr val="0099CC"/>
                </a:solidFill>
                <a:latin typeface="Courier New" pitchFamily="49" charset="0"/>
              </a:rPr>
              <a:t>NetworkAddress</a:t>
            </a:r>
            <a:r>
              <a:rPr lang="de-DE" sz="2000" dirty="0">
                <a:latin typeface="Courier New" pitchFamily="49" charset="0"/>
              </a:rPr>
              <a:t>,</a:t>
            </a:r>
            <a:br>
              <a:rPr lang="de-DE" sz="2000" dirty="0">
                <a:latin typeface="Courier New" pitchFamily="49" charset="0"/>
              </a:rPr>
            </a:br>
            <a:r>
              <a:rPr lang="de-DE" sz="2000" dirty="0">
                <a:solidFill>
                  <a:srgbClr val="FF0000"/>
                </a:solidFill>
                <a:latin typeface="Courier New" pitchFamily="49" charset="0"/>
              </a:rPr>
              <a:t> </a:t>
            </a:r>
            <a:r>
              <a:rPr lang="de-DE" sz="2000" dirty="0">
                <a:latin typeface="Courier New" pitchFamily="49" charset="0"/>
              </a:rPr>
              <a:t>  counter   </a:t>
            </a:r>
            <a:r>
              <a:rPr lang="de-DE" sz="2000" dirty="0">
                <a:solidFill>
                  <a:srgbClr val="0099CC"/>
                </a:solidFill>
                <a:latin typeface="Courier New" pitchFamily="49" charset="0"/>
              </a:rPr>
              <a:t>Counter</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gauge     </a:t>
            </a:r>
            <a:r>
              <a:rPr lang="de-DE" sz="2000" dirty="0">
                <a:solidFill>
                  <a:srgbClr val="0099CC"/>
                </a:solidFill>
                <a:latin typeface="Courier New" pitchFamily="49" charset="0"/>
              </a:rPr>
              <a:t>Gauge</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ticks     </a:t>
            </a:r>
            <a:r>
              <a:rPr lang="de-DE" sz="2000" dirty="0">
                <a:solidFill>
                  <a:srgbClr val="0099CC"/>
                </a:solidFill>
                <a:latin typeface="Courier New" pitchFamily="49" charset="0"/>
              </a:rPr>
              <a:t>TimeTicks</a:t>
            </a:r>
            <a:r>
              <a:rPr lang="de-DE" sz="2000" dirty="0">
                <a:latin typeface="Courier New" pitchFamily="49" charset="0"/>
              </a:rPr>
              <a:t>,</a:t>
            </a:r>
            <a:br>
              <a:rPr lang="de-DE" sz="2000" dirty="0">
                <a:latin typeface="Courier New" pitchFamily="49" charset="0"/>
              </a:rPr>
            </a:br>
            <a:r>
              <a:rPr lang="de-DE" sz="2000" dirty="0">
                <a:latin typeface="Courier New" pitchFamily="49" charset="0"/>
              </a:rPr>
              <a:t>   arbitrary </a:t>
            </a:r>
            <a:r>
              <a:rPr lang="de-DE" sz="2000" dirty="0">
                <a:solidFill>
                  <a:srgbClr val="0099CC"/>
                </a:solidFill>
                <a:latin typeface="Courier New" pitchFamily="49" charset="0"/>
              </a:rPr>
              <a:t>Opaque</a:t>
            </a:r>
            <a:r>
              <a:rPr lang="de-DE" sz="2000" dirty="0">
                <a:latin typeface="Courier New" pitchFamily="49" charset="0"/>
              </a:rPr>
              <a:t/>
            </a:r>
            <a:br>
              <a:rPr lang="de-DE" sz="2000" dirty="0">
                <a:latin typeface="Courier New" pitchFamily="49" charset="0"/>
              </a:rPr>
            </a:br>
            <a:r>
              <a:rPr lang="de-DE" sz="2000" dirty="0">
                <a:latin typeface="Courier New" pitchFamily="49" charset="0"/>
              </a:rPr>
              <a:t>}</a:t>
            </a:r>
          </a:p>
          <a:p>
            <a:pPr eaLnBrk="0" hangingPunct="0">
              <a:buClr>
                <a:schemeClr val="accent2"/>
              </a:buClr>
              <a:buSzPct val="85000"/>
              <a:buFont typeface="ZapfDingbats" pitchFamily="82" charset="2"/>
              <a:buNone/>
            </a:pPr>
            <a:r>
              <a:rPr lang="de-DE" sz="2000" dirty="0">
                <a:latin typeface="Courier New" pitchFamily="49" charset="0"/>
              </a:rPr>
              <a:t>NetworkAddress</a:t>
            </a:r>
            <a:r>
              <a:rPr lang="de-DE" sz="2000" dirty="0">
                <a:solidFill>
                  <a:srgbClr val="FF0000"/>
                </a:solidFill>
                <a:latin typeface="Courier New" pitchFamily="49" charset="0"/>
              </a:rPr>
              <a:t>::=</a:t>
            </a:r>
            <a:r>
              <a:rPr lang="de-DE" sz="2000" dirty="0">
                <a:latin typeface="Courier New" pitchFamily="49" charset="0"/>
              </a:rPr>
              <a:t> CHOICE {</a:t>
            </a:r>
            <a:br>
              <a:rPr lang="de-DE" sz="2000" dirty="0">
                <a:latin typeface="Courier New" pitchFamily="49" charset="0"/>
              </a:rPr>
            </a:br>
            <a:r>
              <a:rPr lang="de-DE" sz="2000" dirty="0">
                <a:latin typeface="Courier New" pitchFamily="49" charset="0"/>
              </a:rPr>
              <a:t>   internet  </a:t>
            </a:r>
            <a:r>
              <a:rPr lang="de-DE" sz="2000" dirty="0">
                <a:solidFill>
                  <a:srgbClr val="0099CC"/>
                </a:solidFill>
                <a:latin typeface="Courier New" pitchFamily="49" charset="0"/>
              </a:rPr>
              <a:t>IpAddress</a:t>
            </a:r>
            <a:br>
              <a:rPr lang="de-DE" sz="2000" dirty="0">
                <a:solidFill>
                  <a:srgbClr val="0099CC"/>
                </a:solidFill>
                <a:latin typeface="Courier New" pitchFamily="49" charset="0"/>
              </a:rPr>
            </a:br>
            <a:r>
              <a:rPr lang="de-DE" sz="2000" dirty="0">
                <a:latin typeface="Courier New" pitchFamily="49" charset="0"/>
              </a:rPr>
              <a:t>}</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r>
              <a:rPr lang="en-US" sz="3200"/>
              <a:t>Message Format-Trap PDU</a:t>
            </a:r>
          </a:p>
        </p:txBody>
      </p:sp>
      <p:sp>
        <p:nvSpPr>
          <p:cNvPr id="18" name="Slide Number Placeholder 17"/>
          <p:cNvSpPr>
            <a:spLocks noGrp="1"/>
          </p:cNvSpPr>
          <p:nvPr>
            <p:ph type="sldNum" sz="quarter" idx="12"/>
          </p:nvPr>
        </p:nvSpPr>
        <p:spPr/>
        <p:txBody>
          <a:bodyPr/>
          <a:lstStyle/>
          <a:p>
            <a:pPr>
              <a:defRPr/>
            </a:pPr>
            <a:fld id="{885F405F-1637-4F5F-B595-48DB63026E45}" type="slidenum">
              <a:rPr lang="en-US" altLang="en-US" smtClean="0"/>
              <a:pPr>
                <a:defRPr/>
              </a:pPr>
              <a:t>12</a:t>
            </a:fld>
            <a:endParaRPr lang="en-US" altLang="en-US"/>
          </a:p>
        </p:txBody>
      </p:sp>
      <p:sp>
        <p:nvSpPr>
          <p:cNvPr id="415748" name="Rectangle 4"/>
          <p:cNvSpPr>
            <a:spLocks noChangeArrowheads="1"/>
          </p:cNvSpPr>
          <p:nvPr/>
        </p:nvSpPr>
        <p:spPr bwMode="auto">
          <a:xfrm>
            <a:off x="718120" y="2173560"/>
            <a:ext cx="8077200" cy="4495800"/>
          </a:xfrm>
          <a:prstGeom prst="rect">
            <a:avLst/>
          </a:prstGeom>
          <a:noFill/>
          <a:ln w="9525">
            <a:noFill/>
            <a:miter lim="800000"/>
            <a:headEnd/>
            <a:tailEnd/>
          </a:ln>
          <a:effectLst/>
        </p:spPr>
        <p:txBody>
          <a:bodyPr/>
          <a:lstStyle/>
          <a:p>
            <a:pPr eaLnBrk="0" hangingPunct="0">
              <a:spcBef>
                <a:spcPct val="50000"/>
              </a:spcBef>
              <a:buClr>
                <a:srgbClr val="FF0000"/>
              </a:buClr>
              <a:buSzPct val="85000"/>
              <a:buFont typeface="ZapfDingbats" pitchFamily="82" charset="2"/>
              <a:buNone/>
            </a:pPr>
            <a:r>
              <a:rPr lang="de-DE" sz="1600" dirty="0">
                <a:latin typeface="Courier New" pitchFamily="49" charset="0"/>
              </a:rPr>
              <a:t>Trap-PDU</a:t>
            </a:r>
            <a:r>
              <a:rPr lang="de-DE" sz="1600" dirty="0">
                <a:solidFill>
                  <a:srgbClr val="FF0000"/>
                </a:solidFill>
                <a:latin typeface="Courier New" pitchFamily="49" charset="0"/>
              </a:rPr>
              <a:t> ::=</a:t>
            </a:r>
            <a:r>
              <a:rPr lang="de-DE" sz="1600" dirty="0">
                <a:latin typeface="Courier New" pitchFamily="49" charset="0"/>
              </a:rPr>
              <a:t> SEQUENCE {</a:t>
            </a:r>
            <a:r>
              <a:rPr lang="de-DE" sz="1600" dirty="0">
                <a:solidFill>
                  <a:srgbClr val="FF0000"/>
                </a:solidFill>
                <a:latin typeface="Courier New" pitchFamily="49" charset="0"/>
              </a:rPr>
              <a:t/>
            </a:r>
            <a:br>
              <a:rPr lang="de-DE" sz="1600" dirty="0">
                <a:solidFill>
                  <a:srgbClr val="FF0000"/>
                </a:solidFill>
                <a:latin typeface="Courier New" pitchFamily="49" charset="0"/>
              </a:rPr>
            </a:br>
            <a:r>
              <a:rPr lang="de-DE" sz="1600" dirty="0">
                <a:solidFill>
                  <a:srgbClr val="FF0000"/>
                </a:solidFill>
                <a:latin typeface="Courier New" pitchFamily="49" charset="0"/>
              </a:rPr>
              <a:t>   </a:t>
            </a:r>
            <a:r>
              <a:rPr lang="de-DE" sz="1600" dirty="0">
                <a:solidFill>
                  <a:srgbClr val="0066FF"/>
                </a:solidFill>
                <a:latin typeface="Courier New" pitchFamily="49" charset="0"/>
              </a:rPr>
              <a:t>enterprise</a:t>
            </a:r>
            <a:r>
              <a:rPr lang="de-DE" sz="1600" dirty="0">
                <a:latin typeface="Courier New" pitchFamily="49" charset="0"/>
              </a:rPr>
              <a:t>        OBJECT IDENTIFIER,</a:t>
            </a:r>
            <a:br>
              <a:rPr lang="de-DE" sz="1600" dirty="0">
                <a:latin typeface="Courier New" pitchFamily="49" charset="0"/>
              </a:rPr>
            </a:br>
            <a:r>
              <a:rPr lang="de-DE" sz="1600" dirty="0">
                <a:latin typeface="Courier New" pitchFamily="49" charset="0"/>
              </a:rPr>
              <a:t>   </a:t>
            </a:r>
            <a:r>
              <a:rPr lang="de-DE" sz="1600" dirty="0">
                <a:solidFill>
                  <a:srgbClr val="0066FF"/>
                </a:solidFill>
                <a:latin typeface="Courier New" pitchFamily="49" charset="0"/>
              </a:rPr>
              <a:t>agent-addr</a:t>
            </a:r>
            <a:r>
              <a:rPr lang="de-DE" sz="1600" dirty="0">
                <a:latin typeface="Courier New" pitchFamily="49" charset="0"/>
              </a:rPr>
              <a:t>        NetworkAddress,</a:t>
            </a:r>
            <a:br>
              <a:rPr lang="de-DE" sz="1600" dirty="0">
                <a:latin typeface="Courier New" pitchFamily="49" charset="0"/>
              </a:rPr>
            </a:br>
            <a:r>
              <a:rPr lang="de-DE" sz="1600" dirty="0">
                <a:latin typeface="Courier New" pitchFamily="49" charset="0"/>
              </a:rPr>
              <a:t>   generic-trap      INTEGER {</a:t>
            </a:r>
            <a:br>
              <a:rPr lang="de-DE" sz="1600" dirty="0">
                <a:latin typeface="Courier New" pitchFamily="49" charset="0"/>
              </a:rPr>
            </a:br>
            <a:r>
              <a:rPr lang="de-DE" sz="1600" dirty="0">
                <a:latin typeface="Courier New" pitchFamily="49" charset="0"/>
              </a:rPr>
              <a:t>                        coldStart            (0),</a:t>
            </a:r>
            <a:br>
              <a:rPr lang="de-DE" sz="1600" dirty="0">
                <a:latin typeface="Courier New" pitchFamily="49" charset="0"/>
              </a:rPr>
            </a:br>
            <a:r>
              <a:rPr lang="de-DE" sz="1600" dirty="0">
                <a:latin typeface="Courier New" pitchFamily="49" charset="0"/>
              </a:rPr>
              <a:t>  		         warmStart            (1),</a:t>
            </a:r>
            <a:br>
              <a:rPr lang="de-DE" sz="1600" dirty="0">
                <a:latin typeface="Courier New" pitchFamily="49" charset="0"/>
              </a:rPr>
            </a:br>
            <a:r>
              <a:rPr lang="de-DE" sz="1600" dirty="0">
                <a:latin typeface="Courier New" pitchFamily="49" charset="0"/>
              </a:rPr>
              <a:t>                        linkDown             (2),</a:t>
            </a:r>
            <a:br>
              <a:rPr lang="de-DE" sz="1600" dirty="0">
                <a:latin typeface="Courier New" pitchFamily="49" charset="0"/>
              </a:rPr>
            </a:br>
            <a:r>
              <a:rPr lang="de-DE" sz="1600" dirty="0">
                <a:latin typeface="Courier New" pitchFamily="49" charset="0"/>
              </a:rPr>
              <a:t>                        linkUp               (3),</a:t>
            </a:r>
            <a:br>
              <a:rPr lang="de-DE" sz="1600" dirty="0">
                <a:latin typeface="Courier New" pitchFamily="49" charset="0"/>
              </a:rPr>
            </a:br>
            <a:r>
              <a:rPr lang="de-DE" sz="1600" dirty="0">
                <a:latin typeface="Courier New" pitchFamily="49" charset="0"/>
              </a:rPr>
              <a:t>                        authenticationFailure(4),</a:t>
            </a:r>
            <a:br>
              <a:rPr lang="de-DE" sz="1600" dirty="0">
                <a:latin typeface="Courier New" pitchFamily="49" charset="0"/>
              </a:rPr>
            </a:br>
            <a:r>
              <a:rPr lang="de-DE" sz="1600" dirty="0">
                <a:latin typeface="Courier New" pitchFamily="49" charset="0"/>
              </a:rPr>
              <a:t>                        egpNeighborLoss      (5),</a:t>
            </a:r>
            <a:br>
              <a:rPr lang="de-DE" sz="1600" dirty="0">
                <a:latin typeface="Courier New" pitchFamily="49" charset="0"/>
              </a:rPr>
            </a:br>
            <a:r>
              <a:rPr lang="de-DE" sz="1600" dirty="0">
                <a:latin typeface="Courier New" pitchFamily="49" charset="0"/>
              </a:rPr>
              <a:t>			  enterpriseSpecific   (6)</a:t>
            </a:r>
            <a:br>
              <a:rPr lang="de-DE" sz="1600" dirty="0">
                <a:latin typeface="Courier New" pitchFamily="49" charset="0"/>
              </a:rPr>
            </a:br>
            <a:r>
              <a:rPr lang="de-DE" sz="1600" dirty="0">
                <a:latin typeface="Courier New" pitchFamily="49" charset="0"/>
              </a:rPr>
              <a:t>                     },</a:t>
            </a:r>
            <a:br>
              <a:rPr lang="de-DE" sz="1600" dirty="0">
                <a:latin typeface="Courier New" pitchFamily="49" charset="0"/>
              </a:rPr>
            </a:br>
            <a:r>
              <a:rPr lang="de-DE" sz="1600" dirty="0">
                <a:latin typeface="Courier New" pitchFamily="49" charset="0"/>
              </a:rPr>
              <a:t>   </a:t>
            </a:r>
            <a:r>
              <a:rPr lang="de-DE" sz="1600" dirty="0">
                <a:solidFill>
                  <a:srgbClr val="009900"/>
                </a:solidFill>
                <a:latin typeface="Courier New" pitchFamily="49" charset="0"/>
              </a:rPr>
              <a:t>specific-trap</a:t>
            </a:r>
            <a:r>
              <a:rPr lang="de-DE" sz="1600" dirty="0">
                <a:latin typeface="Courier New" pitchFamily="49" charset="0"/>
              </a:rPr>
              <a:t>       INTEGER,</a:t>
            </a:r>
            <a:br>
              <a:rPr lang="de-DE" sz="1600" dirty="0">
                <a:latin typeface="Courier New" pitchFamily="49" charset="0"/>
              </a:rPr>
            </a:br>
            <a:r>
              <a:rPr lang="de-DE" sz="1600" dirty="0">
                <a:latin typeface="Courier New" pitchFamily="49" charset="0"/>
              </a:rPr>
              <a:t>   </a:t>
            </a:r>
            <a:r>
              <a:rPr lang="de-DE" sz="1600" dirty="0">
                <a:solidFill>
                  <a:srgbClr val="FF0000"/>
                </a:solidFill>
                <a:latin typeface="Courier New" pitchFamily="49" charset="0"/>
              </a:rPr>
              <a:t>time-stamp	</a:t>
            </a:r>
            <a:r>
              <a:rPr lang="de-DE" sz="1600" dirty="0">
                <a:latin typeface="Courier New" pitchFamily="49" charset="0"/>
              </a:rPr>
              <a:t>        TimeTicks,</a:t>
            </a:r>
            <a:br>
              <a:rPr lang="de-DE" sz="1600" dirty="0">
                <a:latin typeface="Courier New" pitchFamily="49" charset="0"/>
              </a:rPr>
            </a:br>
            <a:r>
              <a:rPr lang="de-DE" sz="1600" dirty="0">
                <a:latin typeface="Courier New" pitchFamily="49" charset="0"/>
              </a:rPr>
              <a:t>   variable-bindings VarBindList</a:t>
            </a:r>
            <a:br>
              <a:rPr lang="de-DE" sz="1600" dirty="0">
                <a:latin typeface="Courier New" pitchFamily="49" charset="0"/>
              </a:rPr>
            </a:br>
            <a:r>
              <a:rPr lang="de-DE" sz="1600" dirty="0">
                <a:latin typeface="Courier New" pitchFamily="49" charset="0"/>
              </a:rPr>
              <a:t>}</a:t>
            </a:r>
          </a:p>
        </p:txBody>
      </p:sp>
      <p:sp>
        <p:nvSpPr>
          <p:cNvPr id="415757" name="Text Box 13"/>
          <p:cNvSpPr txBox="1">
            <a:spLocks noChangeArrowheads="1"/>
          </p:cNvSpPr>
          <p:nvPr/>
        </p:nvSpPr>
        <p:spPr bwMode="auto">
          <a:xfrm>
            <a:off x="5823520" y="2286000"/>
            <a:ext cx="3206750" cy="730250"/>
          </a:xfrm>
          <a:prstGeom prst="rect">
            <a:avLst/>
          </a:prstGeom>
          <a:noFill/>
          <a:ln w="9525">
            <a:noFill/>
            <a:miter lim="800000"/>
            <a:headEnd/>
            <a:tailEnd/>
          </a:ln>
          <a:effectLst/>
        </p:spPr>
        <p:txBody>
          <a:bodyPr wrap="none">
            <a:spAutoFit/>
          </a:bodyPr>
          <a:lstStyle/>
          <a:p>
            <a:pPr>
              <a:buFontTx/>
              <a:buChar char="-"/>
            </a:pPr>
            <a:r>
              <a:rPr lang="en-US" sz="1400">
                <a:solidFill>
                  <a:srgbClr val="0066FF"/>
                </a:solidFill>
                <a:latin typeface="Comic Sans MS" pitchFamily="66" charset="0"/>
              </a:rPr>
              <a:t>Pertain to the system generating </a:t>
            </a:r>
          </a:p>
          <a:p>
            <a:r>
              <a:rPr lang="en-US" sz="1400">
                <a:solidFill>
                  <a:srgbClr val="0066FF"/>
                </a:solidFill>
                <a:latin typeface="Comic Sans MS" pitchFamily="66" charset="0"/>
              </a:rPr>
              <a:t>the trap (</a:t>
            </a:r>
            <a:r>
              <a:rPr lang="en-US" sz="1400">
                <a:solidFill>
                  <a:srgbClr val="0066FF"/>
                </a:solidFill>
                <a:latin typeface="Courier New" pitchFamily="49" charset="0"/>
              </a:rPr>
              <a:t>sysObjectID</a:t>
            </a:r>
            <a:r>
              <a:rPr lang="en-US" sz="1400">
                <a:solidFill>
                  <a:srgbClr val="0066FF"/>
                </a:solidFill>
                <a:latin typeface="Comic Sans MS" pitchFamily="66" charset="0"/>
              </a:rPr>
              <a:t>)</a:t>
            </a:r>
          </a:p>
          <a:p>
            <a:r>
              <a:rPr lang="en-US" sz="1400">
                <a:solidFill>
                  <a:srgbClr val="0066FF"/>
                </a:solidFill>
                <a:latin typeface="Comic Sans MS" pitchFamily="66" charset="0"/>
              </a:rPr>
              <a:t>-IP address of the objetc</a:t>
            </a:r>
          </a:p>
        </p:txBody>
      </p:sp>
      <p:sp>
        <p:nvSpPr>
          <p:cNvPr id="415758" name="AutoShape 14"/>
          <p:cNvSpPr>
            <a:spLocks/>
          </p:cNvSpPr>
          <p:nvPr/>
        </p:nvSpPr>
        <p:spPr bwMode="auto">
          <a:xfrm>
            <a:off x="5545708" y="2514600"/>
            <a:ext cx="125412" cy="381000"/>
          </a:xfrm>
          <a:prstGeom prst="rightBrace">
            <a:avLst>
              <a:gd name="adj1" fmla="val 25317"/>
              <a:gd name="adj2" fmla="val 50000"/>
            </a:avLst>
          </a:prstGeom>
          <a:noFill/>
          <a:ln w="9525">
            <a:solidFill>
              <a:srgbClr val="0066FF"/>
            </a:solidFill>
            <a:round/>
            <a:headEnd/>
            <a:tailEnd/>
          </a:ln>
          <a:effectLst/>
        </p:spPr>
        <p:txBody>
          <a:bodyPr wrap="none" anchor="ctr"/>
          <a:lstStyle/>
          <a:p>
            <a:endParaRPr lang="en-US"/>
          </a:p>
        </p:txBody>
      </p:sp>
      <p:sp>
        <p:nvSpPr>
          <p:cNvPr id="415759" name="Text Box 15"/>
          <p:cNvSpPr txBox="1">
            <a:spLocks noChangeArrowheads="1"/>
          </p:cNvSpPr>
          <p:nvPr/>
        </p:nvSpPr>
        <p:spPr bwMode="auto">
          <a:xfrm>
            <a:off x="5137720" y="5486400"/>
            <a:ext cx="3662363" cy="517525"/>
          </a:xfrm>
          <a:prstGeom prst="rect">
            <a:avLst/>
          </a:prstGeom>
          <a:noFill/>
          <a:ln w="9525">
            <a:noFill/>
            <a:miter lim="800000"/>
            <a:headEnd/>
            <a:tailEnd/>
          </a:ln>
          <a:effectLst/>
        </p:spPr>
        <p:txBody>
          <a:bodyPr wrap="none">
            <a:spAutoFit/>
          </a:bodyPr>
          <a:lstStyle/>
          <a:p>
            <a:r>
              <a:rPr lang="en-US" sz="1400">
                <a:solidFill>
                  <a:srgbClr val="FF0000"/>
                </a:solidFill>
                <a:latin typeface="Comic Sans MS" pitchFamily="66" charset="0"/>
              </a:rPr>
              <a:t>Elapsed time since last re-initialization </a:t>
            </a:r>
          </a:p>
          <a:p>
            <a:endParaRPr lang="en-US" sz="1400">
              <a:solidFill>
                <a:srgbClr val="FF0000"/>
              </a:solidFill>
              <a:latin typeface="Comic Sans MS" pitchFamily="66" charset="0"/>
            </a:endParaRPr>
          </a:p>
        </p:txBody>
      </p:sp>
      <p:sp>
        <p:nvSpPr>
          <p:cNvPr id="415760" name="AutoShape 16"/>
          <p:cNvSpPr>
            <a:spLocks/>
          </p:cNvSpPr>
          <p:nvPr/>
        </p:nvSpPr>
        <p:spPr bwMode="auto">
          <a:xfrm>
            <a:off x="4909120" y="5334000"/>
            <a:ext cx="76200" cy="304800"/>
          </a:xfrm>
          <a:prstGeom prst="rightBrace">
            <a:avLst>
              <a:gd name="adj1" fmla="val 33333"/>
              <a:gd name="adj2" fmla="val 50000"/>
            </a:avLst>
          </a:prstGeom>
          <a:noFill/>
          <a:ln w="9525">
            <a:solidFill>
              <a:srgbClr val="FF0000"/>
            </a:solidFill>
            <a:round/>
            <a:headEnd/>
            <a:tailEnd/>
          </a:ln>
          <a:effectLst/>
        </p:spPr>
        <p:txBody>
          <a:bodyPr wrap="none" anchor="ctr"/>
          <a:lstStyle/>
          <a:p>
            <a:endParaRPr lang="en-US"/>
          </a:p>
        </p:txBody>
      </p:sp>
      <p:sp>
        <p:nvSpPr>
          <p:cNvPr id="415761" name="Text Box 17"/>
          <p:cNvSpPr txBox="1">
            <a:spLocks noChangeArrowheads="1"/>
          </p:cNvSpPr>
          <p:nvPr/>
        </p:nvSpPr>
        <p:spPr bwMode="auto">
          <a:xfrm>
            <a:off x="5137720" y="4953000"/>
            <a:ext cx="2792413" cy="517525"/>
          </a:xfrm>
          <a:prstGeom prst="rect">
            <a:avLst/>
          </a:prstGeom>
          <a:noFill/>
          <a:ln w="9525">
            <a:noFill/>
            <a:miter lim="800000"/>
            <a:headEnd/>
            <a:tailEnd/>
          </a:ln>
          <a:effectLst/>
        </p:spPr>
        <p:txBody>
          <a:bodyPr wrap="none">
            <a:spAutoFit/>
          </a:bodyPr>
          <a:lstStyle/>
          <a:p>
            <a:r>
              <a:rPr lang="en-US" sz="1400" dirty="0">
                <a:solidFill>
                  <a:srgbClr val="009900"/>
                </a:solidFill>
                <a:latin typeface="Comic Sans MS" pitchFamily="66" charset="0"/>
              </a:rPr>
              <a:t>Specific code to identify the </a:t>
            </a:r>
          </a:p>
          <a:p>
            <a:r>
              <a:rPr lang="en-US" sz="1400" dirty="0">
                <a:solidFill>
                  <a:srgbClr val="009900"/>
                </a:solidFill>
                <a:latin typeface="Comic Sans MS" pitchFamily="66" charset="0"/>
              </a:rPr>
              <a:t>trap cause…</a:t>
            </a:r>
          </a:p>
        </p:txBody>
      </p:sp>
      <p:sp>
        <p:nvSpPr>
          <p:cNvPr id="415762" name="AutoShape 18"/>
          <p:cNvSpPr>
            <a:spLocks/>
          </p:cNvSpPr>
          <p:nvPr/>
        </p:nvSpPr>
        <p:spPr bwMode="auto">
          <a:xfrm>
            <a:off x="4680520" y="5029200"/>
            <a:ext cx="76200" cy="304800"/>
          </a:xfrm>
          <a:prstGeom prst="rightBrace">
            <a:avLst>
              <a:gd name="adj1" fmla="val 33333"/>
              <a:gd name="adj2" fmla="val 50000"/>
            </a:avLst>
          </a:prstGeom>
          <a:noFill/>
          <a:ln w="9525">
            <a:solidFill>
              <a:srgbClr val="009900"/>
            </a:solidFill>
            <a:round/>
            <a:headEnd/>
            <a:tailEnd/>
          </a:ln>
          <a:effectLst/>
        </p:spPr>
        <p:txBody>
          <a:bodyPr wrap="none" anchor="ctr"/>
          <a:lstStyle/>
          <a:p>
            <a:endParaRPr lang="en-US"/>
          </a:p>
        </p:txBody>
      </p:sp>
      <p:graphicFrame>
        <p:nvGraphicFramePr>
          <p:cNvPr id="20" name="Table 19"/>
          <p:cNvGraphicFramePr>
            <a:graphicFrameLocks noGrp="1"/>
          </p:cNvGraphicFramePr>
          <p:nvPr/>
        </p:nvGraphicFramePr>
        <p:xfrm>
          <a:off x="323524" y="1556792"/>
          <a:ext cx="8496948" cy="504056"/>
        </p:xfrm>
        <a:graphic>
          <a:graphicData uri="http://schemas.openxmlformats.org/drawingml/2006/table">
            <a:tbl>
              <a:tblPr/>
              <a:tblGrid>
                <a:gridCol w="648072"/>
                <a:gridCol w="1008112"/>
                <a:gridCol w="648072"/>
                <a:gridCol w="1152132"/>
                <a:gridCol w="1080120"/>
                <a:gridCol w="864096"/>
                <a:gridCol w="936104"/>
                <a:gridCol w="936104"/>
                <a:gridCol w="1224136"/>
              </a:tblGrid>
              <a:tr h="504056">
                <a:tc>
                  <a:txBody>
                    <a:bodyPr/>
                    <a:lstStyle/>
                    <a:p>
                      <a:pPr algn="ctr" rtl="0"/>
                      <a:r>
                        <a:rPr lang="en-US" sz="12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2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2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Enterprise object identifier</a:t>
                      </a:r>
                      <a:endParaRPr lang="en-US" sz="1200" b="1" dirty="0">
                        <a:solidFill>
                          <a:srgbClr val="000000"/>
                        </a:solidFill>
                      </a:endParaRPr>
                    </a:p>
                  </a:txBody>
                  <a:tcPr marL="31182" marR="31182" marT="31182" marB="31182" anchor="ctr">
                    <a:lnL>
                      <a:noFill/>
                    </a:lnL>
                    <a:lnR>
                      <a:noFill/>
                    </a:lnR>
                    <a:lnT>
                      <a:noFill/>
                    </a:lnT>
                    <a:lnB>
                      <a:noFill/>
                    </a:lnB>
                    <a:solidFill>
                      <a:schemeClr val="accent4">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Network address</a:t>
                      </a:r>
                      <a:endParaRPr lang="en-US" sz="1200" b="1" dirty="0">
                        <a:solidFill>
                          <a:srgbClr val="000000"/>
                        </a:solidFill>
                      </a:endParaRPr>
                    </a:p>
                  </a:txBody>
                  <a:tcPr marL="31182" marR="31182" marT="31182" marB="31182" anchor="ctr">
                    <a:lnL>
                      <a:noFill/>
                    </a:lnL>
                    <a:lnR>
                      <a:noFill/>
                    </a:lnR>
                    <a:lnT>
                      <a:noFill/>
                    </a:lnT>
                    <a:lnB>
                      <a:noFill/>
                    </a:lnB>
                    <a:solidFill>
                      <a:srgbClr val="CC99FF"/>
                    </a:solidFill>
                  </a:tcPr>
                </a:tc>
                <a:tc>
                  <a:txBody>
                    <a:bodyPr/>
                    <a:lstStyle/>
                    <a:p>
                      <a:pPr algn="ctr" rtl="0"/>
                      <a:r>
                        <a:rPr kumimoji="0" lang="en-US" sz="1200" b="1" i="0" kern="1200" dirty="0" smtClean="0">
                          <a:solidFill>
                            <a:schemeClr val="tx1"/>
                          </a:solidFill>
                          <a:latin typeface="+mn-lt"/>
                          <a:ea typeface="+mn-ea"/>
                          <a:cs typeface="+mn-cs"/>
                        </a:rPr>
                        <a:t>Trap type</a:t>
                      </a:r>
                      <a:endParaRPr lang="en-US" sz="1200" b="1" dirty="0">
                        <a:solidFill>
                          <a:srgbClr val="000000"/>
                        </a:solidFill>
                      </a:endParaRPr>
                    </a:p>
                  </a:txBody>
                  <a:tcPr marL="31182" marR="31182" marT="31182" marB="31182" anchor="ctr">
                    <a:lnL>
                      <a:noFill/>
                    </a:lnL>
                    <a:lnR>
                      <a:noFill/>
                    </a:lnR>
                    <a:lnT>
                      <a:noFill/>
                    </a:lnT>
                    <a:lnB>
                      <a:noFill/>
                    </a:lnB>
                    <a:solidFill>
                      <a:srgbClr val="00FFFF"/>
                    </a:solidFill>
                  </a:tcPr>
                </a:tc>
                <a:tc>
                  <a:txBody>
                    <a:bodyPr/>
                    <a:lstStyle/>
                    <a:p>
                      <a:pPr algn="ctr" rtl="0"/>
                      <a:r>
                        <a:rPr kumimoji="0" lang="en-US" sz="1200" b="1" i="0" kern="1200" dirty="0" smtClean="0">
                          <a:solidFill>
                            <a:schemeClr val="tx1"/>
                          </a:solidFill>
                          <a:latin typeface="+mn-lt"/>
                          <a:ea typeface="+mn-ea"/>
                          <a:cs typeface="+mn-cs"/>
                        </a:rPr>
                        <a:t>Specific trap type</a:t>
                      </a:r>
                      <a:endParaRPr lang="en-US" sz="1200" b="1" dirty="0">
                        <a:solidFill>
                          <a:srgbClr val="000000"/>
                        </a:solidFill>
                      </a:endParaRPr>
                    </a:p>
                  </a:txBody>
                  <a:tcPr marL="31182" marR="31182" marT="31182" marB="31182" anchor="ctr">
                    <a:lnL>
                      <a:noFill/>
                    </a:lnL>
                    <a:lnR>
                      <a:noFill/>
                    </a:lnR>
                    <a:lnT>
                      <a:noFill/>
                    </a:lnT>
                    <a:lnB>
                      <a:noFill/>
                    </a:lnB>
                    <a:solidFill>
                      <a:schemeClr val="bg1">
                        <a:lumMod val="75000"/>
                      </a:schemeClr>
                    </a:solidFill>
                  </a:tcPr>
                </a:tc>
                <a:tc>
                  <a:txBody>
                    <a:bodyPr/>
                    <a:lstStyle/>
                    <a:p>
                      <a:pPr algn="ctr"/>
                      <a:r>
                        <a:rPr lang="en-US" sz="1200" b="1" dirty="0">
                          <a:solidFill>
                            <a:srgbClr val="000000"/>
                          </a:solidFill>
                        </a:rPr>
                        <a:t>Time stamp</a:t>
                      </a:r>
                    </a:p>
                  </a:txBody>
                  <a:tcPr marL="38100" marR="38100" marT="38100" marB="38100" anchor="ctr">
                    <a:lnL>
                      <a:noFill/>
                    </a:lnL>
                    <a:lnR>
                      <a:noFill/>
                    </a:lnR>
                    <a:lnT>
                      <a:noFill/>
                    </a:lnT>
                    <a:lnB>
                      <a:noFill/>
                    </a:lnB>
                    <a:solidFill>
                      <a:srgbClr val="FF99FF"/>
                    </a:solidFill>
                  </a:tcPr>
                </a:tc>
                <a:tc>
                  <a:txBody>
                    <a:bodyPr/>
                    <a:lstStyle/>
                    <a:p>
                      <a:pPr algn="ctr" rtl="0"/>
                      <a:r>
                        <a:rPr kumimoji="0" lang="en-US" sz="1200" b="1" i="0" kern="1200" dirty="0" smtClean="0">
                          <a:solidFill>
                            <a:schemeClr val="tx1"/>
                          </a:solidFill>
                          <a:latin typeface="+mn-lt"/>
                          <a:ea typeface="+mn-ea"/>
                          <a:cs typeface="+mn-cs"/>
                        </a:rPr>
                        <a:t>Variable binding list</a:t>
                      </a:r>
                      <a:endParaRPr lang="en-US" sz="1200" b="1" dirty="0">
                        <a:solidFill>
                          <a:srgbClr val="000000"/>
                        </a:solidFill>
                      </a:endParaRPr>
                    </a:p>
                  </a:txBody>
                  <a:tcPr marL="31182" marR="31182" marT="31182" marB="31182" anchor="ctr">
                    <a:lnL>
                      <a:noFill/>
                    </a:lnL>
                    <a:lnR>
                      <a:noFill/>
                    </a:lnR>
                    <a:lnT>
                      <a:noFill/>
                    </a:lnT>
                    <a:lnB>
                      <a:noFill/>
                    </a:lnB>
                    <a:solidFill>
                      <a:srgbClr val="CCFF66"/>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ChangeArrowheads="1"/>
          </p:cNvSpPr>
          <p:nvPr>
            <p:ph type="title"/>
          </p:nvPr>
        </p:nvSpPr>
        <p:spPr/>
        <p:txBody>
          <a:bodyPr/>
          <a:lstStyle/>
          <a:p>
            <a:r>
              <a:rPr lang="en-US" sz="3600"/>
              <a:t>SNMP Operations</a:t>
            </a:r>
          </a:p>
        </p:txBody>
      </p:sp>
      <p:sp>
        <p:nvSpPr>
          <p:cNvPr id="433155" name="Rectangle 3"/>
          <p:cNvSpPr>
            <a:spLocks noGrp="1" noChangeArrowheads="1"/>
          </p:cNvSpPr>
          <p:nvPr>
            <p:ph type="body" idx="1"/>
          </p:nvPr>
        </p:nvSpPr>
        <p:spPr/>
        <p:txBody>
          <a:bodyPr>
            <a:normAutofit fontScale="85000" lnSpcReduction="20000"/>
          </a:bodyPr>
          <a:lstStyle/>
          <a:p>
            <a:pPr>
              <a:lnSpc>
                <a:spcPct val="90000"/>
              </a:lnSpc>
              <a:buFont typeface="Wingdings" pitchFamily="2" charset="2"/>
              <a:buNone/>
            </a:pPr>
            <a:r>
              <a:rPr lang="en-US" sz="2000" dirty="0">
                <a:solidFill>
                  <a:srgbClr val="FF3300"/>
                </a:solidFill>
              </a:rPr>
              <a:t>An SNMP </a:t>
            </a:r>
            <a:r>
              <a:rPr lang="en-US" sz="2000" dirty="0" smtClean="0">
                <a:solidFill>
                  <a:srgbClr val="FF3300"/>
                </a:solidFill>
              </a:rPr>
              <a:t>entity (manager or agent) </a:t>
            </a:r>
            <a:r>
              <a:rPr lang="en-US" sz="2000" dirty="0">
                <a:solidFill>
                  <a:srgbClr val="FF3300"/>
                </a:solidFill>
              </a:rPr>
              <a:t>performs the following to transmit a </a:t>
            </a:r>
            <a:r>
              <a:rPr lang="en-US" sz="2000" dirty="0" smtClean="0">
                <a:solidFill>
                  <a:srgbClr val="FF3300"/>
                </a:solidFill>
              </a:rPr>
              <a:t>PDU</a:t>
            </a:r>
            <a:endParaRPr lang="en-US" sz="2000" dirty="0">
              <a:solidFill>
                <a:srgbClr val="FF3300"/>
              </a:solidFill>
            </a:endParaRPr>
          </a:p>
        </p:txBody>
      </p:sp>
      <p:sp>
        <p:nvSpPr>
          <p:cNvPr id="6" name="Content Placeholder 5"/>
          <p:cNvSpPr>
            <a:spLocks noGrp="1"/>
          </p:cNvSpPr>
          <p:nvPr>
            <p:ph sz="half" idx="2"/>
          </p:nvPr>
        </p:nvSpPr>
        <p:spPr/>
        <p:txBody>
          <a:bodyPr>
            <a:normAutofit fontScale="92500"/>
          </a:bodyPr>
          <a:lstStyle/>
          <a:p>
            <a:pPr lvl="1">
              <a:lnSpc>
                <a:spcPct val="90000"/>
              </a:lnSpc>
              <a:buFont typeface="Wingdings" pitchFamily="2" charset="2"/>
              <a:buChar char="q"/>
            </a:pPr>
            <a:r>
              <a:rPr lang="en-US" sz="1800" dirty="0" smtClean="0"/>
              <a:t>Construct a PDU using ASN.1</a:t>
            </a:r>
          </a:p>
          <a:p>
            <a:pPr lvl="1">
              <a:lnSpc>
                <a:spcPct val="90000"/>
              </a:lnSpc>
              <a:buFont typeface="Wingdings" pitchFamily="2" charset="2"/>
              <a:buChar char="q"/>
            </a:pPr>
            <a:r>
              <a:rPr lang="en-US" sz="1800" dirty="0" smtClean="0"/>
              <a:t>Pass PDU to Authentication Service (AS) along with source and distention transport addresses and community name</a:t>
            </a:r>
          </a:p>
          <a:p>
            <a:pPr lvl="2">
              <a:lnSpc>
                <a:spcPct val="90000"/>
              </a:lnSpc>
              <a:buClr>
                <a:srgbClr val="0033CC"/>
              </a:buClr>
              <a:buFontTx/>
              <a:buChar char="o"/>
            </a:pPr>
            <a:r>
              <a:rPr lang="en-US" sz="1600" dirty="0" smtClean="0"/>
              <a:t>AS returns a PDU that is encrypted (if encryption is supported)</a:t>
            </a:r>
          </a:p>
          <a:p>
            <a:pPr lvl="1">
              <a:lnSpc>
                <a:spcPct val="90000"/>
              </a:lnSpc>
              <a:buFont typeface="Wingdings" pitchFamily="2" charset="2"/>
              <a:buChar char="q"/>
            </a:pPr>
            <a:r>
              <a:rPr lang="en-US" sz="1800" dirty="0" smtClean="0"/>
              <a:t>The Protocol entity then constructs an SNMP message by adding the version field and the community name to the PDU</a:t>
            </a:r>
          </a:p>
          <a:p>
            <a:pPr lvl="1">
              <a:lnSpc>
                <a:spcPct val="90000"/>
              </a:lnSpc>
              <a:buFont typeface="Wingdings" pitchFamily="2" charset="2"/>
              <a:buChar char="q"/>
            </a:pPr>
            <a:r>
              <a:rPr lang="en-US" sz="1800" dirty="0" smtClean="0"/>
              <a:t>Message is encoded using BER and it is passed to the transport service</a:t>
            </a:r>
            <a:endParaRPr lang="x-none" dirty="0"/>
          </a:p>
        </p:txBody>
      </p:sp>
      <p:sp>
        <p:nvSpPr>
          <p:cNvPr id="7" name="Text Placeholder 6"/>
          <p:cNvSpPr>
            <a:spLocks noGrp="1"/>
          </p:cNvSpPr>
          <p:nvPr>
            <p:ph type="body" sz="quarter" idx="3"/>
          </p:nvPr>
        </p:nvSpPr>
        <p:spPr>
          <a:xfrm>
            <a:off x="4645025" y="1698987"/>
            <a:ext cx="4175447" cy="715355"/>
          </a:xfrm>
        </p:spPr>
        <p:txBody>
          <a:bodyPr>
            <a:noAutofit/>
          </a:bodyPr>
          <a:lstStyle/>
          <a:p>
            <a:pPr marL="342900" lvl="0" indent="-342900" fontAlgn="base">
              <a:spcBef>
                <a:spcPct val="20000"/>
              </a:spcBef>
              <a:spcAft>
                <a:spcPct val="0"/>
              </a:spcAft>
              <a:buClr>
                <a:srgbClr val="60B5CC"/>
              </a:buClr>
              <a:buSzPct val="85000"/>
            </a:pPr>
            <a:r>
              <a:rPr lang="en-US" sz="1600" dirty="0" smtClean="0">
                <a:solidFill>
                  <a:srgbClr val="FF3300"/>
                </a:solidFill>
              </a:rPr>
              <a:t>An SNMP entity (manager or agent) performs the following upon reception of an SNMP message</a:t>
            </a:r>
          </a:p>
          <a:p>
            <a:endParaRPr lang="x-none" sz="1400" dirty="0"/>
          </a:p>
        </p:txBody>
      </p:sp>
      <p:sp>
        <p:nvSpPr>
          <p:cNvPr id="8" name="Content Placeholder 7"/>
          <p:cNvSpPr>
            <a:spLocks noGrp="1"/>
          </p:cNvSpPr>
          <p:nvPr>
            <p:ph sz="quarter" idx="4"/>
          </p:nvPr>
        </p:nvSpPr>
        <p:spPr/>
        <p:txBody>
          <a:bodyPr>
            <a:normAutofit fontScale="92500" lnSpcReduction="10000"/>
          </a:bodyPr>
          <a:lstStyle/>
          <a:p>
            <a:pPr marL="742950" lvl="1" indent="-285750" fontAlgn="base">
              <a:lnSpc>
                <a:spcPct val="110000"/>
              </a:lnSpc>
              <a:spcAft>
                <a:spcPct val="0"/>
              </a:spcAft>
              <a:buClr>
                <a:srgbClr val="60B5CC"/>
              </a:buClr>
              <a:buSzPct val="75000"/>
              <a:buFont typeface="Wingdings" pitchFamily="2" charset="2"/>
              <a:buChar char="q"/>
            </a:pPr>
            <a:r>
              <a:rPr lang="en-US" sz="1800" dirty="0" smtClean="0"/>
              <a:t>The receiver performs basic syntax check, message is discarded in case of error</a:t>
            </a:r>
          </a:p>
          <a:p>
            <a:pPr marL="742950" lvl="1" indent="-285750" fontAlgn="base">
              <a:lnSpc>
                <a:spcPct val="110000"/>
              </a:lnSpc>
              <a:spcAft>
                <a:spcPct val="0"/>
              </a:spcAft>
              <a:buClr>
                <a:srgbClr val="60B5CC"/>
              </a:buClr>
              <a:buSzPct val="75000"/>
              <a:buFont typeface="Wingdings" pitchFamily="2" charset="2"/>
              <a:buChar char="q"/>
            </a:pPr>
            <a:r>
              <a:rPr lang="en-US" sz="1800" dirty="0" smtClean="0"/>
              <a:t>Verifies the version number--message discarded if there is mismatch</a:t>
            </a:r>
          </a:p>
          <a:p>
            <a:pPr marL="1143000" lvl="2" fontAlgn="base">
              <a:lnSpc>
                <a:spcPct val="110000"/>
              </a:lnSpc>
              <a:spcAft>
                <a:spcPct val="0"/>
              </a:spcAft>
              <a:buClr>
                <a:srgbClr val="0033CC"/>
              </a:buClr>
              <a:buFontTx/>
              <a:buChar char="o"/>
            </a:pPr>
            <a:r>
              <a:rPr lang="en-US" dirty="0" smtClean="0"/>
              <a:t>Authentication (if supported): if message does not authenticate, generate trap and discard message.</a:t>
            </a:r>
          </a:p>
          <a:p>
            <a:pPr marL="742950" lvl="1" indent="-285750" fontAlgn="base">
              <a:lnSpc>
                <a:spcPct val="110000"/>
              </a:lnSpc>
              <a:spcAft>
                <a:spcPct val="0"/>
              </a:spcAft>
              <a:buClr>
                <a:srgbClr val="60B5CC"/>
              </a:buClr>
              <a:buSzPct val="75000"/>
              <a:buFont typeface="Wingdings" pitchFamily="2" charset="2"/>
              <a:buChar char="q"/>
            </a:pPr>
            <a:r>
              <a:rPr lang="en-US" sz="1800" dirty="0" smtClean="0"/>
              <a:t>Finally, using the community name, the access policy is selected and PDU is processed</a:t>
            </a:r>
          </a:p>
          <a:p>
            <a:endParaRPr lang="x-none" dirty="0"/>
          </a:p>
        </p:txBody>
      </p:sp>
      <p:sp>
        <p:nvSpPr>
          <p:cNvPr id="5" name="Slide Number Placeholder 4"/>
          <p:cNvSpPr>
            <a:spLocks noGrp="1"/>
          </p:cNvSpPr>
          <p:nvPr>
            <p:ph type="sldNum" sz="quarter" idx="12"/>
          </p:nvPr>
        </p:nvSpPr>
        <p:spPr/>
        <p:txBody>
          <a:bodyPr/>
          <a:lstStyle/>
          <a:p>
            <a:pPr>
              <a:defRPr/>
            </a:pPr>
            <a:fld id="{885F405F-1637-4F5F-B595-48DB63026E45}" type="slidenum">
              <a:rPr lang="en-US" altLang="en-US" smtClean="0"/>
              <a:pPr>
                <a:defRPr/>
              </a:pPr>
              <a:t>13</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Rectangle 2"/>
          <p:cNvSpPr>
            <a:spLocks noGrp="1" noChangeArrowheads="1"/>
          </p:cNvSpPr>
          <p:nvPr>
            <p:ph type="title"/>
          </p:nvPr>
        </p:nvSpPr>
        <p:spPr/>
        <p:txBody>
          <a:bodyPr/>
          <a:lstStyle/>
          <a:p>
            <a:r>
              <a:rPr lang="en-US" sz="3600" dirty="0" err="1"/>
              <a:t>GetRequest</a:t>
            </a:r>
            <a:r>
              <a:rPr lang="en-US" sz="3600" dirty="0"/>
              <a:t> PDU</a:t>
            </a:r>
          </a:p>
        </p:txBody>
      </p:sp>
      <p:sp>
        <p:nvSpPr>
          <p:cNvPr id="436227" name="Rectangle 3"/>
          <p:cNvSpPr>
            <a:spLocks noGrp="1" noChangeArrowheads="1"/>
          </p:cNvSpPr>
          <p:nvPr>
            <p:ph sz="half" idx="1"/>
          </p:nvPr>
        </p:nvSpPr>
        <p:spPr/>
        <p:txBody>
          <a:bodyPr>
            <a:normAutofit lnSpcReduction="10000"/>
          </a:bodyPr>
          <a:lstStyle/>
          <a:p>
            <a:pPr algn="just">
              <a:buFont typeface="Wingdings" pitchFamily="2" charset="2"/>
              <a:buChar char="q"/>
            </a:pPr>
            <a:r>
              <a:rPr lang="en-US" sz="2000" dirty="0"/>
              <a:t>Sender includes the following fields:</a:t>
            </a:r>
          </a:p>
          <a:p>
            <a:pPr lvl="1" algn="just">
              <a:buFont typeface="Wingdings" pitchFamily="2" charset="2"/>
              <a:buChar char="q"/>
            </a:pPr>
            <a:r>
              <a:rPr lang="en-US" sz="1800" b="1" dirty="0">
                <a:solidFill>
                  <a:schemeClr val="accent2"/>
                </a:solidFill>
                <a:latin typeface="Courier New" pitchFamily="49" charset="0"/>
              </a:rPr>
              <a:t>PDU Type</a:t>
            </a:r>
          </a:p>
          <a:p>
            <a:pPr lvl="1" algn="just">
              <a:buFont typeface="Wingdings" pitchFamily="2" charset="2"/>
              <a:buChar char="q"/>
            </a:pPr>
            <a:r>
              <a:rPr lang="en-US" sz="1800" b="1" dirty="0">
                <a:solidFill>
                  <a:schemeClr val="accent2"/>
                </a:solidFill>
                <a:latin typeface="Courier New" pitchFamily="49" charset="0"/>
              </a:rPr>
              <a:t>request-id</a:t>
            </a:r>
          </a:p>
          <a:p>
            <a:pPr lvl="1" algn="just">
              <a:buFont typeface="Wingdings" pitchFamily="2" charset="2"/>
              <a:buChar char="q"/>
            </a:pPr>
            <a:r>
              <a:rPr lang="en-US" sz="1800" b="1" dirty="0">
                <a:solidFill>
                  <a:schemeClr val="accent2"/>
                </a:solidFill>
                <a:latin typeface="Courier New" pitchFamily="49" charset="0"/>
              </a:rPr>
              <a:t>Variable-bindings</a:t>
            </a:r>
          </a:p>
          <a:p>
            <a:pPr lvl="2" algn="just">
              <a:buFont typeface="Wingdings" pitchFamily="2" charset="2"/>
              <a:buChar char="q"/>
            </a:pPr>
            <a:r>
              <a:rPr lang="en-US" sz="1600" dirty="0"/>
              <a:t>A list of object instances whose values are requested</a:t>
            </a:r>
          </a:p>
          <a:p>
            <a:pPr algn="just">
              <a:buFont typeface="Wingdings" pitchFamily="2" charset="2"/>
              <a:buChar char="q"/>
            </a:pPr>
            <a:r>
              <a:rPr lang="en-US" sz="2000" dirty="0"/>
              <a:t>SNMP dictates that a scalar object is identified by its OBJECT-IDENTIFIER concatenated with 0</a:t>
            </a:r>
          </a:p>
          <a:p>
            <a:pPr lvl="1" algn="just">
              <a:buFont typeface="Wingdings" pitchFamily="2" charset="2"/>
              <a:buChar char="q"/>
            </a:pPr>
            <a:r>
              <a:rPr lang="en-US" sz="1800" dirty="0"/>
              <a:t>e.g., </a:t>
            </a:r>
            <a:r>
              <a:rPr lang="en-US" sz="1800" b="1" dirty="0">
                <a:solidFill>
                  <a:schemeClr val="accent2"/>
                </a:solidFill>
                <a:latin typeface="Courier New" pitchFamily="49" charset="0"/>
              </a:rPr>
              <a:t>sysDescr.0</a:t>
            </a:r>
            <a:r>
              <a:rPr lang="en-US" sz="1800" dirty="0"/>
              <a:t>: distinguishes between the object type and an instance of the object</a:t>
            </a:r>
          </a:p>
        </p:txBody>
      </p:sp>
      <p:sp>
        <p:nvSpPr>
          <p:cNvPr id="31" name="Slide Number Placeholder 30"/>
          <p:cNvSpPr>
            <a:spLocks noGrp="1"/>
          </p:cNvSpPr>
          <p:nvPr>
            <p:ph type="sldNum" sz="quarter" idx="12"/>
          </p:nvPr>
        </p:nvSpPr>
        <p:spPr/>
        <p:txBody>
          <a:bodyPr/>
          <a:lstStyle/>
          <a:p>
            <a:pPr>
              <a:defRPr/>
            </a:pPr>
            <a:fld id="{885F405F-1637-4F5F-B595-48DB63026E45}" type="slidenum">
              <a:rPr lang="en-US" altLang="en-US" smtClean="0"/>
              <a:pPr>
                <a:defRPr/>
              </a:pPr>
              <a:t>14</a:t>
            </a:fld>
            <a:endParaRPr lang="en-US" altLang="en-US"/>
          </a:p>
        </p:txBody>
      </p:sp>
      <p:grpSp>
        <p:nvGrpSpPr>
          <p:cNvPr id="2" name="Group 4"/>
          <p:cNvGrpSpPr>
            <a:grpSpLocks/>
          </p:cNvGrpSpPr>
          <p:nvPr/>
        </p:nvGrpSpPr>
        <p:grpSpPr bwMode="auto">
          <a:xfrm>
            <a:off x="4860032" y="1736700"/>
            <a:ext cx="4095750" cy="3492500"/>
            <a:chOff x="3002" y="913"/>
            <a:chExt cx="2588" cy="2209"/>
          </a:xfrm>
        </p:grpSpPr>
        <p:sp>
          <p:nvSpPr>
            <p:cNvPr id="436229" name="Rectangle 5"/>
            <p:cNvSpPr>
              <a:spLocks noChangeArrowheads="1"/>
            </p:cNvSpPr>
            <p:nvPr/>
          </p:nvSpPr>
          <p:spPr bwMode="auto">
            <a:xfrm>
              <a:off x="4697" y="1930"/>
              <a:ext cx="893" cy="357"/>
            </a:xfrm>
            <a:prstGeom prst="rect">
              <a:avLst/>
            </a:prstGeom>
            <a:solidFill>
              <a:srgbClr val="FFFFFF"/>
            </a:solidFill>
            <a:ln w="11113">
              <a:solidFill>
                <a:srgbClr val="000000"/>
              </a:solidFill>
              <a:miter lim="800000"/>
              <a:headEnd/>
              <a:tailEnd/>
            </a:ln>
          </p:spPr>
          <p:txBody>
            <a:bodyPr/>
            <a:lstStyle/>
            <a:p>
              <a:endParaRPr lang="en-US"/>
            </a:p>
          </p:txBody>
        </p:sp>
        <p:sp>
          <p:nvSpPr>
            <p:cNvPr id="436230" name="Rectangle 6"/>
            <p:cNvSpPr>
              <a:spLocks noChangeArrowheads="1"/>
            </p:cNvSpPr>
            <p:nvPr/>
          </p:nvSpPr>
          <p:spPr bwMode="auto">
            <a:xfrm>
              <a:off x="4735" y="1963"/>
              <a:ext cx="824"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sysServices (7)</a:t>
              </a:r>
              <a:endParaRPr lang="en-US" b="0"/>
            </a:p>
          </p:txBody>
        </p:sp>
        <p:sp>
          <p:nvSpPr>
            <p:cNvPr id="436231" name="Rectangle 7"/>
            <p:cNvSpPr>
              <a:spLocks noChangeArrowheads="1"/>
            </p:cNvSpPr>
            <p:nvPr/>
          </p:nvSpPr>
          <p:spPr bwMode="auto">
            <a:xfrm>
              <a:off x="4519" y="2108"/>
              <a:ext cx="892" cy="357"/>
            </a:xfrm>
            <a:prstGeom prst="rect">
              <a:avLst/>
            </a:prstGeom>
            <a:solidFill>
              <a:srgbClr val="FFFFFF"/>
            </a:solidFill>
            <a:ln w="11113">
              <a:solidFill>
                <a:srgbClr val="000000"/>
              </a:solidFill>
              <a:miter lim="800000"/>
              <a:headEnd/>
              <a:tailEnd/>
            </a:ln>
          </p:spPr>
          <p:txBody>
            <a:bodyPr/>
            <a:lstStyle/>
            <a:p>
              <a:endParaRPr lang="en-US"/>
            </a:p>
          </p:txBody>
        </p:sp>
        <p:sp>
          <p:nvSpPr>
            <p:cNvPr id="436232" name="Rectangle 8"/>
            <p:cNvSpPr>
              <a:spLocks noChangeArrowheads="1"/>
            </p:cNvSpPr>
            <p:nvPr/>
          </p:nvSpPr>
          <p:spPr bwMode="auto">
            <a:xfrm>
              <a:off x="4559" y="2141"/>
              <a:ext cx="817"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sysLocation (6)</a:t>
              </a:r>
              <a:endParaRPr lang="en-US" b="0"/>
            </a:p>
          </p:txBody>
        </p:sp>
        <p:sp>
          <p:nvSpPr>
            <p:cNvPr id="436233" name="Rectangle 9"/>
            <p:cNvSpPr>
              <a:spLocks noChangeArrowheads="1"/>
            </p:cNvSpPr>
            <p:nvPr/>
          </p:nvSpPr>
          <p:spPr bwMode="auto">
            <a:xfrm>
              <a:off x="3002" y="1930"/>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6234" name="Rectangle 10"/>
            <p:cNvSpPr>
              <a:spLocks noChangeArrowheads="1"/>
            </p:cNvSpPr>
            <p:nvPr/>
          </p:nvSpPr>
          <p:spPr bwMode="auto">
            <a:xfrm>
              <a:off x="3016" y="1963"/>
              <a:ext cx="775"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   sysDescr (1)</a:t>
              </a:r>
              <a:endParaRPr lang="en-US" b="0"/>
            </a:p>
          </p:txBody>
        </p:sp>
        <p:sp>
          <p:nvSpPr>
            <p:cNvPr id="436235" name="Rectangle 11"/>
            <p:cNvSpPr>
              <a:spLocks noChangeArrowheads="1"/>
            </p:cNvSpPr>
            <p:nvPr/>
          </p:nvSpPr>
          <p:spPr bwMode="auto">
            <a:xfrm>
              <a:off x="3895" y="913"/>
              <a:ext cx="714" cy="357"/>
            </a:xfrm>
            <a:prstGeom prst="rect">
              <a:avLst/>
            </a:prstGeom>
            <a:solidFill>
              <a:srgbClr val="FFFFFF"/>
            </a:solidFill>
            <a:ln w="11113">
              <a:solidFill>
                <a:srgbClr val="000000"/>
              </a:solidFill>
              <a:miter lim="800000"/>
              <a:headEnd/>
              <a:tailEnd/>
            </a:ln>
          </p:spPr>
          <p:txBody>
            <a:bodyPr/>
            <a:lstStyle/>
            <a:p>
              <a:endParaRPr lang="en-US"/>
            </a:p>
          </p:txBody>
        </p:sp>
        <p:sp>
          <p:nvSpPr>
            <p:cNvPr id="436236" name="Rectangle 12"/>
            <p:cNvSpPr>
              <a:spLocks noChangeArrowheads="1"/>
            </p:cNvSpPr>
            <p:nvPr/>
          </p:nvSpPr>
          <p:spPr bwMode="auto">
            <a:xfrm>
              <a:off x="4064" y="946"/>
              <a:ext cx="381"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system</a:t>
              </a:r>
              <a:endParaRPr lang="en-US" b="0"/>
            </a:p>
          </p:txBody>
        </p:sp>
        <p:sp>
          <p:nvSpPr>
            <p:cNvPr id="436237" name="Rectangle 13"/>
            <p:cNvSpPr>
              <a:spLocks noChangeArrowheads="1"/>
            </p:cNvSpPr>
            <p:nvPr/>
          </p:nvSpPr>
          <p:spPr bwMode="auto">
            <a:xfrm>
              <a:off x="4012" y="1089"/>
              <a:ext cx="483" cy="144"/>
            </a:xfrm>
            <a:prstGeom prst="rect">
              <a:avLst/>
            </a:prstGeom>
            <a:noFill/>
            <a:ln w="9525">
              <a:noFill/>
              <a:miter lim="800000"/>
              <a:headEnd/>
              <a:tailEnd/>
            </a:ln>
          </p:spPr>
          <p:txBody>
            <a:bodyPr wrap="none" lIns="0" tIns="0" rIns="0" bIns="0">
              <a:spAutoFit/>
            </a:bodyPr>
            <a:lstStyle/>
            <a:p>
              <a:r>
                <a:rPr lang="en-US" sz="1500" b="0" dirty="0">
                  <a:solidFill>
                    <a:srgbClr val="000000"/>
                  </a:solidFill>
                  <a:latin typeface="Arial" charset="0"/>
                </a:rPr>
                <a:t>(mib-2 1)</a:t>
              </a:r>
              <a:endParaRPr lang="en-US" b="0" dirty="0"/>
            </a:p>
          </p:txBody>
        </p:sp>
        <p:sp>
          <p:nvSpPr>
            <p:cNvPr id="436238" name="Line 14"/>
            <p:cNvSpPr>
              <a:spLocks noChangeShapeType="1"/>
            </p:cNvSpPr>
            <p:nvPr/>
          </p:nvSpPr>
          <p:spPr bwMode="auto">
            <a:xfrm flipV="1">
              <a:off x="3804" y="1270"/>
              <a:ext cx="448" cy="660"/>
            </a:xfrm>
            <a:prstGeom prst="line">
              <a:avLst/>
            </a:prstGeom>
            <a:noFill/>
            <a:ln w="3175">
              <a:solidFill>
                <a:srgbClr val="000000"/>
              </a:solidFill>
              <a:round/>
              <a:headEnd/>
              <a:tailEnd/>
            </a:ln>
          </p:spPr>
          <p:txBody>
            <a:bodyPr/>
            <a:lstStyle/>
            <a:p>
              <a:endParaRPr lang="en-US"/>
            </a:p>
          </p:txBody>
        </p:sp>
        <p:sp>
          <p:nvSpPr>
            <p:cNvPr id="436239" name="Line 15"/>
            <p:cNvSpPr>
              <a:spLocks noChangeShapeType="1"/>
            </p:cNvSpPr>
            <p:nvPr/>
          </p:nvSpPr>
          <p:spPr bwMode="auto">
            <a:xfrm flipV="1">
              <a:off x="3983" y="1270"/>
              <a:ext cx="269" cy="838"/>
            </a:xfrm>
            <a:prstGeom prst="line">
              <a:avLst/>
            </a:prstGeom>
            <a:noFill/>
            <a:ln w="3175">
              <a:solidFill>
                <a:srgbClr val="000000"/>
              </a:solidFill>
              <a:round/>
              <a:headEnd/>
              <a:tailEnd/>
            </a:ln>
          </p:spPr>
          <p:txBody>
            <a:bodyPr/>
            <a:lstStyle/>
            <a:p>
              <a:endParaRPr lang="en-US"/>
            </a:p>
          </p:txBody>
        </p:sp>
        <p:sp>
          <p:nvSpPr>
            <p:cNvPr id="436240" name="Rectangle 16"/>
            <p:cNvSpPr>
              <a:spLocks noChangeArrowheads="1"/>
            </p:cNvSpPr>
            <p:nvPr/>
          </p:nvSpPr>
          <p:spPr bwMode="auto">
            <a:xfrm>
              <a:off x="3181" y="2108"/>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6241" name="Rectangle 17"/>
            <p:cNvSpPr>
              <a:spLocks noChangeArrowheads="1"/>
            </p:cNvSpPr>
            <p:nvPr/>
          </p:nvSpPr>
          <p:spPr bwMode="auto">
            <a:xfrm>
              <a:off x="3271" y="2069"/>
              <a:ext cx="629"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sysObjectId</a:t>
              </a:r>
              <a:endParaRPr lang="en-US" b="0"/>
            </a:p>
          </p:txBody>
        </p:sp>
        <p:sp>
          <p:nvSpPr>
            <p:cNvPr id="436242" name="Rectangle 18"/>
            <p:cNvSpPr>
              <a:spLocks noChangeArrowheads="1"/>
            </p:cNvSpPr>
            <p:nvPr/>
          </p:nvSpPr>
          <p:spPr bwMode="auto">
            <a:xfrm>
              <a:off x="3506" y="2213"/>
              <a:ext cx="147"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(2)</a:t>
              </a:r>
              <a:endParaRPr lang="en-US" b="0"/>
            </a:p>
          </p:txBody>
        </p:sp>
        <p:sp>
          <p:nvSpPr>
            <p:cNvPr id="436243" name="Rectangle 19"/>
            <p:cNvSpPr>
              <a:spLocks noChangeArrowheads="1"/>
            </p:cNvSpPr>
            <p:nvPr/>
          </p:nvSpPr>
          <p:spPr bwMode="auto">
            <a:xfrm>
              <a:off x="3359" y="2287"/>
              <a:ext cx="803" cy="357"/>
            </a:xfrm>
            <a:prstGeom prst="rect">
              <a:avLst/>
            </a:prstGeom>
            <a:solidFill>
              <a:srgbClr val="FFFFFF"/>
            </a:solidFill>
            <a:ln w="11113">
              <a:solidFill>
                <a:srgbClr val="000000"/>
              </a:solidFill>
              <a:miter lim="800000"/>
              <a:headEnd/>
              <a:tailEnd/>
            </a:ln>
          </p:spPr>
          <p:txBody>
            <a:bodyPr/>
            <a:lstStyle/>
            <a:p>
              <a:endParaRPr lang="en-US"/>
            </a:p>
          </p:txBody>
        </p:sp>
        <p:sp>
          <p:nvSpPr>
            <p:cNvPr id="436244" name="Rectangle 20"/>
            <p:cNvSpPr>
              <a:spLocks noChangeArrowheads="1"/>
            </p:cNvSpPr>
            <p:nvPr/>
          </p:nvSpPr>
          <p:spPr bwMode="auto">
            <a:xfrm>
              <a:off x="3373" y="2320"/>
              <a:ext cx="784"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sysUpTime (3)</a:t>
              </a:r>
              <a:endParaRPr lang="en-US" b="0"/>
            </a:p>
          </p:txBody>
        </p:sp>
        <p:sp>
          <p:nvSpPr>
            <p:cNvPr id="436245" name="Line 21"/>
            <p:cNvSpPr>
              <a:spLocks noChangeShapeType="1"/>
            </p:cNvSpPr>
            <p:nvPr/>
          </p:nvSpPr>
          <p:spPr bwMode="auto">
            <a:xfrm flipH="1">
              <a:off x="4162" y="1270"/>
              <a:ext cx="90" cy="1017"/>
            </a:xfrm>
            <a:prstGeom prst="line">
              <a:avLst/>
            </a:prstGeom>
            <a:noFill/>
            <a:ln w="3175">
              <a:solidFill>
                <a:srgbClr val="000000"/>
              </a:solidFill>
              <a:round/>
              <a:headEnd/>
              <a:tailEnd/>
            </a:ln>
          </p:spPr>
          <p:txBody>
            <a:bodyPr/>
            <a:lstStyle/>
            <a:p>
              <a:endParaRPr lang="en-US"/>
            </a:p>
          </p:txBody>
        </p:sp>
        <p:sp>
          <p:nvSpPr>
            <p:cNvPr id="436246" name="Line 22"/>
            <p:cNvSpPr>
              <a:spLocks noChangeShapeType="1"/>
            </p:cNvSpPr>
            <p:nvPr/>
          </p:nvSpPr>
          <p:spPr bwMode="auto">
            <a:xfrm flipV="1">
              <a:off x="4252" y="1270"/>
              <a:ext cx="1" cy="1195"/>
            </a:xfrm>
            <a:prstGeom prst="line">
              <a:avLst/>
            </a:prstGeom>
            <a:noFill/>
            <a:ln w="3175">
              <a:solidFill>
                <a:srgbClr val="000000"/>
              </a:solidFill>
              <a:round/>
              <a:headEnd/>
              <a:tailEnd/>
            </a:ln>
          </p:spPr>
          <p:txBody>
            <a:bodyPr/>
            <a:lstStyle/>
            <a:p>
              <a:endParaRPr lang="en-US"/>
            </a:p>
          </p:txBody>
        </p:sp>
        <p:sp>
          <p:nvSpPr>
            <p:cNvPr id="436247" name="Line 23"/>
            <p:cNvSpPr>
              <a:spLocks noChangeShapeType="1"/>
            </p:cNvSpPr>
            <p:nvPr/>
          </p:nvSpPr>
          <p:spPr bwMode="auto">
            <a:xfrm flipH="1" flipV="1">
              <a:off x="4252" y="1270"/>
              <a:ext cx="88" cy="1017"/>
            </a:xfrm>
            <a:prstGeom prst="line">
              <a:avLst/>
            </a:prstGeom>
            <a:noFill/>
            <a:ln w="3175">
              <a:solidFill>
                <a:srgbClr val="000000"/>
              </a:solidFill>
              <a:round/>
              <a:headEnd/>
              <a:tailEnd/>
            </a:ln>
          </p:spPr>
          <p:txBody>
            <a:bodyPr/>
            <a:lstStyle/>
            <a:p>
              <a:endParaRPr lang="en-US"/>
            </a:p>
          </p:txBody>
        </p:sp>
        <p:sp>
          <p:nvSpPr>
            <p:cNvPr id="436248" name="Rectangle 24"/>
            <p:cNvSpPr>
              <a:spLocks noChangeArrowheads="1"/>
            </p:cNvSpPr>
            <p:nvPr/>
          </p:nvSpPr>
          <p:spPr bwMode="auto">
            <a:xfrm>
              <a:off x="4340" y="2287"/>
              <a:ext cx="893" cy="357"/>
            </a:xfrm>
            <a:prstGeom prst="rect">
              <a:avLst/>
            </a:prstGeom>
            <a:solidFill>
              <a:srgbClr val="FFFFFF"/>
            </a:solidFill>
            <a:ln w="11113">
              <a:solidFill>
                <a:srgbClr val="000000"/>
              </a:solidFill>
              <a:miter lim="800000"/>
              <a:headEnd/>
              <a:tailEnd/>
            </a:ln>
          </p:spPr>
          <p:txBody>
            <a:bodyPr/>
            <a:lstStyle/>
            <a:p>
              <a:endParaRPr lang="en-US"/>
            </a:p>
          </p:txBody>
        </p:sp>
        <p:sp>
          <p:nvSpPr>
            <p:cNvPr id="436249" name="Rectangle 25"/>
            <p:cNvSpPr>
              <a:spLocks noChangeArrowheads="1"/>
            </p:cNvSpPr>
            <p:nvPr/>
          </p:nvSpPr>
          <p:spPr bwMode="auto">
            <a:xfrm>
              <a:off x="4450" y="2320"/>
              <a:ext cx="684"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sysName (5)</a:t>
              </a:r>
              <a:endParaRPr lang="en-US" b="0"/>
            </a:p>
          </p:txBody>
        </p:sp>
        <p:sp>
          <p:nvSpPr>
            <p:cNvPr id="436250" name="Line 26"/>
            <p:cNvSpPr>
              <a:spLocks noChangeShapeType="1"/>
            </p:cNvSpPr>
            <p:nvPr/>
          </p:nvSpPr>
          <p:spPr bwMode="auto">
            <a:xfrm>
              <a:off x="4252" y="1270"/>
              <a:ext cx="267" cy="838"/>
            </a:xfrm>
            <a:prstGeom prst="line">
              <a:avLst/>
            </a:prstGeom>
            <a:noFill/>
            <a:ln w="3175">
              <a:solidFill>
                <a:srgbClr val="000000"/>
              </a:solidFill>
              <a:round/>
              <a:headEnd/>
              <a:tailEnd/>
            </a:ln>
          </p:spPr>
          <p:txBody>
            <a:bodyPr/>
            <a:lstStyle/>
            <a:p>
              <a:endParaRPr lang="en-US"/>
            </a:p>
          </p:txBody>
        </p:sp>
        <p:sp>
          <p:nvSpPr>
            <p:cNvPr id="436251" name="Line 27"/>
            <p:cNvSpPr>
              <a:spLocks noChangeShapeType="1"/>
            </p:cNvSpPr>
            <p:nvPr/>
          </p:nvSpPr>
          <p:spPr bwMode="auto">
            <a:xfrm>
              <a:off x="4252" y="1270"/>
              <a:ext cx="445" cy="660"/>
            </a:xfrm>
            <a:prstGeom prst="line">
              <a:avLst/>
            </a:prstGeom>
            <a:noFill/>
            <a:ln w="3175">
              <a:solidFill>
                <a:srgbClr val="000000"/>
              </a:solidFill>
              <a:round/>
              <a:headEnd/>
              <a:tailEnd/>
            </a:ln>
          </p:spPr>
          <p:txBody>
            <a:bodyPr/>
            <a:lstStyle/>
            <a:p>
              <a:endParaRPr lang="en-US"/>
            </a:p>
          </p:txBody>
        </p:sp>
        <p:sp>
          <p:nvSpPr>
            <p:cNvPr id="436252" name="Rectangle 28"/>
            <p:cNvSpPr>
              <a:spLocks noChangeArrowheads="1"/>
            </p:cNvSpPr>
            <p:nvPr/>
          </p:nvSpPr>
          <p:spPr bwMode="auto">
            <a:xfrm>
              <a:off x="3850" y="2465"/>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6253" name="Rectangle 29"/>
            <p:cNvSpPr>
              <a:spLocks noChangeArrowheads="1"/>
            </p:cNvSpPr>
            <p:nvPr/>
          </p:nvSpPr>
          <p:spPr bwMode="auto">
            <a:xfrm>
              <a:off x="3866" y="2570"/>
              <a:ext cx="776"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sysContact (4)</a:t>
              </a:r>
              <a:endParaRPr lang="en-US" b="0"/>
            </a:p>
          </p:txBody>
        </p:sp>
        <p:sp>
          <p:nvSpPr>
            <p:cNvPr id="436254" name="Rectangle 30"/>
            <p:cNvSpPr>
              <a:spLocks noChangeArrowheads="1"/>
            </p:cNvSpPr>
            <p:nvPr/>
          </p:nvSpPr>
          <p:spPr bwMode="auto">
            <a:xfrm>
              <a:off x="3888" y="2977"/>
              <a:ext cx="1" cy="145"/>
            </a:xfrm>
            <a:prstGeom prst="rect">
              <a:avLst/>
            </a:prstGeom>
            <a:noFill/>
            <a:ln w="9525">
              <a:noFill/>
              <a:miter lim="800000"/>
              <a:headEnd/>
              <a:tailEnd/>
            </a:ln>
          </p:spPr>
          <p:txBody>
            <a:bodyPr wrap="none" lIns="0" tIns="0" rIns="0" bIns="0">
              <a:spAutoFit/>
            </a:bodyPr>
            <a:lstStyle/>
            <a:p>
              <a:endParaRPr lang="en-US" sz="1500" u="sng">
                <a:solidFill>
                  <a:srgbClr val="0066FF"/>
                </a:solidFill>
                <a:effectLst>
                  <a:outerShdw blurRad="38100" dist="38100" dir="2700000" algn="tl">
                    <a:srgbClr val="C0C0C0"/>
                  </a:outerShdw>
                </a:effectLst>
                <a:latin typeface="Arial" charset="0"/>
              </a:endParaRPr>
            </a:p>
          </p:txBody>
        </p:sp>
      </p:gr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Grp="1" noChangeArrowheads="1"/>
          </p:cNvSpPr>
          <p:nvPr>
            <p:ph type="title"/>
          </p:nvPr>
        </p:nvSpPr>
        <p:spPr/>
        <p:txBody>
          <a:bodyPr/>
          <a:lstStyle/>
          <a:p>
            <a:r>
              <a:rPr lang="en-US" sz="3600"/>
              <a:t>GetRequest PDU</a:t>
            </a:r>
          </a:p>
        </p:txBody>
      </p:sp>
      <p:sp>
        <p:nvSpPr>
          <p:cNvPr id="78" name="Slide Number Placeholder 77"/>
          <p:cNvSpPr>
            <a:spLocks noGrp="1"/>
          </p:cNvSpPr>
          <p:nvPr>
            <p:ph type="sldNum" sz="quarter" idx="12"/>
          </p:nvPr>
        </p:nvSpPr>
        <p:spPr/>
        <p:txBody>
          <a:bodyPr/>
          <a:lstStyle/>
          <a:p>
            <a:pPr>
              <a:defRPr/>
            </a:pPr>
            <a:fld id="{885F405F-1637-4F5F-B595-48DB63026E45}" type="slidenum">
              <a:rPr lang="en-US" altLang="en-US" smtClean="0"/>
              <a:pPr>
                <a:defRPr/>
              </a:pPr>
              <a:t>15</a:t>
            </a:fld>
            <a:endParaRPr lang="en-US" altLang="en-US"/>
          </a:p>
        </p:txBody>
      </p:sp>
      <p:sp>
        <p:nvSpPr>
          <p:cNvPr id="416771" name="Line 3"/>
          <p:cNvSpPr>
            <a:spLocks noChangeShapeType="1"/>
          </p:cNvSpPr>
          <p:nvPr/>
        </p:nvSpPr>
        <p:spPr bwMode="auto">
          <a:xfrm>
            <a:off x="7389440" y="1963738"/>
            <a:ext cx="1588" cy="3429000"/>
          </a:xfrm>
          <a:prstGeom prst="line">
            <a:avLst/>
          </a:prstGeom>
          <a:noFill/>
          <a:ln w="3175">
            <a:solidFill>
              <a:srgbClr val="000000"/>
            </a:solidFill>
            <a:round/>
            <a:headEnd/>
            <a:tailEnd/>
          </a:ln>
          <a:effectLst/>
        </p:spPr>
        <p:txBody>
          <a:bodyPr/>
          <a:lstStyle/>
          <a:p>
            <a:endParaRPr lang="en-US"/>
          </a:p>
        </p:txBody>
      </p:sp>
      <p:sp>
        <p:nvSpPr>
          <p:cNvPr id="416772" name="Line 4"/>
          <p:cNvSpPr>
            <a:spLocks noChangeShapeType="1"/>
          </p:cNvSpPr>
          <p:nvPr/>
        </p:nvSpPr>
        <p:spPr bwMode="auto">
          <a:xfrm flipH="1">
            <a:off x="1869703" y="2017713"/>
            <a:ext cx="3175" cy="3352800"/>
          </a:xfrm>
          <a:prstGeom prst="line">
            <a:avLst/>
          </a:prstGeom>
          <a:noFill/>
          <a:ln w="3175">
            <a:solidFill>
              <a:srgbClr val="000000"/>
            </a:solidFill>
            <a:round/>
            <a:headEnd/>
            <a:tailEnd/>
          </a:ln>
          <a:effectLst/>
        </p:spPr>
        <p:txBody>
          <a:bodyPr/>
          <a:lstStyle/>
          <a:p>
            <a:endParaRPr lang="en-US"/>
          </a:p>
        </p:txBody>
      </p:sp>
      <p:grpSp>
        <p:nvGrpSpPr>
          <p:cNvPr id="2" name="Group 5"/>
          <p:cNvGrpSpPr>
            <a:grpSpLocks/>
          </p:cNvGrpSpPr>
          <p:nvPr/>
        </p:nvGrpSpPr>
        <p:grpSpPr bwMode="auto">
          <a:xfrm>
            <a:off x="1872878" y="2178050"/>
            <a:ext cx="5495925" cy="179388"/>
            <a:chOff x="1229" y="1335"/>
            <a:chExt cx="3461" cy="113"/>
          </a:xfrm>
        </p:grpSpPr>
        <p:sp>
          <p:nvSpPr>
            <p:cNvPr id="416774" name="Line 6"/>
            <p:cNvSpPr>
              <a:spLocks noChangeShapeType="1"/>
            </p:cNvSpPr>
            <p:nvPr/>
          </p:nvSpPr>
          <p:spPr bwMode="auto">
            <a:xfrm>
              <a:off x="1229" y="1362"/>
              <a:ext cx="3427" cy="57"/>
            </a:xfrm>
            <a:prstGeom prst="line">
              <a:avLst/>
            </a:prstGeom>
            <a:noFill/>
            <a:ln w="3175">
              <a:solidFill>
                <a:srgbClr val="000000"/>
              </a:solidFill>
              <a:round/>
              <a:headEnd/>
              <a:tailEnd/>
            </a:ln>
            <a:effectLst/>
          </p:spPr>
          <p:txBody>
            <a:bodyPr/>
            <a:lstStyle/>
            <a:p>
              <a:endParaRPr lang="en-US"/>
            </a:p>
          </p:txBody>
        </p:sp>
        <p:sp>
          <p:nvSpPr>
            <p:cNvPr id="416775" name="Freeform 7"/>
            <p:cNvSpPr>
              <a:spLocks/>
            </p:cNvSpPr>
            <p:nvPr/>
          </p:nvSpPr>
          <p:spPr bwMode="auto">
            <a:xfrm>
              <a:off x="4651" y="1400"/>
              <a:ext cx="39" cy="39"/>
            </a:xfrm>
            <a:custGeom>
              <a:avLst/>
              <a:gdLst/>
              <a:ahLst/>
              <a:cxnLst>
                <a:cxn ang="0">
                  <a:pos x="0" y="0"/>
                </a:cxn>
                <a:cxn ang="0">
                  <a:pos x="39" y="21"/>
                </a:cxn>
                <a:cxn ang="0">
                  <a:pos x="0" y="39"/>
                </a:cxn>
                <a:cxn ang="0">
                  <a:pos x="0" y="0"/>
                </a:cxn>
              </a:cxnLst>
              <a:rect l="0" t="0" r="r" b="b"/>
              <a:pathLst>
                <a:path w="39" h="39">
                  <a:moveTo>
                    <a:pt x="0" y="0"/>
                  </a:moveTo>
                  <a:lnTo>
                    <a:pt x="39" y="21"/>
                  </a:lnTo>
                  <a:lnTo>
                    <a:pt x="0" y="39"/>
                  </a:lnTo>
                  <a:lnTo>
                    <a:pt x="0"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776" name="Rectangle 8"/>
            <p:cNvSpPr>
              <a:spLocks noChangeArrowheads="1"/>
            </p:cNvSpPr>
            <p:nvPr/>
          </p:nvSpPr>
          <p:spPr bwMode="auto">
            <a:xfrm>
              <a:off x="2473" y="1335"/>
              <a:ext cx="975" cy="113"/>
            </a:xfrm>
            <a:prstGeom prst="rect">
              <a:avLst/>
            </a:prstGeom>
            <a:solidFill>
              <a:srgbClr val="FFFFFF"/>
            </a:solidFill>
            <a:ln w="9525">
              <a:noFill/>
              <a:miter lim="800000"/>
              <a:headEnd/>
              <a:tailEnd/>
            </a:ln>
            <a:effectLst/>
          </p:spPr>
          <p:txBody>
            <a:bodyPr/>
            <a:lstStyle/>
            <a:p>
              <a:endParaRPr lang="en-US"/>
            </a:p>
          </p:txBody>
        </p:sp>
        <p:sp>
          <p:nvSpPr>
            <p:cNvPr id="416777" name="Rectangle 9"/>
            <p:cNvSpPr>
              <a:spLocks noChangeArrowheads="1"/>
            </p:cNvSpPr>
            <p:nvPr/>
          </p:nvSpPr>
          <p:spPr bwMode="auto">
            <a:xfrm>
              <a:off x="2478" y="1338"/>
              <a:ext cx="986"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(sysDescr.0)</a:t>
              </a:r>
              <a:endParaRPr lang="en-US" sz="1800" b="0"/>
            </a:p>
          </p:txBody>
        </p:sp>
      </p:grpSp>
      <p:grpSp>
        <p:nvGrpSpPr>
          <p:cNvPr id="3" name="Group 10"/>
          <p:cNvGrpSpPr>
            <a:grpSpLocks/>
          </p:cNvGrpSpPr>
          <p:nvPr/>
        </p:nvGrpSpPr>
        <p:grpSpPr bwMode="auto">
          <a:xfrm>
            <a:off x="1869703" y="2376488"/>
            <a:ext cx="5499100" cy="179387"/>
            <a:chOff x="1226" y="1460"/>
            <a:chExt cx="3464" cy="113"/>
          </a:xfrm>
        </p:grpSpPr>
        <p:sp>
          <p:nvSpPr>
            <p:cNvPr id="416779" name="Freeform 11"/>
            <p:cNvSpPr>
              <a:spLocks/>
            </p:cNvSpPr>
            <p:nvPr/>
          </p:nvSpPr>
          <p:spPr bwMode="auto">
            <a:xfrm>
              <a:off x="1260" y="1484"/>
              <a:ext cx="3430" cy="63"/>
            </a:xfrm>
            <a:custGeom>
              <a:avLst/>
              <a:gdLst/>
              <a:ahLst/>
              <a:cxnLst>
                <a:cxn ang="0">
                  <a:pos x="0" y="63"/>
                </a:cxn>
                <a:cxn ang="0">
                  <a:pos x="686" y="38"/>
                </a:cxn>
                <a:cxn ang="0">
                  <a:pos x="1372" y="19"/>
                </a:cxn>
                <a:cxn ang="0">
                  <a:pos x="2058" y="7"/>
                </a:cxn>
                <a:cxn ang="0">
                  <a:pos x="2744" y="0"/>
                </a:cxn>
                <a:cxn ang="0">
                  <a:pos x="3430" y="0"/>
                </a:cxn>
              </a:cxnLst>
              <a:rect l="0" t="0" r="r" b="b"/>
              <a:pathLst>
                <a:path w="3430" h="63">
                  <a:moveTo>
                    <a:pt x="0" y="63"/>
                  </a:moveTo>
                  <a:lnTo>
                    <a:pt x="686" y="38"/>
                  </a:lnTo>
                  <a:lnTo>
                    <a:pt x="1372" y="19"/>
                  </a:lnTo>
                  <a:lnTo>
                    <a:pt x="2058" y="7"/>
                  </a:lnTo>
                  <a:lnTo>
                    <a:pt x="2744" y="0"/>
                  </a:lnTo>
                  <a:lnTo>
                    <a:pt x="3430" y="0"/>
                  </a:lnTo>
                </a:path>
              </a:pathLst>
            </a:custGeom>
            <a:noFill/>
            <a:ln w="3175">
              <a:solidFill>
                <a:srgbClr val="000000"/>
              </a:solidFill>
              <a:prstDash val="solid"/>
              <a:round/>
              <a:headEnd/>
              <a:tailEnd/>
            </a:ln>
            <a:effectLst/>
          </p:spPr>
          <p:txBody>
            <a:bodyPr/>
            <a:lstStyle/>
            <a:p>
              <a:endParaRPr lang="en-US"/>
            </a:p>
          </p:txBody>
        </p:sp>
        <p:sp>
          <p:nvSpPr>
            <p:cNvPr id="416780" name="Freeform 12"/>
            <p:cNvSpPr>
              <a:spLocks/>
            </p:cNvSpPr>
            <p:nvPr/>
          </p:nvSpPr>
          <p:spPr bwMode="auto">
            <a:xfrm>
              <a:off x="1226" y="1527"/>
              <a:ext cx="39" cy="39"/>
            </a:xfrm>
            <a:custGeom>
              <a:avLst/>
              <a:gdLst/>
              <a:ahLst/>
              <a:cxnLst>
                <a:cxn ang="0">
                  <a:pos x="37" y="0"/>
                </a:cxn>
                <a:cxn ang="0">
                  <a:pos x="0" y="22"/>
                </a:cxn>
                <a:cxn ang="0">
                  <a:pos x="39" y="39"/>
                </a:cxn>
                <a:cxn ang="0">
                  <a:pos x="37" y="0"/>
                </a:cxn>
              </a:cxnLst>
              <a:rect l="0" t="0" r="r" b="b"/>
              <a:pathLst>
                <a:path w="39" h="39">
                  <a:moveTo>
                    <a:pt x="37" y="0"/>
                  </a:moveTo>
                  <a:lnTo>
                    <a:pt x="0" y="22"/>
                  </a:lnTo>
                  <a:lnTo>
                    <a:pt x="39" y="39"/>
                  </a:lnTo>
                  <a:lnTo>
                    <a:pt x="37"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781" name="Rectangle 13"/>
            <p:cNvSpPr>
              <a:spLocks noChangeArrowheads="1"/>
            </p:cNvSpPr>
            <p:nvPr/>
          </p:nvSpPr>
          <p:spPr bwMode="auto">
            <a:xfrm>
              <a:off x="1385" y="1460"/>
              <a:ext cx="1500" cy="113"/>
            </a:xfrm>
            <a:prstGeom prst="rect">
              <a:avLst/>
            </a:prstGeom>
            <a:solidFill>
              <a:srgbClr val="FFFFFF"/>
            </a:solidFill>
            <a:ln w="9525">
              <a:noFill/>
              <a:miter lim="800000"/>
              <a:headEnd/>
              <a:tailEnd/>
            </a:ln>
            <a:effectLst/>
          </p:spPr>
          <p:txBody>
            <a:bodyPr/>
            <a:lstStyle/>
            <a:p>
              <a:endParaRPr lang="en-US"/>
            </a:p>
          </p:txBody>
        </p:sp>
        <p:sp>
          <p:nvSpPr>
            <p:cNvPr id="416782" name="Rectangle 14"/>
            <p:cNvSpPr>
              <a:spLocks noChangeArrowheads="1"/>
            </p:cNvSpPr>
            <p:nvPr/>
          </p:nvSpPr>
          <p:spPr bwMode="auto">
            <a:xfrm>
              <a:off x="1390" y="1463"/>
              <a:ext cx="1524"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(sysDescr .0= "SunOS" )</a:t>
              </a:r>
              <a:endParaRPr lang="en-US" sz="1800" b="0"/>
            </a:p>
          </p:txBody>
        </p:sp>
      </p:grpSp>
      <p:grpSp>
        <p:nvGrpSpPr>
          <p:cNvPr id="4" name="Group 15"/>
          <p:cNvGrpSpPr>
            <a:grpSpLocks/>
          </p:cNvGrpSpPr>
          <p:nvPr/>
        </p:nvGrpSpPr>
        <p:grpSpPr bwMode="auto">
          <a:xfrm>
            <a:off x="1872878" y="2582863"/>
            <a:ext cx="5495925" cy="179387"/>
            <a:chOff x="1229" y="1590"/>
            <a:chExt cx="3461" cy="113"/>
          </a:xfrm>
        </p:grpSpPr>
        <p:sp>
          <p:nvSpPr>
            <p:cNvPr id="416784" name="Freeform 16"/>
            <p:cNvSpPr>
              <a:spLocks/>
            </p:cNvSpPr>
            <p:nvPr/>
          </p:nvSpPr>
          <p:spPr bwMode="auto">
            <a:xfrm>
              <a:off x="1229" y="1619"/>
              <a:ext cx="3427" cy="57"/>
            </a:xfrm>
            <a:custGeom>
              <a:avLst/>
              <a:gdLst/>
              <a:ahLst/>
              <a:cxnLst>
                <a:cxn ang="0">
                  <a:pos x="0" y="0"/>
                </a:cxn>
                <a:cxn ang="0">
                  <a:pos x="857" y="7"/>
                </a:cxn>
                <a:cxn ang="0">
                  <a:pos x="1714" y="19"/>
                </a:cxn>
                <a:cxn ang="0">
                  <a:pos x="2570" y="36"/>
                </a:cxn>
                <a:cxn ang="0">
                  <a:pos x="3427" y="57"/>
                </a:cxn>
              </a:cxnLst>
              <a:rect l="0" t="0" r="r" b="b"/>
              <a:pathLst>
                <a:path w="3427" h="57">
                  <a:moveTo>
                    <a:pt x="0" y="0"/>
                  </a:moveTo>
                  <a:lnTo>
                    <a:pt x="857" y="7"/>
                  </a:lnTo>
                  <a:lnTo>
                    <a:pt x="1714" y="19"/>
                  </a:lnTo>
                  <a:lnTo>
                    <a:pt x="2570" y="36"/>
                  </a:lnTo>
                  <a:lnTo>
                    <a:pt x="3427" y="57"/>
                  </a:lnTo>
                </a:path>
              </a:pathLst>
            </a:custGeom>
            <a:noFill/>
            <a:ln w="3175">
              <a:solidFill>
                <a:srgbClr val="000000"/>
              </a:solidFill>
              <a:prstDash val="solid"/>
              <a:round/>
              <a:headEnd/>
              <a:tailEnd/>
            </a:ln>
            <a:effectLst/>
          </p:spPr>
          <p:txBody>
            <a:bodyPr/>
            <a:lstStyle/>
            <a:p>
              <a:endParaRPr lang="en-US"/>
            </a:p>
          </p:txBody>
        </p:sp>
        <p:sp>
          <p:nvSpPr>
            <p:cNvPr id="416785" name="Freeform 17"/>
            <p:cNvSpPr>
              <a:spLocks/>
            </p:cNvSpPr>
            <p:nvPr/>
          </p:nvSpPr>
          <p:spPr bwMode="auto">
            <a:xfrm>
              <a:off x="4651" y="1657"/>
              <a:ext cx="39" cy="39"/>
            </a:xfrm>
            <a:custGeom>
              <a:avLst/>
              <a:gdLst/>
              <a:ahLst/>
              <a:cxnLst>
                <a:cxn ang="0">
                  <a:pos x="0" y="0"/>
                </a:cxn>
                <a:cxn ang="0">
                  <a:pos x="39" y="20"/>
                </a:cxn>
                <a:cxn ang="0">
                  <a:pos x="0" y="39"/>
                </a:cxn>
                <a:cxn ang="0">
                  <a:pos x="0" y="0"/>
                </a:cxn>
              </a:cxnLst>
              <a:rect l="0" t="0" r="r" b="b"/>
              <a:pathLst>
                <a:path w="39" h="39">
                  <a:moveTo>
                    <a:pt x="0" y="0"/>
                  </a:moveTo>
                  <a:lnTo>
                    <a:pt x="39" y="20"/>
                  </a:lnTo>
                  <a:lnTo>
                    <a:pt x="0" y="39"/>
                  </a:lnTo>
                  <a:lnTo>
                    <a:pt x="0"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786" name="Rectangle 18"/>
            <p:cNvSpPr>
              <a:spLocks noChangeArrowheads="1"/>
            </p:cNvSpPr>
            <p:nvPr/>
          </p:nvSpPr>
          <p:spPr bwMode="auto">
            <a:xfrm>
              <a:off x="2894" y="1590"/>
              <a:ext cx="1083" cy="113"/>
            </a:xfrm>
            <a:prstGeom prst="rect">
              <a:avLst/>
            </a:prstGeom>
            <a:solidFill>
              <a:srgbClr val="FFFFFF"/>
            </a:solidFill>
            <a:ln w="9525">
              <a:noFill/>
              <a:miter lim="800000"/>
              <a:headEnd/>
              <a:tailEnd/>
            </a:ln>
            <a:effectLst/>
          </p:spPr>
          <p:txBody>
            <a:bodyPr/>
            <a:lstStyle/>
            <a:p>
              <a:endParaRPr lang="en-US"/>
            </a:p>
          </p:txBody>
        </p:sp>
        <p:sp>
          <p:nvSpPr>
            <p:cNvPr id="416787" name="Rectangle 19"/>
            <p:cNvSpPr>
              <a:spLocks noChangeArrowheads="1"/>
            </p:cNvSpPr>
            <p:nvPr/>
          </p:nvSpPr>
          <p:spPr bwMode="auto">
            <a:xfrm>
              <a:off x="2899" y="1593"/>
              <a:ext cx="1098"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(sysObjectID.0)</a:t>
              </a:r>
              <a:endParaRPr lang="en-US" sz="1800" b="0"/>
            </a:p>
          </p:txBody>
        </p:sp>
      </p:grpSp>
      <p:grpSp>
        <p:nvGrpSpPr>
          <p:cNvPr id="5" name="Group 20"/>
          <p:cNvGrpSpPr>
            <a:grpSpLocks/>
          </p:cNvGrpSpPr>
          <p:nvPr/>
        </p:nvGrpSpPr>
        <p:grpSpPr bwMode="auto">
          <a:xfrm>
            <a:off x="1872878" y="2784475"/>
            <a:ext cx="5495925" cy="179388"/>
            <a:chOff x="1229" y="1717"/>
            <a:chExt cx="3461" cy="113"/>
          </a:xfrm>
        </p:grpSpPr>
        <p:sp>
          <p:nvSpPr>
            <p:cNvPr id="416789" name="Freeform 21"/>
            <p:cNvSpPr>
              <a:spLocks/>
            </p:cNvSpPr>
            <p:nvPr/>
          </p:nvSpPr>
          <p:spPr bwMode="auto">
            <a:xfrm>
              <a:off x="1263" y="1741"/>
              <a:ext cx="3427" cy="70"/>
            </a:xfrm>
            <a:custGeom>
              <a:avLst/>
              <a:gdLst/>
              <a:ahLst/>
              <a:cxnLst>
                <a:cxn ang="0">
                  <a:pos x="0" y="70"/>
                </a:cxn>
                <a:cxn ang="0">
                  <a:pos x="857" y="44"/>
                </a:cxn>
                <a:cxn ang="0">
                  <a:pos x="1713" y="25"/>
                </a:cxn>
                <a:cxn ang="0">
                  <a:pos x="2570" y="10"/>
                </a:cxn>
                <a:cxn ang="0">
                  <a:pos x="3427" y="0"/>
                </a:cxn>
              </a:cxnLst>
              <a:rect l="0" t="0" r="r" b="b"/>
              <a:pathLst>
                <a:path w="3427" h="70">
                  <a:moveTo>
                    <a:pt x="0" y="70"/>
                  </a:moveTo>
                  <a:lnTo>
                    <a:pt x="857" y="44"/>
                  </a:lnTo>
                  <a:lnTo>
                    <a:pt x="1713" y="25"/>
                  </a:lnTo>
                  <a:lnTo>
                    <a:pt x="2570" y="10"/>
                  </a:lnTo>
                  <a:lnTo>
                    <a:pt x="3427" y="0"/>
                  </a:lnTo>
                </a:path>
              </a:pathLst>
            </a:custGeom>
            <a:noFill/>
            <a:ln w="3175">
              <a:solidFill>
                <a:srgbClr val="000000"/>
              </a:solidFill>
              <a:prstDash val="solid"/>
              <a:round/>
              <a:headEnd/>
              <a:tailEnd/>
            </a:ln>
            <a:effectLst/>
          </p:spPr>
          <p:txBody>
            <a:bodyPr/>
            <a:lstStyle/>
            <a:p>
              <a:endParaRPr lang="en-US"/>
            </a:p>
          </p:txBody>
        </p:sp>
        <p:sp>
          <p:nvSpPr>
            <p:cNvPr id="416790" name="Freeform 22"/>
            <p:cNvSpPr>
              <a:spLocks/>
            </p:cNvSpPr>
            <p:nvPr/>
          </p:nvSpPr>
          <p:spPr bwMode="auto">
            <a:xfrm>
              <a:off x="1229" y="1790"/>
              <a:ext cx="41" cy="40"/>
            </a:xfrm>
            <a:custGeom>
              <a:avLst/>
              <a:gdLst/>
              <a:ahLst/>
              <a:cxnLst>
                <a:cxn ang="0">
                  <a:pos x="39" y="0"/>
                </a:cxn>
                <a:cxn ang="0">
                  <a:pos x="0" y="21"/>
                </a:cxn>
                <a:cxn ang="0">
                  <a:pos x="41" y="40"/>
                </a:cxn>
                <a:cxn ang="0">
                  <a:pos x="39" y="0"/>
                </a:cxn>
              </a:cxnLst>
              <a:rect l="0" t="0" r="r" b="b"/>
              <a:pathLst>
                <a:path w="41" h="40">
                  <a:moveTo>
                    <a:pt x="39" y="0"/>
                  </a:moveTo>
                  <a:lnTo>
                    <a:pt x="0" y="21"/>
                  </a:lnTo>
                  <a:lnTo>
                    <a:pt x="41" y="40"/>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791" name="Rectangle 23"/>
            <p:cNvSpPr>
              <a:spLocks noChangeArrowheads="1"/>
            </p:cNvSpPr>
            <p:nvPr/>
          </p:nvSpPr>
          <p:spPr bwMode="auto">
            <a:xfrm>
              <a:off x="1537" y="1717"/>
              <a:ext cx="2202" cy="113"/>
            </a:xfrm>
            <a:prstGeom prst="rect">
              <a:avLst/>
            </a:prstGeom>
            <a:solidFill>
              <a:srgbClr val="FFFFFF"/>
            </a:solidFill>
            <a:ln w="9525">
              <a:noFill/>
              <a:miter lim="800000"/>
              <a:headEnd/>
              <a:tailEnd/>
            </a:ln>
            <a:effectLst/>
          </p:spPr>
          <p:txBody>
            <a:bodyPr/>
            <a:lstStyle/>
            <a:p>
              <a:endParaRPr lang="en-US"/>
            </a:p>
          </p:txBody>
        </p:sp>
        <p:sp>
          <p:nvSpPr>
            <p:cNvPr id="416792" name="Rectangle 24"/>
            <p:cNvSpPr>
              <a:spLocks noChangeArrowheads="1"/>
            </p:cNvSpPr>
            <p:nvPr/>
          </p:nvSpPr>
          <p:spPr bwMode="auto">
            <a:xfrm>
              <a:off x="1542" y="1720"/>
              <a:ext cx="2237"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 sysObjectID.0=enterprises.11.2.3.10.1.2 )</a:t>
              </a:r>
              <a:endParaRPr lang="en-US" sz="1800" b="0"/>
            </a:p>
          </p:txBody>
        </p:sp>
      </p:grpSp>
      <p:grpSp>
        <p:nvGrpSpPr>
          <p:cNvPr id="6" name="Group 25"/>
          <p:cNvGrpSpPr>
            <a:grpSpLocks/>
          </p:cNvGrpSpPr>
          <p:nvPr/>
        </p:nvGrpSpPr>
        <p:grpSpPr bwMode="auto">
          <a:xfrm>
            <a:off x="1869703" y="2990850"/>
            <a:ext cx="5499100" cy="2982913"/>
            <a:chOff x="1226" y="1847"/>
            <a:chExt cx="3464" cy="1879"/>
          </a:xfrm>
        </p:grpSpPr>
        <p:sp>
          <p:nvSpPr>
            <p:cNvPr id="416794" name="Rectangle 26"/>
            <p:cNvSpPr>
              <a:spLocks noChangeArrowheads="1"/>
            </p:cNvSpPr>
            <p:nvPr/>
          </p:nvSpPr>
          <p:spPr bwMode="auto">
            <a:xfrm>
              <a:off x="2067" y="3553"/>
              <a:ext cx="1" cy="173"/>
            </a:xfrm>
            <a:prstGeom prst="rect">
              <a:avLst/>
            </a:prstGeom>
            <a:noFill/>
            <a:ln w="9525">
              <a:noFill/>
              <a:miter lim="800000"/>
              <a:headEnd/>
              <a:tailEnd/>
            </a:ln>
            <a:effectLst/>
          </p:spPr>
          <p:txBody>
            <a:bodyPr wrap="none" lIns="0" tIns="0" rIns="0" bIns="0">
              <a:spAutoFit/>
            </a:bodyPr>
            <a:lstStyle/>
            <a:p>
              <a:endParaRPr lang="en-US" sz="1800" b="0"/>
            </a:p>
          </p:txBody>
        </p:sp>
        <p:sp>
          <p:nvSpPr>
            <p:cNvPr id="416795" name="Freeform 27"/>
            <p:cNvSpPr>
              <a:spLocks/>
            </p:cNvSpPr>
            <p:nvPr/>
          </p:nvSpPr>
          <p:spPr bwMode="auto">
            <a:xfrm>
              <a:off x="1229" y="1876"/>
              <a:ext cx="3427" cy="56"/>
            </a:xfrm>
            <a:custGeom>
              <a:avLst/>
              <a:gdLst/>
              <a:ahLst/>
              <a:cxnLst>
                <a:cxn ang="0">
                  <a:pos x="0" y="0"/>
                </a:cxn>
                <a:cxn ang="0">
                  <a:pos x="857" y="7"/>
                </a:cxn>
                <a:cxn ang="0">
                  <a:pos x="1714" y="19"/>
                </a:cxn>
                <a:cxn ang="0">
                  <a:pos x="2570" y="36"/>
                </a:cxn>
                <a:cxn ang="0">
                  <a:pos x="3427" y="56"/>
                </a:cxn>
              </a:cxnLst>
              <a:rect l="0" t="0" r="r" b="b"/>
              <a:pathLst>
                <a:path w="3427" h="56">
                  <a:moveTo>
                    <a:pt x="0" y="0"/>
                  </a:moveTo>
                  <a:lnTo>
                    <a:pt x="857" y="7"/>
                  </a:lnTo>
                  <a:lnTo>
                    <a:pt x="1714" y="19"/>
                  </a:lnTo>
                  <a:lnTo>
                    <a:pt x="2570" y="36"/>
                  </a:lnTo>
                  <a:lnTo>
                    <a:pt x="3427" y="56"/>
                  </a:lnTo>
                </a:path>
              </a:pathLst>
            </a:custGeom>
            <a:noFill/>
            <a:ln w="3175">
              <a:solidFill>
                <a:srgbClr val="000000"/>
              </a:solidFill>
              <a:prstDash val="solid"/>
              <a:round/>
              <a:headEnd/>
              <a:tailEnd/>
            </a:ln>
            <a:effectLst/>
          </p:spPr>
          <p:txBody>
            <a:bodyPr/>
            <a:lstStyle/>
            <a:p>
              <a:endParaRPr lang="en-US"/>
            </a:p>
          </p:txBody>
        </p:sp>
        <p:sp>
          <p:nvSpPr>
            <p:cNvPr id="416796" name="Freeform 28"/>
            <p:cNvSpPr>
              <a:spLocks/>
            </p:cNvSpPr>
            <p:nvPr/>
          </p:nvSpPr>
          <p:spPr bwMode="auto">
            <a:xfrm>
              <a:off x="4651" y="1914"/>
              <a:ext cx="39" cy="39"/>
            </a:xfrm>
            <a:custGeom>
              <a:avLst/>
              <a:gdLst/>
              <a:ahLst/>
              <a:cxnLst>
                <a:cxn ang="0">
                  <a:pos x="0" y="0"/>
                </a:cxn>
                <a:cxn ang="0">
                  <a:pos x="39" y="20"/>
                </a:cxn>
                <a:cxn ang="0">
                  <a:pos x="0" y="39"/>
                </a:cxn>
                <a:cxn ang="0">
                  <a:pos x="0" y="0"/>
                </a:cxn>
              </a:cxnLst>
              <a:rect l="0" t="0" r="r" b="b"/>
              <a:pathLst>
                <a:path w="39" h="39">
                  <a:moveTo>
                    <a:pt x="0" y="0"/>
                  </a:moveTo>
                  <a:lnTo>
                    <a:pt x="39" y="20"/>
                  </a:lnTo>
                  <a:lnTo>
                    <a:pt x="0" y="39"/>
                  </a:lnTo>
                  <a:lnTo>
                    <a:pt x="0"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797" name="Rectangle 29"/>
            <p:cNvSpPr>
              <a:spLocks noChangeArrowheads="1"/>
            </p:cNvSpPr>
            <p:nvPr/>
          </p:nvSpPr>
          <p:spPr bwMode="auto">
            <a:xfrm>
              <a:off x="2911" y="1847"/>
              <a:ext cx="1050" cy="113"/>
            </a:xfrm>
            <a:prstGeom prst="rect">
              <a:avLst/>
            </a:prstGeom>
            <a:solidFill>
              <a:srgbClr val="FFFFFF"/>
            </a:solidFill>
            <a:ln w="9525">
              <a:noFill/>
              <a:miter lim="800000"/>
              <a:headEnd/>
              <a:tailEnd/>
            </a:ln>
            <a:effectLst/>
          </p:spPr>
          <p:txBody>
            <a:bodyPr/>
            <a:lstStyle/>
            <a:p>
              <a:endParaRPr lang="en-US"/>
            </a:p>
          </p:txBody>
        </p:sp>
        <p:sp>
          <p:nvSpPr>
            <p:cNvPr id="416798" name="Rectangle 30"/>
            <p:cNvSpPr>
              <a:spLocks noChangeArrowheads="1"/>
            </p:cNvSpPr>
            <p:nvPr/>
          </p:nvSpPr>
          <p:spPr bwMode="auto">
            <a:xfrm>
              <a:off x="2916" y="1850"/>
              <a:ext cx="1065"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(sysUpTime.0)</a:t>
              </a:r>
              <a:endParaRPr lang="en-US" sz="1800" b="0"/>
            </a:p>
          </p:txBody>
        </p:sp>
        <p:sp>
          <p:nvSpPr>
            <p:cNvPr id="416799" name="Freeform 31"/>
            <p:cNvSpPr>
              <a:spLocks/>
            </p:cNvSpPr>
            <p:nvPr/>
          </p:nvSpPr>
          <p:spPr bwMode="auto">
            <a:xfrm>
              <a:off x="1263" y="1997"/>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a:effectLst/>
          </p:spPr>
          <p:txBody>
            <a:bodyPr/>
            <a:lstStyle/>
            <a:p>
              <a:endParaRPr lang="en-US"/>
            </a:p>
          </p:txBody>
        </p:sp>
        <p:sp>
          <p:nvSpPr>
            <p:cNvPr id="416800" name="Freeform 32"/>
            <p:cNvSpPr>
              <a:spLocks/>
            </p:cNvSpPr>
            <p:nvPr/>
          </p:nvSpPr>
          <p:spPr bwMode="auto">
            <a:xfrm>
              <a:off x="1229" y="2047"/>
              <a:ext cx="41" cy="39"/>
            </a:xfrm>
            <a:custGeom>
              <a:avLst/>
              <a:gdLst/>
              <a:ahLst/>
              <a:cxnLst>
                <a:cxn ang="0">
                  <a:pos x="39" y="0"/>
                </a:cxn>
                <a:cxn ang="0">
                  <a:pos x="0" y="21"/>
                </a:cxn>
                <a:cxn ang="0">
                  <a:pos x="41" y="39"/>
                </a:cxn>
                <a:cxn ang="0">
                  <a:pos x="39" y="0"/>
                </a:cxn>
              </a:cxnLst>
              <a:rect l="0" t="0" r="r" b="b"/>
              <a:pathLst>
                <a:path w="41" h="39">
                  <a:moveTo>
                    <a:pt x="39" y="0"/>
                  </a:moveTo>
                  <a:lnTo>
                    <a:pt x="0" y="21"/>
                  </a:lnTo>
                  <a:lnTo>
                    <a:pt x="41" y="39"/>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01" name="Rectangle 33"/>
            <p:cNvSpPr>
              <a:spLocks noChangeArrowheads="1"/>
            </p:cNvSpPr>
            <p:nvPr/>
          </p:nvSpPr>
          <p:spPr bwMode="auto">
            <a:xfrm>
              <a:off x="1272" y="1979"/>
              <a:ext cx="1646" cy="112"/>
            </a:xfrm>
            <a:prstGeom prst="rect">
              <a:avLst/>
            </a:prstGeom>
            <a:solidFill>
              <a:srgbClr val="FFFFFF"/>
            </a:solidFill>
            <a:ln w="9525">
              <a:noFill/>
              <a:miter lim="800000"/>
              <a:headEnd/>
              <a:tailEnd/>
            </a:ln>
            <a:effectLst/>
          </p:spPr>
          <p:txBody>
            <a:bodyPr/>
            <a:lstStyle/>
            <a:p>
              <a:endParaRPr lang="en-US"/>
            </a:p>
          </p:txBody>
        </p:sp>
        <p:sp>
          <p:nvSpPr>
            <p:cNvPr id="416802" name="Rectangle 34"/>
            <p:cNvSpPr>
              <a:spLocks noChangeArrowheads="1"/>
            </p:cNvSpPr>
            <p:nvPr/>
          </p:nvSpPr>
          <p:spPr bwMode="auto">
            <a:xfrm>
              <a:off x="1277" y="1982"/>
              <a:ext cx="1675"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(sysUpTime.0=2247349530)</a:t>
              </a:r>
              <a:endParaRPr lang="en-US" sz="1800" b="0"/>
            </a:p>
          </p:txBody>
        </p:sp>
        <p:sp>
          <p:nvSpPr>
            <p:cNvPr id="416803" name="Freeform 35"/>
            <p:cNvSpPr>
              <a:spLocks/>
            </p:cNvSpPr>
            <p:nvPr/>
          </p:nvSpPr>
          <p:spPr bwMode="auto">
            <a:xfrm>
              <a:off x="1226" y="2126"/>
              <a:ext cx="3430" cy="63"/>
            </a:xfrm>
            <a:custGeom>
              <a:avLst/>
              <a:gdLst/>
              <a:ahLst/>
              <a:cxnLst>
                <a:cxn ang="0">
                  <a:pos x="0" y="0"/>
                </a:cxn>
                <a:cxn ang="0">
                  <a:pos x="857" y="7"/>
                </a:cxn>
                <a:cxn ang="0">
                  <a:pos x="1714" y="19"/>
                </a:cxn>
                <a:cxn ang="0">
                  <a:pos x="2573" y="37"/>
                </a:cxn>
                <a:cxn ang="0">
                  <a:pos x="3430" y="63"/>
                </a:cxn>
              </a:cxnLst>
              <a:rect l="0" t="0" r="r" b="b"/>
              <a:pathLst>
                <a:path w="3430" h="63">
                  <a:moveTo>
                    <a:pt x="0" y="0"/>
                  </a:moveTo>
                  <a:lnTo>
                    <a:pt x="857" y="7"/>
                  </a:lnTo>
                  <a:lnTo>
                    <a:pt x="1714" y="19"/>
                  </a:lnTo>
                  <a:lnTo>
                    <a:pt x="2573" y="37"/>
                  </a:lnTo>
                  <a:lnTo>
                    <a:pt x="3430" y="63"/>
                  </a:lnTo>
                </a:path>
              </a:pathLst>
            </a:custGeom>
            <a:noFill/>
            <a:ln w="3175">
              <a:solidFill>
                <a:srgbClr val="000000"/>
              </a:solidFill>
              <a:prstDash val="solid"/>
              <a:round/>
              <a:headEnd/>
              <a:tailEnd/>
            </a:ln>
            <a:effectLst/>
          </p:spPr>
          <p:txBody>
            <a:bodyPr/>
            <a:lstStyle/>
            <a:p>
              <a:endParaRPr lang="en-US"/>
            </a:p>
          </p:txBody>
        </p:sp>
        <p:sp>
          <p:nvSpPr>
            <p:cNvPr id="416804" name="Freeform 36"/>
            <p:cNvSpPr>
              <a:spLocks/>
            </p:cNvSpPr>
            <p:nvPr/>
          </p:nvSpPr>
          <p:spPr bwMode="auto">
            <a:xfrm>
              <a:off x="4649" y="2168"/>
              <a:ext cx="41" cy="40"/>
            </a:xfrm>
            <a:custGeom>
              <a:avLst/>
              <a:gdLst/>
              <a:ahLst/>
              <a:cxnLst>
                <a:cxn ang="0">
                  <a:pos x="2" y="0"/>
                </a:cxn>
                <a:cxn ang="0">
                  <a:pos x="41" y="23"/>
                </a:cxn>
                <a:cxn ang="0">
                  <a:pos x="0" y="40"/>
                </a:cxn>
                <a:cxn ang="0">
                  <a:pos x="2" y="0"/>
                </a:cxn>
              </a:cxnLst>
              <a:rect l="0" t="0" r="r" b="b"/>
              <a:pathLst>
                <a:path w="41" h="40">
                  <a:moveTo>
                    <a:pt x="2" y="0"/>
                  </a:moveTo>
                  <a:lnTo>
                    <a:pt x="41" y="23"/>
                  </a:lnTo>
                  <a:lnTo>
                    <a:pt x="0" y="40"/>
                  </a:lnTo>
                  <a:lnTo>
                    <a:pt x="2"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05" name="Rectangle 37"/>
            <p:cNvSpPr>
              <a:spLocks noChangeArrowheads="1"/>
            </p:cNvSpPr>
            <p:nvPr/>
          </p:nvSpPr>
          <p:spPr bwMode="auto">
            <a:xfrm>
              <a:off x="3041" y="2102"/>
              <a:ext cx="1047" cy="113"/>
            </a:xfrm>
            <a:prstGeom prst="rect">
              <a:avLst/>
            </a:prstGeom>
            <a:solidFill>
              <a:srgbClr val="FFFFFF"/>
            </a:solidFill>
            <a:ln w="9525">
              <a:noFill/>
              <a:miter lim="800000"/>
              <a:headEnd/>
              <a:tailEnd/>
            </a:ln>
            <a:effectLst/>
          </p:spPr>
          <p:txBody>
            <a:bodyPr/>
            <a:lstStyle/>
            <a:p>
              <a:endParaRPr lang="en-US"/>
            </a:p>
          </p:txBody>
        </p:sp>
        <p:sp>
          <p:nvSpPr>
            <p:cNvPr id="416806" name="Rectangle 38"/>
            <p:cNvSpPr>
              <a:spLocks noChangeArrowheads="1"/>
            </p:cNvSpPr>
            <p:nvPr/>
          </p:nvSpPr>
          <p:spPr bwMode="auto">
            <a:xfrm>
              <a:off x="3046" y="2105"/>
              <a:ext cx="1059"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(sysContact.0)</a:t>
              </a:r>
              <a:endParaRPr lang="en-US" sz="1800" b="0"/>
            </a:p>
          </p:txBody>
        </p:sp>
        <p:sp>
          <p:nvSpPr>
            <p:cNvPr id="416807" name="Freeform 39"/>
            <p:cNvSpPr>
              <a:spLocks/>
            </p:cNvSpPr>
            <p:nvPr/>
          </p:nvSpPr>
          <p:spPr bwMode="auto">
            <a:xfrm>
              <a:off x="1263" y="2254"/>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a:effectLst/>
          </p:spPr>
          <p:txBody>
            <a:bodyPr/>
            <a:lstStyle/>
            <a:p>
              <a:endParaRPr lang="en-US"/>
            </a:p>
          </p:txBody>
        </p:sp>
        <p:sp>
          <p:nvSpPr>
            <p:cNvPr id="416808" name="Freeform 40"/>
            <p:cNvSpPr>
              <a:spLocks/>
            </p:cNvSpPr>
            <p:nvPr/>
          </p:nvSpPr>
          <p:spPr bwMode="auto">
            <a:xfrm>
              <a:off x="1229" y="2304"/>
              <a:ext cx="41" cy="39"/>
            </a:xfrm>
            <a:custGeom>
              <a:avLst/>
              <a:gdLst/>
              <a:ahLst/>
              <a:cxnLst>
                <a:cxn ang="0">
                  <a:pos x="39" y="0"/>
                </a:cxn>
                <a:cxn ang="0">
                  <a:pos x="0" y="20"/>
                </a:cxn>
                <a:cxn ang="0">
                  <a:pos x="41" y="39"/>
                </a:cxn>
                <a:cxn ang="0">
                  <a:pos x="39" y="0"/>
                </a:cxn>
              </a:cxnLst>
              <a:rect l="0" t="0" r="r" b="b"/>
              <a:pathLst>
                <a:path w="41" h="39">
                  <a:moveTo>
                    <a:pt x="39" y="0"/>
                  </a:moveTo>
                  <a:lnTo>
                    <a:pt x="0" y="20"/>
                  </a:lnTo>
                  <a:lnTo>
                    <a:pt x="41" y="39"/>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09" name="Rectangle 41"/>
            <p:cNvSpPr>
              <a:spLocks noChangeArrowheads="1"/>
            </p:cNvSpPr>
            <p:nvPr/>
          </p:nvSpPr>
          <p:spPr bwMode="auto">
            <a:xfrm>
              <a:off x="1470" y="2235"/>
              <a:ext cx="1249" cy="113"/>
            </a:xfrm>
            <a:prstGeom prst="rect">
              <a:avLst/>
            </a:prstGeom>
            <a:solidFill>
              <a:srgbClr val="FFFFFF"/>
            </a:solidFill>
            <a:ln w="9525">
              <a:noFill/>
              <a:miter lim="800000"/>
              <a:headEnd/>
              <a:tailEnd/>
            </a:ln>
            <a:effectLst/>
          </p:spPr>
          <p:txBody>
            <a:bodyPr/>
            <a:lstStyle/>
            <a:p>
              <a:endParaRPr lang="en-US"/>
            </a:p>
          </p:txBody>
        </p:sp>
        <p:sp>
          <p:nvSpPr>
            <p:cNvPr id="416810" name="Rectangle 42"/>
            <p:cNvSpPr>
              <a:spLocks noChangeArrowheads="1"/>
            </p:cNvSpPr>
            <p:nvPr/>
          </p:nvSpPr>
          <p:spPr bwMode="auto">
            <a:xfrm>
              <a:off x="1476" y="2238"/>
              <a:ext cx="1265"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(sysContact.0=" ")</a:t>
              </a:r>
              <a:endParaRPr lang="en-US" sz="1800" b="0"/>
            </a:p>
          </p:txBody>
        </p:sp>
        <p:sp>
          <p:nvSpPr>
            <p:cNvPr id="416811" name="Freeform 43"/>
            <p:cNvSpPr>
              <a:spLocks/>
            </p:cNvSpPr>
            <p:nvPr/>
          </p:nvSpPr>
          <p:spPr bwMode="auto">
            <a:xfrm>
              <a:off x="1229" y="2389"/>
              <a:ext cx="3427" cy="57"/>
            </a:xfrm>
            <a:custGeom>
              <a:avLst/>
              <a:gdLst/>
              <a:ahLst/>
              <a:cxnLst>
                <a:cxn ang="0">
                  <a:pos x="0" y="0"/>
                </a:cxn>
                <a:cxn ang="0">
                  <a:pos x="857" y="5"/>
                </a:cxn>
                <a:cxn ang="0">
                  <a:pos x="1714" y="16"/>
                </a:cxn>
                <a:cxn ang="0">
                  <a:pos x="2570" y="33"/>
                </a:cxn>
                <a:cxn ang="0">
                  <a:pos x="3427" y="57"/>
                </a:cxn>
              </a:cxnLst>
              <a:rect l="0" t="0" r="r" b="b"/>
              <a:pathLst>
                <a:path w="3427" h="57">
                  <a:moveTo>
                    <a:pt x="0" y="0"/>
                  </a:moveTo>
                  <a:lnTo>
                    <a:pt x="857" y="5"/>
                  </a:lnTo>
                  <a:lnTo>
                    <a:pt x="1714" y="16"/>
                  </a:lnTo>
                  <a:lnTo>
                    <a:pt x="2570" y="33"/>
                  </a:lnTo>
                  <a:lnTo>
                    <a:pt x="3427" y="57"/>
                  </a:lnTo>
                </a:path>
              </a:pathLst>
            </a:custGeom>
            <a:noFill/>
            <a:ln w="3175">
              <a:solidFill>
                <a:srgbClr val="000000"/>
              </a:solidFill>
              <a:prstDash val="solid"/>
              <a:round/>
              <a:headEnd/>
              <a:tailEnd/>
            </a:ln>
            <a:effectLst/>
          </p:spPr>
          <p:txBody>
            <a:bodyPr/>
            <a:lstStyle/>
            <a:p>
              <a:endParaRPr lang="en-US"/>
            </a:p>
          </p:txBody>
        </p:sp>
        <p:sp>
          <p:nvSpPr>
            <p:cNvPr id="416812" name="Freeform 44"/>
            <p:cNvSpPr>
              <a:spLocks/>
            </p:cNvSpPr>
            <p:nvPr/>
          </p:nvSpPr>
          <p:spPr bwMode="auto">
            <a:xfrm>
              <a:off x="4649" y="2425"/>
              <a:ext cx="41" cy="40"/>
            </a:xfrm>
            <a:custGeom>
              <a:avLst/>
              <a:gdLst/>
              <a:ahLst/>
              <a:cxnLst>
                <a:cxn ang="0">
                  <a:pos x="2" y="0"/>
                </a:cxn>
                <a:cxn ang="0">
                  <a:pos x="41" y="22"/>
                </a:cxn>
                <a:cxn ang="0">
                  <a:pos x="0" y="40"/>
                </a:cxn>
                <a:cxn ang="0">
                  <a:pos x="2" y="0"/>
                </a:cxn>
              </a:cxnLst>
              <a:rect l="0" t="0" r="r" b="b"/>
              <a:pathLst>
                <a:path w="41" h="40">
                  <a:moveTo>
                    <a:pt x="2" y="0"/>
                  </a:moveTo>
                  <a:lnTo>
                    <a:pt x="41" y="22"/>
                  </a:lnTo>
                  <a:lnTo>
                    <a:pt x="0" y="40"/>
                  </a:lnTo>
                  <a:lnTo>
                    <a:pt x="2"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13" name="Rectangle 45"/>
            <p:cNvSpPr>
              <a:spLocks noChangeArrowheads="1"/>
            </p:cNvSpPr>
            <p:nvPr/>
          </p:nvSpPr>
          <p:spPr bwMode="auto">
            <a:xfrm>
              <a:off x="3077" y="2360"/>
              <a:ext cx="977" cy="113"/>
            </a:xfrm>
            <a:prstGeom prst="rect">
              <a:avLst/>
            </a:prstGeom>
            <a:solidFill>
              <a:srgbClr val="FFFFFF"/>
            </a:solidFill>
            <a:ln w="9525">
              <a:noFill/>
              <a:miter lim="800000"/>
              <a:headEnd/>
              <a:tailEnd/>
            </a:ln>
            <a:effectLst/>
          </p:spPr>
          <p:txBody>
            <a:bodyPr/>
            <a:lstStyle/>
            <a:p>
              <a:endParaRPr lang="en-US"/>
            </a:p>
          </p:txBody>
        </p:sp>
        <p:sp>
          <p:nvSpPr>
            <p:cNvPr id="416814" name="Rectangle 46"/>
            <p:cNvSpPr>
              <a:spLocks noChangeArrowheads="1"/>
            </p:cNvSpPr>
            <p:nvPr/>
          </p:nvSpPr>
          <p:spPr bwMode="auto">
            <a:xfrm>
              <a:off x="3082" y="2363"/>
              <a:ext cx="991"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(sysName.0)</a:t>
              </a:r>
              <a:endParaRPr lang="en-US" sz="1800" b="0"/>
            </a:p>
          </p:txBody>
        </p:sp>
        <p:sp>
          <p:nvSpPr>
            <p:cNvPr id="416815" name="Freeform 47"/>
            <p:cNvSpPr>
              <a:spLocks/>
            </p:cNvSpPr>
            <p:nvPr/>
          </p:nvSpPr>
          <p:spPr bwMode="auto">
            <a:xfrm>
              <a:off x="1263" y="2511"/>
              <a:ext cx="3427" cy="68"/>
            </a:xfrm>
            <a:custGeom>
              <a:avLst/>
              <a:gdLst/>
              <a:ahLst/>
              <a:cxnLst>
                <a:cxn ang="0">
                  <a:pos x="0" y="68"/>
                </a:cxn>
                <a:cxn ang="0">
                  <a:pos x="686" y="41"/>
                </a:cxn>
                <a:cxn ang="0">
                  <a:pos x="1371" y="20"/>
                </a:cxn>
                <a:cxn ang="0">
                  <a:pos x="2057" y="7"/>
                </a:cxn>
                <a:cxn ang="0">
                  <a:pos x="2741" y="0"/>
                </a:cxn>
                <a:cxn ang="0">
                  <a:pos x="3427" y="0"/>
                </a:cxn>
              </a:cxnLst>
              <a:rect l="0" t="0" r="r" b="b"/>
              <a:pathLst>
                <a:path w="3427" h="68">
                  <a:moveTo>
                    <a:pt x="0" y="68"/>
                  </a:moveTo>
                  <a:lnTo>
                    <a:pt x="686" y="41"/>
                  </a:lnTo>
                  <a:lnTo>
                    <a:pt x="1371" y="20"/>
                  </a:lnTo>
                  <a:lnTo>
                    <a:pt x="2057" y="7"/>
                  </a:lnTo>
                  <a:lnTo>
                    <a:pt x="2741" y="0"/>
                  </a:lnTo>
                  <a:lnTo>
                    <a:pt x="3427" y="0"/>
                  </a:lnTo>
                </a:path>
              </a:pathLst>
            </a:custGeom>
            <a:noFill/>
            <a:ln w="3175">
              <a:solidFill>
                <a:srgbClr val="000000"/>
              </a:solidFill>
              <a:prstDash val="solid"/>
              <a:round/>
              <a:headEnd/>
              <a:tailEnd/>
            </a:ln>
            <a:effectLst/>
          </p:spPr>
          <p:txBody>
            <a:bodyPr/>
            <a:lstStyle/>
            <a:p>
              <a:endParaRPr lang="en-US"/>
            </a:p>
          </p:txBody>
        </p:sp>
        <p:sp>
          <p:nvSpPr>
            <p:cNvPr id="416816" name="Freeform 48"/>
            <p:cNvSpPr>
              <a:spLocks/>
            </p:cNvSpPr>
            <p:nvPr/>
          </p:nvSpPr>
          <p:spPr bwMode="auto">
            <a:xfrm>
              <a:off x="1229" y="2560"/>
              <a:ext cx="41" cy="40"/>
            </a:xfrm>
            <a:custGeom>
              <a:avLst/>
              <a:gdLst/>
              <a:ahLst/>
              <a:cxnLst>
                <a:cxn ang="0">
                  <a:pos x="39" y="0"/>
                </a:cxn>
                <a:cxn ang="0">
                  <a:pos x="0" y="21"/>
                </a:cxn>
                <a:cxn ang="0">
                  <a:pos x="41" y="40"/>
                </a:cxn>
                <a:cxn ang="0">
                  <a:pos x="39" y="0"/>
                </a:cxn>
              </a:cxnLst>
              <a:rect l="0" t="0" r="r" b="b"/>
              <a:pathLst>
                <a:path w="41" h="40">
                  <a:moveTo>
                    <a:pt x="39" y="0"/>
                  </a:moveTo>
                  <a:lnTo>
                    <a:pt x="0" y="21"/>
                  </a:lnTo>
                  <a:lnTo>
                    <a:pt x="41" y="40"/>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17" name="Rectangle 49"/>
            <p:cNvSpPr>
              <a:spLocks noChangeArrowheads="1"/>
            </p:cNvSpPr>
            <p:nvPr/>
          </p:nvSpPr>
          <p:spPr bwMode="auto">
            <a:xfrm>
              <a:off x="1412" y="2492"/>
              <a:ext cx="1365" cy="113"/>
            </a:xfrm>
            <a:prstGeom prst="rect">
              <a:avLst/>
            </a:prstGeom>
            <a:solidFill>
              <a:srgbClr val="FFFFFF"/>
            </a:solidFill>
            <a:ln w="9525">
              <a:noFill/>
              <a:miter lim="800000"/>
              <a:headEnd/>
              <a:tailEnd/>
            </a:ln>
            <a:effectLst/>
          </p:spPr>
          <p:txBody>
            <a:bodyPr/>
            <a:lstStyle/>
            <a:p>
              <a:endParaRPr lang="en-US"/>
            </a:p>
          </p:txBody>
        </p:sp>
        <p:sp>
          <p:nvSpPr>
            <p:cNvPr id="416818" name="Rectangle 50"/>
            <p:cNvSpPr>
              <a:spLocks noChangeArrowheads="1"/>
            </p:cNvSpPr>
            <p:nvPr/>
          </p:nvSpPr>
          <p:spPr bwMode="auto">
            <a:xfrm>
              <a:off x="1417" y="2495"/>
              <a:ext cx="1388"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(sysName.0="noc1 ")</a:t>
              </a:r>
              <a:endParaRPr lang="en-US" sz="1800" b="0"/>
            </a:p>
          </p:txBody>
        </p:sp>
        <p:sp>
          <p:nvSpPr>
            <p:cNvPr id="416819" name="Freeform 51"/>
            <p:cNvSpPr>
              <a:spLocks/>
            </p:cNvSpPr>
            <p:nvPr/>
          </p:nvSpPr>
          <p:spPr bwMode="auto">
            <a:xfrm>
              <a:off x="1229" y="2646"/>
              <a:ext cx="3427" cy="56"/>
            </a:xfrm>
            <a:custGeom>
              <a:avLst/>
              <a:gdLst/>
              <a:ahLst/>
              <a:cxnLst>
                <a:cxn ang="0">
                  <a:pos x="0" y="0"/>
                </a:cxn>
                <a:cxn ang="0">
                  <a:pos x="857" y="5"/>
                </a:cxn>
                <a:cxn ang="0">
                  <a:pos x="1714" y="15"/>
                </a:cxn>
                <a:cxn ang="0">
                  <a:pos x="2570" y="32"/>
                </a:cxn>
                <a:cxn ang="0">
                  <a:pos x="3427" y="56"/>
                </a:cxn>
              </a:cxnLst>
              <a:rect l="0" t="0" r="r" b="b"/>
              <a:pathLst>
                <a:path w="3427" h="56">
                  <a:moveTo>
                    <a:pt x="0" y="0"/>
                  </a:moveTo>
                  <a:lnTo>
                    <a:pt x="857" y="5"/>
                  </a:lnTo>
                  <a:lnTo>
                    <a:pt x="1714" y="15"/>
                  </a:lnTo>
                  <a:lnTo>
                    <a:pt x="2570" y="32"/>
                  </a:lnTo>
                  <a:lnTo>
                    <a:pt x="3427" y="56"/>
                  </a:lnTo>
                </a:path>
              </a:pathLst>
            </a:custGeom>
            <a:noFill/>
            <a:ln w="3175">
              <a:solidFill>
                <a:srgbClr val="000000"/>
              </a:solidFill>
              <a:prstDash val="solid"/>
              <a:round/>
              <a:headEnd/>
              <a:tailEnd/>
            </a:ln>
            <a:effectLst/>
          </p:spPr>
          <p:txBody>
            <a:bodyPr/>
            <a:lstStyle/>
            <a:p>
              <a:endParaRPr lang="en-US"/>
            </a:p>
          </p:txBody>
        </p:sp>
        <p:sp>
          <p:nvSpPr>
            <p:cNvPr id="416820" name="Freeform 52"/>
            <p:cNvSpPr>
              <a:spLocks/>
            </p:cNvSpPr>
            <p:nvPr/>
          </p:nvSpPr>
          <p:spPr bwMode="auto">
            <a:xfrm>
              <a:off x="4649" y="2682"/>
              <a:ext cx="41" cy="39"/>
            </a:xfrm>
            <a:custGeom>
              <a:avLst/>
              <a:gdLst/>
              <a:ahLst/>
              <a:cxnLst>
                <a:cxn ang="0">
                  <a:pos x="2" y="0"/>
                </a:cxn>
                <a:cxn ang="0">
                  <a:pos x="41" y="22"/>
                </a:cxn>
                <a:cxn ang="0">
                  <a:pos x="0" y="39"/>
                </a:cxn>
                <a:cxn ang="0">
                  <a:pos x="2" y="0"/>
                </a:cxn>
              </a:cxnLst>
              <a:rect l="0" t="0" r="r" b="b"/>
              <a:pathLst>
                <a:path w="41" h="39">
                  <a:moveTo>
                    <a:pt x="2" y="0"/>
                  </a:moveTo>
                  <a:lnTo>
                    <a:pt x="41" y="22"/>
                  </a:lnTo>
                  <a:lnTo>
                    <a:pt x="0" y="39"/>
                  </a:lnTo>
                  <a:lnTo>
                    <a:pt x="2"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21" name="Rectangle 53"/>
            <p:cNvSpPr>
              <a:spLocks noChangeArrowheads="1"/>
            </p:cNvSpPr>
            <p:nvPr/>
          </p:nvSpPr>
          <p:spPr bwMode="auto">
            <a:xfrm>
              <a:off x="3027" y="2617"/>
              <a:ext cx="1078" cy="113"/>
            </a:xfrm>
            <a:prstGeom prst="rect">
              <a:avLst/>
            </a:prstGeom>
            <a:solidFill>
              <a:srgbClr val="FFFFFF"/>
            </a:solidFill>
            <a:ln w="9525">
              <a:noFill/>
              <a:miter lim="800000"/>
              <a:headEnd/>
              <a:tailEnd/>
            </a:ln>
            <a:effectLst/>
          </p:spPr>
          <p:txBody>
            <a:bodyPr/>
            <a:lstStyle/>
            <a:p>
              <a:endParaRPr lang="en-US"/>
            </a:p>
          </p:txBody>
        </p:sp>
        <p:sp>
          <p:nvSpPr>
            <p:cNvPr id="416822" name="Rectangle 54"/>
            <p:cNvSpPr>
              <a:spLocks noChangeArrowheads="1"/>
            </p:cNvSpPr>
            <p:nvPr/>
          </p:nvSpPr>
          <p:spPr bwMode="auto">
            <a:xfrm>
              <a:off x="3032" y="2620"/>
              <a:ext cx="1089"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(sysLocation.0)</a:t>
              </a:r>
              <a:endParaRPr lang="en-US" sz="1800" b="0"/>
            </a:p>
          </p:txBody>
        </p:sp>
        <p:sp>
          <p:nvSpPr>
            <p:cNvPr id="416823" name="Freeform 55"/>
            <p:cNvSpPr>
              <a:spLocks/>
            </p:cNvSpPr>
            <p:nvPr/>
          </p:nvSpPr>
          <p:spPr bwMode="auto">
            <a:xfrm>
              <a:off x="1263" y="2767"/>
              <a:ext cx="3427" cy="69"/>
            </a:xfrm>
            <a:custGeom>
              <a:avLst/>
              <a:gdLst/>
              <a:ahLst/>
              <a:cxnLst>
                <a:cxn ang="0">
                  <a:pos x="0" y="69"/>
                </a:cxn>
                <a:cxn ang="0">
                  <a:pos x="686" y="42"/>
                </a:cxn>
                <a:cxn ang="0">
                  <a:pos x="1371" y="21"/>
                </a:cxn>
                <a:cxn ang="0">
                  <a:pos x="2057" y="7"/>
                </a:cxn>
                <a:cxn ang="0">
                  <a:pos x="2741" y="0"/>
                </a:cxn>
                <a:cxn ang="0">
                  <a:pos x="3427" y="0"/>
                </a:cxn>
              </a:cxnLst>
              <a:rect l="0" t="0" r="r" b="b"/>
              <a:pathLst>
                <a:path w="3427" h="69">
                  <a:moveTo>
                    <a:pt x="0" y="69"/>
                  </a:moveTo>
                  <a:lnTo>
                    <a:pt x="686" y="42"/>
                  </a:lnTo>
                  <a:lnTo>
                    <a:pt x="1371" y="21"/>
                  </a:lnTo>
                  <a:lnTo>
                    <a:pt x="2057" y="7"/>
                  </a:lnTo>
                  <a:lnTo>
                    <a:pt x="2741" y="0"/>
                  </a:lnTo>
                  <a:lnTo>
                    <a:pt x="3427" y="0"/>
                  </a:lnTo>
                </a:path>
              </a:pathLst>
            </a:custGeom>
            <a:noFill/>
            <a:ln w="3175">
              <a:solidFill>
                <a:srgbClr val="000000"/>
              </a:solidFill>
              <a:prstDash val="solid"/>
              <a:round/>
              <a:headEnd/>
              <a:tailEnd/>
            </a:ln>
            <a:effectLst/>
          </p:spPr>
          <p:txBody>
            <a:bodyPr/>
            <a:lstStyle/>
            <a:p>
              <a:endParaRPr lang="en-US"/>
            </a:p>
          </p:txBody>
        </p:sp>
        <p:sp>
          <p:nvSpPr>
            <p:cNvPr id="416824" name="Freeform 56"/>
            <p:cNvSpPr>
              <a:spLocks/>
            </p:cNvSpPr>
            <p:nvPr/>
          </p:nvSpPr>
          <p:spPr bwMode="auto">
            <a:xfrm>
              <a:off x="1229" y="2817"/>
              <a:ext cx="41" cy="39"/>
            </a:xfrm>
            <a:custGeom>
              <a:avLst/>
              <a:gdLst/>
              <a:ahLst/>
              <a:cxnLst>
                <a:cxn ang="0">
                  <a:pos x="39" y="0"/>
                </a:cxn>
                <a:cxn ang="0">
                  <a:pos x="0" y="21"/>
                </a:cxn>
                <a:cxn ang="0">
                  <a:pos x="41" y="39"/>
                </a:cxn>
                <a:cxn ang="0">
                  <a:pos x="39" y="0"/>
                </a:cxn>
              </a:cxnLst>
              <a:rect l="0" t="0" r="r" b="b"/>
              <a:pathLst>
                <a:path w="41" h="39">
                  <a:moveTo>
                    <a:pt x="39" y="0"/>
                  </a:moveTo>
                  <a:lnTo>
                    <a:pt x="0" y="21"/>
                  </a:lnTo>
                  <a:lnTo>
                    <a:pt x="41" y="39"/>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25" name="Rectangle 57"/>
            <p:cNvSpPr>
              <a:spLocks noChangeArrowheads="1"/>
            </p:cNvSpPr>
            <p:nvPr/>
          </p:nvSpPr>
          <p:spPr bwMode="auto">
            <a:xfrm>
              <a:off x="1455" y="2749"/>
              <a:ext cx="1280" cy="113"/>
            </a:xfrm>
            <a:prstGeom prst="rect">
              <a:avLst/>
            </a:prstGeom>
            <a:solidFill>
              <a:srgbClr val="FFFFFF"/>
            </a:solidFill>
            <a:ln w="9525">
              <a:noFill/>
              <a:miter lim="800000"/>
              <a:headEnd/>
              <a:tailEnd/>
            </a:ln>
            <a:effectLst/>
          </p:spPr>
          <p:txBody>
            <a:bodyPr/>
            <a:lstStyle/>
            <a:p>
              <a:endParaRPr lang="en-US"/>
            </a:p>
          </p:txBody>
        </p:sp>
        <p:sp>
          <p:nvSpPr>
            <p:cNvPr id="416826" name="Rectangle 58"/>
            <p:cNvSpPr>
              <a:spLocks noChangeArrowheads="1"/>
            </p:cNvSpPr>
            <p:nvPr/>
          </p:nvSpPr>
          <p:spPr bwMode="auto">
            <a:xfrm>
              <a:off x="1460" y="2752"/>
              <a:ext cx="1295"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(sysLocation.0=" ")</a:t>
              </a:r>
              <a:endParaRPr lang="en-US" sz="1800" b="0"/>
            </a:p>
          </p:txBody>
        </p:sp>
        <p:sp>
          <p:nvSpPr>
            <p:cNvPr id="416827" name="Freeform 59"/>
            <p:cNvSpPr>
              <a:spLocks/>
            </p:cNvSpPr>
            <p:nvPr/>
          </p:nvSpPr>
          <p:spPr bwMode="auto">
            <a:xfrm>
              <a:off x="1229" y="2903"/>
              <a:ext cx="3427" cy="56"/>
            </a:xfrm>
            <a:custGeom>
              <a:avLst/>
              <a:gdLst/>
              <a:ahLst/>
              <a:cxnLst>
                <a:cxn ang="0">
                  <a:pos x="0" y="0"/>
                </a:cxn>
                <a:cxn ang="0">
                  <a:pos x="857" y="5"/>
                </a:cxn>
                <a:cxn ang="0">
                  <a:pos x="1714" y="15"/>
                </a:cxn>
                <a:cxn ang="0">
                  <a:pos x="2570" y="32"/>
                </a:cxn>
                <a:cxn ang="0">
                  <a:pos x="3427" y="56"/>
                </a:cxn>
              </a:cxnLst>
              <a:rect l="0" t="0" r="r" b="b"/>
              <a:pathLst>
                <a:path w="3427" h="56">
                  <a:moveTo>
                    <a:pt x="0" y="0"/>
                  </a:moveTo>
                  <a:lnTo>
                    <a:pt x="857" y="5"/>
                  </a:lnTo>
                  <a:lnTo>
                    <a:pt x="1714" y="15"/>
                  </a:lnTo>
                  <a:lnTo>
                    <a:pt x="2570" y="32"/>
                  </a:lnTo>
                  <a:lnTo>
                    <a:pt x="3427" y="56"/>
                  </a:lnTo>
                </a:path>
              </a:pathLst>
            </a:custGeom>
            <a:noFill/>
            <a:ln w="3175">
              <a:solidFill>
                <a:srgbClr val="000000"/>
              </a:solidFill>
              <a:prstDash val="solid"/>
              <a:round/>
              <a:headEnd/>
              <a:tailEnd/>
            </a:ln>
            <a:effectLst/>
          </p:spPr>
          <p:txBody>
            <a:bodyPr/>
            <a:lstStyle/>
            <a:p>
              <a:endParaRPr lang="en-US"/>
            </a:p>
          </p:txBody>
        </p:sp>
        <p:sp>
          <p:nvSpPr>
            <p:cNvPr id="416828" name="Freeform 60"/>
            <p:cNvSpPr>
              <a:spLocks/>
            </p:cNvSpPr>
            <p:nvPr/>
          </p:nvSpPr>
          <p:spPr bwMode="auto">
            <a:xfrm>
              <a:off x="4649" y="2939"/>
              <a:ext cx="41" cy="39"/>
            </a:xfrm>
            <a:custGeom>
              <a:avLst/>
              <a:gdLst/>
              <a:ahLst/>
              <a:cxnLst>
                <a:cxn ang="0">
                  <a:pos x="2" y="0"/>
                </a:cxn>
                <a:cxn ang="0">
                  <a:pos x="41" y="22"/>
                </a:cxn>
                <a:cxn ang="0">
                  <a:pos x="0" y="39"/>
                </a:cxn>
                <a:cxn ang="0">
                  <a:pos x="2" y="0"/>
                </a:cxn>
              </a:cxnLst>
              <a:rect l="0" t="0" r="r" b="b"/>
              <a:pathLst>
                <a:path w="41" h="39">
                  <a:moveTo>
                    <a:pt x="2" y="0"/>
                  </a:moveTo>
                  <a:lnTo>
                    <a:pt x="41" y="22"/>
                  </a:lnTo>
                  <a:lnTo>
                    <a:pt x="0" y="39"/>
                  </a:lnTo>
                  <a:lnTo>
                    <a:pt x="2"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29" name="Rectangle 61"/>
            <p:cNvSpPr>
              <a:spLocks noChangeArrowheads="1"/>
            </p:cNvSpPr>
            <p:nvPr/>
          </p:nvSpPr>
          <p:spPr bwMode="auto">
            <a:xfrm>
              <a:off x="3026" y="2874"/>
              <a:ext cx="1081" cy="112"/>
            </a:xfrm>
            <a:prstGeom prst="rect">
              <a:avLst/>
            </a:prstGeom>
            <a:solidFill>
              <a:srgbClr val="FFFFFF"/>
            </a:solidFill>
            <a:ln w="9525">
              <a:noFill/>
              <a:miter lim="800000"/>
              <a:headEnd/>
              <a:tailEnd/>
            </a:ln>
            <a:effectLst/>
          </p:spPr>
          <p:txBody>
            <a:bodyPr/>
            <a:lstStyle/>
            <a:p>
              <a:endParaRPr lang="en-US"/>
            </a:p>
          </p:txBody>
        </p:sp>
        <p:sp>
          <p:nvSpPr>
            <p:cNvPr id="416830" name="Rectangle 62"/>
            <p:cNvSpPr>
              <a:spLocks noChangeArrowheads="1"/>
            </p:cNvSpPr>
            <p:nvPr/>
          </p:nvSpPr>
          <p:spPr bwMode="auto">
            <a:xfrm>
              <a:off x="3031" y="2877"/>
              <a:ext cx="1094"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GetRequest (sysServices.0)</a:t>
              </a:r>
              <a:endParaRPr lang="en-US" sz="1800" b="0"/>
            </a:p>
          </p:txBody>
        </p:sp>
        <p:sp>
          <p:nvSpPr>
            <p:cNvPr id="416831" name="Freeform 63"/>
            <p:cNvSpPr>
              <a:spLocks/>
            </p:cNvSpPr>
            <p:nvPr/>
          </p:nvSpPr>
          <p:spPr bwMode="auto">
            <a:xfrm>
              <a:off x="1263" y="3024"/>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a:effectLst/>
          </p:spPr>
          <p:txBody>
            <a:bodyPr/>
            <a:lstStyle/>
            <a:p>
              <a:endParaRPr lang="en-US"/>
            </a:p>
          </p:txBody>
        </p:sp>
        <p:sp>
          <p:nvSpPr>
            <p:cNvPr id="416832" name="Freeform 64"/>
            <p:cNvSpPr>
              <a:spLocks/>
            </p:cNvSpPr>
            <p:nvPr/>
          </p:nvSpPr>
          <p:spPr bwMode="auto">
            <a:xfrm>
              <a:off x="1229" y="3074"/>
              <a:ext cx="41" cy="39"/>
            </a:xfrm>
            <a:custGeom>
              <a:avLst/>
              <a:gdLst/>
              <a:ahLst/>
              <a:cxnLst>
                <a:cxn ang="0">
                  <a:pos x="39" y="0"/>
                </a:cxn>
                <a:cxn ang="0">
                  <a:pos x="0" y="20"/>
                </a:cxn>
                <a:cxn ang="0">
                  <a:pos x="41" y="39"/>
                </a:cxn>
                <a:cxn ang="0">
                  <a:pos x="39" y="0"/>
                </a:cxn>
              </a:cxnLst>
              <a:rect l="0" t="0" r="r" b="b"/>
              <a:pathLst>
                <a:path w="41" h="39">
                  <a:moveTo>
                    <a:pt x="39" y="0"/>
                  </a:moveTo>
                  <a:lnTo>
                    <a:pt x="0" y="20"/>
                  </a:lnTo>
                  <a:lnTo>
                    <a:pt x="41" y="39"/>
                  </a:lnTo>
                  <a:lnTo>
                    <a:pt x="39" y="0"/>
                  </a:lnTo>
                  <a:close/>
                </a:path>
              </a:pathLst>
            </a:custGeom>
            <a:solidFill>
              <a:srgbClr val="000000"/>
            </a:solidFill>
            <a:ln w="3175">
              <a:solidFill>
                <a:srgbClr val="000000"/>
              </a:solidFill>
              <a:prstDash val="solid"/>
              <a:round/>
              <a:headEnd/>
              <a:tailEnd/>
            </a:ln>
            <a:effectLst/>
          </p:spPr>
          <p:txBody>
            <a:bodyPr/>
            <a:lstStyle/>
            <a:p>
              <a:endParaRPr lang="en-US"/>
            </a:p>
          </p:txBody>
        </p:sp>
        <p:sp>
          <p:nvSpPr>
            <p:cNvPr id="416833" name="Rectangle 65"/>
            <p:cNvSpPr>
              <a:spLocks noChangeArrowheads="1"/>
            </p:cNvSpPr>
            <p:nvPr/>
          </p:nvSpPr>
          <p:spPr bwMode="auto">
            <a:xfrm>
              <a:off x="1448" y="3005"/>
              <a:ext cx="1294" cy="113"/>
            </a:xfrm>
            <a:prstGeom prst="rect">
              <a:avLst/>
            </a:prstGeom>
            <a:solidFill>
              <a:srgbClr val="FFFFFF"/>
            </a:solidFill>
            <a:ln w="9525">
              <a:noFill/>
              <a:miter lim="800000"/>
              <a:headEnd/>
              <a:tailEnd/>
            </a:ln>
            <a:effectLst/>
          </p:spPr>
          <p:txBody>
            <a:bodyPr/>
            <a:lstStyle/>
            <a:p>
              <a:endParaRPr lang="en-US"/>
            </a:p>
          </p:txBody>
        </p:sp>
        <p:sp>
          <p:nvSpPr>
            <p:cNvPr id="416834" name="Rectangle 66"/>
            <p:cNvSpPr>
              <a:spLocks noChangeArrowheads="1"/>
            </p:cNvSpPr>
            <p:nvPr/>
          </p:nvSpPr>
          <p:spPr bwMode="auto">
            <a:xfrm>
              <a:off x="1453" y="3008"/>
              <a:ext cx="1312" cy="106"/>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GetResponse (sysServices.0=72)</a:t>
              </a:r>
              <a:endParaRPr lang="en-US" sz="1800" b="0"/>
            </a:p>
          </p:txBody>
        </p:sp>
      </p:grpSp>
      <p:sp>
        <p:nvSpPr>
          <p:cNvPr id="416835" name="Rectangle 67"/>
          <p:cNvSpPr>
            <a:spLocks noChangeArrowheads="1"/>
          </p:cNvSpPr>
          <p:nvPr/>
        </p:nvSpPr>
        <p:spPr bwMode="auto">
          <a:xfrm>
            <a:off x="1369640" y="1506538"/>
            <a:ext cx="1020763" cy="407987"/>
          </a:xfrm>
          <a:prstGeom prst="rect">
            <a:avLst/>
          </a:prstGeom>
          <a:solidFill>
            <a:srgbClr val="FFFFFF"/>
          </a:solidFill>
          <a:ln w="3175">
            <a:solidFill>
              <a:srgbClr val="000000"/>
            </a:solidFill>
            <a:miter lim="800000"/>
            <a:headEnd/>
            <a:tailEnd/>
          </a:ln>
          <a:effectLst/>
        </p:spPr>
        <p:txBody>
          <a:bodyPr/>
          <a:lstStyle/>
          <a:p>
            <a:endParaRPr lang="en-US"/>
          </a:p>
        </p:txBody>
      </p:sp>
      <p:sp>
        <p:nvSpPr>
          <p:cNvPr id="416836" name="Rectangle 68"/>
          <p:cNvSpPr>
            <a:spLocks noChangeArrowheads="1"/>
          </p:cNvSpPr>
          <p:nvPr/>
        </p:nvSpPr>
        <p:spPr bwMode="auto">
          <a:xfrm>
            <a:off x="1609353" y="1544638"/>
            <a:ext cx="552450" cy="168275"/>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Manager</a:t>
            </a:r>
            <a:endParaRPr lang="en-US" sz="1800" b="0"/>
          </a:p>
        </p:txBody>
      </p:sp>
      <p:sp>
        <p:nvSpPr>
          <p:cNvPr id="416837" name="Rectangle 69"/>
          <p:cNvSpPr>
            <a:spLocks noChangeArrowheads="1"/>
          </p:cNvSpPr>
          <p:nvPr/>
        </p:nvSpPr>
        <p:spPr bwMode="auto">
          <a:xfrm>
            <a:off x="1634753" y="1708150"/>
            <a:ext cx="503237" cy="168275"/>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Process</a:t>
            </a:r>
            <a:endParaRPr lang="en-US" sz="1800" b="0"/>
          </a:p>
        </p:txBody>
      </p:sp>
      <p:sp>
        <p:nvSpPr>
          <p:cNvPr id="416838" name="Rectangle 70"/>
          <p:cNvSpPr>
            <a:spLocks noChangeArrowheads="1"/>
          </p:cNvSpPr>
          <p:nvPr/>
        </p:nvSpPr>
        <p:spPr bwMode="auto">
          <a:xfrm>
            <a:off x="6905253" y="1479550"/>
            <a:ext cx="1019175" cy="407988"/>
          </a:xfrm>
          <a:prstGeom prst="rect">
            <a:avLst/>
          </a:prstGeom>
          <a:solidFill>
            <a:srgbClr val="FFFFFF"/>
          </a:solidFill>
          <a:ln w="3175">
            <a:solidFill>
              <a:srgbClr val="000000"/>
            </a:solidFill>
            <a:miter lim="800000"/>
            <a:headEnd/>
            <a:tailEnd/>
          </a:ln>
          <a:effectLst/>
        </p:spPr>
        <p:txBody>
          <a:bodyPr/>
          <a:lstStyle/>
          <a:p>
            <a:endParaRPr lang="en-US"/>
          </a:p>
        </p:txBody>
      </p:sp>
      <p:sp>
        <p:nvSpPr>
          <p:cNvPr id="416839" name="Rectangle 71"/>
          <p:cNvSpPr>
            <a:spLocks noChangeArrowheads="1"/>
          </p:cNvSpPr>
          <p:nvPr/>
        </p:nvSpPr>
        <p:spPr bwMode="auto">
          <a:xfrm>
            <a:off x="7237040" y="1517650"/>
            <a:ext cx="366713" cy="168275"/>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Agent</a:t>
            </a:r>
            <a:endParaRPr lang="en-US" sz="1800" b="0"/>
          </a:p>
        </p:txBody>
      </p:sp>
      <p:sp>
        <p:nvSpPr>
          <p:cNvPr id="416840" name="Rectangle 72"/>
          <p:cNvSpPr>
            <a:spLocks noChangeArrowheads="1"/>
          </p:cNvSpPr>
          <p:nvPr/>
        </p:nvSpPr>
        <p:spPr bwMode="auto">
          <a:xfrm>
            <a:off x="7168778" y="1681163"/>
            <a:ext cx="504825" cy="168275"/>
          </a:xfrm>
          <a:prstGeom prst="rect">
            <a:avLst/>
          </a:prstGeom>
          <a:noFill/>
          <a:ln w="9525">
            <a:noFill/>
            <a:miter lim="800000"/>
            <a:headEnd/>
            <a:tailEnd/>
          </a:ln>
          <a:effectLst/>
        </p:spPr>
        <p:txBody>
          <a:bodyPr wrap="none" lIns="0" tIns="0" rIns="0" bIns="0">
            <a:spAutoFit/>
          </a:bodyPr>
          <a:lstStyle/>
          <a:p>
            <a:r>
              <a:rPr lang="en-US" sz="1100" b="0">
                <a:solidFill>
                  <a:srgbClr val="000000"/>
                </a:solidFill>
                <a:latin typeface="Arial" charset="0"/>
              </a:rPr>
              <a:t>Process</a:t>
            </a:r>
            <a:endParaRPr lang="en-US" sz="1800" b="0"/>
          </a:p>
        </p:txBody>
      </p:sp>
      <p:grpSp>
        <p:nvGrpSpPr>
          <p:cNvPr id="7" name="Group 73"/>
          <p:cNvGrpSpPr>
            <a:grpSpLocks/>
          </p:cNvGrpSpPr>
          <p:nvPr/>
        </p:nvGrpSpPr>
        <p:grpSpPr bwMode="auto">
          <a:xfrm>
            <a:off x="3706440" y="1458914"/>
            <a:ext cx="3454400" cy="852488"/>
            <a:chOff x="2392" y="1095"/>
            <a:chExt cx="2176" cy="537"/>
          </a:xfrm>
        </p:grpSpPr>
        <p:sp>
          <p:nvSpPr>
            <p:cNvPr id="416842" name="Text Box 74"/>
            <p:cNvSpPr txBox="1">
              <a:spLocks noChangeArrowheads="1"/>
            </p:cNvSpPr>
            <p:nvPr/>
          </p:nvSpPr>
          <p:spPr bwMode="auto">
            <a:xfrm>
              <a:off x="2496" y="1095"/>
              <a:ext cx="2072" cy="288"/>
            </a:xfrm>
            <a:prstGeom prst="rect">
              <a:avLst/>
            </a:prstGeom>
            <a:noFill/>
            <a:ln w="9525">
              <a:noFill/>
              <a:miter lim="800000"/>
              <a:headEnd/>
              <a:tailEnd/>
            </a:ln>
            <a:effectLst/>
          </p:spPr>
          <p:txBody>
            <a:bodyPr wrap="none">
              <a:spAutoFit/>
            </a:bodyPr>
            <a:lstStyle/>
            <a:p>
              <a:r>
                <a:rPr lang="en-US" sz="1200" b="0" dirty="0">
                  <a:solidFill>
                    <a:srgbClr val="FF0000"/>
                  </a:solidFill>
                </a:rPr>
                <a:t>.0 indicates that the scalar value </a:t>
              </a:r>
            </a:p>
            <a:p>
              <a:r>
                <a:rPr lang="en-US" sz="1200" b="0" dirty="0">
                  <a:solidFill>
                    <a:srgbClr val="FF0000"/>
                  </a:solidFill>
                </a:rPr>
                <a:t>should be retrieved (scalar objects only)</a:t>
              </a:r>
            </a:p>
          </p:txBody>
        </p:sp>
        <p:sp>
          <p:nvSpPr>
            <p:cNvPr id="416843" name="Oval 75"/>
            <p:cNvSpPr>
              <a:spLocks noChangeArrowheads="1"/>
            </p:cNvSpPr>
            <p:nvPr/>
          </p:nvSpPr>
          <p:spPr bwMode="auto">
            <a:xfrm>
              <a:off x="3320" y="1536"/>
              <a:ext cx="192" cy="96"/>
            </a:xfrm>
            <a:prstGeom prst="ellipse">
              <a:avLst/>
            </a:prstGeom>
            <a:noFill/>
            <a:ln w="9525">
              <a:solidFill>
                <a:srgbClr val="FF0000"/>
              </a:solidFill>
              <a:round/>
              <a:headEnd/>
              <a:tailEnd/>
            </a:ln>
            <a:effectLst/>
          </p:spPr>
          <p:txBody>
            <a:bodyPr wrap="none" anchor="ctr"/>
            <a:lstStyle/>
            <a:p>
              <a:endParaRPr lang="en-US"/>
            </a:p>
          </p:txBody>
        </p:sp>
        <p:sp>
          <p:nvSpPr>
            <p:cNvPr id="416844" name="Freeform 76"/>
            <p:cNvSpPr>
              <a:spLocks/>
            </p:cNvSpPr>
            <p:nvPr/>
          </p:nvSpPr>
          <p:spPr bwMode="auto">
            <a:xfrm>
              <a:off x="2392" y="1293"/>
              <a:ext cx="1168" cy="251"/>
            </a:xfrm>
            <a:custGeom>
              <a:avLst/>
              <a:gdLst/>
              <a:ahLst/>
              <a:cxnLst>
                <a:cxn ang="0">
                  <a:pos x="1064" y="528"/>
                </a:cxn>
                <a:cxn ang="0">
                  <a:pos x="1016" y="480"/>
                </a:cxn>
                <a:cxn ang="0">
                  <a:pos x="152" y="192"/>
                </a:cxn>
                <a:cxn ang="0">
                  <a:pos x="104" y="0"/>
                </a:cxn>
              </a:cxnLst>
              <a:rect l="0" t="0" r="r" b="b"/>
              <a:pathLst>
                <a:path w="1168" h="536">
                  <a:moveTo>
                    <a:pt x="1064" y="528"/>
                  </a:moveTo>
                  <a:cubicBezTo>
                    <a:pt x="1116" y="532"/>
                    <a:pt x="1168" y="536"/>
                    <a:pt x="1016" y="480"/>
                  </a:cubicBezTo>
                  <a:cubicBezTo>
                    <a:pt x="864" y="424"/>
                    <a:pt x="304" y="272"/>
                    <a:pt x="152" y="192"/>
                  </a:cubicBezTo>
                  <a:cubicBezTo>
                    <a:pt x="0" y="112"/>
                    <a:pt x="52" y="56"/>
                    <a:pt x="104" y="0"/>
                  </a:cubicBezTo>
                </a:path>
              </a:pathLst>
            </a:custGeom>
            <a:noFill/>
            <a:ln w="9525" cap="flat" cmpd="sng">
              <a:solidFill>
                <a:srgbClr val="FF0000"/>
              </a:solidFill>
              <a:prstDash val="sysDot"/>
              <a:round/>
              <a:headEnd/>
              <a:tailEnd type="triangle" w="med" len="med"/>
            </a:ln>
            <a:effectLst/>
          </p:spPr>
          <p:txBody>
            <a:bodyPr/>
            <a:lstStyle/>
            <a:p>
              <a:endParaRPr lang="en-US"/>
            </a:p>
          </p:txBody>
        </p:sp>
      </p:grpSp>
      <p:sp>
        <p:nvSpPr>
          <p:cNvPr id="416846" name="Rectangle 78"/>
          <p:cNvSpPr>
            <a:spLocks noChangeArrowheads="1"/>
          </p:cNvSpPr>
          <p:nvPr/>
        </p:nvSpPr>
        <p:spPr bwMode="auto">
          <a:xfrm>
            <a:off x="455240" y="5638800"/>
            <a:ext cx="7620000" cy="1066800"/>
          </a:xfrm>
          <a:prstGeom prst="rect">
            <a:avLst/>
          </a:prstGeom>
          <a:noFill/>
          <a:ln w="9525">
            <a:noFill/>
            <a:miter lim="800000"/>
            <a:headEnd/>
            <a:tailEnd/>
          </a:ln>
          <a:effectLst/>
        </p:spPr>
        <p:txBody>
          <a:bodyPr/>
          <a:lstStyle/>
          <a:p>
            <a:pPr marL="342900" indent="-342900"/>
            <a:r>
              <a:rPr lang="en-US" sz="2000" b="0">
                <a:latin typeface="Comic Sans MS" pitchFamily="66" charset="0"/>
              </a:rPr>
              <a:t>	The manager could have used only one message to obtain the values of all objects under system group: using “variable binding list”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499"/>
                                          </p:stCondLst>
                                        </p:cTn>
                                        <p:tgtEl>
                                          <p:spTgt spid="3"/>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499"/>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499"/>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dissolv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168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68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ChangeArrowheads="1"/>
          </p:cNvSpPr>
          <p:nvPr>
            <p:ph type="title"/>
          </p:nvPr>
        </p:nvSpPr>
        <p:spPr/>
        <p:txBody>
          <a:bodyPr/>
          <a:lstStyle/>
          <a:p>
            <a:r>
              <a:rPr lang="en-US" sz="3600"/>
              <a:t>GetRequest PDU</a:t>
            </a:r>
          </a:p>
        </p:txBody>
      </p:sp>
      <p:sp>
        <p:nvSpPr>
          <p:cNvPr id="437251" name="Rectangle 3"/>
          <p:cNvSpPr>
            <a:spLocks noGrp="1" noChangeArrowheads="1"/>
          </p:cNvSpPr>
          <p:nvPr>
            <p:ph idx="1"/>
          </p:nvPr>
        </p:nvSpPr>
        <p:spPr>
          <a:xfrm>
            <a:off x="457200" y="1775191"/>
            <a:ext cx="4186808" cy="4625609"/>
          </a:xfrm>
        </p:spPr>
        <p:txBody>
          <a:bodyPr>
            <a:normAutofit lnSpcReduction="10000"/>
          </a:bodyPr>
          <a:lstStyle/>
          <a:p>
            <a:pPr algn="just">
              <a:buFont typeface="Wingdings" pitchFamily="2" charset="2"/>
              <a:buChar char="q"/>
            </a:pPr>
            <a:r>
              <a:rPr lang="en-US" sz="2000" dirty="0">
                <a:solidFill>
                  <a:srgbClr val="FF0000"/>
                </a:solidFill>
              </a:rPr>
              <a:t>Get Request is atomic</a:t>
            </a:r>
          </a:p>
          <a:p>
            <a:pPr lvl="1" algn="just">
              <a:buFont typeface="Wingdings" pitchFamily="2" charset="2"/>
              <a:buChar char="q"/>
            </a:pPr>
            <a:r>
              <a:rPr lang="en-US" sz="1800" dirty="0"/>
              <a:t>Either all values (of all variables provided in the binding list) retrieved or none</a:t>
            </a:r>
          </a:p>
          <a:p>
            <a:pPr algn="just">
              <a:buFont typeface="Wingdings" pitchFamily="2" charset="2"/>
              <a:buChar char="q"/>
            </a:pPr>
            <a:r>
              <a:rPr lang="en-US" sz="2000" b="1" dirty="0">
                <a:solidFill>
                  <a:schemeClr val="accent2"/>
                </a:solidFill>
                <a:latin typeface="Courier New" pitchFamily="49" charset="0"/>
              </a:rPr>
              <a:t>error</a:t>
            </a:r>
            <a:r>
              <a:rPr lang="en-US" sz="2000" dirty="0"/>
              <a:t> message is generated if at least one of the variables could not be found/returned; </a:t>
            </a:r>
            <a:r>
              <a:rPr lang="en-US" sz="2000" b="1" dirty="0">
                <a:solidFill>
                  <a:schemeClr val="accent2"/>
                </a:solidFill>
                <a:latin typeface="Courier New" pitchFamily="49" charset="0"/>
              </a:rPr>
              <a:t>error-status</a:t>
            </a:r>
            <a:r>
              <a:rPr lang="en-US" sz="2000" dirty="0"/>
              <a:t>:</a:t>
            </a:r>
          </a:p>
          <a:p>
            <a:pPr lvl="1" algn="just">
              <a:buFont typeface="Wingdings" pitchFamily="2" charset="2"/>
              <a:buChar char="q"/>
            </a:pPr>
            <a:r>
              <a:rPr lang="en-US" sz="1800" b="1" dirty="0" err="1">
                <a:solidFill>
                  <a:schemeClr val="accent2"/>
                </a:solidFill>
                <a:latin typeface="Courier New" pitchFamily="49" charset="0"/>
              </a:rPr>
              <a:t>noSuchName</a:t>
            </a:r>
            <a:endParaRPr lang="en-US" sz="1800" b="1" dirty="0">
              <a:solidFill>
                <a:schemeClr val="accent2"/>
              </a:solidFill>
              <a:latin typeface="Courier New" pitchFamily="49" charset="0"/>
            </a:endParaRPr>
          </a:p>
          <a:p>
            <a:pPr lvl="1" algn="just">
              <a:buFont typeface="Wingdings" pitchFamily="2" charset="2"/>
              <a:buChar char="q"/>
            </a:pPr>
            <a:r>
              <a:rPr lang="en-US" sz="1800" b="1" dirty="0" err="1">
                <a:solidFill>
                  <a:schemeClr val="accent2"/>
                </a:solidFill>
                <a:latin typeface="Courier New" pitchFamily="49" charset="0"/>
              </a:rPr>
              <a:t>tooBig</a:t>
            </a:r>
            <a:endParaRPr lang="en-US" sz="1800" b="1" dirty="0">
              <a:solidFill>
                <a:schemeClr val="accent2"/>
              </a:solidFill>
              <a:latin typeface="Courier New" pitchFamily="49" charset="0"/>
            </a:endParaRPr>
          </a:p>
          <a:p>
            <a:pPr lvl="1" algn="just">
              <a:buFont typeface="Wingdings" pitchFamily="2" charset="2"/>
              <a:buChar char="q"/>
            </a:pPr>
            <a:r>
              <a:rPr lang="en-US" sz="1800" b="1" dirty="0" err="1">
                <a:solidFill>
                  <a:schemeClr val="accent2"/>
                </a:solidFill>
                <a:latin typeface="Courier New" pitchFamily="49" charset="0"/>
              </a:rPr>
              <a:t>genErr</a:t>
            </a:r>
            <a:endParaRPr lang="en-US" sz="1800" b="1" dirty="0">
              <a:solidFill>
                <a:schemeClr val="accent2"/>
              </a:solidFill>
              <a:latin typeface="Courier New" pitchFamily="49" charset="0"/>
            </a:endParaRPr>
          </a:p>
          <a:p>
            <a:pPr algn="just">
              <a:buFont typeface="Wingdings" pitchFamily="2" charset="2"/>
              <a:buChar char="q"/>
            </a:pPr>
            <a:r>
              <a:rPr lang="en-US" sz="2000" b="1" dirty="0">
                <a:solidFill>
                  <a:schemeClr val="accent2"/>
                </a:solidFill>
                <a:latin typeface="Courier New" pitchFamily="49" charset="0"/>
              </a:rPr>
              <a:t>error-index:</a:t>
            </a:r>
            <a:r>
              <a:rPr lang="en-US" sz="2000" b="1" dirty="0">
                <a:latin typeface="Courier New" pitchFamily="49" charset="0"/>
              </a:rPr>
              <a:t> </a:t>
            </a:r>
            <a:r>
              <a:rPr lang="en-US" sz="2000" dirty="0"/>
              <a:t>indicate the problem object (i.e., variable in binding list that caused the problem)</a:t>
            </a:r>
          </a:p>
        </p:txBody>
      </p:sp>
      <p:sp>
        <p:nvSpPr>
          <p:cNvPr id="5" name="Slide Number Placeholder 4"/>
          <p:cNvSpPr>
            <a:spLocks noGrp="1"/>
          </p:cNvSpPr>
          <p:nvPr>
            <p:ph type="sldNum" sz="quarter" idx="12"/>
          </p:nvPr>
        </p:nvSpPr>
        <p:spPr/>
        <p:txBody>
          <a:bodyPr/>
          <a:lstStyle/>
          <a:p>
            <a:pPr>
              <a:defRPr/>
            </a:pPr>
            <a:fld id="{885F405F-1637-4F5F-B595-48DB63026E45}" type="slidenum">
              <a:rPr lang="en-US" altLang="en-US" smtClean="0"/>
              <a:pPr>
                <a:defRPr/>
              </a:pPr>
              <a:t>16</a:t>
            </a:fld>
            <a:endParaRPr lang="en-US" altLang="en-US"/>
          </a:p>
        </p:txBody>
      </p:sp>
      <p:sp>
        <p:nvSpPr>
          <p:cNvPr id="437279" name="Rectangle 31"/>
          <p:cNvSpPr>
            <a:spLocks noChangeArrowheads="1"/>
          </p:cNvSpPr>
          <p:nvPr/>
        </p:nvSpPr>
        <p:spPr bwMode="auto">
          <a:xfrm>
            <a:off x="4572000" y="1792560"/>
            <a:ext cx="4343400" cy="4876800"/>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Char char="q"/>
            </a:pPr>
            <a:r>
              <a:rPr lang="en-US" sz="2000" b="0" dirty="0">
                <a:solidFill>
                  <a:srgbClr val="FF0000"/>
                </a:solidFill>
                <a:latin typeface="Arial" pitchFamily="34" charset="0"/>
                <a:cs typeface="Arial" pitchFamily="34" charset="0"/>
              </a:rPr>
              <a:t>With SNMP, only leaf objects in the MIB can be retrieved</a:t>
            </a:r>
          </a:p>
          <a:p>
            <a:pPr marL="742950" lvl="1" indent="-285750" algn="just">
              <a:spcBef>
                <a:spcPct val="20000"/>
              </a:spcBef>
              <a:buClr>
                <a:schemeClr val="accent2"/>
              </a:buClr>
              <a:buSzPct val="75000"/>
              <a:buFont typeface="Wingdings" pitchFamily="2" charset="2"/>
              <a:buChar char="q"/>
            </a:pPr>
            <a:r>
              <a:rPr lang="en-US" sz="1800" b="0" dirty="0">
                <a:latin typeface="Arial" pitchFamily="34" charset="0"/>
                <a:cs typeface="Arial" pitchFamily="34" charset="0"/>
              </a:rPr>
              <a:t>e.g.  it is not possible to retrieve an entire row of a table by simply accessing the Entry Object (e.g., </a:t>
            </a:r>
            <a:r>
              <a:rPr lang="en-US" sz="1800" b="0" dirty="0" err="1">
                <a:latin typeface="Arial" pitchFamily="34" charset="0"/>
                <a:cs typeface="Arial" pitchFamily="34" charset="0"/>
              </a:rPr>
              <a:t>ipRouteEntry</a:t>
            </a:r>
            <a:r>
              <a:rPr lang="en-US" sz="1800" b="0" dirty="0">
                <a:latin typeface="Arial" pitchFamily="34" charset="0"/>
                <a:cs typeface="Arial" pitchFamily="34" charset="0"/>
              </a:rPr>
              <a:t>)</a:t>
            </a:r>
          </a:p>
          <a:p>
            <a:pPr marL="742950" lvl="1" indent="-285750" algn="just">
              <a:spcBef>
                <a:spcPct val="20000"/>
              </a:spcBef>
              <a:buClr>
                <a:schemeClr val="accent2"/>
              </a:buClr>
              <a:buSzPct val="75000"/>
              <a:buFont typeface="Wingdings" pitchFamily="2" charset="2"/>
              <a:buChar char="q"/>
            </a:pPr>
            <a:r>
              <a:rPr lang="en-US" sz="1800" b="0" dirty="0">
                <a:latin typeface="Arial" pitchFamily="34" charset="0"/>
                <a:cs typeface="Arial" pitchFamily="34" charset="0"/>
                <a:sym typeface="Wingdings" pitchFamily="2" charset="2"/>
              </a:rPr>
              <a:t> </a:t>
            </a:r>
            <a:r>
              <a:rPr lang="en-US" sz="1800" b="0" dirty="0">
                <a:latin typeface="Arial" pitchFamily="34" charset="0"/>
                <a:cs typeface="Arial" pitchFamily="34" charset="0"/>
              </a:rPr>
              <a:t>the management stations has to include each object instance (in the row) in the binding list</a:t>
            </a:r>
          </a:p>
          <a:p>
            <a:pPr marL="1143000" lvl="2" indent="-228600" algn="just">
              <a:spcBef>
                <a:spcPct val="20000"/>
              </a:spcBef>
              <a:buClr>
                <a:schemeClr val="accent2"/>
              </a:buClr>
              <a:buFontTx/>
              <a:buChar char="o"/>
            </a:pPr>
            <a:r>
              <a:rPr lang="en-US" sz="1600" b="0" dirty="0">
                <a:latin typeface="Arial" pitchFamily="34" charset="0"/>
                <a:cs typeface="Arial" pitchFamily="34" charset="0"/>
              </a:rPr>
              <a:t>By including the complete object identifier and respecting the rule of indexing!</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8274" name="Rectangle 2"/>
          <p:cNvSpPr>
            <a:spLocks noGrp="1" noChangeArrowheads="1"/>
          </p:cNvSpPr>
          <p:nvPr>
            <p:ph type="title"/>
          </p:nvPr>
        </p:nvSpPr>
        <p:spPr/>
        <p:txBody>
          <a:bodyPr/>
          <a:lstStyle/>
          <a:p>
            <a:r>
              <a:rPr lang="en-US" sz="3600"/>
              <a:t>GetRequest PDU</a:t>
            </a:r>
          </a:p>
        </p:txBody>
      </p:sp>
      <p:sp>
        <p:nvSpPr>
          <p:cNvPr id="438275" name="Rectangle 3"/>
          <p:cNvSpPr>
            <a:spLocks noGrp="1" noChangeArrowheads="1"/>
          </p:cNvSpPr>
          <p:nvPr>
            <p:ph idx="1"/>
          </p:nvPr>
        </p:nvSpPr>
        <p:spPr>
          <a:xfrm>
            <a:off x="457200" y="4581128"/>
            <a:ext cx="8229600" cy="1819672"/>
          </a:xfrm>
        </p:spPr>
        <p:txBody>
          <a:bodyPr/>
          <a:lstStyle/>
          <a:p>
            <a:pPr>
              <a:buFont typeface="Wingdings" pitchFamily="2" charset="2"/>
              <a:buChar char="q"/>
            </a:pPr>
            <a:r>
              <a:rPr lang="en-US" sz="2000" b="1" dirty="0" err="1">
                <a:latin typeface="Courier New" pitchFamily="49" charset="0"/>
              </a:rPr>
              <a:t>GetRequest</a:t>
            </a:r>
            <a:r>
              <a:rPr lang="en-US" sz="2000" b="1" dirty="0">
                <a:latin typeface="Courier New" pitchFamily="49" charset="0"/>
              </a:rPr>
              <a:t> (</a:t>
            </a:r>
            <a:r>
              <a:rPr lang="en-US" sz="2000" b="1" dirty="0">
                <a:solidFill>
                  <a:schemeClr val="accent2"/>
                </a:solidFill>
                <a:latin typeface="Courier New" pitchFamily="49" charset="0"/>
              </a:rPr>
              <a:t>ipRouteDest</a:t>
            </a:r>
            <a:r>
              <a:rPr lang="en-US" sz="2000" b="1" dirty="0">
                <a:latin typeface="Courier New" pitchFamily="49" charset="0"/>
              </a:rPr>
              <a:t>.</a:t>
            </a:r>
            <a:r>
              <a:rPr lang="en-US" sz="2000" b="1" dirty="0">
                <a:solidFill>
                  <a:srgbClr val="FF3300"/>
                </a:solidFill>
                <a:latin typeface="Courier New" pitchFamily="49" charset="0"/>
              </a:rPr>
              <a:t>9.1.2.3</a:t>
            </a:r>
            <a:r>
              <a:rPr lang="en-US" sz="2000" b="1" dirty="0">
                <a:latin typeface="Courier New" pitchFamily="49" charset="0"/>
              </a:rPr>
              <a:t>, </a:t>
            </a:r>
            <a:r>
              <a:rPr lang="en-US" sz="2000" b="1" dirty="0">
                <a:solidFill>
                  <a:schemeClr val="accent2"/>
                </a:solidFill>
                <a:latin typeface="Courier New" pitchFamily="49" charset="0"/>
              </a:rPr>
              <a:t>ipRouteMetric1</a:t>
            </a:r>
            <a:r>
              <a:rPr lang="en-US" sz="2000" b="1" dirty="0">
                <a:latin typeface="Courier New" pitchFamily="49" charset="0"/>
              </a:rPr>
              <a:t>.</a:t>
            </a:r>
            <a:r>
              <a:rPr lang="en-US" sz="2000" b="1" dirty="0">
                <a:solidFill>
                  <a:srgbClr val="FF3300"/>
                </a:solidFill>
                <a:latin typeface="Courier New" pitchFamily="49" charset="0"/>
              </a:rPr>
              <a:t>9.1.2.3</a:t>
            </a:r>
            <a:r>
              <a:rPr lang="en-US" sz="2000" b="1" dirty="0">
                <a:latin typeface="Courier New" pitchFamily="49" charset="0"/>
              </a:rPr>
              <a:t>, </a:t>
            </a:r>
            <a:r>
              <a:rPr lang="en-US" sz="2000" b="1" dirty="0" err="1">
                <a:solidFill>
                  <a:schemeClr val="accent2"/>
                </a:solidFill>
                <a:latin typeface="Courier New" pitchFamily="49" charset="0"/>
              </a:rPr>
              <a:t>ipRouteNextHop</a:t>
            </a:r>
            <a:r>
              <a:rPr lang="en-US" sz="2000" b="1" dirty="0">
                <a:latin typeface="Courier New" pitchFamily="49" charset="0"/>
              </a:rPr>
              <a:t>. </a:t>
            </a:r>
            <a:r>
              <a:rPr lang="en-US" sz="2000" b="1" dirty="0">
                <a:solidFill>
                  <a:srgbClr val="FF3300"/>
                </a:solidFill>
                <a:latin typeface="Courier New" pitchFamily="49" charset="0"/>
              </a:rPr>
              <a:t>9.1.2.3</a:t>
            </a:r>
            <a:r>
              <a:rPr lang="en-US" sz="2000" b="1" dirty="0">
                <a:latin typeface="Courier New" pitchFamily="49" charset="0"/>
              </a:rPr>
              <a:t> )</a:t>
            </a:r>
          </a:p>
        </p:txBody>
      </p:sp>
      <p:sp>
        <p:nvSpPr>
          <p:cNvPr id="10" name="Slide Number Placeholder 9"/>
          <p:cNvSpPr>
            <a:spLocks noGrp="1"/>
          </p:cNvSpPr>
          <p:nvPr>
            <p:ph type="sldNum" sz="quarter" idx="12"/>
          </p:nvPr>
        </p:nvSpPr>
        <p:spPr/>
        <p:txBody>
          <a:bodyPr/>
          <a:lstStyle/>
          <a:p>
            <a:pPr>
              <a:defRPr/>
            </a:pPr>
            <a:fld id="{885F405F-1637-4F5F-B595-48DB63026E45}" type="slidenum">
              <a:rPr lang="en-US" altLang="en-US" smtClean="0"/>
              <a:pPr>
                <a:defRPr/>
              </a:pPr>
              <a:t>17</a:t>
            </a:fld>
            <a:endParaRPr lang="en-US" altLang="en-US"/>
          </a:p>
        </p:txBody>
      </p:sp>
      <p:sp>
        <p:nvSpPr>
          <p:cNvPr id="438277" name="Rectangle 5"/>
          <p:cNvSpPr>
            <a:spLocks noChangeArrowheads="1"/>
          </p:cNvSpPr>
          <p:nvPr/>
        </p:nvSpPr>
        <p:spPr bwMode="auto">
          <a:xfrm>
            <a:off x="1128464" y="1524000"/>
            <a:ext cx="7315200" cy="2286000"/>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2000" dirty="0" err="1">
                <a:latin typeface="Courier New" pitchFamily="49" charset="0"/>
              </a:rPr>
              <a:t>ipRouteDest</a:t>
            </a:r>
            <a:r>
              <a:rPr lang="en-US" sz="2000" dirty="0">
                <a:latin typeface="Courier New" pitchFamily="49" charset="0"/>
              </a:rPr>
              <a:t>   ipRouteMetric1  </a:t>
            </a:r>
            <a:r>
              <a:rPr lang="en-US" sz="2000" dirty="0" err="1">
                <a:latin typeface="Courier New" pitchFamily="49" charset="0"/>
              </a:rPr>
              <a:t>ipRouteNextHop</a:t>
            </a:r>
            <a:endParaRPr lang="en-US" sz="2000" dirty="0">
              <a:latin typeface="Courier New" pitchFamily="49" charset="0"/>
            </a:endParaRPr>
          </a:p>
          <a:p>
            <a:pPr marL="342900" indent="-342900" algn="just">
              <a:spcBef>
                <a:spcPct val="20000"/>
              </a:spcBef>
              <a:buClr>
                <a:schemeClr val="accent2"/>
              </a:buClr>
              <a:buSzPct val="85000"/>
              <a:buFont typeface="Wingdings" pitchFamily="2" charset="2"/>
              <a:buNone/>
            </a:pPr>
            <a:endParaRPr lang="en-US" sz="2000" b="0" dirty="0">
              <a:latin typeface="Comic Sans MS" pitchFamily="66" charset="0"/>
            </a:endParaRPr>
          </a:p>
          <a:p>
            <a:pPr marL="342900" indent="-342900" algn="just">
              <a:spcBef>
                <a:spcPct val="20000"/>
              </a:spcBef>
              <a:buClr>
                <a:schemeClr val="accent2"/>
              </a:buClr>
              <a:buSzPct val="85000"/>
              <a:buFont typeface="Wingdings" pitchFamily="2" charset="2"/>
              <a:buNone/>
            </a:pPr>
            <a:r>
              <a:rPr lang="en-US" sz="2000" b="0" dirty="0">
                <a:latin typeface="Comic Sans MS" pitchFamily="66" charset="0"/>
              </a:rPr>
              <a:t>9.1.2.3                        3                          99.0.0.3</a:t>
            </a:r>
          </a:p>
          <a:p>
            <a:pPr marL="342900" indent="-342900" algn="just">
              <a:spcBef>
                <a:spcPct val="20000"/>
              </a:spcBef>
              <a:buClr>
                <a:schemeClr val="accent2"/>
              </a:buClr>
              <a:buSzPct val="85000"/>
              <a:buFont typeface="Wingdings" pitchFamily="2" charset="2"/>
              <a:buNone/>
            </a:pPr>
            <a:r>
              <a:rPr lang="en-US" sz="2000" b="0" dirty="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2000" b="0" dirty="0">
                <a:latin typeface="Comic Sans MS" pitchFamily="66" charset="0"/>
              </a:rPr>
              <a:t>10.0.0.99                    5                          89.1.1.42</a:t>
            </a:r>
          </a:p>
        </p:txBody>
      </p:sp>
      <p:sp>
        <p:nvSpPr>
          <p:cNvPr id="438278" name="Line 6"/>
          <p:cNvSpPr>
            <a:spLocks noChangeShapeType="1"/>
          </p:cNvSpPr>
          <p:nvPr/>
        </p:nvSpPr>
        <p:spPr bwMode="auto">
          <a:xfrm>
            <a:off x="1052264" y="2057400"/>
            <a:ext cx="7315200" cy="0"/>
          </a:xfrm>
          <a:prstGeom prst="line">
            <a:avLst/>
          </a:prstGeom>
          <a:noFill/>
          <a:ln w="9525">
            <a:solidFill>
              <a:schemeClr val="tx1"/>
            </a:solidFill>
            <a:round/>
            <a:headEnd/>
            <a:tailEnd/>
          </a:ln>
          <a:effectLst/>
        </p:spPr>
        <p:txBody>
          <a:bodyPr/>
          <a:lstStyle/>
          <a:p>
            <a:endParaRPr lang="en-US"/>
          </a:p>
        </p:txBody>
      </p:sp>
      <p:sp>
        <p:nvSpPr>
          <p:cNvPr id="438279" name="Line 7"/>
          <p:cNvSpPr>
            <a:spLocks noChangeShapeType="1"/>
          </p:cNvSpPr>
          <p:nvPr/>
        </p:nvSpPr>
        <p:spPr bwMode="auto">
          <a:xfrm>
            <a:off x="3109664" y="1676400"/>
            <a:ext cx="0" cy="1676400"/>
          </a:xfrm>
          <a:prstGeom prst="line">
            <a:avLst/>
          </a:prstGeom>
          <a:noFill/>
          <a:ln w="9525">
            <a:solidFill>
              <a:schemeClr val="tx1"/>
            </a:solidFill>
            <a:round/>
            <a:headEnd/>
            <a:tailEnd/>
          </a:ln>
          <a:effectLst/>
        </p:spPr>
        <p:txBody>
          <a:bodyPr/>
          <a:lstStyle/>
          <a:p>
            <a:endParaRPr lang="en-US"/>
          </a:p>
        </p:txBody>
      </p:sp>
      <p:sp>
        <p:nvSpPr>
          <p:cNvPr id="438280" name="Line 8"/>
          <p:cNvSpPr>
            <a:spLocks noChangeShapeType="1"/>
          </p:cNvSpPr>
          <p:nvPr/>
        </p:nvSpPr>
        <p:spPr bwMode="auto">
          <a:xfrm>
            <a:off x="5700464" y="1676400"/>
            <a:ext cx="0" cy="1828800"/>
          </a:xfrm>
          <a:prstGeom prst="line">
            <a:avLst/>
          </a:prstGeom>
          <a:noFill/>
          <a:ln w="9525">
            <a:solidFill>
              <a:schemeClr val="tx1"/>
            </a:solidFill>
            <a:round/>
            <a:headEnd/>
            <a:tailEnd/>
          </a:ln>
          <a:effectLst/>
        </p:spPr>
        <p:txBody>
          <a:bodyPr/>
          <a:lstStyle/>
          <a:p>
            <a:endParaRPr lang="en-US"/>
          </a:p>
        </p:txBody>
      </p:sp>
      <p:sp>
        <p:nvSpPr>
          <p:cNvPr id="438281" name="AutoShape 9"/>
          <p:cNvSpPr>
            <a:spLocks noChangeArrowheads="1"/>
          </p:cNvSpPr>
          <p:nvPr/>
        </p:nvSpPr>
        <p:spPr bwMode="auto">
          <a:xfrm>
            <a:off x="1585664" y="3505200"/>
            <a:ext cx="381000" cy="381000"/>
          </a:xfrm>
          <a:prstGeom prst="upArrow">
            <a:avLst>
              <a:gd name="adj1" fmla="val 50000"/>
              <a:gd name="adj2" fmla="val 25000"/>
            </a:avLst>
          </a:prstGeom>
          <a:solidFill>
            <a:schemeClr val="bg1"/>
          </a:solidFill>
          <a:ln w="9525">
            <a:solidFill>
              <a:srgbClr val="FF3300"/>
            </a:solidFill>
            <a:miter lim="800000"/>
            <a:headEnd/>
            <a:tailEnd/>
          </a:ln>
          <a:effectLst/>
        </p:spPr>
        <p:txBody>
          <a:bodyPr wrap="none" anchor="ctr"/>
          <a:lstStyle/>
          <a:p>
            <a:endParaRPr lang="en-US"/>
          </a:p>
        </p:txBody>
      </p:sp>
      <p:sp>
        <p:nvSpPr>
          <p:cNvPr id="438282" name="Text Box 10"/>
          <p:cNvSpPr txBox="1">
            <a:spLocks noChangeArrowheads="1"/>
          </p:cNvSpPr>
          <p:nvPr/>
        </p:nvSpPr>
        <p:spPr bwMode="auto">
          <a:xfrm>
            <a:off x="1128464" y="3962400"/>
            <a:ext cx="1579563" cy="346075"/>
          </a:xfrm>
          <a:prstGeom prst="rect">
            <a:avLst/>
          </a:prstGeom>
          <a:noFill/>
          <a:ln w="9525">
            <a:solidFill>
              <a:schemeClr val="bg1"/>
            </a:solidFill>
            <a:miter lim="800000"/>
            <a:headEnd/>
            <a:tailEnd/>
          </a:ln>
          <a:effectLst/>
        </p:spPr>
        <p:txBody>
          <a:bodyPr wrap="none">
            <a:spAutoFit/>
          </a:bodyPr>
          <a:lstStyle/>
          <a:p>
            <a:r>
              <a:rPr lang="en-US" sz="1600" b="0">
                <a:solidFill>
                  <a:srgbClr val="FF3300"/>
                </a:solidFill>
                <a:latin typeface="Comic Sans MS" pitchFamily="66" charset="0"/>
              </a:rPr>
              <a:t>Index of table</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Rectangle 2"/>
          <p:cNvSpPr>
            <a:spLocks noGrp="1" noChangeArrowheads="1"/>
          </p:cNvSpPr>
          <p:nvPr>
            <p:ph type="title"/>
          </p:nvPr>
        </p:nvSpPr>
        <p:spPr/>
        <p:txBody>
          <a:bodyPr/>
          <a:lstStyle/>
          <a:p>
            <a:r>
              <a:rPr lang="en-US" sz="3600"/>
              <a:t>GetNextRequest PDU</a:t>
            </a:r>
          </a:p>
        </p:txBody>
      </p:sp>
      <p:sp>
        <p:nvSpPr>
          <p:cNvPr id="439299" name="Rectangle 3"/>
          <p:cNvSpPr>
            <a:spLocks noGrp="1" noChangeArrowheads="1"/>
          </p:cNvSpPr>
          <p:nvPr>
            <p:ph idx="1"/>
          </p:nvPr>
        </p:nvSpPr>
        <p:spPr>
          <a:xfrm>
            <a:off x="457200" y="1775191"/>
            <a:ext cx="4402832" cy="4625609"/>
          </a:xfrm>
        </p:spPr>
        <p:txBody>
          <a:bodyPr/>
          <a:lstStyle/>
          <a:p>
            <a:pPr algn="just">
              <a:lnSpc>
                <a:spcPct val="90000"/>
              </a:lnSpc>
              <a:buFont typeface="Wingdings" pitchFamily="2" charset="2"/>
              <a:buChar char="q"/>
            </a:pPr>
            <a:r>
              <a:rPr lang="en-US" sz="2000" dirty="0"/>
              <a:t>PDU format: </a:t>
            </a:r>
          </a:p>
          <a:p>
            <a:pPr lvl="1" algn="just">
              <a:lnSpc>
                <a:spcPct val="90000"/>
              </a:lnSpc>
              <a:buFont typeface="Wingdings" pitchFamily="2" charset="2"/>
              <a:buChar char="q"/>
            </a:pPr>
            <a:r>
              <a:rPr lang="en-US" sz="1800" dirty="0"/>
              <a:t>same as </a:t>
            </a:r>
            <a:r>
              <a:rPr lang="en-US" sz="1800" dirty="0" err="1"/>
              <a:t>GetReqest</a:t>
            </a:r>
            <a:endParaRPr lang="en-US" sz="1800" dirty="0"/>
          </a:p>
          <a:p>
            <a:pPr algn="just">
              <a:lnSpc>
                <a:spcPct val="90000"/>
              </a:lnSpc>
              <a:buFont typeface="Wingdings" pitchFamily="2" charset="2"/>
              <a:buChar char="q"/>
            </a:pPr>
            <a:r>
              <a:rPr lang="en-US" sz="2000" dirty="0"/>
              <a:t>Difference: </a:t>
            </a:r>
          </a:p>
          <a:p>
            <a:pPr lvl="1" algn="just">
              <a:lnSpc>
                <a:spcPct val="90000"/>
              </a:lnSpc>
              <a:buFont typeface="Wingdings" pitchFamily="2" charset="2"/>
              <a:buChar char="q"/>
            </a:pPr>
            <a:r>
              <a:rPr lang="en-US" sz="1800" dirty="0"/>
              <a:t>each variable in the binding list refers to an object instance next in </a:t>
            </a:r>
            <a:r>
              <a:rPr lang="en-US" sz="1800" dirty="0" smtClean="0"/>
              <a:t>the </a:t>
            </a:r>
            <a:r>
              <a:rPr lang="en-US" sz="1800" dirty="0"/>
              <a:t>order</a:t>
            </a:r>
          </a:p>
          <a:p>
            <a:pPr algn="just">
              <a:lnSpc>
                <a:spcPct val="90000"/>
              </a:lnSpc>
              <a:buFont typeface="Wingdings" pitchFamily="2" charset="2"/>
              <a:buChar char="q"/>
            </a:pPr>
            <a:r>
              <a:rPr lang="en-US" sz="2000" b="1" dirty="0" err="1">
                <a:solidFill>
                  <a:schemeClr val="accent2"/>
                </a:solidFill>
                <a:latin typeface="Courier New" pitchFamily="49" charset="0"/>
              </a:rPr>
              <a:t>GetNextRequest</a:t>
            </a:r>
            <a:r>
              <a:rPr lang="en-US" sz="2000" b="1" dirty="0">
                <a:solidFill>
                  <a:schemeClr val="accent2"/>
                </a:solidFill>
                <a:latin typeface="Courier New" pitchFamily="49" charset="0"/>
              </a:rPr>
              <a:t> (sysDescr.0)</a:t>
            </a:r>
            <a:r>
              <a:rPr lang="en-US" sz="2000" dirty="0"/>
              <a:t> </a:t>
            </a:r>
            <a:r>
              <a:rPr lang="en-US" sz="2000" dirty="0">
                <a:sym typeface="Wingdings" pitchFamily="2" charset="2"/>
              </a:rPr>
              <a:t> return the value of the object instance of </a:t>
            </a:r>
            <a:r>
              <a:rPr lang="en-US" sz="2000" b="1" dirty="0" err="1">
                <a:solidFill>
                  <a:schemeClr val="accent2"/>
                </a:solidFill>
                <a:latin typeface="Courier New" pitchFamily="49" charset="0"/>
                <a:sym typeface="Wingdings" pitchFamily="2" charset="2"/>
              </a:rPr>
              <a:t>sysObjectId</a:t>
            </a:r>
            <a:endParaRPr lang="en-US" sz="2000" b="1" dirty="0">
              <a:solidFill>
                <a:schemeClr val="accent2"/>
              </a:solidFill>
              <a:latin typeface="Courier New" pitchFamily="49" charset="0"/>
              <a:sym typeface="Wingdings" pitchFamily="2" charset="2"/>
            </a:endParaRPr>
          </a:p>
          <a:p>
            <a:pPr algn="just">
              <a:lnSpc>
                <a:spcPct val="90000"/>
              </a:lnSpc>
              <a:buFont typeface="Wingdings" pitchFamily="2" charset="2"/>
              <a:buChar char="q"/>
            </a:pPr>
            <a:r>
              <a:rPr lang="en-US" sz="2000" dirty="0">
                <a:solidFill>
                  <a:srgbClr val="FF3300"/>
                </a:solidFill>
                <a:sym typeface="Wingdings" pitchFamily="2" charset="2"/>
              </a:rPr>
              <a:t>Advantages</a:t>
            </a:r>
            <a:r>
              <a:rPr lang="en-US" sz="2000" dirty="0">
                <a:sym typeface="Wingdings" pitchFamily="2" charset="2"/>
              </a:rPr>
              <a:t>:</a:t>
            </a:r>
          </a:p>
          <a:p>
            <a:pPr lvl="1" algn="just">
              <a:lnSpc>
                <a:spcPct val="90000"/>
              </a:lnSpc>
              <a:buFont typeface="Wingdings" pitchFamily="2" charset="2"/>
              <a:buChar char="q"/>
            </a:pPr>
            <a:r>
              <a:rPr lang="en-US" sz="1800" dirty="0"/>
              <a:t>Allows a network manager to discover a MIB structure dynamically</a:t>
            </a:r>
          </a:p>
          <a:p>
            <a:pPr lvl="1" algn="just">
              <a:lnSpc>
                <a:spcPct val="90000"/>
              </a:lnSpc>
              <a:buFont typeface="Wingdings" pitchFamily="2" charset="2"/>
              <a:buChar char="q"/>
            </a:pPr>
            <a:r>
              <a:rPr lang="en-US" sz="1800" dirty="0"/>
              <a:t>Efficient way for searching through tables whose entries are unknown</a:t>
            </a:r>
          </a:p>
        </p:txBody>
      </p:sp>
      <p:sp>
        <p:nvSpPr>
          <p:cNvPr id="31" name="Slide Number Placeholder 30"/>
          <p:cNvSpPr>
            <a:spLocks noGrp="1"/>
          </p:cNvSpPr>
          <p:nvPr>
            <p:ph type="sldNum" sz="quarter" idx="12"/>
          </p:nvPr>
        </p:nvSpPr>
        <p:spPr/>
        <p:txBody>
          <a:bodyPr/>
          <a:lstStyle/>
          <a:p>
            <a:pPr>
              <a:defRPr/>
            </a:pPr>
            <a:fld id="{885F405F-1637-4F5F-B595-48DB63026E45}" type="slidenum">
              <a:rPr lang="en-US" altLang="en-US" smtClean="0"/>
              <a:pPr>
                <a:defRPr/>
              </a:pPr>
              <a:t>18</a:t>
            </a:fld>
            <a:endParaRPr lang="en-US" altLang="en-US"/>
          </a:p>
        </p:txBody>
      </p:sp>
      <p:grpSp>
        <p:nvGrpSpPr>
          <p:cNvPr id="2" name="Group 4"/>
          <p:cNvGrpSpPr>
            <a:grpSpLocks/>
          </p:cNvGrpSpPr>
          <p:nvPr/>
        </p:nvGrpSpPr>
        <p:grpSpPr bwMode="auto">
          <a:xfrm>
            <a:off x="5048250" y="1556792"/>
            <a:ext cx="4095750" cy="3492500"/>
            <a:chOff x="3002" y="913"/>
            <a:chExt cx="2588" cy="2209"/>
          </a:xfrm>
        </p:grpSpPr>
        <p:sp>
          <p:nvSpPr>
            <p:cNvPr id="439301" name="Rectangle 5"/>
            <p:cNvSpPr>
              <a:spLocks noChangeArrowheads="1"/>
            </p:cNvSpPr>
            <p:nvPr/>
          </p:nvSpPr>
          <p:spPr bwMode="auto">
            <a:xfrm>
              <a:off x="4697" y="1930"/>
              <a:ext cx="893" cy="357"/>
            </a:xfrm>
            <a:prstGeom prst="rect">
              <a:avLst/>
            </a:prstGeom>
            <a:solidFill>
              <a:srgbClr val="FFFFFF"/>
            </a:solidFill>
            <a:ln w="11113">
              <a:solidFill>
                <a:srgbClr val="000000"/>
              </a:solidFill>
              <a:miter lim="800000"/>
              <a:headEnd/>
              <a:tailEnd/>
            </a:ln>
          </p:spPr>
          <p:txBody>
            <a:bodyPr/>
            <a:lstStyle/>
            <a:p>
              <a:endParaRPr lang="en-US"/>
            </a:p>
          </p:txBody>
        </p:sp>
        <p:sp>
          <p:nvSpPr>
            <p:cNvPr id="439302" name="Rectangle 6"/>
            <p:cNvSpPr>
              <a:spLocks noChangeArrowheads="1"/>
            </p:cNvSpPr>
            <p:nvPr/>
          </p:nvSpPr>
          <p:spPr bwMode="auto">
            <a:xfrm>
              <a:off x="4735" y="1963"/>
              <a:ext cx="824"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sysServices (7)</a:t>
              </a:r>
              <a:endParaRPr lang="en-US" b="0"/>
            </a:p>
          </p:txBody>
        </p:sp>
        <p:sp>
          <p:nvSpPr>
            <p:cNvPr id="439303" name="Rectangle 7"/>
            <p:cNvSpPr>
              <a:spLocks noChangeArrowheads="1"/>
            </p:cNvSpPr>
            <p:nvPr/>
          </p:nvSpPr>
          <p:spPr bwMode="auto">
            <a:xfrm>
              <a:off x="4519" y="2108"/>
              <a:ext cx="892" cy="357"/>
            </a:xfrm>
            <a:prstGeom prst="rect">
              <a:avLst/>
            </a:prstGeom>
            <a:solidFill>
              <a:srgbClr val="FFFFFF"/>
            </a:solidFill>
            <a:ln w="11113">
              <a:solidFill>
                <a:srgbClr val="000000"/>
              </a:solidFill>
              <a:miter lim="800000"/>
              <a:headEnd/>
              <a:tailEnd/>
            </a:ln>
          </p:spPr>
          <p:txBody>
            <a:bodyPr/>
            <a:lstStyle/>
            <a:p>
              <a:endParaRPr lang="en-US"/>
            </a:p>
          </p:txBody>
        </p:sp>
        <p:sp>
          <p:nvSpPr>
            <p:cNvPr id="439304" name="Rectangle 8"/>
            <p:cNvSpPr>
              <a:spLocks noChangeArrowheads="1"/>
            </p:cNvSpPr>
            <p:nvPr/>
          </p:nvSpPr>
          <p:spPr bwMode="auto">
            <a:xfrm>
              <a:off x="4559" y="2141"/>
              <a:ext cx="817" cy="145"/>
            </a:xfrm>
            <a:prstGeom prst="rect">
              <a:avLst/>
            </a:prstGeom>
            <a:noFill/>
            <a:ln w="9525">
              <a:noFill/>
              <a:miter lim="800000"/>
              <a:headEnd/>
              <a:tailEnd/>
            </a:ln>
          </p:spPr>
          <p:txBody>
            <a:bodyPr wrap="none" lIns="0" tIns="0" rIns="0" bIns="0">
              <a:spAutoFit/>
            </a:bodyPr>
            <a:lstStyle/>
            <a:p>
              <a:r>
                <a:rPr lang="en-US" sz="1500" b="0" dirty="0" err="1">
                  <a:solidFill>
                    <a:srgbClr val="000000"/>
                  </a:solidFill>
                  <a:latin typeface="Arial" charset="0"/>
                </a:rPr>
                <a:t>sysLocation</a:t>
              </a:r>
              <a:r>
                <a:rPr lang="en-US" sz="1500" b="0" dirty="0">
                  <a:solidFill>
                    <a:srgbClr val="000000"/>
                  </a:solidFill>
                  <a:latin typeface="Arial" charset="0"/>
                </a:rPr>
                <a:t> (6)</a:t>
              </a:r>
              <a:endParaRPr lang="en-US" b="0" dirty="0"/>
            </a:p>
          </p:txBody>
        </p:sp>
        <p:sp>
          <p:nvSpPr>
            <p:cNvPr id="439305" name="Rectangle 9"/>
            <p:cNvSpPr>
              <a:spLocks noChangeArrowheads="1"/>
            </p:cNvSpPr>
            <p:nvPr/>
          </p:nvSpPr>
          <p:spPr bwMode="auto">
            <a:xfrm>
              <a:off x="3002" y="1930"/>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9306" name="Rectangle 10"/>
            <p:cNvSpPr>
              <a:spLocks noChangeArrowheads="1"/>
            </p:cNvSpPr>
            <p:nvPr/>
          </p:nvSpPr>
          <p:spPr bwMode="auto">
            <a:xfrm>
              <a:off x="3016" y="1963"/>
              <a:ext cx="775" cy="145"/>
            </a:xfrm>
            <a:prstGeom prst="rect">
              <a:avLst/>
            </a:prstGeom>
            <a:noFill/>
            <a:ln w="9525">
              <a:noFill/>
              <a:miter lim="800000"/>
              <a:headEnd/>
              <a:tailEnd/>
            </a:ln>
          </p:spPr>
          <p:txBody>
            <a:bodyPr wrap="none" lIns="0" tIns="0" rIns="0" bIns="0">
              <a:spAutoFit/>
            </a:bodyPr>
            <a:lstStyle/>
            <a:p>
              <a:r>
                <a:rPr lang="en-US" sz="1500" b="0" dirty="0">
                  <a:solidFill>
                    <a:srgbClr val="000000"/>
                  </a:solidFill>
                  <a:latin typeface="Arial" charset="0"/>
                </a:rPr>
                <a:t>   </a:t>
              </a:r>
              <a:r>
                <a:rPr lang="en-US" sz="1500" b="0" dirty="0" err="1">
                  <a:solidFill>
                    <a:srgbClr val="000000"/>
                  </a:solidFill>
                  <a:latin typeface="Arial" charset="0"/>
                </a:rPr>
                <a:t>sysDescr</a:t>
              </a:r>
              <a:r>
                <a:rPr lang="en-US" sz="1500" b="0" dirty="0">
                  <a:solidFill>
                    <a:srgbClr val="000000"/>
                  </a:solidFill>
                  <a:latin typeface="Arial" charset="0"/>
                </a:rPr>
                <a:t> (1)</a:t>
              </a:r>
              <a:endParaRPr lang="en-US" b="0" dirty="0"/>
            </a:p>
          </p:txBody>
        </p:sp>
        <p:sp>
          <p:nvSpPr>
            <p:cNvPr id="439307" name="Rectangle 11"/>
            <p:cNvSpPr>
              <a:spLocks noChangeArrowheads="1"/>
            </p:cNvSpPr>
            <p:nvPr/>
          </p:nvSpPr>
          <p:spPr bwMode="auto">
            <a:xfrm>
              <a:off x="3895" y="913"/>
              <a:ext cx="714" cy="357"/>
            </a:xfrm>
            <a:prstGeom prst="rect">
              <a:avLst/>
            </a:prstGeom>
            <a:solidFill>
              <a:srgbClr val="FFFFFF"/>
            </a:solidFill>
            <a:ln w="11113">
              <a:solidFill>
                <a:srgbClr val="000000"/>
              </a:solidFill>
              <a:miter lim="800000"/>
              <a:headEnd/>
              <a:tailEnd/>
            </a:ln>
          </p:spPr>
          <p:txBody>
            <a:bodyPr/>
            <a:lstStyle/>
            <a:p>
              <a:endParaRPr lang="en-US"/>
            </a:p>
          </p:txBody>
        </p:sp>
        <p:sp>
          <p:nvSpPr>
            <p:cNvPr id="439308" name="Rectangle 12"/>
            <p:cNvSpPr>
              <a:spLocks noChangeArrowheads="1"/>
            </p:cNvSpPr>
            <p:nvPr/>
          </p:nvSpPr>
          <p:spPr bwMode="auto">
            <a:xfrm>
              <a:off x="4064" y="946"/>
              <a:ext cx="381" cy="145"/>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system</a:t>
              </a:r>
              <a:endParaRPr lang="en-US" b="0"/>
            </a:p>
          </p:txBody>
        </p:sp>
        <p:sp>
          <p:nvSpPr>
            <p:cNvPr id="439309" name="Rectangle 13"/>
            <p:cNvSpPr>
              <a:spLocks noChangeArrowheads="1"/>
            </p:cNvSpPr>
            <p:nvPr/>
          </p:nvSpPr>
          <p:spPr bwMode="auto">
            <a:xfrm>
              <a:off x="4012" y="1089"/>
              <a:ext cx="483"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(mib-2 1)</a:t>
              </a:r>
              <a:endParaRPr lang="en-US" b="0"/>
            </a:p>
          </p:txBody>
        </p:sp>
        <p:sp>
          <p:nvSpPr>
            <p:cNvPr id="439310" name="Line 14"/>
            <p:cNvSpPr>
              <a:spLocks noChangeShapeType="1"/>
            </p:cNvSpPr>
            <p:nvPr/>
          </p:nvSpPr>
          <p:spPr bwMode="auto">
            <a:xfrm flipV="1">
              <a:off x="3804" y="1270"/>
              <a:ext cx="448" cy="660"/>
            </a:xfrm>
            <a:prstGeom prst="line">
              <a:avLst/>
            </a:prstGeom>
            <a:noFill/>
            <a:ln w="3175">
              <a:solidFill>
                <a:srgbClr val="000000"/>
              </a:solidFill>
              <a:round/>
              <a:headEnd/>
              <a:tailEnd/>
            </a:ln>
          </p:spPr>
          <p:txBody>
            <a:bodyPr/>
            <a:lstStyle/>
            <a:p>
              <a:endParaRPr lang="en-US"/>
            </a:p>
          </p:txBody>
        </p:sp>
        <p:sp>
          <p:nvSpPr>
            <p:cNvPr id="439311" name="Line 15"/>
            <p:cNvSpPr>
              <a:spLocks noChangeShapeType="1"/>
            </p:cNvSpPr>
            <p:nvPr/>
          </p:nvSpPr>
          <p:spPr bwMode="auto">
            <a:xfrm flipV="1">
              <a:off x="3983" y="1270"/>
              <a:ext cx="269" cy="838"/>
            </a:xfrm>
            <a:prstGeom prst="line">
              <a:avLst/>
            </a:prstGeom>
            <a:noFill/>
            <a:ln w="3175">
              <a:solidFill>
                <a:srgbClr val="000000"/>
              </a:solidFill>
              <a:round/>
              <a:headEnd/>
              <a:tailEnd/>
            </a:ln>
          </p:spPr>
          <p:txBody>
            <a:bodyPr/>
            <a:lstStyle/>
            <a:p>
              <a:endParaRPr lang="en-US"/>
            </a:p>
          </p:txBody>
        </p:sp>
        <p:sp>
          <p:nvSpPr>
            <p:cNvPr id="439312" name="Rectangle 16"/>
            <p:cNvSpPr>
              <a:spLocks noChangeArrowheads="1"/>
            </p:cNvSpPr>
            <p:nvPr/>
          </p:nvSpPr>
          <p:spPr bwMode="auto">
            <a:xfrm>
              <a:off x="3181" y="2108"/>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9313" name="Rectangle 17"/>
            <p:cNvSpPr>
              <a:spLocks noChangeArrowheads="1"/>
            </p:cNvSpPr>
            <p:nvPr/>
          </p:nvSpPr>
          <p:spPr bwMode="auto">
            <a:xfrm>
              <a:off x="3202" y="2090"/>
              <a:ext cx="629" cy="144"/>
            </a:xfrm>
            <a:prstGeom prst="rect">
              <a:avLst/>
            </a:prstGeom>
            <a:noFill/>
            <a:ln w="9525">
              <a:noFill/>
              <a:miter lim="800000"/>
              <a:headEnd/>
              <a:tailEnd/>
            </a:ln>
          </p:spPr>
          <p:txBody>
            <a:bodyPr wrap="none" lIns="0" tIns="0" rIns="0" bIns="0">
              <a:spAutoFit/>
            </a:bodyPr>
            <a:lstStyle/>
            <a:p>
              <a:r>
                <a:rPr lang="en-US" sz="1500" b="0" dirty="0" err="1">
                  <a:solidFill>
                    <a:srgbClr val="000000"/>
                  </a:solidFill>
                  <a:latin typeface="Arial" charset="0"/>
                </a:rPr>
                <a:t>sysObjectId</a:t>
              </a:r>
              <a:endParaRPr lang="en-US" b="0" dirty="0"/>
            </a:p>
          </p:txBody>
        </p:sp>
        <p:sp>
          <p:nvSpPr>
            <p:cNvPr id="439314" name="Rectangle 18"/>
            <p:cNvSpPr>
              <a:spLocks noChangeArrowheads="1"/>
            </p:cNvSpPr>
            <p:nvPr/>
          </p:nvSpPr>
          <p:spPr bwMode="auto">
            <a:xfrm>
              <a:off x="3839" y="2097"/>
              <a:ext cx="147" cy="145"/>
            </a:xfrm>
            <a:prstGeom prst="rect">
              <a:avLst/>
            </a:prstGeom>
            <a:noFill/>
            <a:ln w="9525">
              <a:noFill/>
              <a:miter lim="800000"/>
              <a:headEnd/>
              <a:tailEnd/>
            </a:ln>
          </p:spPr>
          <p:txBody>
            <a:bodyPr wrap="none" lIns="0" tIns="0" rIns="0" bIns="0">
              <a:spAutoFit/>
            </a:bodyPr>
            <a:lstStyle/>
            <a:p>
              <a:r>
                <a:rPr lang="en-US" sz="1500" b="0" dirty="0">
                  <a:solidFill>
                    <a:srgbClr val="000000"/>
                  </a:solidFill>
                  <a:latin typeface="Arial" charset="0"/>
                </a:rPr>
                <a:t>(2)</a:t>
              </a:r>
              <a:endParaRPr lang="en-US" b="0" dirty="0"/>
            </a:p>
          </p:txBody>
        </p:sp>
        <p:sp>
          <p:nvSpPr>
            <p:cNvPr id="439315" name="Rectangle 19"/>
            <p:cNvSpPr>
              <a:spLocks noChangeArrowheads="1"/>
            </p:cNvSpPr>
            <p:nvPr/>
          </p:nvSpPr>
          <p:spPr bwMode="auto">
            <a:xfrm>
              <a:off x="3359" y="2287"/>
              <a:ext cx="803" cy="357"/>
            </a:xfrm>
            <a:prstGeom prst="rect">
              <a:avLst/>
            </a:prstGeom>
            <a:solidFill>
              <a:srgbClr val="FFFFFF"/>
            </a:solidFill>
            <a:ln w="11113">
              <a:solidFill>
                <a:srgbClr val="000000"/>
              </a:solidFill>
              <a:miter lim="800000"/>
              <a:headEnd/>
              <a:tailEnd/>
            </a:ln>
          </p:spPr>
          <p:txBody>
            <a:bodyPr/>
            <a:lstStyle/>
            <a:p>
              <a:endParaRPr lang="en-US"/>
            </a:p>
          </p:txBody>
        </p:sp>
        <p:sp>
          <p:nvSpPr>
            <p:cNvPr id="439316" name="Rectangle 20"/>
            <p:cNvSpPr>
              <a:spLocks noChangeArrowheads="1"/>
            </p:cNvSpPr>
            <p:nvPr/>
          </p:nvSpPr>
          <p:spPr bwMode="auto">
            <a:xfrm>
              <a:off x="3373" y="2320"/>
              <a:ext cx="784" cy="144"/>
            </a:xfrm>
            <a:prstGeom prst="rect">
              <a:avLst/>
            </a:prstGeom>
            <a:noFill/>
            <a:ln w="9525">
              <a:noFill/>
              <a:miter lim="800000"/>
              <a:headEnd/>
              <a:tailEnd/>
            </a:ln>
          </p:spPr>
          <p:txBody>
            <a:bodyPr wrap="none" lIns="0" tIns="0" rIns="0" bIns="0">
              <a:spAutoFit/>
            </a:bodyPr>
            <a:lstStyle/>
            <a:p>
              <a:r>
                <a:rPr lang="en-US" sz="1500" b="0" dirty="0" err="1">
                  <a:solidFill>
                    <a:srgbClr val="000000"/>
                  </a:solidFill>
                  <a:latin typeface="Arial" charset="0"/>
                </a:rPr>
                <a:t>sysUpTime</a:t>
              </a:r>
              <a:r>
                <a:rPr lang="en-US" sz="1500" b="0" dirty="0">
                  <a:solidFill>
                    <a:srgbClr val="000000"/>
                  </a:solidFill>
                  <a:latin typeface="Arial" charset="0"/>
                </a:rPr>
                <a:t> (3)</a:t>
              </a:r>
              <a:endParaRPr lang="en-US" b="0" dirty="0"/>
            </a:p>
          </p:txBody>
        </p:sp>
        <p:sp>
          <p:nvSpPr>
            <p:cNvPr id="439317" name="Line 21"/>
            <p:cNvSpPr>
              <a:spLocks noChangeShapeType="1"/>
            </p:cNvSpPr>
            <p:nvPr/>
          </p:nvSpPr>
          <p:spPr bwMode="auto">
            <a:xfrm flipH="1">
              <a:off x="4162" y="1270"/>
              <a:ext cx="90" cy="1017"/>
            </a:xfrm>
            <a:prstGeom prst="line">
              <a:avLst/>
            </a:prstGeom>
            <a:noFill/>
            <a:ln w="3175">
              <a:solidFill>
                <a:srgbClr val="000000"/>
              </a:solidFill>
              <a:round/>
              <a:headEnd/>
              <a:tailEnd/>
            </a:ln>
          </p:spPr>
          <p:txBody>
            <a:bodyPr/>
            <a:lstStyle/>
            <a:p>
              <a:endParaRPr lang="en-US"/>
            </a:p>
          </p:txBody>
        </p:sp>
        <p:sp>
          <p:nvSpPr>
            <p:cNvPr id="439318" name="Line 22"/>
            <p:cNvSpPr>
              <a:spLocks noChangeShapeType="1"/>
            </p:cNvSpPr>
            <p:nvPr/>
          </p:nvSpPr>
          <p:spPr bwMode="auto">
            <a:xfrm flipV="1">
              <a:off x="4252" y="1270"/>
              <a:ext cx="1" cy="1195"/>
            </a:xfrm>
            <a:prstGeom prst="line">
              <a:avLst/>
            </a:prstGeom>
            <a:noFill/>
            <a:ln w="3175">
              <a:solidFill>
                <a:srgbClr val="000000"/>
              </a:solidFill>
              <a:round/>
              <a:headEnd/>
              <a:tailEnd/>
            </a:ln>
          </p:spPr>
          <p:txBody>
            <a:bodyPr/>
            <a:lstStyle/>
            <a:p>
              <a:endParaRPr lang="en-US"/>
            </a:p>
          </p:txBody>
        </p:sp>
        <p:sp>
          <p:nvSpPr>
            <p:cNvPr id="439319" name="Line 23"/>
            <p:cNvSpPr>
              <a:spLocks noChangeShapeType="1"/>
            </p:cNvSpPr>
            <p:nvPr/>
          </p:nvSpPr>
          <p:spPr bwMode="auto">
            <a:xfrm flipH="1" flipV="1">
              <a:off x="4252" y="1270"/>
              <a:ext cx="88" cy="1017"/>
            </a:xfrm>
            <a:prstGeom prst="line">
              <a:avLst/>
            </a:prstGeom>
            <a:noFill/>
            <a:ln w="3175">
              <a:solidFill>
                <a:srgbClr val="000000"/>
              </a:solidFill>
              <a:round/>
              <a:headEnd/>
              <a:tailEnd/>
            </a:ln>
          </p:spPr>
          <p:txBody>
            <a:bodyPr/>
            <a:lstStyle/>
            <a:p>
              <a:endParaRPr lang="en-US"/>
            </a:p>
          </p:txBody>
        </p:sp>
        <p:sp>
          <p:nvSpPr>
            <p:cNvPr id="439320" name="Rectangle 24"/>
            <p:cNvSpPr>
              <a:spLocks noChangeArrowheads="1"/>
            </p:cNvSpPr>
            <p:nvPr/>
          </p:nvSpPr>
          <p:spPr bwMode="auto">
            <a:xfrm>
              <a:off x="4340" y="2287"/>
              <a:ext cx="893" cy="357"/>
            </a:xfrm>
            <a:prstGeom prst="rect">
              <a:avLst/>
            </a:prstGeom>
            <a:solidFill>
              <a:srgbClr val="FFFFFF"/>
            </a:solidFill>
            <a:ln w="11113">
              <a:solidFill>
                <a:srgbClr val="000000"/>
              </a:solidFill>
              <a:miter lim="800000"/>
              <a:headEnd/>
              <a:tailEnd/>
            </a:ln>
          </p:spPr>
          <p:txBody>
            <a:bodyPr/>
            <a:lstStyle/>
            <a:p>
              <a:endParaRPr lang="en-US"/>
            </a:p>
          </p:txBody>
        </p:sp>
        <p:sp>
          <p:nvSpPr>
            <p:cNvPr id="439321" name="Rectangle 25"/>
            <p:cNvSpPr>
              <a:spLocks noChangeArrowheads="1"/>
            </p:cNvSpPr>
            <p:nvPr/>
          </p:nvSpPr>
          <p:spPr bwMode="auto">
            <a:xfrm>
              <a:off x="4450" y="2320"/>
              <a:ext cx="684"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sysName (5)</a:t>
              </a:r>
              <a:endParaRPr lang="en-US" b="0"/>
            </a:p>
          </p:txBody>
        </p:sp>
        <p:sp>
          <p:nvSpPr>
            <p:cNvPr id="439322" name="Line 26"/>
            <p:cNvSpPr>
              <a:spLocks noChangeShapeType="1"/>
            </p:cNvSpPr>
            <p:nvPr/>
          </p:nvSpPr>
          <p:spPr bwMode="auto">
            <a:xfrm>
              <a:off x="4252" y="1270"/>
              <a:ext cx="267" cy="838"/>
            </a:xfrm>
            <a:prstGeom prst="line">
              <a:avLst/>
            </a:prstGeom>
            <a:noFill/>
            <a:ln w="3175">
              <a:solidFill>
                <a:srgbClr val="000000"/>
              </a:solidFill>
              <a:round/>
              <a:headEnd/>
              <a:tailEnd/>
            </a:ln>
          </p:spPr>
          <p:txBody>
            <a:bodyPr/>
            <a:lstStyle/>
            <a:p>
              <a:endParaRPr lang="en-US"/>
            </a:p>
          </p:txBody>
        </p:sp>
        <p:sp>
          <p:nvSpPr>
            <p:cNvPr id="439323" name="Line 27"/>
            <p:cNvSpPr>
              <a:spLocks noChangeShapeType="1"/>
            </p:cNvSpPr>
            <p:nvPr/>
          </p:nvSpPr>
          <p:spPr bwMode="auto">
            <a:xfrm>
              <a:off x="4252" y="1270"/>
              <a:ext cx="445" cy="660"/>
            </a:xfrm>
            <a:prstGeom prst="line">
              <a:avLst/>
            </a:prstGeom>
            <a:noFill/>
            <a:ln w="3175">
              <a:solidFill>
                <a:srgbClr val="000000"/>
              </a:solidFill>
              <a:round/>
              <a:headEnd/>
              <a:tailEnd/>
            </a:ln>
          </p:spPr>
          <p:txBody>
            <a:bodyPr/>
            <a:lstStyle/>
            <a:p>
              <a:endParaRPr lang="en-US"/>
            </a:p>
          </p:txBody>
        </p:sp>
        <p:sp>
          <p:nvSpPr>
            <p:cNvPr id="439324" name="Rectangle 28"/>
            <p:cNvSpPr>
              <a:spLocks noChangeArrowheads="1"/>
            </p:cNvSpPr>
            <p:nvPr/>
          </p:nvSpPr>
          <p:spPr bwMode="auto">
            <a:xfrm>
              <a:off x="3850" y="2465"/>
              <a:ext cx="802" cy="357"/>
            </a:xfrm>
            <a:prstGeom prst="rect">
              <a:avLst/>
            </a:prstGeom>
            <a:solidFill>
              <a:srgbClr val="FFFFFF"/>
            </a:solidFill>
            <a:ln w="11113">
              <a:solidFill>
                <a:srgbClr val="000000"/>
              </a:solidFill>
              <a:miter lim="800000"/>
              <a:headEnd/>
              <a:tailEnd/>
            </a:ln>
          </p:spPr>
          <p:txBody>
            <a:bodyPr/>
            <a:lstStyle/>
            <a:p>
              <a:endParaRPr lang="en-US"/>
            </a:p>
          </p:txBody>
        </p:sp>
        <p:sp>
          <p:nvSpPr>
            <p:cNvPr id="439325" name="Rectangle 29"/>
            <p:cNvSpPr>
              <a:spLocks noChangeArrowheads="1"/>
            </p:cNvSpPr>
            <p:nvPr/>
          </p:nvSpPr>
          <p:spPr bwMode="auto">
            <a:xfrm>
              <a:off x="3866" y="2570"/>
              <a:ext cx="776" cy="144"/>
            </a:xfrm>
            <a:prstGeom prst="rect">
              <a:avLst/>
            </a:prstGeom>
            <a:noFill/>
            <a:ln w="9525">
              <a:noFill/>
              <a:miter lim="800000"/>
              <a:headEnd/>
              <a:tailEnd/>
            </a:ln>
          </p:spPr>
          <p:txBody>
            <a:bodyPr wrap="none" lIns="0" tIns="0" rIns="0" bIns="0">
              <a:spAutoFit/>
            </a:bodyPr>
            <a:lstStyle/>
            <a:p>
              <a:r>
                <a:rPr lang="en-US" sz="1500" b="0">
                  <a:solidFill>
                    <a:srgbClr val="000000"/>
                  </a:solidFill>
                  <a:latin typeface="Arial" charset="0"/>
                </a:rPr>
                <a:t>sysContact (4)</a:t>
              </a:r>
              <a:endParaRPr lang="en-US" b="0"/>
            </a:p>
          </p:txBody>
        </p:sp>
        <p:sp>
          <p:nvSpPr>
            <p:cNvPr id="439326" name="Rectangle 30"/>
            <p:cNvSpPr>
              <a:spLocks noChangeArrowheads="1"/>
            </p:cNvSpPr>
            <p:nvPr/>
          </p:nvSpPr>
          <p:spPr bwMode="auto">
            <a:xfrm>
              <a:off x="3888" y="2977"/>
              <a:ext cx="1" cy="145"/>
            </a:xfrm>
            <a:prstGeom prst="rect">
              <a:avLst/>
            </a:prstGeom>
            <a:noFill/>
            <a:ln w="9525">
              <a:noFill/>
              <a:miter lim="800000"/>
              <a:headEnd/>
              <a:tailEnd/>
            </a:ln>
          </p:spPr>
          <p:txBody>
            <a:bodyPr wrap="none" lIns="0" tIns="0" rIns="0" bIns="0">
              <a:spAutoFit/>
            </a:bodyPr>
            <a:lstStyle/>
            <a:p>
              <a:endParaRPr lang="en-US" sz="1500" u="sng">
                <a:solidFill>
                  <a:srgbClr val="0066FF"/>
                </a:solidFill>
                <a:effectLst>
                  <a:outerShdw blurRad="38100" dist="38100" dir="2700000" algn="tl">
                    <a:srgbClr val="C0C0C0"/>
                  </a:outerShdw>
                </a:effectLst>
                <a:latin typeface="Arial" charset="0"/>
              </a:endParaRPr>
            </a:p>
          </p:txBody>
        </p:sp>
      </p:gr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503240" y="5448300"/>
            <a:ext cx="3906838" cy="882650"/>
            <a:chOff x="2016" y="3432"/>
            <a:chExt cx="2461" cy="556"/>
          </a:xfrm>
        </p:grpSpPr>
        <p:sp>
          <p:nvSpPr>
            <p:cNvPr id="417795" name="Oval 3"/>
            <p:cNvSpPr>
              <a:spLocks noChangeArrowheads="1"/>
            </p:cNvSpPr>
            <p:nvPr/>
          </p:nvSpPr>
          <p:spPr bwMode="auto">
            <a:xfrm>
              <a:off x="2016" y="3432"/>
              <a:ext cx="624" cy="216"/>
            </a:xfrm>
            <a:prstGeom prst="ellipse">
              <a:avLst/>
            </a:prstGeom>
            <a:solidFill>
              <a:schemeClr val="bg1"/>
            </a:solidFill>
            <a:ln w="9525">
              <a:solidFill>
                <a:srgbClr val="FF0000"/>
              </a:solidFill>
              <a:round/>
              <a:headEnd/>
              <a:tailEnd/>
            </a:ln>
            <a:effectLst/>
          </p:spPr>
          <p:txBody>
            <a:bodyPr wrap="none" anchor="ctr"/>
            <a:lstStyle/>
            <a:p>
              <a:endParaRPr lang="en-US"/>
            </a:p>
          </p:txBody>
        </p:sp>
        <p:sp>
          <p:nvSpPr>
            <p:cNvPr id="417796" name="Text Box 4"/>
            <p:cNvSpPr txBox="1">
              <a:spLocks noChangeArrowheads="1"/>
            </p:cNvSpPr>
            <p:nvPr/>
          </p:nvSpPr>
          <p:spPr bwMode="auto">
            <a:xfrm>
              <a:off x="2880" y="3700"/>
              <a:ext cx="1597" cy="288"/>
            </a:xfrm>
            <a:prstGeom prst="rect">
              <a:avLst/>
            </a:prstGeom>
            <a:noFill/>
            <a:ln w="9525">
              <a:noFill/>
              <a:miter lim="800000"/>
              <a:headEnd/>
              <a:tailEnd/>
            </a:ln>
            <a:effectLst/>
          </p:spPr>
          <p:txBody>
            <a:bodyPr wrap="none">
              <a:spAutoFit/>
            </a:bodyPr>
            <a:lstStyle/>
            <a:p>
              <a:r>
                <a:rPr lang="en-US" sz="1200">
                  <a:solidFill>
                    <a:srgbClr val="FF0000"/>
                  </a:solidFill>
                  <a:latin typeface="Comic Sans MS" pitchFamily="66" charset="0"/>
                </a:rPr>
                <a:t>Error message: no object next </a:t>
              </a:r>
            </a:p>
            <a:p>
              <a:r>
                <a:rPr lang="en-US" sz="1200">
                  <a:solidFill>
                    <a:srgbClr val="FF0000"/>
                  </a:solidFill>
                  <a:latin typeface="Comic Sans MS" pitchFamily="66" charset="0"/>
                </a:rPr>
                <a:t>to sysServices</a:t>
              </a:r>
            </a:p>
          </p:txBody>
        </p:sp>
        <p:sp>
          <p:nvSpPr>
            <p:cNvPr id="417797" name="Line 5"/>
            <p:cNvSpPr>
              <a:spLocks noChangeShapeType="1"/>
            </p:cNvSpPr>
            <p:nvPr/>
          </p:nvSpPr>
          <p:spPr bwMode="auto">
            <a:xfrm>
              <a:off x="2544" y="3648"/>
              <a:ext cx="336" cy="144"/>
            </a:xfrm>
            <a:prstGeom prst="line">
              <a:avLst/>
            </a:prstGeom>
            <a:noFill/>
            <a:ln w="9525">
              <a:solidFill>
                <a:srgbClr val="FF0000"/>
              </a:solidFill>
              <a:prstDash val="sysDot"/>
              <a:round/>
              <a:headEnd/>
              <a:tailEnd type="triangle" w="med" len="med"/>
            </a:ln>
            <a:effectLst/>
          </p:spPr>
          <p:txBody>
            <a:bodyPr/>
            <a:lstStyle/>
            <a:p>
              <a:endParaRPr lang="en-US"/>
            </a:p>
          </p:txBody>
        </p:sp>
      </p:grpSp>
      <p:sp>
        <p:nvSpPr>
          <p:cNvPr id="417798" name="Rectangle 6"/>
          <p:cNvSpPr>
            <a:spLocks noGrp="1" noChangeArrowheads="1"/>
          </p:cNvSpPr>
          <p:nvPr>
            <p:ph type="title"/>
          </p:nvPr>
        </p:nvSpPr>
        <p:spPr/>
        <p:txBody>
          <a:bodyPr/>
          <a:lstStyle/>
          <a:p>
            <a:r>
              <a:rPr lang="en-US" sz="3600"/>
              <a:t>GetNextRequest PDU</a:t>
            </a:r>
          </a:p>
        </p:txBody>
      </p:sp>
      <p:sp>
        <p:nvSpPr>
          <p:cNvPr id="85" name="Slide Number Placeholder 84"/>
          <p:cNvSpPr>
            <a:spLocks noGrp="1"/>
          </p:cNvSpPr>
          <p:nvPr>
            <p:ph type="sldNum" sz="quarter" idx="12"/>
          </p:nvPr>
        </p:nvSpPr>
        <p:spPr/>
        <p:txBody>
          <a:bodyPr/>
          <a:lstStyle/>
          <a:p>
            <a:pPr>
              <a:defRPr/>
            </a:pPr>
            <a:fld id="{885F405F-1637-4F5F-B595-48DB63026E45}" type="slidenum">
              <a:rPr lang="en-US" altLang="en-US" smtClean="0"/>
              <a:pPr>
                <a:defRPr/>
              </a:pPr>
              <a:t>19</a:t>
            </a:fld>
            <a:endParaRPr lang="en-US" altLang="en-US"/>
          </a:p>
        </p:txBody>
      </p:sp>
      <p:sp>
        <p:nvSpPr>
          <p:cNvPr id="417799" name="Line 7"/>
          <p:cNvSpPr>
            <a:spLocks noChangeShapeType="1"/>
          </p:cNvSpPr>
          <p:nvPr/>
        </p:nvSpPr>
        <p:spPr bwMode="auto">
          <a:xfrm flipH="1">
            <a:off x="7770440" y="1855788"/>
            <a:ext cx="0" cy="4132262"/>
          </a:xfrm>
          <a:prstGeom prst="line">
            <a:avLst/>
          </a:prstGeom>
          <a:noFill/>
          <a:ln w="3175">
            <a:solidFill>
              <a:srgbClr val="000000"/>
            </a:solidFill>
            <a:round/>
            <a:headEnd/>
            <a:tailEnd/>
          </a:ln>
        </p:spPr>
        <p:txBody>
          <a:bodyPr/>
          <a:lstStyle/>
          <a:p>
            <a:endParaRPr lang="en-US"/>
          </a:p>
        </p:txBody>
      </p:sp>
      <p:sp>
        <p:nvSpPr>
          <p:cNvPr id="417800" name="Line 8"/>
          <p:cNvSpPr>
            <a:spLocks noChangeShapeType="1"/>
          </p:cNvSpPr>
          <p:nvPr/>
        </p:nvSpPr>
        <p:spPr bwMode="auto">
          <a:xfrm flipH="1">
            <a:off x="2233240" y="1949450"/>
            <a:ext cx="0" cy="4038600"/>
          </a:xfrm>
          <a:prstGeom prst="line">
            <a:avLst/>
          </a:prstGeom>
          <a:noFill/>
          <a:ln w="3175">
            <a:solidFill>
              <a:srgbClr val="000000"/>
            </a:solidFill>
            <a:round/>
            <a:headEnd/>
            <a:tailEnd/>
          </a:ln>
        </p:spPr>
        <p:txBody>
          <a:bodyPr/>
          <a:lstStyle/>
          <a:p>
            <a:endParaRPr lang="en-US"/>
          </a:p>
        </p:txBody>
      </p:sp>
      <p:grpSp>
        <p:nvGrpSpPr>
          <p:cNvPr id="3" name="Group 9"/>
          <p:cNvGrpSpPr>
            <a:grpSpLocks/>
          </p:cNvGrpSpPr>
          <p:nvPr/>
        </p:nvGrpSpPr>
        <p:grpSpPr bwMode="auto">
          <a:xfrm>
            <a:off x="2253878" y="2070100"/>
            <a:ext cx="5495925" cy="179388"/>
            <a:chOff x="1229" y="1335"/>
            <a:chExt cx="3461" cy="113"/>
          </a:xfrm>
        </p:grpSpPr>
        <p:sp>
          <p:nvSpPr>
            <p:cNvPr id="417802" name="Line 10"/>
            <p:cNvSpPr>
              <a:spLocks noChangeShapeType="1"/>
            </p:cNvSpPr>
            <p:nvPr/>
          </p:nvSpPr>
          <p:spPr bwMode="auto">
            <a:xfrm>
              <a:off x="1229" y="1362"/>
              <a:ext cx="3427" cy="57"/>
            </a:xfrm>
            <a:prstGeom prst="line">
              <a:avLst/>
            </a:prstGeom>
            <a:noFill/>
            <a:ln w="3175">
              <a:solidFill>
                <a:srgbClr val="000000"/>
              </a:solidFill>
              <a:round/>
              <a:headEnd/>
              <a:tailEnd/>
            </a:ln>
          </p:spPr>
          <p:txBody>
            <a:bodyPr/>
            <a:lstStyle/>
            <a:p>
              <a:endParaRPr lang="en-US"/>
            </a:p>
          </p:txBody>
        </p:sp>
        <p:sp>
          <p:nvSpPr>
            <p:cNvPr id="417803" name="Freeform 11"/>
            <p:cNvSpPr>
              <a:spLocks/>
            </p:cNvSpPr>
            <p:nvPr/>
          </p:nvSpPr>
          <p:spPr bwMode="auto">
            <a:xfrm>
              <a:off x="4651" y="1400"/>
              <a:ext cx="39" cy="39"/>
            </a:xfrm>
            <a:custGeom>
              <a:avLst/>
              <a:gdLst/>
              <a:ahLst/>
              <a:cxnLst>
                <a:cxn ang="0">
                  <a:pos x="0" y="0"/>
                </a:cxn>
                <a:cxn ang="0">
                  <a:pos x="39" y="21"/>
                </a:cxn>
                <a:cxn ang="0">
                  <a:pos x="0" y="39"/>
                </a:cxn>
                <a:cxn ang="0">
                  <a:pos x="0" y="0"/>
                </a:cxn>
              </a:cxnLst>
              <a:rect l="0" t="0" r="r" b="b"/>
              <a:pathLst>
                <a:path w="39" h="39">
                  <a:moveTo>
                    <a:pt x="0" y="0"/>
                  </a:moveTo>
                  <a:lnTo>
                    <a:pt x="39" y="21"/>
                  </a:lnTo>
                  <a:lnTo>
                    <a:pt x="0" y="39"/>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17804" name="Rectangle 12"/>
            <p:cNvSpPr>
              <a:spLocks noChangeArrowheads="1"/>
            </p:cNvSpPr>
            <p:nvPr/>
          </p:nvSpPr>
          <p:spPr bwMode="auto">
            <a:xfrm>
              <a:off x="2473" y="1335"/>
              <a:ext cx="975" cy="113"/>
            </a:xfrm>
            <a:prstGeom prst="rect">
              <a:avLst/>
            </a:prstGeom>
            <a:solidFill>
              <a:srgbClr val="FFFFFF"/>
            </a:solidFill>
            <a:ln w="9525">
              <a:noFill/>
              <a:miter lim="800000"/>
              <a:headEnd/>
              <a:tailEnd/>
            </a:ln>
          </p:spPr>
          <p:txBody>
            <a:bodyPr/>
            <a:lstStyle/>
            <a:p>
              <a:endParaRPr lang="en-US"/>
            </a:p>
          </p:txBody>
        </p:sp>
        <p:sp>
          <p:nvSpPr>
            <p:cNvPr id="417805" name="Rectangle 13"/>
            <p:cNvSpPr>
              <a:spLocks noChangeArrowheads="1"/>
            </p:cNvSpPr>
            <p:nvPr/>
          </p:nvSpPr>
          <p:spPr bwMode="auto">
            <a:xfrm>
              <a:off x="2478" y="1338"/>
              <a:ext cx="986"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GetRequest (sysDescr.0)</a:t>
              </a:r>
              <a:endParaRPr lang="en-US" sz="1800" b="0"/>
            </a:p>
          </p:txBody>
        </p:sp>
      </p:grpSp>
      <p:grpSp>
        <p:nvGrpSpPr>
          <p:cNvPr id="4" name="Group 14"/>
          <p:cNvGrpSpPr>
            <a:grpSpLocks/>
          </p:cNvGrpSpPr>
          <p:nvPr/>
        </p:nvGrpSpPr>
        <p:grpSpPr bwMode="auto">
          <a:xfrm>
            <a:off x="2250703" y="2268538"/>
            <a:ext cx="5499100" cy="179387"/>
            <a:chOff x="1226" y="1460"/>
            <a:chExt cx="3464" cy="113"/>
          </a:xfrm>
        </p:grpSpPr>
        <p:sp>
          <p:nvSpPr>
            <p:cNvPr id="417807" name="Freeform 15"/>
            <p:cNvSpPr>
              <a:spLocks/>
            </p:cNvSpPr>
            <p:nvPr/>
          </p:nvSpPr>
          <p:spPr bwMode="auto">
            <a:xfrm>
              <a:off x="1260" y="1484"/>
              <a:ext cx="3430" cy="63"/>
            </a:xfrm>
            <a:custGeom>
              <a:avLst/>
              <a:gdLst/>
              <a:ahLst/>
              <a:cxnLst>
                <a:cxn ang="0">
                  <a:pos x="0" y="63"/>
                </a:cxn>
                <a:cxn ang="0">
                  <a:pos x="686" y="38"/>
                </a:cxn>
                <a:cxn ang="0">
                  <a:pos x="1372" y="19"/>
                </a:cxn>
                <a:cxn ang="0">
                  <a:pos x="2058" y="7"/>
                </a:cxn>
                <a:cxn ang="0">
                  <a:pos x="2744" y="0"/>
                </a:cxn>
                <a:cxn ang="0">
                  <a:pos x="3430" y="0"/>
                </a:cxn>
              </a:cxnLst>
              <a:rect l="0" t="0" r="r" b="b"/>
              <a:pathLst>
                <a:path w="3430" h="63">
                  <a:moveTo>
                    <a:pt x="0" y="63"/>
                  </a:moveTo>
                  <a:lnTo>
                    <a:pt x="686" y="38"/>
                  </a:lnTo>
                  <a:lnTo>
                    <a:pt x="1372" y="19"/>
                  </a:lnTo>
                  <a:lnTo>
                    <a:pt x="2058" y="7"/>
                  </a:lnTo>
                  <a:lnTo>
                    <a:pt x="2744" y="0"/>
                  </a:lnTo>
                  <a:lnTo>
                    <a:pt x="3430" y="0"/>
                  </a:lnTo>
                </a:path>
              </a:pathLst>
            </a:custGeom>
            <a:noFill/>
            <a:ln w="3175">
              <a:solidFill>
                <a:srgbClr val="000000"/>
              </a:solidFill>
              <a:prstDash val="solid"/>
              <a:round/>
              <a:headEnd/>
              <a:tailEnd/>
            </a:ln>
          </p:spPr>
          <p:txBody>
            <a:bodyPr/>
            <a:lstStyle/>
            <a:p>
              <a:endParaRPr lang="en-US"/>
            </a:p>
          </p:txBody>
        </p:sp>
        <p:sp>
          <p:nvSpPr>
            <p:cNvPr id="417808" name="Freeform 16"/>
            <p:cNvSpPr>
              <a:spLocks/>
            </p:cNvSpPr>
            <p:nvPr/>
          </p:nvSpPr>
          <p:spPr bwMode="auto">
            <a:xfrm>
              <a:off x="1226" y="1527"/>
              <a:ext cx="39" cy="39"/>
            </a:xfrm>
            <a:custGeom>
              <a:avLst/>
              <a:gdLst/>
              <a:ahLst/>
              <a:cxnLst>
                <a:cxn ang="0">
                  <a:pos x="37" y="0"/>
                </a:cxn>
                <a:cxn ang="0">
                  <a:pos x="0" y="22"/>
                </a:cxn>
                <a:cxn ang="0">
                  <a:pos x="39" y="39"/>
                </a:cxn>
                <a:cxn ang="0">
                  <a:pos x="37" y="0"/>
                </a:cxn>
              </a:cxnLst>
              <a:rect l="0" t="0" r="r" b="b"/>
              <a:pathLst>
                <a:path w="39" h="39">
                  <a:moveTo>
                    <a:pt x="37" y="0"/>
                  </a:moveTo>
                  <a:lnTo>
                    <a:pt x="0" y="22"/>
                  </a:lnTo>
                  <a:lnTo>
                    <a:pt x="39" y="39"/>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7809" name="Rectangle 17"/>
            <p:cNvSpPr>
              <a:spLocks noChangeArrowheads="1"/>
            </p:cNvSpPr>
            <p:nvPr/>
          </p:nvSpPr>
          <p:spPr bwMode="auto">
            <a:xfrm>
              <a:off x="1385" y="1460"/>
              <a:ext cx="1500" cy="113"/>
            </a:xfrm>
            <a:prstGeom prst="rect">
              <a:avLst/>
            </a:prstGeom>
            <a:solidFill>
              <a:srgbClr val="FFFFFF"/>
            </a:solidFill>
            <a:ln w="9525">
              <a:noFill/>
              <a:miter lim="800000"/>
              <a:headEnd/>
              <a:tailEnd/>
            </a:ln>
          </p:spPr>
          <p:txBody>
            <a:bodyPr/>
            <a:lstStyle/>
            <a:p>
              <a:endParaRPr lang="en-US"/>
            </a:p>
          </p:txBody>
        </p:sp>
        <p:sp>
          <p:nvSpPr>
            <p:cNvPr id="417810" name="Rectangle 18"/>
            <p:cNvSpPr>
              <a:spLocks noChangeArrowheads="1"/>
            </p:cNvSpPr>
            <p:nvPr/>
          </p:nvSpPr>
          <p:spPr bwMode="auto">
            <a:xfrm>
              <a:off x="1390" y="1463"/>
              <a:ext cx="1524"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(sysDescr .0= "SunOS" )</a:t>
              </a:r>
              <a:endParaRPr lang="en-US" sz="1800" b="0"/>
            </a:p>
          </p:txBody>
        </p:sp>
      </p:grpSp>
      <p:grpSp>
        <p:nvGrpSpPr>
          <p:cNvPr id="5" name="Group 19"/>
          <p:cNvGrpSpPr>
            <a:grpSpLocks/>
          </p:cNvGrpSpPr>
          <p:nvPr/>
        </p:nvGrpSpPr>
        <p:grpSpPr bwMode="auto">
          <a:xfrm>
            <a:off x="2253878" y="2474913"/>
            <a:ext cx="5508625" cy="236537"/>
            <a:chOff x="1229" y="1771"/>
            <a:chExt cx="3469" cy="149"/>
          </a:xfrm>
        </p:grpSpPr>
        <p:sp>
          <p:nvSpPr>
            <p:cNvPr id="417812" name="Freeform 20"/>
            <p:cNvSpPr>
              <a:spLocks/>
            </p:cNvSpPr>
            <p:nvPr/>
          </p:nvSpPr>
          <p:spPr bwMode="auto">
            <a:xfrm>
              <a:off x="1229" y="1824"/>
              <a:ext cx="3427" cy="57"/>
            </a:xfrm>
            <a:custGeom>
              <a:avLst/>
              <a:gdLst/>
              <a:ahLst/>
              <a:cxnLst>
                <a:cxn ang="0">
                  <a:pos x="0" y="0"/>
                </a:cxn>
                <a:cxn ang="0">
                  <a:pos x="857" y="7"/>
                </a:cxn>
                <a:cxn ang="0">
                  <a:pos x="1714" y="19"/>
                </a:cxn>
                <a:cxn ang="0">
                  <a:pos x="2570" y="36"/>
                </a:cxn>
                <a:cxn ang="0">
                  <a:pos x="3427" y="57"/>
                </a:cxn>
              </a:cxnLst>
              <a:rect l="0" t="0" r="r" b="b"/>
              <a:pathLst>
                <a:path w="3427" h="57">
                  <a:moveTo>
                    <a:pt x="0" y="0"/>
                  </a:moveTo>
                  <a:lnTo>
                    <a:pt x="857" y="7"/>
                  </a:lnTo>
                  <a:lnTo>
                    <a:pt x="1714" y="19"/>
                  </a:lnTo>
                  <a:lnTo>
                    <a:pt x="2570" y="36"/>
                  </a:lnTo>
                  <a:lnTo>
                    <a:pt x="3427" y="57"/>
                  </a:lnTo>
                </a:path>
              </a:pathLst>
            </a:custGeom>
            <a:noFill/>
            <a:ln w="3175">
              <a:solidFill>
                <a:srgbClr val="000000"/>
              </a:solidFill>
              <a:prstDash val="solid"/>
              <a:round/>
              <a:headEnd/>
              <a:tailEnd/>
            </a:ln>
          </p:spPr>
          <p:txBody>
            <a:bodyPr/>
            <a:lstStyle/>
            <a:p>
              <a:endParaRPr lang="en-US"/>
            </a:p>
          </p:txBody>
        </p:sp>
        <p:sp>
          <p:nvSpPr>
            <p:cNvPr id="417813" name="Freeform 21"/>
            <p:cNvSpPr>
              <a:spLocks/>
            </p:cNvSpPr>
            <p:nvPr/>
          </p:nvSpPr>
          <p:spPr bwMode="auto">
            <a:xfrm>
              <a:off x="4659" y="1857"/>
              <a:ext cx="39" cy="39"/>
            </a:xfrm>
            <a:custGeom>
              <a:avLst/>
              <a:gdLst/>
              <a:ahLst/>
              <a:cxnLst>
                <a:cxn ang="0">
                  <a:pos x="0" y="0"/>
                </a:cxn>
                <a:cxn ang="0">
                  <a:pos x="39" y="20"/>
                </a:cxn>
                <a:cxn ang="0">
                  <a:pos x="0" y="39"/>
                </a:cxn>
                <a:cxn ang="0">
                  <a:pos x="0" y="0"/>
                </a:cxn>
              </a:cxnLst>
              <a:rect l="0" t="0" r="r" b="b"/>
              <a:pathLst>
                <a:path w="39" h="39">
                  <a:moveTo>
                    <a:pt x="0" y="0"/>
                  </a:moveTo>
                  <a:lnTo>
                    <a:pt x="39" y="20"/>
                  </a:lnTo>
                  <a:lnTo>
                    <a:pt x="0" y="39"/>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17814" name="Rectangle 22"/>
            <p:cNvSpPr>
              <a:spLocks noChangeArrowheads="1"/>
            </p:cNvSpPr>
            <p:nvPr/>
          </p:nvSpPr>
          <p:spPr bwMode="auto">
            <a:xfrm>
              <a:off x="2870" y="1771"/>
              <a:ext cx="1186" cy="149"/>
            </a:xfrm>
            <a:prstGeom prst="rect">
              <a:avLst/>
            </a:prstGeom>
            <a:solidFill>
              <a:srgbClr val="FFFFFF"/>
            </a:solidFill>
            <a:ln w="9525">
              <a:noFill/>
              <a:miter lim="800000"/>
              <a:headEnd/>
              <a:tailEnd/>
            </a:ln>
          </p:spPr>
          <p:txBody>
            <a:bodyPr/>
            <a:lstStyle/>
            <a:p>
              <a:endParaRPr lang="en-US"/>
            </a:p>
          </p:txBody>
        </p:sp>
        <p:sp>
          <p:nvSpPr>
            <p:cNvPr id="417815" name="Rectangle 23"/>
            <p:cNvSpPr>
              <a:spLocks noChangeArrowheads="1"/>
            </p:cNvSpPr>
            <p:nvPr/>
          </p:nvSpPr>
          <p:spPr bwMode="auto">
            <a:xfrm>
              <a:off x="2880" y="1776"/>
              <a:ext cx="1167"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(sysDescr.0)</a:t>
              </a:r>
            </a:p>
          </p:txBody>
        </p:sp>
      </p:grpSp>
      <p:grpSp>
        <p:nvGrpSpPr>
          <p:cNvPr id="6" name="Group 24"/>
          <p:cNvGrpSpPr>
            <a:grpSpLocks/>
          </p:cNvGrpSpPr>
          <p:nvPr/>
        </p:nvGrpSpPr>
        <p:grpSpPr bwMode="auto">
          <a:xfrm>
            <a:off x="2253878" y="2711450"/>
            <a:ext cx="5495925" cy="179388"/>
            <a:chOff x="1229" y="1717"/>
            <a:chExt cx="3461" cy="113"/>
          </a:xfrm>
        </p:grpSpPr>
        <p:sp>
          <p:nvSpPr>
            <p:cNvPr id="417817" name="Freeform 25"/>
            <p:cNvSpPr>
              <a:spLocks/>
            </p:cNvSpPr>
            <p:nvPr/>
          </p:nvSpPr>
          <p:spPr bwMode="auto">
            <a:xfrm>
              <a:off x="1263" y="1741"/>
              <a:ext cx="3427" cy="70"/>
            </a:xfrm>
            <a:custGeom>
              <a:avLst/>
              <a:gdLst/>
              <a:ahLst/>
              <a:cxnLst>
                <a:cxn ang="0">
                  <a:pos x="0" y="70"/>
                </a:cxn>
                <a:cxn ang="0">
                  <a:pos x="857" y="44"/>
                </a:cxn>
                <a:cxn ang="0">
                  <a:pos x="1713" y="25"/>
                </a:cxn>
                <a:cxn ang="0">
                  <a:pos x="2570" y="10"/>
                </a:cxn>
                <a:cxn ang="0">
                  <a:pos x="3427" y="0"/>
                </a:cxn>
              </a:cxnLst>
              <a:rect l="0" t="0" r="r" b="b"/>
              <a:pathLst>
                <a:path w="3427" h="70">
                  <a:moveTo>
                    <a:pt x="0" y="70"/>
                  </a:moveTo>
                  <a:lnTo>
                    <a:pt x="857" y="44"/>
                  </a:lnTo>
                  <a:lnTo>
                    <a:pt x="1713" y="25"/>
                  </a:lnTo>
                  <a:lnTo>
                    <a:pt x="2570" y="10"/>
                  </a:lnTo>
                  <a:lnTo>
                    <a:pt x="3427" y="0"/>
                  </a:lnTo>
                </a:path>
              </a:pathLst>
            </a:custGeom>
            <a:noFill/>
            <a:ln w="3175">
              <a:solidFill>
                <a:srgbClr val="000000"/>
              </a:solidFill>
              <a:prstDash val="solid"/>
              <a:round/>
              <a:headEnd/>
              <a:tailEnd/>
            </a:ln>
          </p:spPr>
          <p:txBody>
            <a:bodyPr/>
            <a:lstStyle/>
            <a:p>
              <a:endParaRPr lang="en-US"/>
            </a:p>
          </p:txBody>
        </p:sp>
        <p:sp>
          <p:nvSpPr>
            <p:cNvPr id="417818" name="Freeform 26"/>
            <p:cNvSpPr>
              <a:spLocks/>
            </p:cNvSpPr>
            <p:nvPr/>
          </p:nvSpPr>
          <p:spPr bwMode="auto">
            <a:xfrm>
              <a:off x="1229" y="1790"/>
              <a:ext cx="41" cy="40"/>
            </a:xfrm>
            <a:custGeom>
              <a:avLst/>
              <a:gdLst/>
              <a:ahLst/>
              <a:cxnLst>
                <a:cxn ang="0">
                  <a:pos x="39" y="0"/>
                </a:cxn>
                <a:cxn ang="0">
                  <a:pos x="0" y="21"/>
                </a:cxn>
                <a:cxn ang="0">
                  <a:pos x="41" y="40"/>
                </a:cxn>
                <a:cxn ang="0">
                  <a:pos x="39" y="0"/>
                </a:cxn>
              </a:cxnLst>
              <a:rect l="0" t="0" r="r" b="b"/>
              <a:pathLst>
                <a:path w="41" h="40">
                  <a:moveTo>
                    <a:pt x="39" y="0"/>
                  </a:moveTo>
                  <a:lnTo>
                    <a:pt x="0" y="21"/>
                  </a:lnTo>
                  <a:lnTo>
                    <a:pt x="41" y="40"/>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19" name="Rectangle 27"/>
            <p:cNvSpPr>
              <a:spLocks noChangeArrowheads="1"/>
            </p:cNvSpPr>
            <p:nvPr/>
          </p:nvSpPr>
          <p:spPr bwMode="auto">
            <a:xfrm>
              <a:off x="1537" y="1717"/>
              <a:ext cx="2202" cy="113"/>
            </a:xfrm>
            <a:prstGeom prst="rect">
              <a:avLst/>
            </a:prstGeom>
            <a:solidFill>
              <a:srgbClr val="FFFFFF"/>
            </a:solidFill>
            <a:ln w="9525">
              <a:noFill/>
              <a:miter lim="800000"/>
              <a:headEnd/>
              <a:tailEnd/>
            </a:ln>
          </p:spPr>
          <p:txBody>
            <a:bodyPr/>
            <a:lstStyle/>
            <a:p>
              <a:endParaRPr lang="en-US"/>
            </a:p>
          </p:txBody>
        </p:sp>
        <p:sp>
          <p:nvSpPr>
            <p:cNvPr id="417820" name="Rectangle 28"/>
            <p:cNvSpPr>
              <a:spLocks noChangeArrowheads="1"/>
            </p:cNvSpPr>
            <p:nvPr/>
          </p:nvSpPr>
          <p:spPr bwMode="auto">
            <a:xfrm>
              <a:off x="1542" y="1720"/>
              <a:ext cx="2237"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 sysObjectID.0=enterprises.11.2.3.10.1.2 )</a:t>
              </a:r>
              <a:endParaRPr lang="en-US" sz="1800" b="0"/>
            </a:p>
          </p:txBody>
        </p:sp>
      </p:grpSp>
      <p:sp>
        <p:nvSpPr>
          <p:cNvPr id="417821" name="Rectangle 29"/>
          <p:cNvSpPr>
            <a:spLocks noChangeArrowheads="1"/>
          </p:cNvSpPr>
          <p:nvPr/>
        </p:nvSpPr>
        <p:spPr bwMode="auto">
          <a:xfrm>
            <a:off x="3274640" y="6461125"/>
            <a:ext cx="3092450" cy="168275"/>
          </a:xfrm>
          <a:prstGeom prst="rect">
            <a:avLst/>
          </a:prstGeom>
          <a:noFill/>
          <a:ln w="9525">
            <a:noFill/>
            <a:miter lim="800000"/>
            <a:headEnd/>
            <a:tailEnd/>
          </a:ln>
        </p:spPr>
        <p:txBody>
          <a:bodyPr wrap="none" lIns="0" tIns="0" rIns="0" bIns="0">
            <a:spAutoFit/>
          </a:bodyPr>
          <a:lstStyle/>
          <a:p>
            <a:r>
              <a:rPr lang="en-US" sz="1100">
                <a:solidFill>
                  <a:srgbClr val="000000"/>
                </a:solidFill>
                <a:latin typeface="Arial" charset="0"/>
              </a:rPr>
              <a:t>Get-Next-Request Operation for System Group</a:t>
            </a:r>
            <a:endParaRPr lang="en-US" sz="1800" b="0"/>
          </a:p>
        </p:txBody>
      </p:sp>
      <p:sp>
        <p:nvSpPr>
          <p:cNvPr id="417822" name="Rectangle 30"/>
          <p:cNvSpPr>
            <a:spLocks noChangeArrowheads="1"/>
          </p:cNvSpPr>
          <p:nvPr/>
        </p:nvSpPr>
        <p:spPr bwMode="auto">
          <a:xfrm>
            <a:off x="1750640" y="1398588"/>
            <a:ext cx="1020763" cy="407987"/>
          </a:xfrm>
          <a:prstGeom prst="rect">
            <a:avLst/>
          </a:prstGeom>
          <a:solidFill>
            <a:srgbClr val="FFFFFF"/>
          </a:solidFill>
          <a:ln w="3175">
            <a:solidFill>
              <a:srgbClr val="000000"/>
            </a:solidFill>
            <a:miter lim="800000"/>
            <a:headEnd/>
            <a:tailEnd/>
          </a:ln>
          <a:effectLst/>
        </p:spPr>
        <p:txBody>
          <a:bodyPr/>
          <a:lstStyle/>
          <a:p>
            <a:endParaRPr lang="en-US"/>
          </a:p>
        </p:txBody>
      </p:sp>
      <p:sp>
        <p:nvSpPr>
          <p:cNvPr id="417823" name="Rectangle 31"/>
          <p:cNvSpPr>
            <a:spLocks noChangeArrowheads="1"/>
          </p:cNvSpPr>
          <p:nvPr/>
        </p:nvSpPr>
        <p:spPr bwMode="auto">
          <a:xfrm>
            <a:off x="1990353" y="1436688"/>
            <a:ext cx="552450" cy="168275"/>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Manager</a:t>
            </a:r>
            <a:endParaRPr lang="en-US" sz="1800" b="0"/>
          </a:p>
        </p:txBody>
      </p:sp>
      <p:sp>
        <p:nvSpPr>
          <p:cNvPr id="417824" name="Rectangle 32"/>
          <p:cNvSpPr>
            <a:spLocks noChangeArrowheads="1"/>
          </p:cNvSpPr>
          <p:nvPr/>
        </p:nvSpPr>
        <p:spPr bwMode="auto">
          <a:xfrm>
            <a:off x="2015753" y="1600200"/>
            <a:ext cx="503237" cy="168275"/>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Process</a:t>
            </a:r>
            <a:endParaRPr lang="en-US" sz="1800" b="0"/>
          </a:p>
        </p:txBody>
      </p:sp>
      <p:sp>
        <p:nvSpPr>
          <p:cNvPr id="417825" name="Rectangle 33"/>
          <p:cNvSpPr>
            <a:spLocks noChangeArrowheads="1"/>
          </p:cNvSpPr>
          <p:nvPr/>
        </p:nvSpPr>
        <p:spPr bwMode="auto">
          <a:xfrm>
            <a:off x="7286253" y="1371600"/>
            <a:ext cx="1019175" cy="407988"/>
          </a:xfrm>
          <a:prstGeom prst="rect">
            <a:avLst/>
          </a:prstGeom>
          <a:solidFill>
            <a:srgbClr val="FFFFFF"/>
          </a:solidFill>
          <a:ln w="3175">
            <a:solidFill>
              <a:srgbClr val="000000"/>
            </a:solidFill>
            <a:miter lim="800000"/>
            <a:headEnd/>
            <a:tailEnd/>
          </a:ln>
          <a:effectLst/>
        </p:spPr>
        <p:txBody>
          <a:bodyPr/>
          <a:lstStyle/>
          <a:p>
            <a:endParaRPr lang="en-US"/>
          </a:p>
        </p:txBody>
      </p:sp>
      <p:sp>
        <p:nvSpPr>
          <p:cNvPr id="417826" name="Rectangle 34"/>
          <p:cNvSpPr>
            <a:spLocks noChangeArrowheads="1"/>
          </p:cNvSpPr>
          <p:nvPr/>
        </p:nvSpPr>
        <p:spPr bwMode="auto">
          <a:xfrm>
            <a:off x="7618040" y="1409700"/>
            <a:ext cx="366713" cy="168275"/>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Agent</a:t>
            </a:r>
            <a:endParaRPr lang="en-US" sz="1800" b="0"/>
          </a:p>
        </p:txBody>
      </p:sp>
      <p:sp>
        <p:nvSpPr>
          <p:cNvPr id="417827" name="Rectangle 35"/>
          <p:cNvSpPr>
            <a:spLocks noChangeArrowheads="1"/>
          </p:cNvSpPr>
          <p:nvPr/>
        </p:nvSpPr>
        <p:spPr bwMode="auto">
          <a:xfrm>
            <a:off x="7549778" y="1573213"/>
            <a:ext cx="504825" cy="168275"/>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Process</a:t>
            </a:r>
            <a:endParaRPr lang="en-US" sz="1800" b="0"/>
          </a:p>
        </p:txBody>
      </p:sp>
      <p:grpSp>
        <p:nvGrpSpPr>
          <p:cNvPr id="7" name="Group 36"/>
          <p:cNvGrpSpPr>
            <a:grpSpLocks/>
          </p:cNvGrpSpPr>
          <p:nvPr/>
        </p:nvGrpSpPr>
        <p:grpSpPr bwMode="auto">
          <a:xfrm>
            <a:off x="2250703" y="2940050"/>
            <a:ext cx="5519737" cy="2770188"/>
            <a:chOff x="1226" y="2064"/>
            <a:chExt cx="3478" cy="1745"/>
          </a:xfrm>
        </p:grpSpPr>
        <p:sp>
          <p:nvSpPr>
            <p:cNvPr id="417829" name="Freeform 37"/>
            <p:cNvSpPr>
              <a:spLocks/>
            </p:cNvSpPr>
            <p:nvPr/>
          </p:nvSpPr>
          <p:spPr bwMode="auto">
            <a:xfrm>
              <a:off x="1229" y="2129"/>
              <a:ext cx="3427" cy="56"/>
            </a:xfrm>
            <a:custGeom>
              <a:avLst/>
              <a:gdLst/>
              <a:ahLst/>
              <a:cxnLst>
                <a:cxn ang="0">
                  <a:pos x="0" y="0"/>
                </a:cxn>
                <a:cxn ang="0">
                  <a:pos x="857" y="7"/>
                </a:cxn>
                <a:cxn ang="0">
                  <a:pos x="1714" y="19"/>
                </a:cxn>
                <a:cxn ang="0">
                  <a:pos x="2570" y="36"/>
                </a:cxn>
                <a:cxn ang="0">
                  <a:pos x="3427" y="56"/>
                </a:cxn>
              </a:cxnLst>
              <a:rect l="0" t="0" r="r" b="b"/>
              <a:pathLst>
                <a:path w="3427" h="56">
                  <a:moveTo>
                    <a:pt x="0" y="0"/>
                  </a:moveTo>
                  <a:lnTo>
                    <a:pt x="857" y="7"/>
                  </a:lnTo>
                  <a:lnTo>
                    <a:pt x="1714" y="19"/>
                  </a:lnTo>
                  <a:lnTo>
                    <a:pt x="2570" y="36"/>
                  </a:lnTo>
                  <a:lnTo>
                    <a:pt x="3427" y="56"/>
                  </a:lnTo>
                </a:path>
              </a:pathLst>
            </a:custGeom>
            <a:noFill/>
            <a:ln w="3175">
              <a:solidFill>
                <a:srgbClr val="000000"/>
              </a:solidFill>
              <a:prstDash val="solid"/>
              <a:round/>
              <a:headEnd/>
              <a:tailEnd/>
            </a:ln>
          </p:spPr>
          <p:txBody>
            <a:bodyPr/>
            <a:lstStyle/>
            <a:p>
              <a:endParaRPr lang="en-US"/>
            </a:p>
          </p:txBody>
        </p:sp>
        <p:sp>
          <p:nvSpPr>
            <p:cNvPr id="417830" name="Freeform 38"/>
            <p:cNvSpPr>
              <a:spLocks/>
            </p:cNvSpPr>
            <p:nvPr/>
          </p:nvSpPr>
          <p:spPr bwMode="auto">
            <a:xfrm>
              <a:off x="4651" y="2167"/>
              <a:ext cx="39" cy="39"/>
            </a:xfrm>
            <a:custGeom>
              <a:avLst/>
              <a:gdLst/>
              <a:ahLst/>
              <a:cxnLst>
                <a:cxn ang="0">
                  <a:pos x="0" y="0"/>
                </a:cxn>
                <a:cxn ang="0">
                  <a:pos x="39" y="20"/>
                </a:cxn>
                <a:cxn ang="0">
                  <a:pos x="0" y="39"/>
                </a:cxn>
                <a:cxn ang="0">
                  <a:pos x="0" y="0"/>
                </a:cxn>
              </a:cxnLst>
              <a:rect l="0" t="0" r="r" b="b"/>
              <a:pathLst>
                <a:path w="39" h="39">
                  <a:moveTo>
                    <a:pt x="0" y="0"/>
                  </a:moveTo>
                  <a:lnTo>
                    <a:pt x="39" y="20"/>
                  </a:lnTo>
                  <a:lnTo>
                    <a:pt x="0" y="39"/>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17831" name="Rectangle 39"/>
            <p:cNvSpPr>
              <a:spLocks noChangeArrowheads="1"/>
            </p:cNvSpPr>
            <p:nvPr/>
          </p:nvSpPr>
          <p:spPr bwMode="auto">
            <a:xfrm>
              <a:off x="2688" y="2064"/>
              <a:ext cx="1273" cy="149"/>
            </a:xfrm>
            <a:prstGeom prst="rect">
              <a:avLst/>
            </a:prstGeom>
            <a:solidFill>
              <a:srgbClr val="FFFFFF"/>
            </a:solidFill>
            <a:ln w="9525">
              <a:noFill/>
              <a:miter lim="800000"/>
              <a:headEnd/>
              <a:tailEnd/>
            </a:ln>
          </p:spPr>
          <p:txBody>
            <a:bodyPr/>
            <a:lstStyle/>
            <a:p>
              <a:endParaRPr lang="en-US"/>
            </a:p>
          </p:txBody>
        </p:sp>
        <p:sp>
          <p:nvSpPr>
            <p:cNvPr id="417832" name="Rectangle 40"/>
            <p:cNvSpPr>
              <a:spLocks noChangeArrowheads="1"/>
            </p:cNvSpPr>
            <p:nvPr/>
          </p:nvSpPr>
          <p:spPr bwMode="auto">
            <a:xfrm>
              <a:off x="2704" y="2096"/>
              <a:ext cx="1279"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(sysObjectID.0)</a:t>
              </a:r>
            </a:p>
          </p:txBody>
        </p:sp>
        <p:sp>
          <p:nvSpPr>
            <p:cNvPr id="417833" name="Freeform 41"/>
            <p:cNvSpPr>
              <a:spLocks/>
            </p:cNvSpPr>
            <p:nvPr/>
          </p:nvSpPr>
          <p:spPr bwMode="auto">
            <a:xfrm>
              <a:off x="1263" y="2250"/>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34" name="Freeform 42"/>
            <p:cNvSpPr>
              <a:spLocks/>
            </p:cNvSpPr>
            <p:nvPr/>
          </p:nvSpPr>
          <p:spPr bwMode="auto">
            <a:xfrm>
              <a:off x="1229" y="2300"/>
              <a:ext cx="41" cy="39"/>
            </a:xfrm>
            <a:custGeom>
              <a:avLst/>
              <a:gdLst/>
              <a:ahLst/>
              <a:cxnLst>
                <a:cxn ang="0">
                  <a:pos x="39" y="0"/>
                </a:cxn>
                <a:cxn ang="0">
                  <a:pos x="0" y="21"/>
                </a:cxn>
                <a:cxn ang="0">
                  <a:pos x="41" y="39"/>
                </a:cxn>
                <a:cxn ang="0">
                  <a:pos x="39" y="0"/>
                </a:cxn>
              </a:cxnLst>
              <a:rect l="0" t="0" r="r" b="b"/>
              <a:pathLst>
                <a:path w="41" h="39">
                  <a:moveTo>
                    <a:pt x="39" y="0"/>
                  </a:moveTo>
                  <a:lnTo>
                    <a:pt x="0" y="21"/>
                  </a:lnTo>
                  <a:lnTo>
                    <a:pt x="41" y="39"/>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35" name="Rectangle 43"/>
            <p:cNvSpPr>
              <a:spLocks noChangeArrowheads="1"/>
            </p:cNvSpPr>
            <p:nvPr/>
          </p:nvSpPr>
          <p:spPr bwMode="auto">
            <a:xfrm>
              <a:off x="1272" y="2232"/>
              <a:ext cx="1646" cy="112"/>
            </a:xfrm>
            <a:prstGeom prst="rect">
              <a:avLst/>
            </a:prstGeom>
            <a:solidFill>
              <a:srgbClr val="FFFFFF"/>
            </a:solidFill>
            <a:ln w="9525">
              <a:noFill/>
              <a:miter lim="800000"/>
              <a:headEnd/>
              <a:tailEnd/>
            </a:ln>
          </p:spPr>
          <p:txBody>
            <a:bodyPr/>
            <a:lstStyle/>
            <a:p>
              <a:endParaRPr lang="en-US"/>
            </a:p>
          </p:txBody>
        </p:sp>
        <p:sp>
          <p:nvSpPr>
            <p:cNvPr id="417836" name="Rectangle 44"/>
            <p:cNvSpPr>
              <a:spLocks noChangeArrowheads="1"/>
            </p:cNvSpPr>
            <p:nvPr/>
          </p:nvSpPr>
          <p:spPr bwMode="auto">
            <a:xfrm>
              <a:off x="1293" y="2235"/>
              <a:ext cx="1675"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(sysUpTime.0=2247349530)</a:t>
              </a:r>
              <a:endParaRPr lang="en-US" sz="1800" b="0"/>
            </a:p>
          </p:txBody>
        </p:sp>
        <p:sp>
          <p:nvSpPr>
            <p:cNvPr id="417837" name="Freeform 45"/>
            <p:cNvSpPr>
              <a:spLocks/>
            </p:cNvSpPr>
            <p:nvPr/>
          </p:nvSpPr>
          <p:spPr bwMode="auto">
            <a:xfrm>
              <a:off x="1226" y="2424"/>
              <a:ext cx="3430" cy="63"/>
            </a:xfrm>
            <a:custGeom>
              <a:avLst/>
              <a:gdLst/>
              <a:ahLst/>
              <a:cxnLst>
                <a:cxn ang="0">
                  <a:pos x="0" y="0"/>
                </a:cxn>
                <a:cxn ang="0">
                  <a:pos x="857" y="7"/>
                </a:cxn>
                <a:cxn ang="0">
                  <a:pos x="1714" y="19"/>
                </a:cxn>
                <a:cxn ang="0">
                  <a:pos x="2573" y="37"/>
                </a:cxn>
                <a:cxn ang="0">
                  <a:pos x="3430" y="63"/>
                </a:cxn>
              </a:cxnLst>
              <a:rect l="0" t="0" r="r" b="b"/>
              <a:pathLst>
                <a:path w="3430" h="63">
                  <a:moveTo>
                    <a:pt x="0" y="0"/>
                  </a:moveTo>
                  <a:lnTo>
                    <a:pt x="857" y="7"/>
                  </a:lnTo>
                  <a:lnTo>
                    <a:pt x="1714" y="19"/>
                  </a:lnTo>
                  <a:lnTo>
                    <a:pt x="2573" y="37"/>
                  </a:lnTo>
                  <a:lnTo>
                    <a:pt x="3430" y="63"/>
                  </a:lnTo>
                </a:path>
              </a:pathLst>
            </a:custGeom>
            <a:noFill/>
            <a:ln w="3175">
              <a:solidFill>
                <a:srgbClr val="000000"/>
              </a:solidFill>
              <a:prstDash val="solid"/>
              <a:round/>
              <a:headEnd/>
              <a:tailEnd/>
            </a:ln>
          </p:spPr>
          <p:txBody>
            <a:bodyPr/>
            <a:lstStyle/>
            <a:p>
              <a:endParaRPr lang="en-US"/>
            </a:p>
          </p:txBody>
        </p:sp>
        <p:sp>
          <p:nvSpPr>
            <p:cNvPr id="417838" name="Freeform 46"/>
            <p:cNvSpPr>
              <a:spLocks/>
            </p:cNvSpPr>
            <p:nvPr/>
          </p:nvSpPr>
          <p:spPr bwMode="auto">
            <a:xfrm>
              <a:off x="4649" y="2466"/>
              <a:ext cx="41" cy="40"/>
            </a:xfrm>
            <a:custGeom>
              <a:avLst/>
              <a:gdLst/>
              <a:ahLst/>
              <a:cxnLst>
                <a:cxn ang="0">
                  <a:pos x="2" y="0"/>
                </a:cxn>
                <a:cxn ang="0">
                  <a:pos x="41" y="23"/>
                </a:cxn>
                <a:cxn ang="0">
                  <a:pos x="0" y="40"/>
                </a:cxn>
                <a:cxn ang="0">
                  <a:pos x="2" y="0"/>
                </a:cxn>
              </a:cxnLst>
              <a:rect l="0" t="0" r="r" b="b"/>
              <a:pathLst>
                <a:path w="41" h="40">
                  <a:moveTo>
                    <a:pt x="2" y="0"/>
                  </a:moveTo>
                  <a:lnTo>
                    <a:pt x="41" y="23"/>
                  </a:lnTo>
                  <a:lnTo>
                    <a:pt x="0" y="40"/>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7839" name="Rectangle 47"/>
            <p:cNvSpPr>
              <a:spLocks noChangeArrowheads="1"/>
            </p:cNvSpPr>
            <p:nvPr/>
          </p:nvSpPr>
          <p:spPr bwMode="auto">
            <a:xfrm>
              <a:off x="2832" y="2400"/>
              <a:ext cx="1256" cy="144"/>
            </a:xfrm>
            <a:prstGeom prst="rect">
              <a:avLst/>
            </a:prstGeom>
            <a:solidFill>
              <a:srgbClr val="FFFFFF"/>
            </a:solidFill>
            <a:ln w="9525">
              <a:noFill/>
              <a:miter lim="800000"/>
              <a:headEnd/>
              <a:tailEnd/>
            </a:ln>
          </p:spPr>
          <p:txBody>
            <a:bodyPr/>
            <a:lstStyle/>
            <a:p>
              <a:endParaRPr lang="en-US"/>
            </a:p>
          </p:txBody>
        </p:sp>
        <p:sp>
          <p:nvSpPr>
            <p:cNvPr id="417840" name="Rectangle 48"/>
            <p:cNvSpPr>
              <a:spLocks noChangeArrowheads="1"/>
            </p:cNvSpPr>
            <p:nvPr/>
          </p:nvSpPr>
          <p:spPr bwMode="auto">
            <a:xfrm>
              <a:off x="2840" y="2400"/>
              <a:ext cx="1246"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(sysUpTime.0)</a:t>
              </a:r>
            </a:p>
          </p:txBody>
        </p:sp>
        <p:sp>
          <p:nvSpPr>
            <p:cNvPr id="417841" name="Freeform 49"/>
            <p:cNvSpPr>
              <a:spLocks/>
            </p:cNvSpPr>
            <p:nvPr/>
          </p:nvSpPr>
          <p:spPr bwMode="auto">
            <a:xfrm>
              <a:off x="1263" y="2546"/>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42" name="Freeform 50"/>
            <p:cNvSpPr>
              <a:spLocks/>
            </p:cNvSpPr>
            <p:nvPr/>
          </p:nvSpPr>
          <p:spPr bwMode="auto">
            <a:xfrm>
              <a:off x="1229" y="2596"/>
              <a:ext cx="41" cy="39"/>
            </a:xfrm>
            <a:custGeom>
              <a:avLst/>
              <a:gdLst/>
              <a:ahLst/>
              <a:cxnLst>
                <a:cxn ang="0">
                  <a:pos x="39" y="0"/>
                </a:cxn>
                <a:cxn ang="0">
                  <a:pos x="0" y="20"/>
                </a:cxn>
                <a:cxn ang="0">
                  <a:pos x="41" y="39"/>
                </a:cxn>
                <a:cxn ang="0">
                  <a:pos x="39" y="0"/>
                </a:cxn>
              </a:cxnLst>
              <a:rect l="0" t="0" r="r" b="b"/>
              <a:pathLst>
                <a:path w="41" h="39">
                  <a:moveTo>
                    <a:pt x="39" y="0"/>
                  </a:moveTo>
                  <a:lnTo>
                    <a:pt x="0" y="20"/>
                  </a:lnTo>
                  <a:lnTo>
                    <a:pt x="41" y="39"/>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43" name="Rectangle 51"/>
            <p:cNvSpPr>
              <a:spLocks noChangeArrowheads="1"/>
            </p:cNvSpPr>
            <p:nvPr/>
          </p:nvSpPr>
          <p:spPr bwMode="auto">
            <a:xfrm>
              <a:off x="1470" y="2527"/>
              <a:ext cx="1249" cy="113"/>
            </a:xfrm>
            <a:prstGeom prst="rect">
              <a:avLst/>
            </a:prstGeom>
            <a:solidFill>
              <a:srgbClr val="FFFFFF"/>
            </a:solidFill>
            <a:ln w="9525">
              <a:noFill/>
              <a:miter lim="800000"/>
              <a:headEnd/>
              <a:tailEnd/>
            </a:ln>
          </p:spPr>
          <p:txBody>
            <a:bodyPr/>
            <a:lstStyle/>
            <a:p>
              <a:endParaRPr lang="en-US"/>
            </a:p>
          </p:txBody>
        </p:sp>
        <p:sp>
          <p:nvSpPr>
            <p:cNvPr id="417844" name="Rectangle 52"/>
            <p:cNvSpPr>
              <a:spLocks noChangeArrowheads="1"/>
            </p:cNvSpPr>
            <p:nvPr/>
          </p:nvSpPr>
          <p:spPr bwMode="auto">
            <a:xfrm>
              <a:off x="1476" y="2530"/>
              <a:ext cx="1265"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(sysContact.0=" ")</a:t>
              </a:r>
              <a:endParaRPr lang="en-US" sz="1800" b="0"/>
            </a:p>
          </p:txBody>
        </p:sp>
        <p:sp>
          <p:nvSpPr>
            <p:cNvPr id="417845" name="Freeform 53"/>
            <p:cNvSpPr>
              <a:spLocks/>
            </p:cNvSpPr>
            <p:nvPr/>
          </p:nvSpPr>
          <p:spPr bwMode="auto">
            <a:xfrm>
              <a:off x="1229" y="2700"/>
              <a:ext cx="3427" cy="57"/>
            </a:xfrm>
            <a:custGeom>
              <a:avLst/>
              <a:gdLst/>
              <a:ahLst/>
              <a:cxnLst>
                <a:cxn ang="0">
                  <a:pos x="0" y="0"/>
                </a:cxn>
                <a:cxn ang="0">
                  <a:pos x="857" y="5"/>
                </a:cxn>
                <a:cxn ang="0">
                  <a:pos x="1714" y="16"/>
                </a:cxn>
                <a:cxn ang="0">
                  <a:pos x="2570" y="33"/>
                </a:cxn>
                <a:cxn ang="0">
                  <a:pos x="3427" y="57"/>
                </a:cxn>
              </a:cxnLst>
              <a:rect l="0" t="0" r="r" b="b"/>
              <a:pathLst>
                <a:path w="3427" h="57">
                  <a:moveTo>
                    <a:pt x="0" y="0"/>
                  </a:moveTo>
                  <a:lnTo>
                    <a:pt x="857" y="5"/>
                  </a:lnTo>
                  <a:lnTo>
                    <a:pt x="1714" y="16"/>
                  </a:lnTo>
                  <a:lnTo>
                    <a:pt x="2570" y="33"/>
                  </a:lnTo>
                  <a:lnTo>
                    <a:pt x="3427" y="57"/>
                  </a:lnTo>
                </a:path>
              </a:pathLst>
            </a:custGeom>
            <a:noFill/>
            <a:ln w="3175">
              <a:solidFill>
                <a:srgbClr val="000000"/>
              </a:solidFill>
              <a:prstDash val="solid"/>
              <a:round/>
              <a:headEnd/>
              <a:tailEnd/>
            </a:ln>
          </p:spPr>
          <p:txBody>
            <a:bodyPr/>
            <a:lstStyle/>
            <a:p>
              <a:endParaRPr lang="en-US"/>
            </a:p>
          </p:txBody>
        </p:sp>
        <p:sp>
          <p:nvSpPr>
            <p:cNvPr id="417846" name="Freeform 54"/>
            <p:cNvSpPr>
              <a:spLocks/>
            </p:cNvSpPr>
            <p:nvPr/>
          </p:nvSpPr>
          <p:spPr bwMode="auto">
            <a:xfrm>
              <a:off x="4649" y="2736"/>
              <a:ext cx="41" cy="40"/>
            </a:xfrm>
            <a:custGeom>
              <a:avLst/>
              <a:gdLst/>
              <a:ahLst/>
              <a:cxnLst>
                <a:cxn ang="0">
                  <a:pos x="2" y="0"/>
                </a:cxn>
                <a:cxn ang="0">
                  <a:pos x="41" y="22"/>
                </a:cxn>
                <a:cxn ang="0">
                  <a:pos x="0" y="40"/>
                </a:cxn>
                <a:cxn ang="0">
                  <a:pos x="2" y="0"/>
                </a:cxn>
              </a:cxnLst>
              <a:rect l="0" t="0" r="r" b="b"/>
              <a:pathLst>
                <a:path w="41" h="40">
                  <a:moveTo>
                    <a:pt x="2" y="0"/>
                  </a:moveTo>
                  <a:lnTo>
                    <a:pt x="41" y="22"/>
                  </a:lnTo>
                  <a:lnTo>
                    <a:pt x="0" y="40"/>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7847" name="Rectangle 55"/>
            <p:cNvSpPr>
              <a:spLocks noChangeArrowheads="1"/>
            </p:cNvSpPr>
            <p:nvPr/>
          </p:nvSpPr>
          <p:spPr bwMode="auto">
            <a:xfrm>
              <a:off x="2832" y="2688"/>
              <a:ext cx="1222" cy="96"/>
            </a:xfrm>
            <a:prstGeom prst="rect">
              <a:avLst/>
            </a:prstGeom>
            <a:solidFill>
              <a:srgbClr val="FFFFFF"/>
            </a:solidFill>
            <a:ln w="9525">
              <a:noFill/>
              <a:miter lim="800000"/>
              <a:headEnd/>
              <a:tailEnd/>
            </a:ln>
          </p:spPr>
          <p:txBody>
            <a:bodyPr/>
            <a:lstStyle/>
            <a:p>
              <a:endParaRPr lang="en-US"/>
            </a:p>
          </p:txBody>
        </p:sp>
        <p:sp>
          <p:nvSpPr>
            <p:cNvPr id="417848" name="Rectangle 56"/>
            <p:cNvSpPr>
              <a:spLocks noChangeArrowheads="1"/>
            </p:cNvSpPr>
            <p:nvPr/>
          </p:nvSpPr>
          <p:spPr bwMode="auto">
            <a:xfrm>
              <a:off x="2832" y="2678"/>
              <a:ext cx="1240"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(sysContact.0)</a:t>
              </a:r>
            </a:p>
          </p:txBody>
        </p:sp>
        <p:sp>
          <p:nvSpPr>
            <p:cNvPr id="417849" name="Freeform 57"/>
            <p:cNvSpPr>
              <a:spLocks/>
            </p:cNvSpPr>
            <p:nvPr/>
          </p:nvSpPr>
          <p:spPr bwMode="auto">
            <a:xfrm>
              <a:off x="1263" y="2834"/>
              <a:ext cx="3427" cy="68"/>
            </a:xfrm>
            <a:custGeom>
              <a:avLst/>
              <a:gdLst/>
              <a:ahLst/>
              <a:cxnLst>
                <a:cxn ang="0">
                  <a:pos x="0" y="68"/>
                </a:cxn>
                <a:cxn ang="0">
                  <a:pos x="686" y="41"/>
                </a:cxn>
                <a:cxn ang="0">
                  <a:pos x="1371" y="20"/>
                </a:cxn>
                <a:cxn ang="0">
                  <a:pos x="2057" y="7"/>
                </a:cxn>
                <a:cxn ang="0">
                  <a:pos x="2741" y="0"/>
                </a:cxn>
                <a:cxn ang="0">
                  <a:pos x="3427" y="0"/>
                </a:cxn>
              </a:cxnLst>
              <a:rect l="0" t="0" r="r" b="b"/>
              <a:pathLst>
                <a:path w="3427" h="68">
                  <a:moveTo>
                    <a:pt x="0" y="68"/>
                  </a:moveTo>
                  <a:lnTo>
                    <a:pt x="686" y="41"/>
                  </a:lnTo>
                  <a:lnTo>
                    <a:pt x="1371" y="20"/>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50" name="Freeform 58"/>
            <p:cNvSpPr>
              <a:spLocks/>
            </p:cNvSpPr>
            <p:nvPr/>
          </p:nvSpPr>
          <p:spPr bwMode="auto">
            <a:xfrm>
              <a:off x="1229" y="2883"/>
              <a:ext cx="41" cy="40"/>
            </a:xfrm>
            <a:custGeom>
              <a:avLst/>
              <a:gdLst/>
              <a:ahLst/>
              <a:cxnLst>
                <a:cxn ang="0">
                  <a:pos x="39" y="0"/>
                </a:cxn>
                <a:cxn ang="0">
                  <a:pos x="0" y="21"/>
                </a:cxn>
                <a:cxn ang="0">
                  <a:pos x="41" y="40"/>
                </a:cxn>
                <a:cxn ang="0">
                  <a:pos x="39" y="0"/>
                </a:cxn>
              </a:cxnLst>
              <a:rect l="0" t="0" r="r" b="b"/>
              <a:pathLst>
                <a:path w="41" h="40">
                  <a:moveTo>
                    <a:pt x="39" y="0"/>
                  </a:moveTo>
                  <a:lnTo>
                    <a:pt x="0" y="21"/>
                  </a:lnTo>
                  <a:lnTo>
                    <a:pt x="41" y="40"/>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51" name="Rectangle 59"/>
            <p:cNvSpPr>
              <a:spLocks noChangeArrowheads="1"/>
            </p:cNvSpPr>
            <p:nvPr/>
          </p:nvSpPr>
          <p:spPr bwMode="auto">
            <a:xfrm>
              <a:off x="1412" y="2815"/>
              <a:ext cx="1365" cy="113"/>
            </a:xfrm>
            <a:prstGeom prst="rect">
              <a:avLst/>
            </a:prstGeom>
            <a:solidFill>
              <a:srgbClr val="FFFFFF"/>
            </a:solidFill>
            <a:ln w="9525">
              <a:noFill/>
              <a:miter lim="800000"/>
              <a:headEnd/>
              <a:tailEnd/>
            </a:ln>
          </p:spPr>
          <p:txBody>
            <a:bodyPr/>
            <a:lstStyle/>
            <a:p>
              <a:endParaRPr lang="en-US"/>
            </a:p>
          </p:txBody>
        </p:sp>
        <p:sp>
          <p:nvSpPr>
            <p:cNvPr id="417852" name="Rectangle 60"/>
            <p:cNvSpPr>
              <a:spLocks noChangeArrowheads="1"/>
            </p:cNvSpPr>
            <p:nvPr/>
          </p:nvSpPr>
          <p:spPr bwMode="auto">
            <a:xfrm>
              <a:off x="1417" y="2818"/>
              <a:ext cx="1388"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(sysName.0="noc1 ")</a:t>
              </a:r>
              <a:endParaRPr lang="en-US" sz="1800" b="0"/>
            </a:p>
          </p:txBody>
        </p:sp>
        <p:sp>
          <p:nvSpPr>
            <p:cNvPr id="417853" name="Freeform 61"/>
            <p:cNvSpPr>
              <a:spLocks/>
            </p:cNvSpPr>
            <p:nvPr/>
          </p:nvSpPr>
          <p:spPr bwMode="auto">
            <a:xfrm>
              <a:off x="1229" y="2988"/>
              <a:ext cx="3427" cy="56"/>
            </a:xfrm>
            <a:custGeom>
              <a:avLst/>
              <a:gdLst/>
              <a:ahLst/>
              <a:cxnLst>
                <a:cxn ang="0">
                  <a:pos x="0" y="0"/>
                </a:cxn>
                <a:cxn ang="0">
                  <a:pos x="857" y="5"/>
                </a:cxn>
                <a:cxn ang="0">
                  <a:pos x="1714" y="15"/>
                </a:cxn>
                <a:cxn ang="0">
                  <a:pos x="2570" y="32"/>
                </a:cxn>
                <a:cxn ang="0">
                  <a:pos x="3427" y="56"/>
                </a:cxn>
              </a:cxnLst>
              <a:rect l="0" t="0" r="r" b="b"/>
              <a:pathLst>
                <a:path w="3427" h="56">
                  <a:moveTo>
                    <a:pt x="0" y="0"/>
                  </a:moveTo>
                  <a:lnTo>
                    <a:pt x="857" y="5"/>
                  </a:lnTo>
                  <a:lnTo>
                    <a:pt x="1714" y="15"/>
                  </a:lnTo>
                  <a:lnTo>
                    <a:pt x="2570" y="32"/>
                  </a:lnTo>
                  <a:lnTo>
                    <a:pt x="3427" y="56"/>
                  </a:lnTo>
                </a:path>
              </a:pathLst>
            </a:custGeom>
            <a:noFill/>
            <a:ln w="3175">
              <a:solidFill>
                <a:srgbClr val="000000"/>
              </a:solidFill>
              <a:prstDash val="solid"/>
              <a:round/>
              <a:headEnd/>
              <a:tailEnd/>
            </a:ln>
          </p:spPr>
          <p:txBody>
            <a:bodyPr/>
            <a:lstStyle/>
            <a:p>
              <a:endParaRPr lang="en-US"/>
            </a:p>
          </p:txBody>
        </p:sp>
        <p:sp>
          <p:nvSpPr>
            <p:cNvPr id="417854" name="Freeform 62"/>
            <p:cNvSpPr>
              <a:spLocks/>
            </p:cNvSpPr>
            <p:nvPr/>
          </p:nvSpPr>
          <p:spPr bwMode="auto">
            <a:xfrm>
              <a:off x="4649" y="3024"/>
              <a:ext cx="41" cy="39"/>
            </a:xfrm>
            <a:custGeom>
              <a:avLst/>
              <a:gdLst/>
              <a:ahLst/>
              <a:cxnLst>
                <a:cxn ang="0">
                  <a:pos x="2" y="0"/>
                </a:cxn>
                <a:cxn ang="0">
                  <a:pos x="41" y="22"/>
                </a:cxn>
                <a:cxn ang="0">
                  <a:pos x="0" y="39"/>
                </a:cxn>
                <a:cxn ang="0">
                  <a:pos x="2" y="0"/>
                </a:cxn>
              </a:cxnLst>
              <a:rect l="0" t="0" r="r" b="b"/>
              <a:pathLst>
                <a:path w="41" h="39">
                  <a:moveTo>
                    <a:pt x="2" y="0"/>
                  </a:moveTo>
                  <a:lnTo>
                    <a:pt x="41" y="22"/>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7855" name="Rectangle 63"/>
            <p:cNvSpPr>
              <a:spLocks noChangeArrowheads="1"/>
            </p:cNvSpPr>
            <p:nvPr/>
          </p:nvSpPr>
          <p:spPr bwMode="auto">
            <a:xfrm>
              <a:off x="2688" y="2932"/>
              <a:ext cx="1417" cy="140"/>
            </a:xfrm>
            <a:prstGeom prst="rect">
              <a:avLst/>
            </a:prstGeom>
            <a:solidFill>
              <a:srgbClr val="FFFFFF"/>
            </a:solidFill>
            <a:ln w="9525">
              <a:noFill/>
              <a:miter lim="800000"/>
              <a:headEnd/>
              <a:tailEnd/>
            </a:ln>
          </p:spPr>
          <p:txBody>
            <a:bodyPr/>
            <a:lstStyle/>
            <a:p>
              <a:endParaRPr lang="en-US"/>
            </a:p>
          </p:txBody>
        </p:sp>
        <p:sp>
          <p:nvSpPr>
            <p:cNvPr id="417856" name="Rectangle 64"/>
            <p:cNvSpPr>
              <a:spLocks noChangeArrowheads="1"/>
            </p:cNvSpPr>
            <p:nvPr/>
          </p:nvSpPr>
          <p:spPr bwMode="auto">
            <a:xfrm>
              <a:off x="2812" y="2966"/>
              <a:ext cx="1172"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(sysName.0)</a:t>
              </a:r>
            </a:p>
          </p:txBody>
        </p:sp>
        <p:sp>
          <p:nvSpPr>
            <p:cNvPr id="417857" name="Freeform 65"/>
            <p:cNvSpPr>
              <a:spLocks/>
            </p:cNvSpPr>
            <p:nvPr/>
          </p:nvSpPr>
          <p:spPr bwMode="auto">
            <a:xfrm>
              <a:off x="1263" y="3121"/>
              <a:ext cx="3427" cy="69"/>
            </a:xfrm>
            <a:custGeom>
              <a:avLst/>
              <a:gdLst/>
              <a:ahLst/>
              <a:cxnLst>
                <a:cxn ang="0">
                  <a:pos x="0" y="69"/>
                </a:cxn>
                <a:cxn ang="0">
                  <a:pos x="686" y="42"/>
                </a:cxn>
                <a:cxn ang="0">
                  <a:pos x="1371" y="21"/>
                </a:cxn>
                <a:cxn ang="0">
                  <a:pos x="2057" y="7"/>
                </a:cxn>
                <a:cxn ang="0">
                  <a:pos x="2741" y="0"/>
                </a:cxn>
                <a:cxn ang="0">
                  <a:pos x="3427" y="0"/>
                </a:cxn>
              </a:cxnLst>
              <a:rect l="0" t="0" r="r" b="b"/>
              <a:pathLst>
                <a:path w="3427" h="69">
                  <a:moveTo>
                    <a:pt x="0" y="69"/>
                  </a:moveTo>
                  <a:lnTo>
                    <a:pt x="686" y="42"/>
                  </a:lnTo>
                  <a:lnTo>
                    <a:pt x="1371" y="21"/>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58" name="Freeform 66"/>
            <p:cNvSpPr>
              <a:spLocks/>
            </p:cNvSpPr>
            <p:nvPr/>
          </p:nvSpPr>
          <p:spPr bwMode="auto">
            <a:xfrm>
              <a:off x="1229" y="3171"/>
              <a:ext cx="41" cy="39"/>
            </a:xfrm>
            <a:custGeom>
              <a:avLst/>
              <a:gdLst/>
              <a:ahLst/>
              <a:cxnLst>
                <a:cxn ang="0">
                  <a:pos x="39" y="0"/>
                </a:cxn>
                <a:cxn ang="0">
                  <a:pos x="0" y="21"/>
                </a:cxn>
                <a:cxn ang="0">
                  <a:pos x="41" y="39"/>
                </a:cxn>
                <a:cxn ang="0">
                  <a:pos x="39" y="0"/>
                </a:cxn>
              </a:cxnLst>
              <a:rect l="0" t="0" r="r" b="b"/>
              <a:pathLst>
                <a:path w="41" h="39">
                  <a:moveTo>
                    <a:pt x="39" y="0"/>
                  </a:moveTo>
                  <a:lnTo>
                    <a:pt x="0" y="21"/>
                  </a:lnTo>
                  <a:lnTo>
                    <a:pt x="41" y="39"/>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59" name="Rectangle 67"/>
            <p:cNvSpPr>
              <a:spLocks noChangeArrowheads="1"/>
            </p:cNvSpPr>
            <p:nvPr/>
          </p:nvSpPr>
          <p:spPr bwMode="auto">
            <a:xfrm>
              <a:off x="1455" y="3103"/>
              <a:ext cx="1280" cy="113"/>
            </a:xfrm>
            <a:prstGeom prst="rect">
              <a:avLst/>
            </a:prstGeom>
            <a:solidFill>
              <a:srgbClr val="FFFFFF"/>
            </a:solidFill>
            <a:ln w="9525">
              <a:noFill/>
              <a:miter lim="800000"/>
              <a:headEnd/>
              <a:tailEnd/>
            </a:ln>
          </p:spPr>
          <p:txBody>
            <a:bodyPr/>
            <a:lstStyle/>
            <a:p>
              <a:endParaRPr lang="en-US"/>
            </a:p>
          </p:txBody>
        </p:sp>
        <p:sp>
          <p:nvSpPr>
            <p:cNvPr id="417860" name="Rectangle 68"/>
            <p:cNvSpPr>
              <a:spLocks noChangeArrowheads="1"/>
            </p:cNvSpPr>
            <p:nvPr/>
          </p:nvSpPr>
          <p:spPr bwMode="auto">
            <a:xfrm>
              <a:off x="1460" y="3106"/>
              <a:ext cx="1295"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(sysLocation.0=" ")</a:t>
              </a:r>
              <a:endParaRPr lang="en-US" sz="1800" b="0"/>
            </a:p>
          </p:txBody>
        </p:sp>
        <p:sp>
          <p:nvSpPr>
            <p:cNvPr id="417861" name="Freeform 69"/>
            <p:cNvSpPr>
              <a:spLocks/>
            </p:cNvSpPr>
            <p:nvPr/>
          </p:nvSpPr>
          <p:spPr bwMode="auto">
            <a:xfrm>
              <a:off x="1229" y="3293"/>
              <a:ext cx="3427" cy="56"/>
            </a:xfrm>
            <a:custGeom>
              <a:avLst/>
              <a:gdLst/>
              <a:ahLst/>
              <a:cxnLst>
                <a:cxn ang="0">
                  <a:pos x="0" y="0"/>
                </a:cxn>
                <a:cxn ang="0">
                  <a:pos x="857" y="5"/>
                </a:cxn>
                <a:cxn ang="0">
                  <a:pos x="1714" y="15"/>
                </a:cxn>
                <a:cxn ang="0">
                  <a:pos x="2570" y="32"/>
                </a:cxn>
                <a:cxn ang="0">
                  <a:pos x="3427" y="56"/>
                </a:cxn>
              </a:cxnLst>
              <a:rect l="0" t="0" r="r" b="b"/>
              <a:pathLst>
                <a:path w="3427" h="56">
                  <a:moveTo>
                    <a:pt x="0" y="0"/>
                  </a:moveTo>
                  <a:lnTo>
                    <a:pt x="857" y="5"/>
                  </a:lnTo>
                  <a:lnTo>
                    <a:pt x="1714" y="15"/>
                  </a:lnTo>
                  <a:lnTo>
                    <a:pt x="2570" y="32"/>
                  </a:lnTo>
                  <a:lnTo>
                    <a:pt x="3427" y="56"/>
                  </a:lnTo>
                </a:path>
              </a:pathLst>
            </a:custGeom>
            <a:noFill/>
            <a:ln w="3175">
              <a:solidFill>
                <a:srgbClr val="000000"/>
              </a:solidFill>
              <a:prstDash val="solid"/>
              <a:round/>
              <a:headEnd/>
              <a:tailEnd/>
            </a:ln>
          </p:spPr>
          <p:txBody>
            <a:bodyPr/>
            <a:lstStyle/>
            <a:p>
              <a:endParaRPr lang="en-US"/>
            </a:p>
          </p:txBody>
        </p:sp>
        <p:sp>
          <p:nvSpPr>
            <p:cNvPr id="417862" name="Freeform 70"/>
            <p:cNvSpPr>
              <a:spLocks/>
            </p:cNvSpPr>
            <p:nvPr/>
          </p:nvSpPr>
          <p:spPr bwMode="auto">
            <a:xfrm>
              <a:off x="4649" y="3329"/>
              <a:ext cx="41" cy="39"/>
            </a:xfrm>
            <a:custGeom>
              <a:avLst/>
              <a:gdLst/>
              <a:ahLst/>
              <a:cxnLst>
                <a:cxn ang="0">
                  <a:pos x="2" y="0"/>
                </a:cxn>
                <a:cxn ang="0">
                  <a:pos x="41" y="22"/>
                </a:cxn>
                <a:cxn ang="0">
                  <a:pos x="0" y="39"/>
                </a:cxn>
                <a:cxn ang="0">
                  <a:pos x="2" y="0"/>
                </a:cxn>
              </a:cxnLst>
              <a:rect l="0" t="0" r="r" b="b"/>
              <a:pathLst>
                <a:path w="41" h="39">
                  <a:moveTo>
                    <a:pt x="2" y="0"/>
                  </a:moveTo>
                  <a:lnTo>
                    <a:pt x="41" y="22"/>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7863" name="Rectangle 71"/>
            <p:cNvSpPr>
              <a:spLocks noChangeArrowheads="1"/>
            </p:cNvSpPr>
            <p:nvPr/>
          </p:nvSpPr>
          <p:spPr bwMode="auto">
            <a:xfrm>
              <a:off x="2832" y="3264"/>
              <a:ext cx="1275" cy="112"/>
            </a:xfrm>
            <a:prstGeom prst="rect">
              <a:avLst/>
            </a:prstGeom>
            <a:solidFill>
              <a:srgbClr val="FFFFFF"/>
            </a:solidFill>
            <a:ln w="9525">
              <a:noFill/>
              <a:miter lim="800000"/>
              <a:headEnd/>
              <a:tailEnd/>
            </a:ln>
          </p:spPr>
          <p:txBody>
            <a:bodyPr/>
            <a:lstStyle/>
            <a:p>
              <a:endParaRPr lang="en-US"/>
            </a:p>
          </p:txBody>
        </p:sp>
        <p:sp>
          <p:nvSpPr>
            <p:cNvPr id="417864" name="Rectangle 72"/>
            <p:cNvSpPr>
              <a:spLocks noChangeArrowheads="1"/>
            </p:cNvSpPr>
            <p:nvPr/>
          </p:nvSpPr>
          <p:spPr bwMode="auto">
            <a:xfrm>
              <a:off x="2848" y="3264"/>
              <a:ext cx="1270"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(sysLocation.0)</a:t>
              </a:r>
            </a:p>
          </p:txBody>
        </p:sp>
        <p:sp>
          <p:nvSpPr>
            <p:cNvPr id="417865" name="Freeform 73"/>
            <p:cNvSpPr>
              <a:spLocks/>
            </p:cNvSpPr>
            <p:nvPr/>
          </p:nvSpPr>
          <p:spPr bwMode="auto">
            <a:xfrm>
              <a:off x="1263" y="3427"/>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66" name="Freeform 74"/>
            <p:cNvSpPr>
              <a:spLocks/>
            </p:cNvSpPr>
            <p:nvPr/>
          </p:nvSpPr>
          <p:spPr bwMode="auto">
            <a:xfrm>
              <a:off x="1229" y="3477"/>
              <a:ext cx="41" cy="39"/>
            </a:xfrm>
            <a:custGeom>
              <a:avLst/>
              <a:gdLst/>
              <a:ahLst/>
              <a:cxnLst>
                <a:cxn ang="0">
                  <a:pos x="39" y="0"/>
                </a:cxn>
                <a:cxn ang="0">
                  <a:pos x="0" y="20"/>
                </a:cxn>
                <a:cxn ang="0">
                  <a:pos x="41" y="39"/>
                </a:cxn>
                <a:cxn ang="0">
                  <a:pos x="39" y="0"/>
                </a:cxn>
              </a:cxnLst>
              <a:rect l="0" t="0" r="r" b="b"/>
              <a:pathLst>
                <a:path w="41" h="39">
                  <a:moveTo>
                    <a:pt x="39" y="0"/>
                  </a:moveTo>
                  <a:lnTo>
                    <a:pt x="0" y="20"/>
                  </a:lnTo>
                  <a:lnTo>
                    <a:pt x="41" y="39"/>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67" name="Rectangle 75"/>
            <p:cNvSpPr>
              <a:spLocks noChangeArrowheads="1"/>
            </p:cNvSpPr>
            <p:nvPr/>
          </p:nvSpPr>
          <p:spPr bwMode="auto">
            <a:xfrm>
              <a:off x="1448" y="3408"/>
              <a:ext cx="1294" cy="113"/>
            </a:xfrm>
            <a:prstGeom prst="rect">
              <a:avLst/>
            </a:prstGeom>
            <a:solidFill>
              <a:srgbClr val="FFFFFF"/>
            </a:solidFill>
            <a:ln w="9525">
              <a:noFill/>
              <a:miter lim="800000"/>
              <a:headEnd/>
              <a:tailEnd/>
            </a:ln>
          </p:spPr>
          <p:txBody>
            <a:bodyPr/>
            <a:lstStyle/>
            <a:p>
              <a:endParaRPr lang="en-US"/>
            </a:p>
          </p:txBody>
        </p:sp>
        <p:sp>
          <p:nvSpPr>
            <p:cNvPr id="417868" name="Rectangle 76"/>
            <p:cNvSpPr>
              <a:spLocks noChangeArrowheads="1"/>
            </p:cNvSpPr>
            <p:nvPr/>
          </p:nvSpPr>
          <p:spPr bwMode="auto">
            <a:xfrm>
              <a:off x="1453" y="3411"/>
              <a:ext cx="1312"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(sysServices.0=72)</a:t>
              </a:r>
              <a:endParaRPr lang="en-US" sz="1800" b="0"/>
            </a:p>
          </p:txBody>
        </p:sp>
        <p:sp>
          <p:nvSpPr>
            <p:cNvPr id="417869" name="Freeform 77"/>
            <p:cNvSpPr>
              <a:spLocks/>
            </p:cNvSpPr>
            <p:nvPr/>
          </p:nvSpPr>
          <p:spPr bwMode="auto">
            <a:xfrm>
              <a:off x="1243" y="3581"/>
              <a:ext cx="3427" cy="56"/>
            </a:xfrm>
            <a:custGeom>
              <a:avLst/>
              <a:gdLst/>
              <a:ahLst/>
              <a:cxnLst>
                <a:cxn ang="0">
                  <a:pos x="0" y="0"/>
                </a:cxn>
                <a:cxn ang="0">
                  <a:pos x="857" y="5"/>
                </a:cxn>
                <a:cxn ang="0">
                  <a:pos x="1714" y="15"/>
                </a:cxn>
                <a:cxn ang="0">
                  <a:pos x="2570" y="32"/>
                </a:cxn>
                <a:cxn ang="0">
                  <a:pos x="3427" y="56"/>
                </a:cxn>
              </a:cxnLst>
              <a:rect l="0" t="0" r="r" b="b"/>
              <a:pathLst>
                <a:path w="3427" h="56">
                  <a:moveTo>
                    <a:pt x="0" y="0"/>
                  </a:moveTo>
                  <a:lnTo>
                    <a:pt x="857" y="5"/>
                  </a:lnTo>
                  <a:lnTo>
                    <a:pt x="1714" y="15"/>
                  </a:lnTo>
                  <a:lnTo>
                    <a:pt x="2570" y="32"/>
                  </a:lnTo>
                  <a:lnTo>
                    <a:pt x="3427" y="56"/>
                  </a:lnTo>
                </a:path>
              </a:pathLst>
            </a:custGeom>
            <a:noFill/>
            <a:ln w="3175">
              <a:solidFill>
                <a:srgbClr val="000000"/>
              </a:solidFill>
              <a:prstDash val="solid"/>
              <a:round/>
              <a:headEnd/>
              <a:tailEnd/>
            </a:ln>
          </p:spPr>
          <p:txBody>
            <a:bodyPr/>
            <a:lstStyle/>
            <a:p>
              <a:endParaRPr lang="en-US"/>
            </a:p>
          </p:txBody>
        </p:sp>
        <p:sp>
          <p:nvSpPr>
            <p:cNvPr id="417870" name="Freeform 78"/>
            <p:cNvSpPr>
              <a:spLocks/>
            </p:cNvSpPr>
            <p:nvPr/>
          </p:nvSpPr>
          <p:spPr bwMode="auto">
            <a:xfrm>
              <a:off x="4663" y="3617"/>
              <a:ext cx="41" cy="39"/>
            </a:xfrm>
            <a:custGeom>
              <a:avLst/>
              <a:gdLst/>
              <a:ahLst/>
              <a:cxnLst>
                <a:cxn ang="0">
                  <a:pos x="2" y="0"/>
                </a:cxn>
                <a:cxn ang="0">
                  <a:pos x="41" y="22"/>
                </a:cxn>
                <a:cxn ang="0">
                  <a:pos x="0" y="39"/>
                </a:cxn>
                <a:cxn ang="0">
                  <a:pos x="2" y="0"/>
                </a:cxn>
              </a:cxnLst>
              <a:rect l="0" t="0" r="r" b="b"/>
              <a:pathLst>
                <a:path w="41" h="39">
                  <a:moveTo>
                    <a:pt x="2" y="0"/>
                  </a:moveTo>
                  <a:lnTo>
                    <a:pt x="41" y="22"/>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7871" name="Rectangle 79"/>
            <p:cNvSpPr>
              <a:spLocks noChangeArrowheads="1"/>
            </p:cNvSpPr>
            <p:nvPr/>
          </p:nvSpPr>
          <p:spPr bwMode="auto">
            <a:xfrm>
              <a:off x="2846" y="3552"/>
              <a:ext cx="1275" cy="112"/>
            </a:xfrm>
            <a:prstGeom prst="rect">
              <a:avLst/>
            </a:prstGeom>
            <a:solidFill>
              <a:srgbClr val="FFFFFF"/>
            </a:solidFill>
            <a:ln w="9525">
              <a:noFill/>
              <a:miter lim="800000"/>
              <a:headEnd/>
              <a:tailEnd/>
            </a:ln>
          </p:spPr>
          <p:txBody>
            <a:bodyPr/>
            <a:lstStyle/>
            <a:p>
              <a:endParaRPr lang="en-US"/>
            </a:p>
          </p:txBody>
        </p:sp>
        <p:sp>
          <p:nvSpPr>
            <p:cNvPr id="417872" name="Rectangle 80"/>
            <p:cNvSpPr>
              <a:spLocks noChangeArrowheads="1"/>
            </p:cNvSpPr>
            <p:nvPr/>
          </p:nvSpPr>
          <p:spPr bwMode="auto">
            <a:xfrm>
              <a:off x="2862" y="3552"/>
              <a:ext cx="1275"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GetNextRequest (sysServices.0)</a:t>
              </a:r>
            </a:p>
          </p:txBody>
        </p:sp>
        <p:sp>
          <p:nvSpPr>
            <p:cNvPr id="417873" name="Freeform 81"/>
            <p:cNvSpPr>
              <a:spLocks/>
            </p:cNvSpPr>
            <p:nvPr/>
          </p:nvSpPr>
          <p:spPr bwMode="auto">
            <a:xfrm>
              <a:off x="1277" y="3715"/>
              <a:ext cx="3427" cy="69"/>
            </a:xfrm>
            <a:custGeom>
              <a:avLst/>
              <a:gdLst/>
              <a:ahLst/>
              <a:cxnLst>
                <a:cxn ang="0">
                  <a:pos x="0" y="69"/>
                </a:cxn>
                <a:cxn ang="0">
                  <a:pos x="686" y="41"/>
                </a:cxn>
                <a:cxn ang="0">
                  <a:pos x="1371" y="21"/>
                </a:cxn>
                <a:cxn ang="0">
                  <a:pos x="2057" y="7"/>
                </a:cxn>
                <a:cxn ang="0">
                  <a:pos x="2741" y="0"/>
                </a:cxn>
                <a:cxn ang="0">
                  <a:pos x="3427" y="0"/>
                </a:cxn>
              </a:cxnLst>
              <a:rect l="0" t="0" r="r" b="b"/>
              <a:pathLst>
                <a:path w="3427" h="69">
                  <a:moveTo>
                    <a:pt x="0" y="69"/>
                  </a:moveTo>
                  <a:lnTo>
                    <a:pt x="686" y="41"/>
                  </a:lnTo>
                  <a:lnTo>
                    <a:pt x="1371" y="21"/>
                  </a:lnTo>
                  <a:lnTo>
                    <a:pt x="2057" y="7"/>
                  </a:lnTo>
                  <a:lnTo>
                    <a:pt x="2741" y="0"/>
                  </a:lnTo>
                  <a:lnTo>
                    <a:pt x="3427" y="0"/>
                  </a:lnTo>
                </a:path>
              </a:pathLst>
            </a:custGeom>
            <a:noFill/>
            <a:ln w="3175">
              <a:solidFill>
                <a:srgbClr val="000000"/>
              </a:solidFill>
              <a:prstDash val="solid"/>
              <a:round/>
              <a:headEnd/>
              <a:tailEnd/>
            </a:ln>
          </p:spPr>
          <p:txBody>
            <a:bodyPr/>
            <a:lstStyle/>
            <a:p>
              <a:endParaRPr lang="en-US"/>
            </a:p>
          </p:txBody>
        </p:sp>
        <p:sp>
          <p:nvSpPr>
            <p:cNvPr id="417874" name="Freeform 82"/>
            <p:cNvSpPr>
              <a:spLocks/>
            </p:cNvSpPr>
            <p:nvPr/>
          </p:nvSpPr>
          <p:spPr bwMode="auto">
            <a:xfrm>
              <a:off x="1243" y="3765"/>
              <a:ext cx="41" cy="39"/>
            </a:xfrm>
            <a:custGeom>
              <a:avLst/>
              <a:gdLst/>
              <a:ahLst/>
              <a:cxnLst>
                <a:cxn ang="0">
                  <a:pos x="39" y="0"/>
                </a:cxn>
                <a:cxn ang="0">
                  <a:pos x="0" y="20"/>
                </a:cxn>
                <a:cxn ang="0">
                  <a:pos x="41" y="39"/>
                </a:cxn>
                <a:cxn ang="0">
                  <a:pos x="39" y="0"/>
                </a:cxn>
              </a:cxnLst>
              <a:rect l="0" t="0" r="r" b="b"/>
              <a:pathLst>
                <a:path w="41" h="39">
                  <a:moveTo>
                    <a:pt x="39" y="0"/>
                  </a:moveTo>
                  <a:lnTo>
                    <a:pt x="0" y="20"/>
                  </a:lnTo>
                  <a:lnTo>
                    <a:pt x="41" y="39"/>
                  </a:lnTo>
                  <a:lnTo>
                    <a:pt x="39" y="0"/>
                  </a:lnTo>
                  <a:close/>
                </a:path>
              </a:pathLst>
            </a:custGeom>
            <a:solidFill>
              <a:srgbClr val="000000"/>
            </a:solidFill>
            <a:ln w="3175">
              <a:solidFill>
                <a:srgbClr val="000000"/>
              </a:solidFill>
              <a:prstDash val="solid"/>
              <a:round/>
              <a:headEnd/>
              <a:tailEnd/>
            </a:ln>
          </p:spPr>
          <p:txBody>
            <a:bodyPr/>
            <a:lstStyle/>
            <a:p>
              <a:endParaRPr lang="en-US"/>
            </a:p>
          </p:txBody>
        </p:sp>
        <p:sp>
          <p:nvSpPr>
            <p:cNvPr id="417875" name="Rectangle 83"/>
            <p:cNvSpPr>
              <a:spLocks noChangeArrowheads="1"/>
            </p:cNvSpPr>
            <p:nvPr/>
          </p:nvSpPr>
          <p:spPr bwMode="auto">
            <a:xfrm>
              <a:off x="1462" y="3696"/>
              <a:ext cx="1294" cy="113"/>
            </a:xfrm>
            <a:prstGeom prst="rect">
              <a:avLst/>
            </a:prstGeom>
            <a:solidFill>
              <a:srgbClr val="FFFFFF"/>
            </a:solidFill>
            <a:ln w="9525">
              <a:noFill/>
              <a:miter lim="800000"/>
              <a:headEnd/>
              <a:tailEnd/>
            </a:ln>
          </p:spPr>
          <p:txBody>
            <a:bodyPr/>
            <a:lstStyle/>
            <a:p>
              <a:endParaRPr lang="en-US"/>
            </a:p>
          </p:txBody>
        </p:sp>
        <p:sp>
          <p:nvSpPr>
            <p:cNvPr id="417876" name="Rectangle 84"/>
            <p:cNvSpPr>
              <a:spLocks noChangeArrowheads="1"/>
            </p:cNvSpPr>
            <p:nvPr/>
          </p:nvSpPr>
          <p:spPr bwMode="auto">
            <a:xfrm>
              <a:off x="1467" y="3699"/>
              <a:ext cx="1154" cy="106"/>
            </a:xfrm>
            <a:prstGeom prst="rect">
              <a:avLst/>
            </a:prstGeom>
            <a:noFill/>
            <a:ln w="9525">
              <a:noFill/>
              <a:miter lim="800000"/>
              <a:headEnd/>
              <a:tailEnd/>
            </a:ln>
          </p:spPr>
          <p:txBody>
            <a:bodyPr wrap="none" lIns="0" tIns="0" rIns="0" bIns="0">
              <a:spAutoFit/>
            </a:bodyPr>
            <a:lstStyle/>
            <a:p>
              <a:r>
                <a:rPr lang="en-US" sz="1100" b="0">
                  <a:solidFill>
                    <a:srgbClr val="000000"/>
                  </a:solidFill>
                  <a:latin typeface="Arial" charset="0"/>
                </a:rPr>
                <a:t>GetResponse (noSuchName)</a:t>
              </a:r>
              <a:endParaRPr lang="en-US" sz="1800" b="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dissolv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a:bodyPr>
          <a:lstStyle/>
          <a:p>
            <a:pPr lvl="0"/>
            <a:r>
              <a:rPr lang="en-US" sz="4800" kern="0" dirty="0" smtClean="0">
                <a:solidFill>
                  <a:srgbClr val="FFC000"/>
                </a:solidFill>
              </a:rPr>
              <a:t>Outlines</a:t>
            </a:r>
            <a:endParaRPr lang="x-none" dirty="0">
              <a:solidFill>
                <a:srgbClr val="FFC000"/>
              </a:solidFill>
            </a:endParaRPr>
          </a:p>
        </p:txBody>
      </p:sp>
      <p:sp>
        <p:nvSpPr>
          <p:cNvPr id="318467" name="Content Placeholder 2"/>
          <p:cNvSpPr>
            <a:spLocks noGrp="1"/>
          </p:cNvSpPr>
          <p:nvPr>
            <p:ph idx="1"/>
          </p:nvPr>
        </p:nvSpPr>
        <p:spPr/>
        <p:txBody>
          <a:bodyPr/>
          <a:lstStyle/>
          <a:p>
            <a:pPr eaLnBrk="1" hangingPunct="1">
              <a:buFont typeface="Wingdings" pitchFamily="2" charset="2"/>
              <a:buNone/>
            </a:pPr>
            <a:endParaRPr lang="en-US" sz="2000" dirty="0" smtClean="0"/>
          </a:p>
          <a:p>
            <a:pPr eaLnBrk="1" hangingPunct="1">
              <a:buFont typeface="Wingdings" pitchFamily="2" charset="2"/>
              <a:buNone/>
            </a:pPr>
            <a:r>
              <a:rPr lang="en-US" sz="2000" dirty="0" smtClean="0"/>
              <a:t>• SNMPv1 does not formally define a functional model</a:t>
            </a:r>
          </a:p>
          <a:p>
            <a:pPr eaLnBrk="1" hangingPunct="1">
              <a:buFont typeface="Wingdings" pitchFamily="2" charset="2"/>
              <a:buNone/>
            </a:pPr>
            <a:r>
              <a:rPr lang="en-US" sz="2000" dirty="0" smtClean="0"/>
              <a:t>	– What was the functional model?</a:t>
            </a:r>
          </a:p>
          <a:p>
            <a:pPr eaLnBrk="1" hangingPunct="1">
              <a:buFont typeface="Wingdings" pitchFamily="2" charset="2"/>
              <a:buNone/>
            </a:pPr>
            <a:r>
              <a:rPr lang="en-US" sz="2000" dirty="0" smtClean="0"/>
              <a:t>	– Deals with the user oriented requirements: (configuration, fault, performance, security, and accounting)</a:t>
            </a:r>
          </a:p>
          <a:p>
            <a:pPr eaLnBrk="1" hangingPunct="1">
              <a:buFont typeface="Wingdings" pitchFamily="2" charset="2"/>
              <a:buNone/>
            </a:pPr>
            <a:r>
              <a:rPr lang="en-US" sz="2000" dirty="0" smtClean="0"/>
              <a:t>	– The functions are actually built in the community based access policy of the SNMP administrative model</a:t>
            </a:r>
          </a:p>
        </p:txBody>
      </p:sp>
      <p:sp>
        <p:nvSpPr>
          <p:cNvPr id="3" name="Rectangle 6"/>
          <p:cNvSpPr>
            <a:spLocks noGrp="1" noChangeArrowheads="1"/>
          </p:cNvSpPr>
          <p:nvPr>
            <p:ph type="sldNum" sz="quarter" idx="12"/>
          </p:nvPr>
        </p:nvSpPr>
        <p:spPr>
          <a:ln/>
        </p:spPr>
        <p:txBody>
          <a:bodyPr/>
          <a:lstStyle/>
          <a:p>
            <a:pPr>
              <a:defRPr/>
            </a:pPr>
            <a:fld id="{363EE652-65FB-4194-B7D6-340E7C8561AB}" type="slidenum">
              <a:rPr lang="en-US" altLang="en-US"/>
              <a:pPr>
                <a:defRPr/>
              </a:pPr>
              <a:t>2</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Freeform 2"/>
          <p:cNvSpPr>
            <a:spLocks/>
          </p:cNvSpPr>
          <p:nvPr/>
        </p:nvSpPr>
        <p:spPr bwMode="auto">
          <a:xfrm>
            <a:off x="5760144" y="2120900"/>
            <a:ext cx="2984500" cy="3670300"/>
          </a:xfrm>
          <a:custGeom>
            <a:avLst/>
            <a:gdLst/>
            <a:ahLst/>
            <a:cxnLst>
              <a:cxn ang="0">
                <a:pos x="752" y="248"/>
              </a:cxn>
              <a:cxn ang="0">
                <a:pos x="752" y="632"/>
              </a:cxn>
              <a:cxn ang="0">
                <a:pos x="704" y="824"/>
              </a:cxn>
              <a:cxn ang="0">
                <a:pos x="512" y="968"/>
              </a:cxn>
              <a:cxn ang="0">
                <a:pos x="80" y="1256"/>
              </a:cxn>
              <a:cxn ang="0">
                <a:pos x="32" y="1544"/>
              </a:cxn>
              <a:cxn ang="0">
                <a:pos x="32" y="1928"/>
              </a:cxn>
              <a:cxn ang="0">
                <a:pos x="80" y="2168"/>
              </a:cxn>
              <a:cxn ang="0">
                <a:pos x="224" y="2264"/>
              </a:cxn>
              <a:cxn ang="0">
                <a:pos x="848" y="2312"/>
              </a:cxn>
              <a:cxn ang="0">
                <a:pos x="1568" y="2264"/>
              </a:cxn>
              <a:cxn ang="0">
                <a:pos x="1808" y="2120"/>
              </a:cxn>
              <a:cxn ang="0">
                <a:pos x="1856" y="1640"/>
              </a:cxn>
              <a:cxn ang="0">
                <a:pos x="1856" y="1256"/>
              </a:cxn>
              <a:cxn ang="0">
                <a:pos x="1712" y="1112"/>
              </a:cxn>
              <a:cxn ang="0">
                <a:pos x="1472" y="968"/>
              </a:cxn>
              <a:cxn ang="0">
                <a:pos x="1232" y="872"/>
              </a:cxn>
              <a:cxn ang="0">
                <a:pos x="1184" y="728"/>
              </a:cxn>
              <a:cxn ang="0">
                <a:pos x="1184" y="488"/>
              </a:cxn>
              <a:cxn ang="0">
                <a:pos x="1184" y="152"/>
              </a:cxn>
              <a:cxn ang="0">
                <a:pos x="1136" y="56"/>
              </a:cxn>
              <a:cxn ang="0">
                <a:pos x="992" y="8"/>
              </a:cxn>
              <a:cxn ang="0">
                <a:pos x="896" y="8"/>
              </a:cxn>
              <a:cxn ang="0">
                <a:pos x="800" y="56"/>
              </a:cxn>
              <a:cxn ang="0">
                <a:pos x="752" y="104"/>
              </a:cxn>
              <a:cxn ang="0">
                <a:pos x="752" y="248"/>
              </a:cxn>
            </a:cxnLst>
            <a:rect l="0" t="0" r="r" b="b"/>
            <a:pathLst>
              <a:path w="1880" h="2312">
                <a:moveTo>
                  <a:pt x="752" y="248"/>
                </a:moveTo>
                <a:cubicBezTo>
                  <a:pt x="752" y="336"/>
                  <a:pt x="760" y="536"/>
                  <a:pt x="752" y="632"/>
                </a:cubicBezTo>
                <a:cubicBezTo>
                  <a:pt x="744" y="728"/>
                  <a:pt x="744" y="768"/>
                  <a:pt x="704" y="824"/>
                </a:cubicBezTo>
                <a:cubicBezTo>
                  <a:pt x="664" y="880"/>
                  <a:pt x="616" y="896"/>
                  <a:pt x="512" y="968"/>
                </a:cubicBezTo>
                <a:cubicBezTo>
                  <a:pt x="408" y="1040"/>
                  <a:pt x="160" y="1160"/>
                  <a:pt x="80" y="1256"/>
                </a:cubicBezTo>
                <a:cubicBezTo>
                  <a:pt x="0" y="1352"/>
                  <a:pt x="40" y="1432"/>
                  <a:pt x="32" y="1544"/>
                </a:cubicBezTo>
                <a:cubicBezTo>
                  <a:pt x="24" y="1656"/>
                  <a:pt x="24" y="1824"/>
                  <a:pt x="32" y="1928"/>
                </a:cubicBezTo>
                <a:cubicBezTo>
                  <a:pt x="40" y="2032"/>
                  <a:pt x="48" y="2112"/>
                  <a:pt x="80" y="2168"/>
                </a:cubicBezTo>
                <a:cubicBezTo>
                  <a:pt x="112" y="2224"/>
                  <a:pt x="96" y="2240"/>
                  <a:pt x="224" y="2264"/>
                </a:cubicBezTo>
                <a:cubicBezTo>
                  <a:pt x="352" y="2288"/>
                  <a:pt x="624" y="2312"/>
                  <a:pt x="848" y="2312"/>
                </a:cubicBezTo>
                <a:cubicBezTo>
                  <a:pt x="1072" y="2312"/>
                  <a:pt x="1408" y="2296"/>
                  <a:pt x="1568" y="2264"/>
                </a:cubicBezTo>
                <a:cubicBezTo>
                  <a:pt x="1728" y="2232"/>
                  <a:pt x="1760" y="2224"/>
                  <a:pt x="1808" y="2120"/>
                </a:cubicBezTo>
                <a:cubicBezTo>
                  <a:pt x="1856" y="2016"/>
                  <a:pt x="1848" y="1784"/>
                  <a:pt x="1856" y="1640"/>
                </a:cubicBezTo>
                <a:cubicBezTo>
                  <a:pt x="1864" y="1496"/>
                  <a:pt x="1880" y="1344"/>
                  <a:pt x="1856" y="1256"/>
                </a:cubicBezTo>
                <a:cubicBezTo>
                  <a:pt x="1832" y="1168"/>
                  <a:pt x="1776" y="1160"/>
                  <a:pt x="1712" y="1112"/>
                </a:cubicBezTo>
                <a:cubicBezTo>
                  <a:pt x="1648" y="1064"/>
                  <a:pt x="1552" y="1008"/>
                  <a:pt x="1472" y="968"/>
                </a:cubicBezTo>
                <a:cubicBezTo>
                  <a:pt x="1392" y="928"/>
                  <a:pt x="1280" y="912"/>
                  <a:pt x="1232" y="872"/>
                </a:cubicBezTo>
                <a:cubicBezTo>
                  <a:pt x="1184" y="832"/>
                  <a:pt x="1192" y="792"/>
                  <a:pt x="1184" y="728"/>
                </a:cubicBezTo>
                <a:cubicBezTo>
                  <a:pt x="1176" y="664"/>
                  <a:pt x="1184" y="584"/>
                  <a:pt x="1184" y="488"/>
                </a:cubicBezTo>
                <a:cubicBezTo>
                  <a:pt x="1184" y="392"/>
                  <a:pt x="1192" y="224"/>
                  <a:pt x="1184" y="152"/>
                </a:cubicBezTo>
                <a:cubicBezTo>
                  <a:pt x="1176" y="80"/>
                  <a:pt x="1168" y="80"/>
                  <a:pt x="1136" y="56"/>
                </a:cubicBezTo>
                <a:cubicBezTo>
                  <a:pt x="1104" y="32"/>
                  <a:pt x="1032" y="16"/>
                  <a:pt x="992" y="8"/>
                </a:cubicBezTo>
                <a:cubicBezTo>
                  <a:pt x="952" y="0"/>
                  <a:pt x="928" y="0"/>
                  <a:pt x="896" y="8"/>
                </a:cubicBezTo>
                <a:cubicBezTo>
                  <a:pt x="864" y="16"/>
                  <a:pt x="824" y="40"/>
                  <a:pt x="800" y="56"/>
                </a:cubicBezTo>
                <a:cubicBezTo>
                  <a:pt x="776" y="72"/>
                  <a:pt x="760" y="72"/>
                  <a:pt x="752" y="104"/>
                </a:cubicBezTo>
                <a:cubicBezTo>
                  <a:pt x="744" y="136"/>
                  <a:pt x="752" y="160"/>
                  <a:pt x="752" y="248"/>
                </a:cubicBezTo>
                <a:close/>
              </a:path>
            </a:pathLst>
          </a:custGeom>
          <a:solidFill>
            <a:schemeClr val="bg1"/>
          </a:solidFill>
          <a:ln w="9525" cap="flat" cmpd="sng">
            <a:solidFill>
              <a:srgbClr val="FF0000"/>
            </a:solidFill>
            <a:prstDash val="dash"/>
            <a:round/>
            <a:headEnd/>
            <a:tailEnd/>
          </a:ln>
          <a:effectLst/>
        </p:spPr>
        <p:txBody>
          <a:bodyPr/>
          <a:lstStyle/>
          <a:p>
            <a:endParaRPr lang="en-US"/>
          </a:p>
        </p:txBody>
      </p:sp>
      <p:sp>
        <p:nvSpPr>
          <p:cNvPr id="418819" name="Rectangle 3"/>
          <p:cNvSpPr>
            <a:spLocks noChangeArrowheads="1"/>
          </p:cNvSpPr>
          <p:nvPr/>
        </p:nvSpPr>
        <p:spPr bwMode="auto">
          <a:xfrm>
            <a:off x="7944544" y="2286000"/>
            <a:ext cx="533400" cy="381000"/>
          </a:xfrm>
          <a:prstGeom prst="rect">
            <a:avLst/>
          </a:prstGeom>
          <a:solidFill>
            <a:schemeClr val="bg1"/>
          </a:solidFill>
          <a:ln w="9525">
            <a:solidFill>
              <a:srgbClr val="FF0000"/>
            </a:solidFill>
            <a:prstDash val="sysDot"/>
            <a:miter lim="800000"/>
            <a:headEnd/>
            <a:tailEnd/>
          </a:ln>
          <a:effectLst/>
        </p:spPr>
        <p:txBody>
          <a:bodyPr wrap="none" anchor="ctr"/>
          <a:lstStyle/>
          <a:p>
            <a:endParaRPr lang="en-US"/>
          </a:p>
        </p:txBody>
      </p:sp>
      <p:sp>
        <p:nvSpPr>
          <p:cNvPr id="418820" name="Rectangle 4"/>
          <p:cNvSpPr>
            <a:spLocks noChangeArrowheads="1"/>
          </p:cNvSpPr>
          <p:nvPr/>
        </p:nvSpPr>
        <p:spPr bwMode="auto">
          <a:xfrm>
            <a:off x="5048944" y="2273300"/>
            <a:ext cx="1600200" cy="381000"/>
          </a:xfrm>
          <a:prstGeom prst="rect">
            <a:avLst/>
          </a:prstGeom>
          <a:solidFill>
            <a:schemeClr val="bg1"/>
          </a:solidFill>
          <a:ln w="9525">
            <a:solidFill>
              <a:srgbClr val="FF0000"/>
            </a:solidFill>
            <a:prstDash val="sysDot"/>
            <a:miter lim="800000"/>
            <a:headEnd/>
            <a:tailEnd/>
          </a:ln>
          <a:effectLst/>
        </p:spPr>
        <p:txBody>
          <a:bodyPr wrap="none" anchor="ctr"/>
          <a:lstStyle/>
          <a:p>
            <a:endParaRPr lang="en-US"/>
          </a:p>
        </p:txBody>
      </p:sp>
      <p:sp>
        <p:nvSpPr>
          <p:cNvPr id="418821" name="Rectangle 5"/>
          <p:cNvSpPr>
            <a:spLocks noGrp="1" noChangeArrowheads="1"/>
          </p:cNvSpPr>
          <p:nvPr>
            <p:ph type="title"/>
          </p:nvPr>
        </p:nvSpPr>
        <p:spPr/>
        <p:txBody>
          <a:bodyPr/>
          <a:lstStyle/>
          <a:p>
            <a:r>
              <a:rPr lang="en-US" sz="3600"/>
              <a:t>Generalized Case</a:t>
            </a:r>
          </a:p>
        </p:txBody>
      </p:sp>
      <p:sp>
        <p:nvSpPr>
          <p:cNvPr id="418857" name="Rectangle 41"/>
          <p:cNvSpPr>
            <a:spLocks noGrp="1" noChangeArrowheads="1"/>
          </p:cNvSpPr>
          <p:nvPr>
            <p:ph idx="1"/>
          </p:nvPr>
        </p:nvSpPr>
        <p:spPr>
          <a:xfrm>
            <a:off x="457200" y="1775191"/>
            <a:ext cx="4546848" cy="4625609"/>
          </a:xfrm>
          <a:noFill/>
          <a:ln/>
        </p:spPr>
        <p:txBody>
          <a:bodyPr/>
          <a:lstStyle/>
          <a:p>
            <a:pPr algn="l" eaLnBrk="0" hangingPunct="0">
              <a:spcBef>
                <a:spcPct val="50000"/>
              </a:spcBef>
              <a:buFont typeface="Wingdings" pitchFamily="2" charset="2"/>
              <a:buChar char="q"/>
            </a:pPr>
            <a:r>
              <a:rPr lang="de-DE" sz="2000" dirty="0"/>
              <a:t> A sample MIB that contains both scalar values and </a:t>
            </a:r>
            <a:r>
              <a:rPr lang="de-DE" sz="2000" dirty="0">
                <a:solidFill>
                  <a:srgbClr val="FF0000"/>
                </a:solidFill>
              </a:rPr>
              <a:t>aggregate objects</a:t>
            </a:r>
            <a:endParaRPr lang="de-DE" sz="2000" dirty="0"/>
          </a:p>
          <a:p>
            <a:pPr algn="l" eaLnBrk="0" hangingPunct="0">
              <a:spcBef>
                <a:spcPct val="50000"/>
              </a:spcBef>
              <a:buFont typeface="Wingdings" pitchFamily="2" charset="2"/>
              <a:buChar char="q"/>
            </a:pPr>
            <a:r>
              <a:rPr lang="de-DE" sz="2000" dirty="0"/>
              <a:t> Retrieving scalar as well as aggregate objects using get-request and get-next-request </a:t>
            </a:r>
          </a:p>
        </p:txBody>
      </p:sp>
      <p:sp>
        <p:nvSpPr>
          <p:cNvPr id="42" name="Slide Number Placeholder 41"/>
          <p:cNvSpPr>
            <a:spLocks noGrp="1"/>
          </p:cNvSpPr>
          <p:nvPr>
            <p:ph type="sldNum" sz="quarter" idx="12"/>
          </p:nvPr>
        </p:nvSpPr>
        <p:spPr/>
        <p:txBody>
          <a:bodyPr/>
          <a:lstStyle/>
          <a:p>
            <a:pPr>
              <a:defRPr/>
            </a:pPr>
            <a:fld id="{885F405F-1637-4F5F-B595-48DB63026E45}" type="slidenum">
              <a:rPr lang="en-US" altLang="en-US" smtClean="0"/>
              <a:pPr>
                <a:defRPr/>
              </a:pPr>
              <a:t>20</a:t>
            </a:fld>
            <a:endParaRPr lang="en-US" altLang="en-US"/>
          </a:p>
        </p:txBody>
      </p:sp>
      <p:grpSp>
        <p:nvGrpSpPr>
          <p:cNvPr id="2" name="Group 6"/>
          <p:cNvGrpSpPr>
            <a:grpSpLocks/>
          </p:cNvGrpSpPr>
          <p:nvPr/>
        </p:nvGrpSpPr>
        <p:grpSpPr bwMode="auto">
          <a:xfrm>
            <a:off x="5328592" y="2276872"/>
            <a:ext cx="3117850" cy="4057650"/>
            <a:chOff x="1160" y="877"/>
            <a:chExt cx="1964" cy="2556"/>
          </a:xfrm>
        </p:grpSpPr>
        <p:sp>
          <p:nvSpPr>
            <p:cNvPr id="418823" name="Freeform 7"/>
            <p:cNvSpPr>
              <a:spLocks/>
            </p:cNvSpPr>
            <p:nvPr/>
          </p:nvSpPr>
          <p:spPr bwMode="auto">
            <a:xfrm>
              <a:off x="2025" y="877"/>
              <a:ext cx="217" cy="216"/>
            </a:xfrm>
            <a:custGeom>
              <a:avLst/>
              <a:gdLst/>
              <a:ahLst/>
              <a:cxnLst>
                <a:cxn ang="0">
                  <a:pos x="0" y="108"/>
                </a:cxn>
                <a:cxn ang="0">
                  <a:pos x="4" y="79"/>
                </a:cxn>
                <a:cxn ang="0">
                  <a:pos x="15" y="54"/>
                </a:cxn>
                <a:cxn ang="0">
                  <a:pos x="33" y="31"/>
                </a:cxn>
                <a:cxn ang="0">
                  <a:pos x="56" y="14"/>
                </a:cxn>
                <a:cxn ang="0">
                  <a:pos x="81" y="4"/>
                </a:cxn>
                <a:cxn ang="0">
                  <a:pos x="109" y="0"/>
                </a:cxn>
                <a:cxn ang="0">
                  <a:pos x="136" y="4"/>
                </a:cxn>
                <a:cxn ang="0">
                  <a:pos x="163" y="14"/>
                </a:cxn>
                <a:cxn ang="0">
                  <a:pos x="184" y="31"/>
                </a:cxn>
                <a:cxn ang="0">
                  <a:pos x="202" y="54"/>
                </a:cxn>
                <a:cxn ang="0">
                  <a:pos x="213" y="79"/>
                </a:cxn>
                <a:cxn ang="0">
                  <a:pos x="217" y="108"/>
                </a:cxn>
                <a:cxn ang="0">
                  <a:pos x="213" y="135"/>
                </a:cxn>
                <a:cxn ang="0">
                  <a:pos x="202" y="162"/>
                </a:cxn>
                <a:cxn ang="0">
                  <a:pos x="184" y="185"/>
                </a:cxn>
                <a:cxn ang="0">
                  <a:pos x="163" y="202"/>
                </a:cxn>
                <a:cxn ang="0">
                  <a:pos x="136" y="212"/>
                </a:cxn>
                <a:cxn ang="0">
                  <a:pos x="109" y="216"/>
                </a:cxn>
                <a:cxn ang="0">
                  <a:pos x="81" y="212"/>
                </a:cxn>
                <a:cxn ang="0">
                  <a:pos x="56" y="202"/>
                </a:cxn>
                <a:cxn ang="0">
                  <a:pos x="33" y="185"/>
                </a:cxn>
                <a:cxn ang="0">
                  <a:pos x="15" y="162"/>
                </a:cxn>
                <a:cxn ang="0">
                  <a:pos x="4" y="135"/>
                </a:cxn>
                <a:cxn ang="0">
                  <a:pos x="0" y="108"/>
                </a:cxn>
              </a:cxnLst>
              <a:rect l="0" t="0" r="r" b="b"/>
              <a:pathLst>
                <a:path w="217" h="216">
                  <a:moveTo>
                    <a:pt x="0" y="108"/>
                  </a:moveTo>
                  <a:lnTo>
                    <a:pt x="4" y="79"/>
                  </a:lnTo>
                  <a:lnTo>
                    <a:pt x="15" y="54"/>
                  </a:lnTo>
                  <a:lnTo>
                    <a:pt x="33" y="31"/>
                  </a:lnTo>
                  <a:lnTo>
                    <a:pt x="56" y="14"/>
                  </a:lnTo>
                  <a:lnTo>
                    <a:pt x="81" y="4"/>
                  </a:lnTo>
                  <a:lnTo>
                    <a:pt x="109" y="0"/>
                  </a:lnTo>
                  <a:lnTo>
                    <a:pt x="136" y="4"/>
                  </a:lnTo>
                  <a:lnTo>
                    <a:pt x="163" y="14"/>
                  </a:lnTo>
                  <a:lnTo>
                    <a:pt x="184" y="31"/>
                  </a:lnTo>
                  <a:lnTo>
                    <a:pt x="202" y="54"/>
                  </a:lnTo>
                  <a:lnTo>
                    <a:pt x="213" y="79"/>
                  </a:lnTo>
                  <a:lnTo>
                    <a:pt x="217" y="108"/>
                  </a:lnTo>
                  <a:lnTo>
                    <a:pt x="213" y="135"/>
                  </a:lnTo>
                  <a:lnTo>
                    <a:pt x="202" y="162"/>
                  </a:lnTo>
                  <a:lnTo>
                    <a:pt x="184" y="185"/>
                  </a:lnTo>
                  <a:lnTo>
                    <a:pt x="163" y="202"/>
                  </a:lnTo>
                  <a:lnTo>
                    <a:pt x="136" y="212"/>
                  </a:lnTo>
                  <a:lnTo>
                    <a:pt x="109" y="216"/>
                  </a:lnTo>
                  <a:lnTo>
                    <a:pt x="81" y="212"/>
                  </a:lnTo>
                  <a:lnTo>
                    <a:pt x="56" y="202"/>
                  </a:lnTo>
                  <a:lnTo>
                    <a:pt x="33" y="185"/>
                  </a:lnTo>
                  <a:lnTo>
                    <a:pt x="15" y="162"/>
                  </a:lnTo>
                  <a:lnTo>
                    <a:pt x="4"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18824" name="Freeform 8"/>
            <p:cNvSpPr>
              <a:spLocks/>
            </p:cNvSpPr>
            <p:nvPr/>
          </p:nvSpPr>
          <p:spPr bwMode="auto">
            <a:xfrm>
              <a:off x="2313" y="1454"/>
              <a:ext cx="217" cy="215"/>
            </a:xfrm>
            <a:custGeom>
              <a:avLst/>
              <a:gdLst/>
              <a:ahLst/>
              <a:cxnLst>
                <a:cxn ang="0">
                  <a:pos x="0" y="107"/>
                </a:cxn>
                <a:cxn ang="0">
                  <a:pos x="4" y="79"/>
                </a:cxn>
                <a:cxn ang="0">
                  <a:pos x="16" y="54"/>
                </a:cxn>
                <a:cxn ang="0">
                  <a:pos x="33" y="31"/>
                </a:cxn>
                <a:cxn ang="0">
                  <a:pos x="56" y="13"/>
                </a:cxn>
                <a:cxn ang="0">
                  <a:pos x="81" y="4"/>
                </a:cxn>
                <a:cxn ang="0">
                  <a:pos x="110" y="0"/>
                </a:cxn>
                <a:cxn ang="0">
                  <a:pos x="137" y="4"/>
                </a:cxn>
                <a:cxn ang="0">
                  <a:pos x="164" y="13"/>
                </a:cxn>
                <a:cxn ang="0">
                  <a:pos x="185" y="31"/>
                </a:cxn>
                <a:cxn ang="0">
                  <a:pos x="202" y="54"/>
                </a:cxn>
                <a:cxn ang="0">
                  <a:pos x="213" y="79"/>
                </a:cxn>
                <a:cxn ang="0">
                  <a:pos x="217" y="107"/>
                </a:cxn>
                <a:cxn ang="0">
                  <a:pos x="213" y="134"/>
                </a:cxn>
                <a:cxn ang="0">
                  <a:pos x="202" y="161"/>
                </a:cxn>
                <a:cxn ang="0">
                  <a:pos x="185" y="184"/>
                </a:cxn>
                <a:cxn ang="0">
                  <a:pos x="164" y="202"/>
                </a:cxn>
                <a:cxn ang="0">
                  <a:pos x="137" y="211"/>
                </a:cxn>
                <a:cxn ang="0">
                  <a:pos x="110" y="215"/>
                </a:cxn>
                <a:cxn ang="0">
                  <a:pos x="81" y="211"/>
                </a:cxn>
                <a:cxn ang="0">
                  <a:pos x="56" y="202"/>
                </a:cxn>
                <a:cxn ang="0">
                  <a:pos x="33" y="184"/>
                </a:cxn>
                <a:cxn ang="0">
                  <a:pos x="16" y="161"/>
                </a:cxn>
                <a:cxn ang="0">
                  <a:pos x="4" y="134"/>
                </a:cxn>
                <a:cxn ang="0">
                  <a:pos x="0" y="107"/>
                </a:cxn>
              </a:cxnLst>
              <a:rect l="0" t="0" r="r" b="b"/>
              <a:pathLst>
                <a:path w="217" h="215">
                  <a:moveTo>
                    <a:pt x="0" y="107"/>
                  </a:moveTo>
                  <a:lnTo>
                    <a:pt x="4" y="79"/>
                  </a:lnTo>
                  <a:lnTo>
                    <a:pt x="16" y="54"/>
                  </a:lnTo>
                  <a:lnTo>
                    <a:pt x="33" y="31"/>
                  </a:lnTo>
                  <a:lnTo>
                    <a:pt x="56" y="13"/>
                  </a:lnTo>
                  <a:lnTo>
                    <a:pt x="81" y="4"/>
                  </a:lnTo>
                  <a:lnTo>
                    <a:pt x="110" y="0"/>
                  </a:lnTo>
                  <a:lnTo>
                    <a:pt x="137" y="4"/>
                  </a:lnTo>
                  <a:lnTo>
                    <a:pt x="164" y="13"/>
                  </a:lnTo>
                  <a:lnTo>
                    <a:pt x="185" y="31"/>
                  </a:lnTo>
                  <a:lnTo>
                    <a:pt x="202" y="54"/>
                  </a:lnTo>
                  <a:lnTo>
                    <a:pt x="213" y="79"/>
                  </a:lnTo>
                  <a:lnTo>
                    <a:pt x="217" y="107"/>
                  </a:lnTo>
                  <a:lnTo>
                    <a:pt x="213" y="134"/>
                  </a:lnTo>
                  <a:lnTo>
                    <a:pt x="202" y="161"/>
                  </a:lnTo>
                  <a:lnTo>
                    <a:pt x="185" y="184"/>
                  </a:lnTo>
                  <a:lnTo>
                    <a:pt x="164" y="202"/>
                  </a:lnTo>
                  <a:lnTo>
                    <a:pt x="137" y="211"/>
                  </a:lnTo>
                  <a:lnTo>
                    <a:pt x="110" y="215"/>
                  </a:lnTo>
                  <a:lnTo>
                    <a:pt x="81" y="211"/>
                  </a:lnTo>
                  <a:lnTo>
                    <a:pt x="56" y="202"/>
                  </a:lnTo>
                  <a:lnTo>
                    <a:pt x="33" y="184"/>
                  </a:lnTo>
                  <a:lnTo>
                    <a:pt x="16"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18825" name="Rectangle 9"/>
            <p:cNvSpPr>
              <a:spLocks noChangeArrowheads="1"/>
            </p:cNvSpPr>
            <p:nvPr/>
          </p:nvSpPr>
          <p:spPr bwMode="auto">
            <a:xfrm>
              <a:off x="2392" y="1502"/>
              <a:ext cx="59"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T</a:t>
              </a:r>
              <a:endParaRPr lang="en-US" sz="1800" b="0"/>
            </a:p>
          </p:txBody>
        </p:sp>
        <p:sp>
          <p:nvSpPr>
            <p:cNvPr id="418826" name="Freeform 10"/>
            <p:cNvSpPr>
              <a:spLocks/>
            </p:cNvSpPr>
            <p:nvPr/>
          </p:nvSpPr>
          <p:spPr bwMode="auto">
            <a:xfrm>
              <a:off x="2890" y="1454"/>
              <a:ext cx="217" cy="215"/>
            </a:xfrm>
            <a:custGeom>
              <a:avLst/>
              <a:gdLst/>
              <a:ahLst/>
              <a:cxnLst>
                <a:cxn ang="0">
                  <a:pos x="0" y="107"/>
                </a:cxn>
                <a:cxn ang="0">
                  <a:pos x="3" y="79"/>
                </a:cxn>
                <a:cxn ang="0">
                  <a:pos x="15" y="54"/>
                </a:cxn>
                <a:cxn ang="0">
                  <a:pos x="32" y="31"/>
                </a:cxn>
                <a:cxn ang="0">
                  <a:pos x="55" y="13"/>
                </a:cxn>
                <a:cxn ang="0">
                  <a:pos x="80" y="4"/>
                </a:cxn>
                <a:cxn ang="0">
                  <a:pos x="109" y="0"/>
                </a:cxn>
                <a:cxn ang="0">
                  <a:pos x="136" y="4"/>
                </a:cxn>
                <a:cxn ang="0">
                  <a:pos x="163" y="13"/>
                </a:cxn>
                <a:cxn ang="0">
                  <a:pos x="184" y="31"/>
                </a:cxn>
                <a:cxn ang="0">
                  <a:pos x="201" y="54"/>
                </a:cxn>
                <a:cxn ang="0">
                  <a:pos x="213" y="79"/>
                </a:cxn>
                <a:cxn ang="0">
                  <a:pos x="217" y="107"/>
                </a:cxn>
                <a:cxn ang="0">
                  <a:pos x="213" y="134"/>
                </a:cxn>
                <a:cxn ang="0">
                  <a:pos x="201" y="161"/>
                </a:cxn>
                <a:cxn ang="0">
                  <a:pos x="184" y="184"/>
                </a:cxn>
                <a:cxn ang="0">
                  <a:pos x="163" y="202"/>
                </a:cxn>
                <a:cxn ang="0">
                  <a:pos x="136" y="211"/>
                </a:cxn>
                <a:cxn ang="0">
                  <a:pos x="109" y="215"/>
                </a:cxn>
                <a:cxn ang="0">
                  <a:pos x="80" y="211"/>
                </a:cxn>
                <a:cxn ang="0">
                  <a:pos x="55" y="202"/>
                </a:cxn>
                <a:cxn ang="0">
                  <a:pos x="32" y="184"/>
                </a:cxn>
                <a:cxn ang="0">
                  <a:pos x="15" y="161"/>
                </a:cxn>
                <a:cxn ang="0">
                  <a:pos x="3" y="134"/>
                </a:cxn>
                <a:cxn ang="0">
                  <a:pos x="0" y="107"/>
                </a:cxn>
              </a:cxnLst>
              <a:rect l="0" t="0" r="r" b="b"/>
              <a:pathLst>
                <a:path w="217" h="215">
                  <a:moveTo>
                    <a:pt x="0" y="107"/>
                  </a:moveTo>
                  <a:lnTo>
                    <a:pt x="3" y="79"/>
                  </a:lnTo>
                  <a:lnTo>
                    <a:pt x="15" y="54"/>
                  </a:lnTo>
                  <a:lnTo>
                    <a:pt x="32" y="31"/>
                  </a:lnTo>
                  <a:lnTo>
                    <a:pt x="55" y="13"/>
                  </a:lnTo>
                  <a:lnTo>
                    <a:pt x="80" y="4"/>
                  </a:lnTo>
                  <a:lnTo>
                    <a:pt x="109" y="0"/>
                  </a:lnTo>
                  <a:lnTo>
                    <a:pt x="136" y="4"/>
                  </a:lnTo>
                  <a:lnTo>
                    <a:pt x="163" y="13"/>
                  </a:lnTo>
                  <a:lnTo>
                    <a:pt x="184" y="31"/>
                  </a:lnTo>
                  <a:lnTo>
                    <a:pt x="201" y="54"/>
                  </a:lnTo>
                  <a:lnTo>
                    <a:pt x="213" y="79"/>
                  </a:lnTo>
                  <a:lnTo>
                    <a:pt x="217" y="107"/>
                  </a:lnTo>
                  <a:lnTo>
                    <a:pt x="213" y="134"/>
                  </a:lnTo>
                  <a:lnTo>
                    <a:pt x="201" y="161"/>
                  </a:lnTo>
                  <a:lnTo>
                    <a:pt x="184" y="184"/>
                  </a:lnTo>
                  <a:lnTo>
                    <a:pt x="163" y="202"/>
                  </a:lnTo>
                  <a:lnTo>
                    <a:pt x="136" y="211"/>
                  </a:lnTo>
                  <a:lnTo>
                    <a:pt x="109" y="215"/>
                  </a:lnTo>
                  <a:lnTo>
                    <a:pt x="80" y="211"/>
                  </a:lnTo>
                  <a:lnTo>
                    <a:pt x="55" y="202"/>
                  </a:lnTo>
                  <a:lnTo>
                    <a:pt x="32" y="184"/>
                  </a:lnTo>
                  <a:lnTo>
                    <a:pt x="15" y="161"/>
                  </a:lnTo>
                  <a:lnTo>
                    <a:pt x="3"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18827" name="Rectangle 11"/>
            <p:cNvSpPr>
              <a:spLocks noChangeArrowheads="1"/>
            </p:cNvSpPr>
            <p:nvPr/>
          </p:nvSpPr>
          <p:spPr bwMode="auto">
            <a:xfrm>
              <a:off x="2968" y="1502"/>
              <a:ext cx="59"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Z</a:t>
              </a:r>
              <a:endParaRPr lang="en-US" sz="1800" b="0"/>
            </a:p>
          </p:txBody>
        </p:sp>
        <p:sp>
          <p:nvSpPr>
            <p:cNvPr id="418828" name="Freeform 12"/>
            <p:cNvSpPr>
              <a:spLocks/>
            </p:cNvSpPr>
            <p:nvPr/>
          </p:nvSpPr>
          <p:spPr bwMode="auto">
            <a:xfrm>
              <a:off x="1160" y="1454"/>
              <a:ext cx="217" cy="215"/>
            </a:xfrm>
            <a:custGeom>
              <a:avLst/>
              <a:gdLst/>
              <a:ahLst/>
              <a:cxnLst>
                <a:cxn ang="0">
                  <a:pos x="0" y="107"/>
                </a:cxn>
                <a:cxn ang="0">
                  <a:pos x="4" y="79"/>
                </a:cxn>
                <a:cxn ang="0">
                  <a:pos x="16" y="54"/>
                </a:cxn>
                <a:cxn ang="0">
                  <a:pos x="33" y="31"/>
                </a:cxn>
                <a:cxn ang="0">
                  <a:pos x="56" y="13"/>
                </a:cxn>
                <a:cxn ang="0">
                  <a:pos x="81" y="4"/>
                </a:cxn>
                <a:cxn ang="0">
                  <a:pos x="110" y="0"/>
                </a:cxn>
                <a:cxn ang="0">
                  <a:pos x="137" y="4"/>
                </a:cxn>
                <a:cxn ang="0">
                  <a:pos x="164" y="13"/>
                </a:cxn>
                <a:cxn ang="0">
                  <a:pos x="185" y="31"/>
                </a:cxn>
                <a:cxn ang="0">
                  <a:pos x="202" y="54"/>
                </a:cxn>
                <a:cxn ang="0">
                  <a:pos x="214" y="79"/>
                </a:cxn>
                <a:cxn ang="0">
                  <a:pos x="217" y="107"/>
                </a:cxn>
                <a:cxn ang="0">
                  <a:pos x="214" y="134"/>
                </a:cxn>
                <a:cxn ang="0">
                  <a:pos x="202" y="161"/>
                </a:cxn>
                <a:cxn ang="0">
                  <a:pos x="185" y="184"/>
                </a:cxn>
                <a:cxn ang="0">
                  <a:pos x="164" y="202"/>
                </a:cxn>
                <a:cxn ang="0">
                  <a:pos x="137" y="211"/>
                </a:cxn>
                <a:cxn ang="0">
                  <a:pos x="110" y="215"/>
                </a:cxn>
                <a:cxn ang="0">
                  <a:pos x="81" y="211"/>
                </a:cxn>
                <a:cxn ang="0">
                  <a:pos x="56" y="202"/>
                </a:cxn>
                <a:cxn ang="0">
                  <a:pos x="33" y="184"/>
                </a:cxn>
                <a:cxn ang="0">
                  <a:pos x="16" y="161"/>
                </a:cxn>
                <a:cxn ang="0">
                  <a:pos x="4" y="134"/>
                </a:cxn>
                <a:cxn ang="0">
                  <a:pos x="0" y="107"/>
                </a:cxn>
              </a:cxnLst>
              <a:rect l="0" t="0" r="r" b="b"/>
              <a:pathLst>
                <a:path w="217" h="215">
                  <a:moveTo>
                    <a:pt x="0" y="107"/>
                  </a:moveTo>
                  <a:lnTo>
                    <a:pt x="4" y="79"/>
                  </a:lnTo>
                  <a:lnTo>
                    <a:pt x="16" y="54"/>
                  </a:lnTo>
                  <a:lnTo>
                    <a:pt x="33" y="31"/>
                  </a:lnTo>
                  <a:lnTo>
                    <a:pt x="56" y="13"/>
                  </a:lnTo>
                  <a:lnTo>
                    <a:pt x="81" y="4"/>
                  </a:lnTo>
                  <a:lnTo>
                    <a:pt x="110" y="0"/>
                  </a:lnTo>
                  <a:lnTo>
                    <a:pt x="137" y="4"/>
                  </a:lnTo>
                  <a:lnTo>
                    <a:pt x="164" y="13"/>
                  </a:lnTo>
                  <a:lnTo>
                    <a:pt x="185" y="31"/>
                  </a:lnTo>
                  <a:lnTo>
                    <a:pt x="202" y="54"/>
                  </a:lnTo>
                  <a:lnTo>
                    <a:pt x="214" y="79"/>
                  </a:lnTo>
                  <a:lnTo>
                    <a:pt x="217" y="107"/>
                  </a:lnTo>
                  <a:lnTo>
                    <a:pt x="214" y="134"/>
                  </a:lnTo>
                  <a:lnTo>
                    <a:pt x="202" y="161"/>
                  </a:lnTo>
                  <a:lnTo>
                    <a:pt x="185" y="184"/>
                  </a:lnTo>
                  <a:lnTo>
                    <a:pt x="164" y="202"/>
                  </a:lnTo>
                  <a:lnTo>
                    <a:pt x="137" y="211"/>
                  </a:lnTo>
                  <a:lnTo>
                    <a:pt x="110" y="215"/>
                  </a:lnTo>
                  <a:lnTo>
                    <a:pt x="81" y="211"/>
                  </a:lnTo>
                  <a:lnTo>
                    <a:pt x="56" y="202"/>
                  </a:lnTo>
                  <a:lnTo>
                    <a:pt x="33" y="184"/>
                  </a:lnTo>
                  <a:lnTo>
                    <a:pt x="16"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18829" name="Rectangle 13"/>
            <p:cNvSpPr>
              <a:spLocks noChangeArrowheads="1"/>
            </p:cNvSpPr>
            <p:nvPr/>
          </p:nvSpPr>
          <p:spPr bwMode="auto">
            <a:xfrm>
              <a:off x="1237" y="1502"/>
              <a:ext cx="64"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A</a:t>
              </a:r>
              <a:endParaRPr lang="en-US" sz="1800" b="0"/>
            </a:p>
          </p:txBody>
        </p:sp>
        <p:sp>
          <p:nvSpPr>
            <p:cNvPr id="418830" name="Freeform 14"/>
            <p:cNvSpPr>
              <a:spLocks/>
            </p:cNvSpPr>
            <p:nvPr/>
          </p:nvSpPr>
          <p:spPr bwMode="auto">
            <a:xfrm>
              <a:off x="1737" y="1454"/>
              <a:ext cx="217" cy="215"/>
            </a:xfrm>
            <a:custGeom>
              <a:avLst/>
              <a:gdLst/>
              <a:ahLst/>
              <a:cxnLst>
                <a:cxn ang="0">
                  <a:pos x="0" y="107"/>
                </a:cxn>
                <a:cxn ang="0">
                  <a:pos x="4" y="79"/>
                </a:cxn>
                <a:cxn ang="0">
                  <a:pos x="15" y="54"/>
                </a:cxn>
                <a:cxn ang="0">
                  <a:pos x="32" y="31"/>
                </a:cxn>
                <a:cxn ang="0">
                  <a:pos x="55" y="13"/>
                </a:cxn>
                <a:cxn ang="0">
                  <a:pos x="80" y="4"/>
                </a:cxn>
                <a:cxn ang="0">
                  <a:pos x="109" y="0"/>
                </a:cxn>
                <a:cxn ang="0">
                  <a:pos x="136" y="4"/>
                </a:cxn>
                <a:cxn ang="0">
                  <a:pos x="163" y="13"/>
                </a:cxn>
                <a:cxn ang="0">
                  <a:pos x="184" y="31"/>
                </a:cxn>
                <a:cxn ang="0">
                  <a:pos x="201" y="54"/>
                </a:cxn>
                <a:cxn ang="0">
                  <a:pos x="213" y="79"/>
                </a:cxn>
                <a:cxn ang="0">
                  <a:pos x="217" y="107"/>
                </a:cxn>
                <a:cxn ang="0">
                  <a:pos x="213" y="134"/>
                </a:cxn>
                <a:cxn ang="0">
                  <a:pos x="201" y="161"/>
                </a:cxn>
                <a:cxn ang="0">
                  <a:pos x="184" y="184"/>
                </a:cxn>
                <a:cxn ang="0">
                  <a:pos x="163" y="202"/>
                </a:cxn>
                <a:cxn ang="0">
                  <a:pos x="136" y="211"/>
                </a:cxn>
                <a:cxn ang="0">
                  <a:pos x="109" y="215"/>
                </a:cxn>
                <a:cxn ang="0">
                  <a:pos x="80" y="211"/>
                </a:cxn>
                <a:cxn ang="0">
                  <a:pos x="55" y="202"/>
                </a:cxn>
                <a:cxn ang="0">
                  <a:pos x="32" y="184"/>
                </a:cxn>
                <a:cxn ang="0">
                  <a:pos x="15" y="161"/>
                </a:cxn>
                <a:cxn ang="0">
                  <a:pos x="4" y="134"/>
                </a:cxn>
                <a:cxn ang="0">
                  <a:pos x="0" y="107"/>
                </a:cxn>
              </a:cxnLst>
              <a:rect l="0" t="0" r="r" b="b"/>
              <a:pathLst>
                <a:path w="217" h="215">
                  <a:moveTo>
                    <a:pt x="0" y="107"/>
                  </a:moveTo>
                  <a:lnTo>
                    <a:pt x="4" y="79"/>
                  </a:lnTo>
                  <a:lnTo>
                    <a:pt x="15" y="54"/>
                  </a:lnTo>
                  <a:lnTo>
                    <a:pt x="32" y="31"/>
                  </a:lnTo>
                  <a:lnTo>
                    <a:pt x="55" y="13"/>
                  </a:lnTo>
                  <a:lnTo>
                    <a:pt x="80" y="4"/>
                  </a:lnTo>
                  <a:lnTo>
                    <a:pt x="109" y="0"/>
                  </a:lnTo>
                  <a:lnTo>
                    <a:pt x="136" y="4"/>
                  </a:lnTo>
                  <a:lnTo>
                    <a:pt x="163" y="13"/>
                  </a:lnTo>
                  <a:lnTo>
                    <a:pt x="184" y="31"/>
                  </a:lnTo>
                  <a:lnTo>
                    <a:pt x="201" y="54"/>
                  </a:lnTo>
                  <a:lnTo>
                    <a:pt x="213" y="79"/>
                  </a:lnTo>
                  <a:lnTo>
                    <a:pt x="217" y="107"/>
                  </a:lnTo>
                  <a:lnTo>
                    <a:pt x="213" y="134"/>
                  </a:lnTo>
                  <a:lnTo>
                    <a:pt x="201" y="161"/>
                  </a:lnTo>
                  <a:lnTo>
                    <a:pt x="184" y="184"/>
                  </a:lnTo>
                  <a:lnTo>
                    <a:pt x="163" y="202"/>
                  </a:lnTo>
                  <a:lnTo>
                    <a:pt x="136" y="211"/>
                  </a:lnTo>
                  <a:lnTo>
                    <a:pt x="109" y="215"/>
                  </a:lnTo>
                  <a:lnTo>
                    <a:pt x="80" y="211"/>
                  </a:lnTo>
                  <a:lnTo>
                    <a:pt x="55" y="202"/>
                  </a:lnTo>
                  <a:lnTo>
                    <a:pt x="32" y="184"/>
                  </a:lnTo>
                  <a:lnTo>
                    <a:pt x="15"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18831" name="Rectangle 15"/>
            <p:cNvSpPr>
              <a:spLocks noChangeArrowheads="1"/>
            </p:cNvSpPr>
            <p:nvPr/>
          </p:nvSpPr>
          <p:spPr bwMode="auto">
            <a:xfrm>
              <a:off x="1814" y="1502"/>
              <a:ext cx="64"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B</a:t>
              </a:r>
              <a:endParaRPr lang="en-US" sz="1800" b="0"/>
            </a:p>
          </p:txBody>
        </p:sp>
        <p:sp>
          <p:nvSpPr>
            <p:cNvPr id="418832" name="Freeform 16"/>
            <p:cNvSpPr>
              <a:spLocks/>
            </p:cNvSpPr>
            <p:nvPr/>
          </p:nvSpPr>
          <p:spPr bwMode="auto">
            <a:xfrm>
              <a:off x="1666" y="2607"/>
              <a:ext cx="251" cy="249"/>
            </a:xfrm>
            <a:custGeom>
              <a:avLst/>
              <a:gdLst/>
              <a:ahLst/>
              <a:cxnLst>
                <a:cxn ang="0">
                  <a:pos x="0" y="125"/>
                </a:cxn>
                <a:cxn ang="0">
                  <a:pos x="3" y="96"/>
                </a:cxn>
                <a:cxn ang="0">
                  <a:pos x="13" y="67"/>
                </a:cxn>
                <a:cxn ang="0">
                  <a:pos x="30" y="42"/>
                </a:cxn>
                <a:cxn ang="0">
                  <a:pos x="53" y="21"/>
                </a:cxn>
                <a:cxn ang="0">
                  <a:pos x="80" y="7"/>
                </a:cxn>
                <a:cxn ang="0">
                  <a:pos x="111" y="0"/>
                </a:cxn>
                <a:cxn ang="0">
                  <a:pos x="140" y="0"/>
                </a:cxn>
                <a:cxn ang="0">
                  <a:pos x="171" y="7"/>
                </a:cxn>
                <a:cxn ang="0">
                  <a:pos x="198" y="21"/>
                </a:cxn>
                <a:cxn ang="0">
                  <a:pos x="221" y="42"/>
                </a:cxn>
                <a:cxn ang="0">
                  <a:pos x="238" y="67"/>
                </a:cxn>
                <a:cxn ang="0">
                  <a:pos x="247" y="96"/>
                </a:cxn>
                <a:cxn ang="0">
                  <a:pos x="251" y="125"/>
                </a:cxn>
                <a:cxn ang="0">
                  <a:pos x="247" y="155"/>
                </a:cxn>
                <a:cxn ang="0">
                  <a:pos x="238" y="184"/>
                </a:cxn>
                <a:cxn ang="0">
                  <a:pos x="221" y="209"/>
                </a:cxn>
                <a:cxn ang="0">
                  <a:pos x="198" y="228"/>
                </a:cxn>
                <a:cxn ang="0">
                  <a:pos x="171" y="244"/>
                </a:cxn>
                <a:cxn ang="0">
                  <a:pos x="140" y="249"/>
                </a:cxn>
                <a:cxn ang="0">
                  <a:pos x="111" y="249"/>
                </a:cxn>
                <a:cxn ang="0">
                  <a:pos x="80" y="244"/>
                </a:cxn>
                <a:cxn ang="0">
                  <a:pos x="53" y="228"/>
                </a:cxn>
                <a:cxn ang="0">
                  <a:pos x="30" y="209"/>
                </a:cxn>
                <a:cxn ang="0">
                  <a:pos x="13" y="184"/>
                </a:cxn>
                <a:cxn ang="0">
                  <a:pos x="3" y="155"/>
                </a:cxn>
                <a:cxn ang="0">
                  <a:pos x="0" y="125"/>
                </a:cxn>
              </a:cxnLst>
              <a:rect l="0" t="0" r="r" b="b"/>
              <a:pathLst>
                <a:path w="251" h="249">
                  <a:moveTo>
                    <a:pt x="0" y="125"/>
                  </a:moveTo>
                  <a:lnTo>
                    <a:pt x="3" y="96"/>
                  </a:lnTo>
                  <a:lnTo>
                    <a:pt x="13" y="67"/>
                  </a:lnTo>
                  <a:lnTo>
                    <a:pt x="30" y="42"/>
                  </a:lnTo>
                  <a:lnTo>
                    <a:pt x="53" y="21"/>
                  </a:lnTo>
                  <a:lnTo>
                    <a:pt x="80" y="7"/>
                  </a:lnTo>
                  <a:lnTo>
                    <a:pt x="111" y="0"/>
                  </a:lnTo>
                  <a:lnTo>
                    <a:pt x="140" y="0"/>
                  </a:lnTo>
                  <a:lnTo>
                    <a:pt x="171" y="7"/>
                  </a:lnTo>
                  <a:lnTo>
                    <a:pt x="198" y="21"/>
                  </a:lnTo>
                  <a:lnTo>
                    <a:pt x="221" y="42"/>
                  </a:lnTo>
                  <a:lnTo>
                    <a:pt x="238" y="67"/>
                  </a:lnTo>
                  <a:lnTo>
                    <a:pt x="247" y="96"/>
                  </a:lnTo>
                  <a:lnTo>
                    <a:pt x="251" y="125"/>
                  </a:lnTo>
                  <a:lnTo>
                    <a:pt x="247" y="155"/>
                  </a:lnTo>
                  <a:lnTo>
                    <a:pt x="238" y="184"/>
                  </a:lnTo>
                  <a:lnTo>
                    <a:pt x="221" y="209"/>
                  </a:lnTo>
                  <a:lnTo>
                    <a:pt x="198" y="228"/>
                  </a:lnTo>
                  <a:lnTo>
                    <a:pt x="171" y="244"/>
                  </a:lnTo>
                  <a:lnTo>
                    <a:pt x="140" y="249"/>
                  </a:lnTo>
                  <a:lnTo>
                    <a:pt x="111" y="249"/>
                  </a:lnTo>
                  <a:lnTo>
                    <a:pt x="80" y="244"/>
                  </a:lnTo>
                  <a:lnTo>
                    <a:pt x="53" y="228"/>
                  </a:lnTo>
                  <a:lnTo>
                    <a:pt x="30" y="209"/>
                  </a:lnTo>
                  <a:lnTo>
                    <a:pt x="13" y="184"/>
                  </a:lnTo>
                  <a:lnTo>
                    <a:pt x="3" y="155"/>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33" name="Rectangle 17"/>
            <p:cNvSpPr>
              <a:spLocks noChangeArrowheads="1"/>
            </p:cNvSpPr>
            <p:nvPr/>
          </p:nvSpPr>
          <p:spPr bwMode="auto">
            <a:xfrm>
              <a:off x="1725" y="2672"/>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1.1</a:t>
              </a:r>
              <a:endParaRPr lang="en-US" sz="1800" b="0"/>
            </a:p>
          </p:txBody>
        </p:sp>
        <p:sp>
          <p:nvSpPr>
            <p:cNvPr id="418834" name="Line 18"/>
            <p:cNvSpPr>
              <a:spLocks noChangeShapeType="1"/>
            </p:cNvSpPr>
            <p:nvPr/>
          </p:nvSpPr>
          <p:spPr bwMode="auto">
            <a:xfrm flipH="1">
              <a:off x="1270" y="1093"/>
              <a:ext cx="864" cy="361"/>
            </a:xfrm>
            <a:prstGeom prst="line">
              <a:avLst/>
            </a:prstGeom>
            <a:noFill/>
            <a:ln w="3175">
              <a:solidFill>
                <a:srgbClr val="000000"/>
              </a:solidFill>
              <a:round/>
              <a:headEnd/>
              <a:tailEnd/>
            </a:ln>
          </p:spPr>
          <p:txBody>
            <a:bodyPr/>
            <a:lstStyle/>
            <a:p>
              <a:endParaRPr lang="en-US"/>
            </a:p>
          </p:txBody>
        </p:sp>
        <p:sp>
          <p:nvSpPr>
            <p:cNvPr id="418835" name="Line 19"/>
            <p:cNvSpPr>
              <a:spLocks noChangeShapeType="1"/>
            </p:cNvSpPr>
            <p:nvPr/>
          </p:nvSpPr>
          <p:spPr bwMode="auto">
            <a:xfrm flipH="1">
              <a:off x="1846" y="1093"/>
              <a:ext cx="288" cy="361"/>
            </a:xfrm>
            <a:prstGeom prst="line">
              <a:avLst/>
            </a:prstGeom>
            <a:noFill/>
            <a:ln w="3175">
              <a:solidFill>
                <a:srgbClr val="000000"/>
              </a:solidFill>
              <a:round/>
              <a:headEnd/>
              <a:tailEnd/>
            </a:ln>
          </p:spPr>
          <p:txBody>
            <a:bodyPr/>
            <a:lstStyle/>
            <a:p>
              <a:endParaRPr lang="en-US"/>
            </a:p>
          </p:txBody>
        </p:sp>
        <p:sp>
          <p:nvSpPr>
            <p:cNvPr id="418836" name="Line 20"/>
            <p:cNvSpPr>
              <a:spLocks noChangeShapeType="1"/>
            </p:cNvSpPr>
            <p:nvPr/>
          </p:nvSpPr>
          <p:spPr bwMode="auto">
            <a:xfrm>
              <a:off x="2134" y="1093"/>
              <a:ext cx="289" cy="361"/>
            </a:xfrm>
            <a:prstGeom prst="line">
              <a:avLst/>
            </a:prstGeom>
            <a:noFill/>
            <a:ln w="3175">
              <a:solidFill>
                <a:srgbClr val="000000"/>
              </a:solidFill>
              <a:round/>
              <a:headEnd/>
              <a:tailEnd/>
            </a:ln>
          </p:spPr>
          <p:txBody>
            <a:bodyPr/>
            <a:lstStyle/>
            <a:p>
              <a:endParaRPr lang="en-US"/>
            </a:p>
          </p:txBody>
        </p:sp>
        <p:sp>
          <p:nvSpPr>
            <p:cNvPr id="418837" name="Line 21"/>
            <p:cNvSpPr>
              <a:spLocks noChangeShapeType="1"/>
            </p:cNvSpPr>
            <p:nvPr/>
          </p:nvSpPr>
          <p:spPr bwMode="auto">
            <a:xfrm>
              <a:off x="2134" y="1093"/>
              <a:ext cx="865" cy="361"/>
            </a:xfrm>
            <a:prstGeom prst="line">
              <a:avLst/>
            </a:prstGeom>
            <a:noFill/>
            <a:ln w="3175">
              <a:solidFill>
                <a:srgbClr val="000000"/>
              </a:solidFill>
              <a:round/>
              <a:headEnd/>
              <a:tailEnd/>
            </a:ln>
          </p:spPr>
          <p:txBody>
            <a:bodyPr/>
            <a:lstStyle/>
            <a:p>
              <a:endParaRPr lang="en-US"/>
            </a:p>
          </p:txBody>
        </p:sp>
        <p:sp>
          <p:nvSpPr>
            <p:cNvPr id="418838" name="Line 22"/>
            <p:cNvSpPr>
              <a:spLocks noChangeShapeType="1"/>
            </p:cNvSpPr>
            <p:nvPr/>
          </p:nvSpPr>
          <p:spPr bwMode="auto">
            <a:xfrm>
              <a:off x="1792" y="2858"/>
              <a:ext cx="1" cy="325"/>
            </a:xfrm>
            <a:prstGeom prst="line">
              <a:avLst/>
            </a:prstGeom>
            <a:noFill/>
            <a:ln w="3175">
              <a:solidFill>
                <a:srgbClr val="000000"/>
              </a:solidFill>
              <a:round/>
              <a:headEnd/>
              <a:tailEnd/>
            </a:ln>
          </p:spPr>
          <p:txBody>
            <a:bodyPr/>
            <a:lstStyle/>
            <a:p>
              <a:endParaRPr lang="en-US"/>
            </a:p>
          </p:txBody>
        </p:sp>
        <p:sp>
          <p:nvSpPr>
            <p:cNvPr id="418839" name="Line 23"/>
            <p:cNvSpPr>
              <a:spLocks noChangeShapeType="1"/>
            </p:cNvSpPr>
            <p:nvPr/>
          </p:nvSpPr>
          <p:spPr bwMode="auto">
            <a:xfrm>
              <a:off x="2423" y="2245"/>
              <a:ext cx="576" cy="362"/>
            </a:xfrm>
            <a:prstGeom prst="line">
              <a:avLst/>
            </a:prstGeom>
            <a:noFill/>
            <a:ln w="3175">
              <a:solidFill>
                <a:srgbClr val="000000"/>
              </a:solidFill>
              <a:round/>
              <a:headEnd/>
              <a:tailEnd/>
            </a:ln>
          </p:spPr>
          <p:txBody>
            <a:bodyPr/>
            <a:lstStyle/>
            <a:p>
              <a:endParaRPr lang="en-US"/>
            </a:p>
          </p:txBody>
        </p:sp>
        <p:sp>
          <p:nvSpPr>
            <p:cNvPr id="418840" name="Line 24"/>
            <p:cNvSpPr>
              <a:spLocks noChangeShapeType="1"/>
            </p:cNvSpPr>
            <p:nvPr/>
          </p:nvSpPr>
          <p:spPr bwMode="auto">
            <a:xfrm>
              <a:off x="2423" y="1669"/>
              <a:ext cx="1" cy="361"/>
            </a:xfrm>
            <a:prstGeom prst="line">
              <a:avLst/>
            </a:prstGeom>
            <a:noFill/>
            <a:ln w="3175">
              <a:solidFill>
                <a:srgbClr val="000000"/>
              </a:solidFill>
              <a:round/>
              <a:headEnd/>
              <a:tailEnd/>
            </a:ln>
          </p:spPr>
          <p:txBody>
            <a:bodyPr/>
            <a:lstStyle/>
            <a:p>
              <a:endParaRPr lang="en-US"/>
            </a:p>
          </p:txBody>
        </p:sp>
        <p:sp>
          <p:nvSpPr>
            <p:cNvPr id="418841" name="Line 25"/>
            <p:cNvSpPr>
              <a:spLocks noChangeShapeType="1"/>
            </p:cNvSpPr>
            <p:nvPr/>
          </p:nvSpPr>
          <p:spPr bwMode="auto">
            <a:xfrm flipH="1">
              <a:off x="1792" y="2245"/>
              <a:ext cx="631" cy="362"/>
            </a:xfrm>
            <a:prstGeom prst="line">
              <a:avLst/>
            </a:prstGeom>
            <a:noFill/>
            <a:ln w="3175">
              <a:solidFill>
                <a:srgbClr val="000000"/>
              </a:solidFill>
              <a:round/>
              <a:headEnd/>
              <a:tailEnd/>
            </a:ln>
          </p:spPr>
          <p:txBody>
            <a:bodyPr/>
            <a:lstStyle/>
            <a:p>
              <a:endParaRPr lang="en-US"/>
            </a:p>
          </p:txBody>
        </p:sp>
        <p:sp>
          <p:nvSpPr>
            <p:cNvPr id="418842" name="Line 26"/>
            <p:cNvSpPr>
              <a:spLocks noChangeShapeType="1"/>
            </p:cNvSpPr>
            <p:nvPr/>
          </p:nvSpPr>
          <p:spPr bwMode="auto">
            <a:xfrm>
              <a:off x="2423" y="2245"/>
              <a:ext cx="1" cy="362"/>
            </a:xfrm>
            <a:prstGeom prst="line">
              <a:avLst/>
            </a:prstGeom>
            <a:noFill/>
            <a:ln w="3175">
              <a:solidFill>
                <a:srgbClr val="000000"/>
              </a:solidFill>
              <a:round/>
              <a:headEnd/>
              <a:tailEnd/>
            </a:ln>
          </p:spPr>
          <p:txBody>
            <a:bodyPr/>
            <a:lstStyle/>
            <a:p>
              <a:endParaRPr lang="en-US"/>
            </a:p>
          </p:txBody>
        </p:sp>
        <p:sp>
          <p:nvSpPr>
            <p:cNvPr id="418843" name="Freeform 27"/>
            <p:cNvSpPr>
              <a:spLocks/>
            </p:cNvSpPr>
            <p:nvPr/>
          </p:nvSpPr>
          <p:spPr bwMode="auto">
            <a:xfrm>
              <a:off x="2313" y="2030"/>
              <a:ext cx="217" cy="215"/>
            </a:xfrm>
            <a:custGeom>
              <a:avLst/>
              <a:gdLst/>
              <a:ahLst/>
              <a:cxnLst>
                <a:cxn ang="0">
                  <a:pos x="0" y="108"/>
                </a:cxn>
                <a:cxn ang="0">
                  <a:pos x="4" y="79"/>
                </a:cxn>
                <a:cxn ang="0">
                  <a:pos x="16" y="54"/>
                </a:cxn>
                <a:cxn ang="0">
                  <a:pos x="33" y="31"/>
                </a:cxn>
                <a:cxn ang="0">
                  <a:pos x="56" y="14"/>
                </a:cxn>
                <a:cxn ang="0">
                  <a:pos x="81" y="4"/>
                </a:cxn>
                <a:cxn ang="0">
                  <a:pos x="110" y="0"/>
                </a:cxn>
                <a:cxn ang="0">
                  <a:pos x="137" y="4"/>
                </a:cxn>
                <a:cxn ang="0">
                  <a:pos x="164" y="14"/>
                </a:cxn>
                <a:cxn ang="0">
                  <a:pos x="185" y="31"/>
                </a:cxn>
                <a:cxn ang="0">
                  <a:pos x="202" y="54"/>
                </a:cxn>
                <a:cxn ang="0">
                  <a:pos x="213" y="79"/>
                </a:cxn>
                <a:cxn ang="0">
                  <a:pos x="217" y="108"/>
                </a:cxn>
                <a:cxn ang="0">
                  <a:pos x="213" y="135"/>
                </a:cxn>
                <a:cxn ang="0">
                  <a:pos x="202" y="162"/>
                </a:cxn>
                <a:cxn ang="0">
                  <a:pos x="185" y="185"/>
                </a:cxn>
                <a:cxn ang="0">
                  <a:pos x="164" y="202"/>
                </a:cxn>
                <a:cxn ang="0">
                  <a:pos x="137" y="212"/>
                </a:cxn>
                <a:cxn ang="0">
                  <a:pos x="110" y="215"/>
                </a:cxn>
                <a:cxn ang="0">
                  <a:pos x="81" y="212"/>
                </a:cxn>
                <a:cxn ang="0">
                  <a:pos x="56" y="202"/>
                </a:cxn>
                <a:cxn ang="0">
                  <a:pos x="33" y="185"/>
                </a:cxn>
                <a:cxn ang="0">
                  <a:pos x="16" y="162"/>
                </a:cxn>
                <a:cxn ang="0">
                  <a:pos x="4" y="135"/>
                </a:cxn>
                <a:cxn ang="0">
                  <a:pos x="0" y="108"/>
                </a:cxn>
              </a:cxnLst>
              <a:rect l="0" t="0" r="r" b="b"/>
              <a:pathLst>
                <a:path w="217" h="215">
                  <a:moveTo>
                    <a:pt x="0" y="108"/>
                  </a:moveTo>
                  <a:lnTo>
                    <a:pt x="4" y="79"/>
                  </a:lnTo>
                  <a:lnTo>
                    <a:pt x="16" y="54"/>
                  </a:lnTo>
                  <a:lnTo>
                    <a:pt x="33" y="31"/>
                  </a:lnTo>
                  <a:lnTo>
                    <a:pt x="56" y="14"/>
                  </a:lnTo>
                  <a:lnTo>
                    <a:pt x="81" y="4"/>
                  </a:lnTo>
                  <a:lnTo>
                    <a:pt x="110" y="0"/>
                  </a:lnTo>
                  <a:lnTo>
                    <a:pt x="137" y="4"/>
                  </a:lnTo>
                  <a:lnTo>
                    <a:pt x="164" y="14"/>
                  </a:lnTo>
                  <a:lnTo>
                    <a:pt x="185" y="31"/>
                  </a:lnTo>
                  <a:lnTo>
                    <a:pt x="202" y="54"/>
                  </a:lnTo>
                  <a:lnTo>
                    <a:pt x="213" y="79"/>
                  </a:lnTo>
                  <a:lnTo>
                    <a:pt x="217" y="108"/>
                  </a:lnTo>
                  <a:lnTo>
                    <a:pt x="213" y="135"/>
                  </a:lnTo>
                  <a:lnTo>
                    <a:pt x="202" y="162"/>
                  </a:lnTo>
                  <a:lnTo>
                    <a:pt x="185" y="185"/>
                  </a:lnTo>
                  <a:lnTo>
                    <a:pt x="164" y="202"/>
                  </a:lnTo>
                  <a:lnTo>
                    <a:pt x="137" y="212"/>
                  </a:lnTo>
                  <a:lnTo>
                    <a:pt x="110" y="215"/>
                  </a:lnTo>
                  <a:lnTo>
                    <a:pt x="81" y="212"/>
                  </a:lnTo>
                  <a:lnTo>
                    <a:pt x="56" y="202"/>
                  </a:lnTo>
                  <a:lnTo>
                    <a:pt x="33" y="185"/>
                  </a:lnTo>
                  <a:lnTo>
                    <a:pt x="16" y="162"/>
                  </a:lnTo>
                  <a:lnTo>
                    <a:pt x="4"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18844" name="Rectangle 28"/>
            <p:cNvSpPr>
              <a:spLocks noChangeArrowheads="1"/>
            </p:cNvSpPr>
            <p:nvPr/>
          </p:nvSpPr>
          <p:spPr bwMode="auto">
            <a:xfrm>
              <a:off x="2390" y="2079"/>
              <a:ext cx="64"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E</a:t>
              </a:r>
              <a:endParaRPr lang="en-US" sz="1800" b="0"/>
            </a:p>
          </p:txBody>
        </p:sp>
        <p:sp>
          <p:nvSpPr>
            <p:cNvPr id="418845" name="Freeform 29"/>
            <p:cNvSpPr>
              <a:spLocks/>
            </p:cNvSpPr>
            <p:nvPr/>
          </p:nvSpPr>
          <p:spPr bwMode="auto">
            <a:xfrm>
              <a:off x="2296" y="2607"/>
              <a:ext cx="252" cy="249"/>
            </a:xfrm>
            <a:custGeom>
              <a:avLst/>
              <a:gdLst/>
              <a:ahLst/>
              <a:cxnLst>
                <a:cxn ang="0">
                  <a:pos x="0" y="125"/>
                </a:cxn>
                <a:cxn ang="0">
                  <a:pos x="4" y="96"/>
                </a:cxn>
                <a:cxn ang="0">
                  <a:pos x="15" y="67"/>
                </a:cxn>
                <a:cxn ang="0">
                  <a:pos x="33" y="42"/>
                </a:cxn>
                <a:cxn ang="0">
                  <a:pos x="54" y="21"/>
                </a:cxn>
                <a:cxn ang="0">
                  <a:pos x="81" y="7"/>
                </a:cxn>
                <a:cxn ang="0">
                  <a:pos x="111" y="0"/>
                </a:cxn>
                <a:cxn ang="0">
                  <a:pos x="142" y="0"/>
                </a:cxn>
                <a:cxn ang="0">
                  <a:pos x="171" y="7"/>
                </a:cxn>
                <a:cxn ang="0">
                  <a:pos x="198" y="21"/>
                </a:cxn>
                <a:cxn ang="0">
                  <a:pos x="221" y="42"/>
                </a:cxn>
                <a:cxn ang="0">
                  <a:pos x="238" y="67"/>
                </a:cxn>
                <a:cxn ang="0">
                  <a:pos x="248" y="96"/>
                </a:cxn>
                <a:cxn ang="0">
                  <a:pos x="252" y="125"/>
                </a:cxn>
                <a:cxn ang="0">
                  <a:pos x="248" y="155"/>
                </a:cxn>
                <a:cxn ang="0">
                  <a:pos x="238" y="184"/>
                </a:cxn>
                <a:cxn ang="0">
                  <a:pos x="221" y="209"/>
                </a:cxn>
                <a:cxn ang="0">
                  <a:pos x="198" y="228"/>
                </a:cxn>
                <a:cxn ang="0">
                  <a:pos x="171" y="244"/>
                </a:cxn>
                <a:cxn ang="0">
                  <a:pos x="142" y="249"/>
                </a:cxn>
                <a:cxn ang="0">
                  <a:pos x="111" y="249"/>
                </a:cxn>
                <a:cxn ang="0">
                  <a:pos x="81" y="244"/>
                </a:cxn>
                <a:cxn ang="0">
                  <a:pos x="54" y="228"/>
                </a:cxn>
                <a:cxn ang="0">
                  <a:pos x="33" y="209"/>
                </a:cxn>
                <a:cxn ang="0">
                  <a:pos x="15" y="184"/>
                </a:cxn>
                <a:cxn ang="0">
                  <a:pos x="4" y="155"/>
                </a:cxn>
                <a:cxn ang="0">
                  <a:pos x="0" y="125"/>
                </a:cxn>
              </a:cxnLst>
              <a:rect l="0" t="0" r="r" b="b"/>
              <a:pathLst>
                <a:path w="252" h="249">
                  <a:moveTo>
                    <a:pt x="0" y="125"/>
                  </a:moveTo>
                  <a:lnTo>
                    <a:pt x="4" y="96"/>
                  </a:lnTo>
                  <a:lnTo>
                    <a:pt x="15" y="67"/>
                  </a:lnTo>
                  <a:lnTo>
                    <a:pt x="33" y="42"/>
                  </a:lnTo>
                  <a:lnTo>
                    <a:pt x="54" y="21"/>
                  </a:lnTo>
                  <a:lnTo>
                    <a:pt x="81" y="7"/>
                  </a:lnTo>
                  <a:lnTo>
                    <a:pt x="111" y="0"/>
                  </a:lnTo>
                  <a:lnTo>
                    <a:pt x="142" y="0"/>
                  </a:lnTo>
                  <a:lnTo>
                    <a:pt x="171" y="7"/>
                  </a:lnTo>
                  <a:lnTo>
                    <a:pt x="198" y="21"/>
                  </a:lnTo>
                  <a:lnTo>
                    <a:pt x="221" y="42"/>
                  </a:lnTo>
                  <a:lnTo>
                    <a:pt x="238" y="67"/>
                  </a:lnTo>
                  <a:lnTo>
                    <a:pt x="248" y="96"/>
                  </a:lnTo>
                  <a:lnTo>
                    <a:pt x="252" y="125"/>
                  </a:lnTo>
                  <a:lnTo>
                    <a:pt x="248" y="155"/>
                  </a:lnTo>
                  <a:lnTo>
                    <a:pt x="238" y="184"/>
                  </a:lnTo>
                  <a:lnTo>
                    <a:pt x="221" y="209"/>
                  </a:lnTo>
                  <a:lnTo>
                    <a:pt x="198" y="228"/>
                  </a:lnTo>
                  <a:lnTo>
                    <a:pt x="171" y="244"/>
                  </a:lnTo>
                  <a:lnTo>
                    <a:pt x="142" y="249"/>
                  </a:lnTo>
                  <a:lnTo>
                    <a:pt x="111" y="249"/>
                  </a:lnTo>
                  <a:lnTo>
                    <a:pt x="81" y="244"/>
                  </a:lnTo>
                  <a:lnTo>
                    <a:pt x="54" y="228"/>
                  </a:lnTo>
                  <a:lnTo>
                    <a:pt x="33" y="209"/>
                  </a:lnTo>
                  <a:lnTo>
                    <a:pt x="15" y="184"/>
                  </a:lnTo>
                  <a:lnTo>
                    <a:pt x="4" y="155"/>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46" name="Rectangle 30"/>
            <p:cNvSpPr>
              <a:spLocks noChangeArrowheads="1"/>
            </p:cNvSpPr>
            <p:nvPr/>
          </p:nvSpPr>
          <p:spPr bwMode="auto">
            <a:xfrm>
              <a:off x="2355" y="2672"/>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2.1</a:t>
              </a:r>
              <a:endParaRPr lang="en-US" sz="1800" b="0"/>
            </a:p>
          </p:txBody>
        </p:sp>
        <p:sp>
          <p:nvSpPr>
            <p:cNvPr id="418847" name="Line 31"/>
            <p:cNvSpPr>
              <a:spLocks noChangeShapeType="1"/>
            </p:cNvSpPr>
            <p:nvPr/>
          </p:nvSpPr>
          <p:spPr bwMode="auto">
            <a:xfrm>
              <a:off x="2423" y="2858"/>
              <a:ext cx="1" cy="325"/>
            </a:xfrm>
            <a:prstGeom prst="line">
              <a:avLst/>
            </a:prstGeom>
            <a:noFill/>
            <a:ln w="3175">
              <a:solidFill>
                <a:srgbClr val="000000"/>
              </a:solidFill>
              <a:round/>
              <a:headEnd/>
              <a:tailEnd/>
            </a:ln>
          </p:spPr>
          <p:txBody>
            <a:bodyPr/>
            <a:lstStyle/>
            <a:p>
              <a:endParaRPr lang="en-US"/>
            </a:p>
          </p:txBody>
        </p:sp>
        <p:sp>
          <p:nvSpPr>
            <p:cNvPr id="418848" name="Freeform 32"/>
            <p:cNvSpPr>
              <a:spLocks/>
            </p:cNvSpPr>
            <p:nvPr/>
          </p:nvSpPr>
          <p:spPr bwMode="auto">
            <a:xfrm>
              <a:off x="2872" y="2607"/>
              <a:ext cx="252" cy="249"/>
            </a:xfrm>
            <a:custGeom>
              <a:avLst/>
              <a:gdLst/>
              <a:ahLst/>
              <a:cxnLst>
                <a:cxn ang="0">
                  <a:pos x="0" y="125"/>
                </a:cxn>
                <a:cxn ang="0">
                  <a:pos x="4" y="96"/>
                </a:cxn>
                <a:cxn ang="0">
                  <a:pos x="16" y="67"/>
                </a:cxn>
                <a:cxn ang="0">
                  <a:pos x="33" y="42"/>
                </a:cxn>
                <a:cxn ang="0">
                  <a:pos x="54" y="21"/>
                </a:cxn>
                <a:cxn ang="0">
                  <a:pos x="81" y="7"/>
                </a:cxn>
                <a:cxn ang="0">
                  <a:pos x="112" y="0"/>
                </a:cxn>
                <a:cxn ang="0">
                  <a:pos x="143" y="0"/>
                </a:cxn>
                <a:cxn ang="0">
                  <a:pos x="171" y="7"/>
                </a:cxn>
                <a:cxn ang="0">
                  <a:pos x="198" y="21"/>
                </a:cxn>
                <a:cxn ang="0">
                  <a:pos x="221" y="42"/>
                </a:cxn>
                <a:cxn ang="0">
                  <a:pos x="239" y="67"/>
                </a:cxn>
                <a:cxn ang="0">
                  <a:pos x="248" y="96"/>
                </a:cxn>
                <a:cxn ang="0">
                  <a:pos x="252" y="125"/>
                </a:cxn>
                <a:cxn ang="0">
                  <a:pos x="248" y="155"/>
                </a:cxn>
                <a:cxn ang="0">
                  <a:pos x="239" y="184"/>
                </a:cxn>
                <a:cxn ang="0">
                  <a:pos x="221" y="209"/>
                </a:cxn>
                <a:cxn ang="0">
                  <a:pos x="198" y="228"/>
                </a:cxn>
                <a:cxn ang="0">
                  <a:pos x="171" y="244"/>
                </a:cxn>
                <a:cxn ang="0">
                  <a:pos x="143" y="249"/>
                </a:cxn>
                <a:cxn ang="0">
                  <a:pos x="112" y="249"/>
                </a:cxn>
                <a:cxn ang="0">
                  <a:pos x="81" y="244"/>
                </a:cxn>
                <a:cxn ang="0">
                  <a:pos x="54" y="228"/>
                </a:cxn>
                <a:cxn ang="0">
                  <a:pos x="33" y="209"/>
                </a:cxn>
                <a:cxn ang="0">
                  <a:pos x="16" y="184"/>
                </a:cxn>
                <a:cxn ang="0">
                  <a:pos x="4" y="155"/>
                </a:cxn>
                <a:cxn ang="0">
                  <a:pos x="0" y="125"/>
                </a:cxn>
              </a:cxnLst>
              <a:rect l="0" t="0" r="r" b="b"/>
              <a:pathLst>
                <a:path w="252" h="249">
                  <a:moveTo>
                    <a:pt x="0" y="125"/>
                  </a:moveTo>
                  <a:lnTo>
                    <a:pt x="4" y="96"/>
                  </a:lnTo>
                  <a:lnTo>
                    <a:pt x="16" y="67"/>
                  </a:lnTo>
                  <a:lnTo>
                    <a:pt x="33" y="42"/>
                  </a:lnTo>
                  <a:lnTo>
                    <a:pt x="54" y="21"/>
                  </a:lnTo>
                  <a:lnTo>
                    <a:pt x="81" y="7"/>
                  </a:lnTo>
                  <a:lnTo>
                    <a:pt x="112" y="0"/>
                  </a:lnTo>
                  <a:lnTo>
                    <a:pt x="143" y="0"/>
                  </a:lnTo>
                  <a:lnTo>
                    <a:pt x="171" y="7"/>
                  </a:lnTo>
                  <a:lnTo>
                    <a:pt x="198" y="21"/>
                  </a:lnTo>
                  <a:lnTo>
                    <a:pt x="221" y="42"/>
                  </a:lnTo>
                  <a:lnTo>
                    <a:pt x="239" y="67"/>
                  </a:lnTo>
                  <a:lnTo>
                    <a:pt x="248" y="96"/>
                  </a:lnTo>
                  <a:lnTo>
                    <a:pt x="252" y="125"/>
                  </a:lnTo>
                  <a:lnTo>
                    <a:pt x="248" y="155"/>
                  </a:lnTo>
                  <a:lnTo>
                    <a:pt x="239" y="184"/>
                  </a:lnTo>
                  <a:lnTo>
                    <a:pt x="221" y="209"/>
                  </a:lnTo>
                  <a:lnTo>
                    <a:pt x="198" y="228"/>
                  </a:lnTo>
                  <a:lnTo>
                    <a:pt x="171" y="244"/>
                  </a:lnTo>
                  <a:lnTo>
                    <a:pt x="143" y="249"/>
                  </a:lnTo>
                  <a:lnTo>
                    <a:pt x="112" y="249"/>
                  </a:lnTo>
                  <a:lnTo>
                    <a:pt x="81" y="244"/>
                  </a:lnTo>
                  <a:lnTo>
                    <a:pt x="54" y="228"/>
                  </a:lnTo>
                  <a:lnTo>
                    <a:pt x="33" y="209"/>
                  </a:lnTo>
                  <a:lnTo>
                    <a:pt x="16" y="184"/>
                  </a:lnTo>
                  <a:lnTo>
                    <a:pt x="4" y="155"/>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49" name="Rectangle 33"/>
            <p:cNvSpPr>
              <a:spLocks noChangeArrowheads="1"/>
            </p:cNvSpPr>
            <p:nvPr/>
          </p:nvSpPr>
          <p:spPr bwMode="auto">
            <a:xfrm>
              <a:off x="2932" y="2672"/>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3.1</a:t>
              </a:r>
              <a:endParaRPr lang="en-US" sz="1800" b="0"/>
            </a:p>
          </p:txBody>
        </p:sp>
        <p:sp>
          <p:nvSpPr>
            <p:cNvPr id="418850" name="Line 34"/>
            <p:cNvSpPr>
              <a:spLocks noChangeShapeType="1"/>
            </p:cNvSpPr>
            <p:nvPr/>
          </p:nvSpPr>
          <p:spPr bwMode="auto">
            <a:xfrm>
              <a:off x="2999" y="2858"/>
              <a:ext cx="1" cy="325"/>
            </a:xfrm>
            <a:prstGeom prst="line">
              <a:avLst/>
            </a:prstGeom>
            <a:noFill/>
            <a:ln w="3175">
              <a:solidFill>
                <a:srgbClr val="000000"/>
              </a:solidFill>
              <a:round/>
              <a:headEnd/>
              <a:tailEnd/>
            </a:ln>
          </p:spPr>
          <p:txBody>
            <a:bodyPr/>
            <a:lstStyle/>
            <a:p>
              <a:endParaRPr lang="en-US"/>
            </a:p>
          </p:txBody>
        </p:sp>
        <p:sp>
          <p:nvSpPr>
            <p:cNvPr id="418851" name="Freeform 35"/>
            <p:cNvSpPr>
              <a:spLocks/>
            </p:cNvSpPr>
            <p:nvPr/>
          </p:nvSpPr>
          <p:spPr bwMode="auto">
            <a:xfrm>
              <a:off x="1666" y="3183"/>
              <a:ext cx="251" cy="250"/>
            </a:xfrm>
            <a:custGeom>
              <a:avLst/>
              <a:gdLst/>
              <a:ahLst/>
              <a:cxnLst>
                <a:cxn ang="0">
                  <a:pos x="0" y="125"/>
                </a:cxn>
                <a:cxn ang="0">
                  <a:pos x="3" y="96"/>
                </a:cxn>
                <a:cxn ang="0">
                  <a:pos x="13" y="67"/>
                </a:cxn>
                <a:cxn ang="0">
                  <a:pos x="30" y="42"/>
                </a:cxn>
                <a:cxn ang="0">
                  <a:pos x="53" y="21"/>
                </a:cxn>
                <a:cxn ang="0">
                  <a:pos x="80" y="8"/>
                </a:cxn>
                <a:cxn ang="0">
                  <a:pos x="111" y="0"/>
                </a:cxn>
                <a:cxn ang="0">
                  <a:pos x="140" y="0"/>
                </a:cxn>
                <a:cxn ang="0">
                  <a:pos x="171" y="8"/>
                </a:cxn>
                <a:cxn ang="0">
                  <a:pos x="198" y="21"/>
                </a:cxn>
                <a:cxn ang="0">
                  <a:pos x="221" y="42"/>
                </a:cxn>
                <a:cxn ang="0">
                  <a:pos x="238" y="67"/>
                </a:cxn>
                <a:cxn ang="0">
                  <a:pos x="247" y="96"/>
                </a:cxn>
                <a:cxn ang="0">
                  <a:pos x="251" y="125"/>
                </a:cxn>
                <a:cxn ang="0">
                  <a:pos x="247" y="156"/>
                </a:cxn>
                <a:cxn ang="0">
                  <a:pos x="238" y="185"/>
                </a:cxn>
                <a:cxn ang="0">
                  <a:pos x="221" y="210"/>
                </a:cxn>
                <a:cxn ang="0">
                  <a:pos x="198" y="229"/>
                </a:cxn>
                <a:cxn ang="0">
                  <a:pos x="171" y="244"/>
                </a:cxn>
                <a:cxn ang="0">
                  <a:pos x="140" y="250"/>
                </a:cxn>
                <a:cxn ang="0">
                  <a:pos x="111" y="250"/>
                </a:cxn>
                <a:cxn ang="0">
                  <a:pos x="80" y="244"/>
                </a:cxn>
                <a:cxn ang="0">
                  <a:pos x="53" y="229"/>
                </a:cxn>
                <a:cxn ang="0">
                  <a:pos x="30" y="210"/>
                </a:cxn>
                <a:cxn ang="0">
                  <a:pos x="13" y="185"/>
                </a:cxn>
                <a:cxn ang="0">
                  <a:pos x="3" y="156"/>
                </a:cxn>
                <a:cxn ang="0">
                  <a:pos x="0" y="125"/>
                </a:cxn>
              </a:cxnLst>
              <a:rect l="0" t="0" r="r" b="b"/>
              <a:pathLst>
                <a:path w="251" h="250">
                  <a:moveTo>
                    <a:pt x="0" y="125"/>
                  </a:moveTo>
                  <a:lnTo>
                    <a:pt x="3" y="96"/>
                  </a:lnTo>
                  <a:lnTo>
                    <a:pt x="13" y="67"/>
                  </a:lnTo>
                  <a:lnTo>
                    <a:pt x="30" y="42"/>
                  </a:lnTo>
                  <a:lnTo>
                    <a:pt x="53" y="21"/>
                  </a:lnTo>
                  <a:lnTo>
                    <a:pt x="80" y="8"/>
                  </a:lnTo>
                  <a:lnTo>
                    <a:pt x="111" y="0"/>
                  </a:lnTo>
                  <a:lnTo>
                    <a:pt x="140" y="0"/>
                  </a:lnTo>
                  <a:lnTo>
                    <a:pt x="171" y="8"/>
                  </a:lnTo>
                  <a:lnTo>
                    <a:pt x="198" y="21"/>
                  </a:lnTo>
                  <a:lnTo>
                    <a:pt x="221" y="42"/>
                  </a:lnTo>
                  <a:lnTo>
                    <a:pt x="238" y="67"/>
                  </a:lnTo>
                  <a:lnTo>
                    <a:pt x="247" y="96"/>
                  </a:lnTo>
                  <a:lnTo>
                    <a:pt x="251" y="125"/>
                  </a:lnTo>
                  <a:lnTo>
                    <a:pt x="247" y="156"/>
                  </a:lnTo>
                  <a:lnTo>
                    <a:pt x="238" y="185"/>
                  </a:lnTo>
                  <a:lnTo>
                    <a:pt x="221" y="210"/>
                  </a:lnTo>
                  <a:lnTo>
                    <a:pt x="198" y="229"/>
                  </a:lnTo>
                  <a:lnTo>
                    <a:pt x="171" y="244"/>
                  </a:lnTo>
                  <a:lnTo>
                    <a:pt x="140" y="250"/>
                  </a:lnTo>
                  <a:lnTo>
                    <a:pt x="111" y="250"/>
                  </a:lnTo>
                  <a:lnTo>
                    <a:pt x="80" y="244"/>
                  </a:lnTo>
                  <a:lnTo>
                    <a:pt x="53" y="229"/>
                  </a:lnTo>
                  <a:lnTo>
                    <a:pt x="30" y="210"/>
                  </a:lnTo>
                  <a:lnTo>
                    <a:pt x="13" y="185"/>
                  </a:lnTo>
                  <a:lnTo>
                    <a:pt x="3" y="156"/>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52" name="Rectangle 36"/>
            <p:cNvSpPr>
              <a:spLocks noChangeArrowheads="1"/>
            </p:cNvSpPr>
            <p:nvPr/>
          </p:nvSpPr>
          <p:spPr bwMode="auto">
            <a:xfrm>
              <a:off x="1725" y="3249"/>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1.2</a:t>
              </a:r>
              <a:endParaRPr lang="en-US" sz="1800" b="0"/>
            </a:p>
          </p:txBody>
        </p:sp>
        <p:sp>
          <p:nvSpPr>
            <p:cNvPr id="418853" name="Freeform 37"/>
            <p:cNvSpPr>
              <a:spLocks/>
            </p:cNvSpPr>
            <p:nvPr/>
          </p:nvSpPr>
          <p:spPr bwMode="auto">
            <a:xfrm>
              <a:off x="2296" y="3183"/>
              <a:ext cx="252" cy="250"/>
            </a:xfrm>
            <a:custGeom>
              <a:avLst/>
              <a:gdLst/>
              <a:ahLst/>
              <a:cxnLst>
                <a:cxn ang="0">
                  <a:pos x="0" y="125"/>
                </a:cxn>
                <a:cxn ang="0">
                  <a:pos x="4" y="96"/>
                </a:cxn>
                <a:cxn ang="0">
                  <a:pos x="15" y="67"/>
                </a:cxn>
                <a:cxn ang="0">
                  <a:pos x="33" y="42"/>
                </a:cxn>
                <a:cxn ang="0">
                  <a:pos x="54" y="21"/>
                </a:cxn>
                <a:cxn ang="0">
                  <a:pos x="81" y="8"/>
                </a:cxn>
                <a:cxn ang="0">
                  <a:pos x="111" y="0"/>
                </a:cxn>
                <a:cxn ang="0">
                  <a:pos x="142" y="0"/>
                </a:cxn>
                <a:cxn ang="0">
                  <a:pos x="171" y="8"/>
                </a:cxn>
                <a:cxn ang="0">
                  <a:pos x="198" y="21"/>
                </a:cxn>
                <a:cxn ang="0">
                  <a:pos x="221" y="42"/>
                </a:cxn>
                <a:cxn ang="0">
                  <a:pos x="238" y="67"/>
                </a:cxn>
                <a:cxn ang="0">
                  <a:pos x="248" y="96"/>
                </a:cxn>
                <a:cxn ang="0">
                  <a:pos x="252" y="125"/>
                </a:cxn>
                <a:cxn ang="0">
                  <a:pos x="248" y="156"/>
                </a:cxn>
                <a:cxn ang="0">
                  <a:pos x="238" y="185"/>
                </a:cxn>
                <a:cxn ang="0">
                  <a:pos x="221" y="210"/>
                </a:cxn>
                <a:cxn ang="0">
                  <a:pos x="198" y="229"/>
                </a:cxn>
                <a:cxn ang="0">
                  <a:pos x="171" y="244"/>
                </a:cxn>
                <a:cxn ang="0">
                  <a:pos x="142" y="250"/>
                </a:cxn>
                <a:cxn ang="0">
                  <a:pos x="111" y="250"/>
                </a:cxn>
                <a:cxn ang="0">
                  <a:pos x="81" y="244"/>
                </a:cxn>
                <a:cxn ang="0">
                  <a:pos x="54" y="229"/>
                </a:cxn>
                <a:cxn ang="0">
                  <a:pos x="33" y="210"/>
                </a:cxn>
                <a:cxn ang="0">
                  <a:pos x="15" y="185"/>
                </a:cxn>
                <a:cxn ang="0">
                  <a:pos x="4" y="156"/>
                </a:cxn>
                <a:cxn ang="0">
                  <a:pos x="0" y="125"/>
                </a:cxn>
              </a:cxnLst>
              <a:rect l="0" t="0" r="r" b="b"/>
              <a:pathLst>
                <a:path w="252" h="250">
                  <a:moveTo>
                    <a:pt x="0" y="125"/>
                  </a:moveTo>
                  <a:lnTo>
                    <a:pt x="4" y="96"/>
                  </a:lnTo>
                  <a:lnTo>
                    <a:pt x="15" y="67"/>
                  </a:lnTo>
                  <a:lnTo>
                    <a:pt x="33" y="42"/>
                  </a:lnTo>
                  <a:lnTo>
                    <a:pt x="54" y="21"/>
                  </a:lnTo>
                  <a:lnTo>
                    <a:pt x="81" y="8"/>
                  </a:lnTo>
                  <a:lnTo>
                    <a:pt x="111" y="0"/>
                  </a:lnTo>
                  <a:lnTo>
                    <a:pt x="142" y="0"/>
                  </a:lnTo>
                  <a:lnTo>
                    <a:pt x="171" y="8"/>
                  </a:lnTo>
                  <a:lnTo>
                    <a:pt x="198" y="21"/>
                  </a:lnTo>
                  <a:lnTo>
                    <a:pt x="221" y="42"/>
                  </a:lnTo>
                  <a:lnTo>
                    <a:pt x="238" y="67"/>
                  </a:lnTo>
                  <a:lnTo>
                    <a:pt x="248" y="96"/>
                  </a:lnTo>
                  <a:lnTo>
                    <a:pt x="252" y="125"/>
                  </a:lnTo>
                  <a:lnTo>
                    <a:pt x="248" y="156"/>
                  </a:lnTo>
                  <a:lnTo>
                    <a:pt x="238" y="185"/>
                  </a:lnTo>
                  <a:lnTo>
                    <a:pt x="221" y="210"/>
                  </a:lnTo>
                  <a:lnTo>
                    <a:pt x="198" y="229"/>
                  </a:lnTo>
                  <a:lnTo>
                    <a:pt x="171" y="244"/>
                  </a:lnTo>
                  <a:lnTo>
                    <a:pt x="142" y="250"/>
                  </a:lnTo>
                  <a:lnTo>
                    <a:pt x="111" y="250"/>
                  </a:lnTo>
                  <a:lnTo>
                    <a:pt x="81" y="244"/>
                  </a:lnTo>
                  <a:lnTo>
                    <a:pt x="54" y="229"/>
                  </a:lnTo>
                  <a:lnTo>
                    <a:pt x="33" y="210"/>
                  </a:lnTo>
                  <a:lnTo>
                    <a:pt x="15" y="185"/>
                  </a:lnTo>
                  <a:lnTo>
                    <a:pt x="4" y="156"/>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54" name="Rectangle 38"/>
            <p:cNvSpPr>
              <a:spLocks noChangeArrowheads="1"/>
            </p:cNvSpPr>
            <p:nvPr/>
          </p:nvSpPr>
          <p:spPr bwMode="auto">
            <a:xfrm>
              <a:off x="2355" y="3249"/>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2.2</a:t>
              </a:r>
              <a:endParaRPr lang="en-US" sz="1800" b="0"/>
            </a:p>
          </p:txBody>
        </p:sp>
        <p:sp>
          <p:nvSpPr>
            <p:cNvPr id="418855" name="Freeform 39"/>
            <p:cNvSpPr>
              <a:spLocks/>
            </p:cNvSpPr>
            <p:nvPr/>
          </p:nvSpPr>
          <p:spPr bwMode="auto">
            <a:xfrm>
              <a:off x="2872" y="3183"/>
              <a:ext cx="252" cy="250"/>
            </a:xfrm>
            <a:custGeom>
              <a:avLst/>
              <a:gdLst/>
              <a:ahLst/>
              <a:cxnLst>
                <a:cxn ang="0">
                  <a:pos x="0" y="125"/>
                </a:cxn>
                <a:cxn ang="0">
                  <a:pos x="4" y="96"/>
                </a:cxn>
                <a:cxn ang="0">
                  <a:pos x="16" y="67"/>
                </a:cxn>
                <a:cxn ang="0">
                  <a:pos x="33" y="42"/>
                </a:cxn>
                <a:cxn ang="0">
                  <a:pos x="54" y="21"/>
                </a:cxn>
                <a:cxn ang="0">
                  <a:pos x="81" y="8"/>
                </a:cxn>
                <a:cxn ang="0">
                  <a:pos x="112" y="0"/>
                </a:cxn>
                <a:cxn ang="0">
                  <a:pos x="143" y="0"/>
                </a:cxn>
                <a:cxn ang="0">
                  <a:pos x="171" y="8"/>
                </a:cxn>
                <a:cxn ang="0">
                  <a:pos x="198" y="21"/>
                </a:cxn>
                <a:cxn ang="0">
                  <a:pos x="221" y="42"/>
                </a:cxn>
                <a:cxn ang="0">
                  <a:pos x="239" y="67"/>
                </a:cxn>
                <a:cxn ang="0">
                  <a:pos x="248" y="96"/>
                </a:cxn>
                <a:cxn ang="0">
                  <a:pos x="252" y="125"/>
                </a:cxn>
                <a:cxn ang="0">
                  <a:pos x="248" y="156"/>
                </a:cxn>
                <a:cxn ang="0">
                  <a:pos x="239" y="185"/>
                </a:cxn>
                <a:cxn ang="0">
                  <a:pos x="221" y="210"/>
                </a:cxn>
                <a:cxn ang="0">
                  <a:pos x="198" y="229"/>
                </a:cxn>
                <a:cxn ang="0">
                  <a:pos x="171" y="244"/>
                </a:cxn>
                <a:cxn ang="0">
                  <a:pos x="143" y="250"/>
                </a:cxn>
                <a:cxn ang="0">
                  <a:pos x="112" y="250"/>
                </a:cxn>
                <a:cxn ang="0">
                  <a:pos x="81" y="244"/>
                </a:cxn>
                <a:cxn ang="0">
                  <a:pos x="54" y="229"/>
                </a:cxn>
                <a:cxn ang="0">
                  <a:pos x="33" y="210"/>
                </a:cxn>
                <a:cxn ang="0">
                  <a:pos x="16" y="185"/>
                </a:cxn>
                <a:cxn ang="0">
                  <a:pos x="4" y="156"/>
                </a:cxn>
                <a:cxn ang="0">
                  <a:pos x="0" y="125"/>
                </a:cxn>
              </a:cxnLst>
              <a:rect l="0" t="0" r="r" b="b"/>
              <a:pathLst>
                <a:path w="252" h="250">
                  <a:moveTo>
                    <a:pt x="0" y="125"/>
                  </a:moveTo>
                  <a:lnTo>
                    <a:pt x="4" y="96"/>
                  </a:lnTo>
                  <a:lnTo>
                    <a:pt x="16" y="67"/>
                  </a:lnTo>
                  <a:lnTo>
                    <a:pt x="33" y="42"/>
                  </a:lnTo>
                  <a:lnTo>
                    <a:pt x="54" y="21"/>
                  </a:lnTo>
                  <a:lnTo>
                    <a:pt x="81" y="8"/>
                  </a:lnTo>
                  <a:lnTo>
                    <a:pt x="112" y="0"/>
                  </a:lnTo>
                  <a:lnTo>
                    <a:pt x="143" y="0"/>
                  </a:lnTo>
                  <a:lnTo>
                    <a:pt x="171" y="8"/>
                  </a:lnTo>
                  <a:lnTo>
                    <a:pt x="198" y="21"/>
                  </a:lnTo>
                  <a:lnTo>
                    <a:pt x="221" y="42"/>
                  </a:lnTo>
                  <a:lnTo>
                    <a:pt x="239" y="67"/>
                  </a:lnTo>
                  <a:lnTo>
                    <a:pt x="248" y="96"/>
                  </a:lnTo>
                  <a:lnTo>
                    <a:pt x="252" y="125"/>
                  </a:lnTo>
                  <a:lnTo>
                    <a:pt x="248" y="156"/>
                  </a:lnTo>
                  <a:lnTo>
                    <a:pt x="239" y="185"/>
                  </a:lnTo>
                  <a:lnTo>
                    <a:pt x="221" y="210"/>
                  </a:lnTo>
                  <a:lnTo>
                    <a:pt x="198" y="229"/>
                  </a:lnTo>
                  <a:lnTo>
                    <a:pt x="171" y="244"/>
                  </a:lnTo>
                  <a:lnTo>
                    <a:pt x="143" y="250"/>
                  </a:lnTo>
                  <a:lnTo>
                    <a:pt x="112" y="250"/>
                  </a:lnTo>
                  <a:lnTo>
                    <a:pt x="81" y="244"/>
                  </a:lnTo>
                  <a:lnTo>
                    <a:pt x="54" y="229"/>
                  </a:lnTo>
                  <a:lnTo>
                    <a:pt x="33" y="210"/>
                  </a:lnTo>
                  <a:lnTo>
                    <a:pt x="16" y="185"/>
                  </a:lnTo>
                  <a:lnTo>
                    <a:pt x="4" y="156"/>
                  </a:lnTo>
                  <a:lnTo>
                    <a:pt x="0" y="125"/>
                  </a:lnTo>
                  <a:close/>
                </a:path>
              </a:pathLst>
            </a:custGeom>
            <a:solidFill>
              <a:srgbClr val="FFFFFF"/>
            </a:solidFill>
            <a:ln w="3175">
              <a:solidFill>
                <a:srgbClr val="000000"/>
              </a:solidFill>
              <a:prstDash val="solid"/>
              <a:round/>
              <a:headEnd/>
              <a:tailEnd/>
            </a:ln>
          </p:spPr>
          <p:txBody>
            <a:bodyPr/>
            <a:lstStyle/>
            <a:p>
              <a:endParaRPr lang="en-US"/>
            </a:p>
          </p:txBody>
        </p:sp>
        <p:sp>
          <p:nvSpPr>
            <p:cNvPr id="418856" name="Rectangle 40"/>
            <p:cNvSpPr>
              <a:spLocks noChangeArrowheads="1"/>
            </p:cNvSpPr>
            <p:nvPr/>
          </p:nvSpPr>
          <p:spPr bwMode="auto">
            <a:xfrm>
              <a:off x="2932" y="3249"/>
              <a:ext cx="13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3.2</a:t>
              </a:r>
              <a:endParaRPr lang="en-US" sz="1800" b="0"/>
            </a:p>
          </p:txBody>
        </p:sp>
      </p:gr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r>
              <a:rPr lang="en-US" sz="3600" dirty="0"/>
              <a:t>Generalized Case</a:t>
            </a:r>
          </a:p>
        </p:txBody>
      </p:sp>
      <p:sp>
        <p:nvSpPr>
          <p:cNvPr id="109" name="Slide Number Placeholder 108"/>
          <p:cNvSpPr>
            <a:spLocks noGrp="1"/>
          </p:cNvSpPr>
          <p:nvPr>
            <p:ph type="sldNum" sz="quarter" idx="12"/>
          </p:nvPr>
        </p:nvSpPr>
        <p:spPr/>
        <p:txBody>
          <a:bodyPr/>
          <a:lstStyle/>
          <a:p>
            <a:pPr>
              <a:defRPr/>
            </a:pPr>
            <a:fld id="{885F405F-1637-4F5F-B595-48DB63026E45}" type="slidenum">
              <a:rPr lang="en-US" altLang="en-US" smtClean="0"/>
              <a:pPr>
                <a:defRPr/>
              </a:pPr>
              <a:t>21</a:t>
            </a:fld>
            <a:endParaRPr lang="en-US" altLang="en-US"/>
          </a:p>
        </p:txBody>
      </p:sp>
      <p:sp>
        <p:nvSpPr>
          <p:cNvPr id="419843" name="Rectangle 3"/>
          <p:cNvSpPr>
            <a:spLocks noChangeArrowheads="1"/>
          </p:cNvSpPr>
          <p:nvPr/>
        </p:nvSpPr>
        <p:spPr bwMode="auto">
          <a:xfrm>
            <a:off x="6519863" y="4178523"/>
            <a:ext cx="592137" cy="395287"/>
          </a:xfrm>
          <a:prstGeom prst="rect">
            <a:avLst/>
          </a:prstGeom>
          <a:solidFill>
            <a:srgbClr val="FFFFFF"/>
          </a:solidFill>
          <a:ln w="3175">
            <a:solidFill>
              <a:srgbClr val="000000"/>
            </a:solidFill>
            <a:miter lim="800000"/>
            <a:headEnd/>
            <a:tailEnd/>
          </a:ln>
        </p:spPr>
        <p:txBody>
          <a:bodyPr/>
          <a:lstStyle/>
          <a:p>
            <a:endParaRPr lang="en-US"/>
          </a:p>
        </p:txBody>
      </p:sp>
      <p:sp>
        <p:nvSpPr>
          <p:cNvPr id="419844" name="Rectangle 4"/>
          <p:cNvSpPr>
            <a:spLocks noChangeArrowheads="1"/>
          </p:cNvSpPr>
          <p:nvPr/>
        </p:nvSpPr>
        <p:spPr bwMode="auto">
          <a:xfrm>
            <a:off x="6602413" y="42912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T.E.1.1</a:t>
            </a:r>
            <a:endParaRPr lang="en-US" sz="1800" b="0"/>
          </a:p>
        </p:txBody>
      </p:sp>
      <p:sp>
        <p:nvSpPr>
          <p:cNvPr id="419845" name="Line 5"/>
          <p:cNvSpPr>
            <a:spLocks noChangeShapeType="1"/>
          </p:cNvSpPr>
          <p:nvPr/>
        </p:nvSpPr>
        <p:spPr bwMode="auto">
          <a:xfrm>
            <a:off x="7505700" y="3291110"/>
            <a:ext cx="1588" cy="198438"/>
          </a:xfrm>
          <a:prstGeom prst="line">
            <a:avLst/>
          </a:prstGeom>
          <a:noFill/>
          <a:ln w="3175">
            <a:solidFill>
              <a:srgbClr val="000000"/>
            </a:solidFill>
            <a:round/>
            <a:headEnd/>
            <a:tailEnd/>
          </a:ln>
        </p:spPr>
        <p:txBody>
          <a:bodyPr/>
          <a:lstStyle/>
          <a:p>
            <a:endParaRPr lang="en-US"/>
          </a:p>
        </p:txBody>
      </p:sp>
      <p:sp>
        <p:nvSpPr>
          <p:cNvPr id="419846" name="Freeform 6"/>
          <p:cNvSpPr>
            <a:spLocks/>
          </p:cNvSpPr>
          <p:nvPr/>
        </p:nvSpPr>
        <p:spPr bwMode="auto">
          <a:xfrm>
            <a:off x="6813550" y="3883248"/>
            <a:ext cx="692150" cy="295275"/>
          </a:xfrm>
          <a:custGeom>
            <a:avLst/>
            <a:gdLst/>
            <a:ahLst/>
            <a:cxnLst>
              <a:cxn ang="0">
                <a:pos x="436" y="0"/>
              </a:cxn>
              <a:cxn ang="0">
                <a:pos x="436" y="93"/>
              </a:cxn>
              <a:cxn ang="0">
                <a:pos x="217" y="93"/>
              </a:cxn>
              <a:cxn ang="0">
                <a:pos x="0" y="93"/>
              </a:cxn>
              <a:cxn ang="0">
                <a:pos x="0" y="186"/>
              </a:cxn>
            </a:cxnLst>
            <a:rect l="0" t="0" r="r" b="b"/>
            <a:pathLst>
              <a:path w="436" h="186">
                <a:moveTo>
                  <a:pt x="436" y="0"/>
                </a:moveTo>
                <a:lnTo>
                  <a:pt x="436" y="93"/>
                </a:lnTo>
                <a:lnTo>
                  <a:pt x="217" y="93"/>
                </a:lnTo>
                <a:lnTo>
                  <a:pt x="0" y="93"/>
                </a:lnTo>
                <a:lnTo>
                  <a:pt x="0" y="186"/>
                </a:lnTo>
              </a:path>
            </a:pathLst>
          </a:custGeom>
          <a:noFill/>
          <a:ln w="3175">
            <a:solidFill>
              <a:srgbClr val="000000"/>
            </a:solidFill>
            <a:prstDash val="solid"/>
            <a:round/>
            <a:headEnd/>
            <a:tailEnd/>
          </a:ln>
        </p:spPr>
        <p:txBody>
          <a:bodyPr/>
          <a:lstStyle/>
          <a:p>
            <a:endParaRPr lang="en-US"/>
          </a:p>
        </p:txBody>
      </p:sp>
      <p:sp>
        <p:nvSpPr>
          <p:cNvPr id="419847" name="Freeform 7"/>
          <p:cNvSpPr>
            <a:spLocks/>
          </p:cNvSpPr>
          <p:nvPr/>
        </p:nvSpPr>
        <p:spPr bwMode="auto">
          <a:xfrm>
            <a:off x="7505700" y="3883248"/>
            <a:ext cx="1588" cy="295275"/>
          </a:xfrm>
          <a:custGeom>
            <a:avLst/>
            <a:gdLst/>
            <a:ahLst/>
            <a:cxnLst>
              <a:cxn ang="0">
                <a:pos x="0" y="0"/>
              </a:cxn>
              <a:cxn ang="0">
                <a:pos x="0" y="93"/>
              </a:cxn>
              <a:cxn ang="0">
                <a:pos x="0" y="186"/>
              </a:cxn>
            </a:cxnLst>
            <a:rect l="0" t="0" r="r" b="b"/>
            <a:pathLst>
              <a:path h="186">
                <a:moveTo>
                  <a:pt x="0" y="0"/>
                </a:moveTo>
                <a:lnTo>
                  <a:pt x="0" y="93"/>
                </a:lnTo>
                <a:lnTo>
                  <a:pt x="0" y="186"/>
                </a:lnTo>
              </a:path>
            </a:pathLst>
          </a:custGeom>
          <a:noFill/>
          <a:ln w="3175">
            <a:solidFill>
              <a:srgbClr val="000000"/>
            </a:solidFill>
            <a:prstDash val="solid"/>
            <a:round/>
            <a:headEnd/>
            <a:tailEnd/>
          </a:ln>
        </p:spPr>
        <p:txBody>
          <a:bodyPr/>
          <a:lstStyle/>
          <a:p>
            <a:endParaRPr lang="en-US"/>
          </a:p>
        </p:txBody>
      </p:sp>
      <p:sp>
        <p:nvSpPr>
          <p:cNvPr id="419848" name="Rectangle 8"/>
          <p:cNvSpPr>
            <a:spLocks noChangeArrowheads="1"/>
          </p:cNvSpPr>
          <p:nvPr/>
        </p:nvSpPr>
        <p:spPr bwMode="auto">
          <a:xfrm>
            <a:off x="7208838" y="4178523"/>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19849" name="Rectangle 9"/>
          <p:cNvSpPr>
            <a:spLocks noChangeArrowheads="1"/>
          </p:cNvSpPr>
          <p:nvPr/>
        </p:nvSpPr>
        <p:spPr bwMode="auto">
          <a:xfrm>
            <a:off x="7289800" y="42912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T.E.2.1</a:t>
            </a:r>
            <a:endParaRPr lang="en-US" sz="1800" b="0"/>
          </a:p>
        </p:txBody>
      </p:sp>
      <p:sp>
        <p:nvSpPr>
          <p:cNvPr id="419850" name="Rectangle 10"/>
          <p:cNvSpPr>
            <a:spLocks noChangeArrowheads="1"/>
          </p:cNvSpPr>
          <p:nvPr/>
        </p:nvSpPr>
        <p:spPr bwMode="auto">
          <a:xfrm>
            <a:off x="7900988" y="4178523"/>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19851" name="Rectangle 11"/>
          <p:cNvSpPr>
            <a:spLocks noChangeArrowheads="1"/>
          </p:cNvSpPr>
          <p:nvPr/>
        </p:nvSpPr>
        <p:spPr bwMode="auto">
          <a:xfrm>
            <a:off x="7981950" y="42912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T.E.3.1</a:t>
            </a:r>
            <a:endParaRPr lang="en-US" sz="1800" b="0"/>
          </a:p>
        </p:txBody>
      </p:sp>
      <p:sp>
        <p:nvSpPr>
          <p:cNvPr id="419852" name="Rectangle 12"/>
          <p:cNvSpPr>
            <a:spLocks noChangeArrowheads="1"/>
          </p:cNvSpPr>
          <p:nvPr/>
        </p:nvSpPr>
        <p:spPr bwMode="auto">
          <a:xfrm>
            <a:off x="6519863" y="4673823"/>
            <a:ext cx="592137" cy="395287"/>
          </a:xfrm>
          <a:prstGeom prst="rect">
            <a:avLst/>
          </a:prstGeom>
          <a:solidFill>
            <a:srgbClr val="FFFFFF"/>
          </a:solidFill>
          <a:ln w="3175">
            <a:solidFill>
              <a:srgbClr val="000000"/>
            </a:solidFill>
            <a:miter lim="800000"/>
            <a:headEnd/>
            <a:tailEnd/>
          </a:ln>
        </p:spPr>
        <p:txBody>
          <a:bodyPr/>
          <a:lstStyle/>
          <a:p>
            <a:endParaRPr lang="en-US"/>
          </a:p>
        </p:txBody>
      </p:sp>
      <p:sp>
        <p:nvSpPr>
          <p:cNvPr id="419853" name="Rectangle 13"/>
          <p:cNvSpPr>
            <a:spLocks noChangeArrowheads="1"/>
          </p:cNvSpPr>
          <p:nvPr/>
        </p:nvSpPr>
        <p:spPr bwMode="auto">
          <a:xfrm>
            <a:off x="6602413" y="47865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T.E.1.2</a:t>
            </a:r>
            <a:endParaRPr lang="en-US" sz="1800" b="0"/>
          </a:p>
        </p:txBody>
      </p:sp>
      <p:sp>
        <p:nvSpPr>
          <p:cNvPr id="419854" name="Rectangle 14"/>
          <p:cNvSpPr>
            <a:spLocks noChangeArrowheads="1"/>
          </p:cNvSpPr>
          <p:nvPr/>
        </p:nvSpPr>
        <p:spPr bwMode="auto">
          <a:xfrm>
            <a:off x="7208838" y="4673823"/>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19855" name="Rectangle 15"/>
          <p:cNvSpPr>
            <a:spLocks noChangeArrowheads="1"/>
          </p:cNvSpPr>
          <p:nvPr/>
        </p:nvSpPr>
        <p:spPr bwMode="auto">
          <a:xfrm>
            <a:off x="7289800" y="47865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T.E.2.2</a:t>
            </a:r>
            <a:endParaRPr lang="en-US" sz="1800" b="0"/>
          </a:p>
        </p:txBody>
      </p:sp>
      <p:sp>
        <p:nvSpPr>
          <p:cNvPr id="419856" name="Rectangle 16"/>
          <p:cNvSpPr>
            <a:spLocks noChangeArrowheads="1"/>
          </p:cNvSpPr>
          <p:nvPr/>
        </p:nvSpPr>
        <p:spPr bwMode="auto">
          <a:xfrm>
            <a:off x="7900988" y="4673823"/>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19857" name="Rectangle 17"/>
          <p:cNvSpPr>
            <a:spLocks noChangeArrowheads="1"/>
          </p:cNvSpPr>
          <p:nvPr/>
        </p:nvSpPr>
        <p:spPr bwMode="auto">
          <a:xfrm>
            <a:off x="7981950" y="4786535"/>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T.E.3.2</a:t>
            </a:r>
            <a:endParaRPr lang="en-US" sz="1800" b="0"/>
          </a:p>
        </p:txBody>
      </p:sp>
      <p:sp>
        <p:nvSpPr>
          <p:cNvPr id="419858" name="Rectangle 18"/>
          <p:cNvSpPr>
            <a:spLocks noChangeArrowheads="1"/>
          </p:cNvSpPr>
          <p:nvPr/>
        </p:nvSpPr>
        <p:spPr bwMode="auto">
          <a:xfrm>
            <a:off x="7208838" y="3489548"/>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19859" name="Rectangle 19"/>
          <p:cNvSpPr>
            <a:spLocks noChangeArrowheads="1"/>
          </p:cNvSpPr>
          <p:nvPr/>
        </p:nvSpPr>
        <p:spPr bwMode="auto">
          <a:xfrm>
            <a:off x="7461250" y="3602260"/>
            <a:ext cx="84138"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E</a:t>
            </a:r>
            <a:endParaRPr lang="en-US" sz="1800" b="0"/>
          </a:p>
        </p:txBody>
      </p:sp>
      <p:sp>
        <p:nvSpPr>
          <p:cNvPr id="419860" name="Rectangle 20"/>
          <p:cNvSpPr>
            <a:spLocks noChangeArrowheads="1"/>
          </p:cNvSpPr>
          <p:nvPr/>
        </p:nvSpPr>
        <p:spPr bwMode="auto">
          <a:xfrm>
            <a:off x="7208838" y="2897410"/>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19861" name="Rectangle 21"/>
          <p:cNvSpPr>
            <a:spLocks noChangeArrowheads="1"/>
          </p:cNvSpPr>
          <p:nvPr/>
        </p:nvSpPr>
        <p:spPr bwMode="auto">
          <a:xfrm>
            <a:off x="7466013" y="3010123"/>
            <a:ext cx="77787"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a:t>
            </a:r>
            <a:endParaRPr lang="en-US" sz="1800" b="0"/>
          </a:p>
        </p:txBody>
      </p:sp>
      <p:sp>
        <p:nvSpPr>
          <p:cNvPr id="419862" name="Freeform 22"/>
          <p:cNvSpPr>
            <a:spLocks/>
          </p:cNvSpPr>
          <p:nvPr/>
        </p:nvSpPr>
        <p:spPr bwMode="auto">
          <a:xfrm>
            <a:off x="7505700" y="3883248"/>
            <a:ext cx="690563" cy="295275"/>
          </a:xfrm>
          <a:custGeom>
            <a:avLst/>
            <a:gdLst/>
            <a:ahLst/>
            <a:cxnLst>
              <a:cxn ang="0">
                <a:pos x="0" y="0"/>
              </a:cxn>
              <a:cxn ang="0">
                <a:pos x="0" y="93"/>
              </a:cxn>
              <a:cxn ang="0">
                <a:pos x="217" y="93"/>
              </a:cxn>
              <a:cxn ang="0">
                <a:pos x="435" y="93"/>
              </a:cxn>
              <a:cxn ang="0">
                <a:pos x="435" y="186"/>
              </a:cxn>
            </a:cxnLst>
            <a:rect l="0" t="0" r="r" b="b"/>
            <a:pathLst>
              <a:path w="435" h="186">
                <a:moveTo>
                  <a:pt x="0" y="0"/>
                </a:moveTo>
                <a:lnTo>
                  <a:pt x="0" y="93"/>
                </a:lnTo>
                <a:lnTo>
                  <a:pt x="217" y="93"/>
                </a:lnTo>
                <a:lnTo>
                  <a:pt x="435" y="93"/>
                </a:lnTo>
                <a:lnTo>
                  <a:pt x="435" y="186"/>
                </a:lnTo>
              </a:path>
            </a:pathLst>
          </a:custGeom>
          <a:noFill/>
          <a:ln w="3175">
            <a:solidFill>
              <a:srgbClr val="000000"/>
            </a:solidFill>
            <a:prstDash val="solid"/>
            <a:round/>
            <a:headEnd/>
            <a:tailEnd/>
          </a:ln>
        </p:spPr>
        <p:txBody>
          <a:bodyPr/>
          <a:lstStyle/>
          <a:p>
            <a:endParaRPr lang="en-US"/>
          </a:p>
        </p:txBody>
      </p:sp>
      <p:sp>
        <p:nvSpPr>
          <p:cNvPr id="419863" name="Rectangle 23"/>
          <p:cNvSpPr>
            <a:spLocks noChangeArrowheads="1"/>
          </p:cNvSpPr>
          <p:nvPr/>
        </p:nvSpPr>
        <p:spPr bwMode="auto">
          <a:xfrm>
            <a:off x="7208838" y="5265960"/>
            <a:ext cx="593725" cy="395288"/>
          </a:xfrm>
          <a:prstGeom prst="rect">
            <a:avLst/>
          </a:prstGeom>
          <a:solidFill>
            <a:srgbClr val="FFFFFF"/>
          </a:solidFill>
          <a:ln w="3175">
            <a:solidFill>
              <a:srgbClr val="000000"/>
            </a:solidFill>
            <a:miter lim="800000"/>
            <a:headEnd/>
            <a:tailEnd/>
          </a:ln>
        </p:spPr>
        <p:txBody>
          <a:bodyPr/>
          <a:lstStyle/>
          <a:p>
            <a:endParaRPr lang="en-US"/>
          </a:p>
        </p:txBody>
      </p:sp>
      <p:sp>
        <p:nvSpPr>
          <p:cNvPr id="419864" name="Rectangle 24"/>
          <p:cNvSpPr>
            <a:spLocks noChangeArrowheads="1"/>
          </p:cNvSpPr>
          <p:nvPr/>
        </p:nvSpPr>
        <p:spPr bwMode="auto">
          <a:xfrm>
            <a:off x="7466013" y="5378673"/>
            <a:ext cx="77787"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Z</a:t>
            </a:r>
            <a:endParaRPr lang="en-US" sz="1800" b="0"/>
          </a:p>
        </p:txBody>
      </p:sp>
      <p:sp>
        <p:nvSpPr>
          <p:cNvPr id="419865" name="Rectangle 25"/>
          <p:cNvSpPr>
            <a:spLocks noChangeArrowheads="1"/>
          </p:cNvSpPr>
          <p:nvPr/>
        </p:nvSpPr>
        <p:spPr bwMode="auto">
          <a:xfrm>
            <a:off x="7208838" y="1713135"/>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19866" name="Rectangle 26"/>
          <p:cNvSpPr>
            <a:spLocks noChangeArrowheads="1"/>
          </p:cNvSpPr>
          <p:nvPr/>
        </p:nvSpPr>
        <p:spPr bwMode="auto">
          <a:xfrm>
            <a:off x="7459663" y="1825848"/>
            <a:ext cx="920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A</a:t>
            </a:r>
            <a:endParaRPr lang="en-US" sz="1800" b="0"/>
          </a:p>
        </p:txBody>
      </p:sp>
      <p:sp>
        <p:nvSpPr>
          <p:cNvPr id="419867" name="Rectangle 27"/>
          <p:cNvSpPr>
            <a:spLocks noChangeArrowheads="1"/>
          </p:cNvSpPr>
          <p:nvPr/>
        </p:nvSpPr>
        <p:spPr bwMode="auto">
          <a:xfrm>
            <a:off x="7208838" y="2305273"/>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19868" name="Rectangle 28"/>
          <p:cNvSpPr>
            <a:spLocks noChangeArrowheads="1"/>
          </p:cNvSpPr>
          <p:nvPr/>
        </p:nvSpPr>
        <p:spPr bwMode="auto">
          <a:xfrm>
            <a:off x="7459663" y="2417985"/>
            <a:ext cx="920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B</a:t>
            </a:r>
            <a:endParaRPr lang="en-US" sz="1800" b="0"/>
          </a:p>
        </p:txBody>
      </p:sp>
      <p:sp>
        <p:nvSpPr>
          <p:cNvPr id="419869" name="Line 29"/>
          <p:cNvSpPr>
            <a:spLocks noChangeShapeType="1"/>
          </p:cNvSpPr>
          <p:nvPr/>
        </p:nvSpPr>
        <p:spPr bwMode="auto">
          <a:xfrm flipH="1">
            <a:off x="1485900" y="2057400"/>
            <a:ext cx="0" cy="4038600"/>
          </a:xfrm>
          <a:prstGeom prst="line">
            <a:avLst/>
          </a:prstGeom>
          <a:noFill/>
          <a:ln w="3175">
            <a:solidFill>
              <a:srgbClr val="000000"/>
            </a:solidFill>
            <a:round/>
            <a:headEnd/>
            <a:tailEnd/>
          </a:ln>
        </p:spPr>
        <p:txBody>
          <a:bodyPr/>
          <a:lstStyle/>
          <a:p>
            <a:endParaRPr lang="en-US"/>
          </a:p>
        </p:txBody>
      </p:sp>
      <p:sp>
        <p:nvSpPr>
          <p:cNvPr id="419870" name="Line 30"/>
          <p:cNvSpPr>
            <a:spLocks noChangeShapeType="1"/>
          </p:cNvSpPr>
          <p:nvPr/>
        </p:nvSpPr>
        <p:spPr bwMode="auto">
          <a:xfrm>
            <a:off x="1509713" y="2376488"/>
            <a:ext cx="3895725" cy="98425"/>
          </a:xfrm>
          <a:prstGeom prst="line">
            <a:avLst/>
          </a:prstGeom>
          <a:noFill/>
          <a:ln w="3175">
            <a:solidFill>
              <a:srgbClr val="000000"/>
            </a:solidFill>
            <a:round/>
            <a:headEnd/>
            <a:tailEnd/>
          </a:ln>
        </p:spPr>
        <p:txBody>
          <a:bodyPr/>
          <a:lstStyle/>
          <a:p>
            <a:endParaRPr lang="en-US"/>
          </a:p>
        </p:txBody>
      </p:sp>
      <p:sp>
        <p:nvSpPr>
          <p:cNvPr id="419871" name="Freeform 31"/>
          <p:cNvSpPr>
            <a:spLocks/>
          </p:cNvSpPr>
          <p:nvPr/>
        </p:nvSpPr>
        <p:spPr bwMode="auto">
          <a:xfrm>
            <a:off x="5397500" y="2443163"/>
            <a:ext cx="61913" cy="60325"/>
          </a:xfrm>
          <a:custGeom>
            <a:avLst/>
            <a:gdLst/>
            <a:ahLst/>
            <a:cxnLst>
              <a:cxn ang="0">
                <a:pos x="0" y="0"/>
              </a:cxn>
              <a:cxn ang="0">
                <a:pos x="38" y="20"/>
              </a:cxn>
              <a:cxn ang="0">
                <a:pos x="0" y="38"/>
              </a:cxn>
              <a:cxn ang="0">
                <a:pos x="0" y="0"/>
              </a:cxn>
            </a:cxnLst>
            <a:rect l="0" t="0" r="r" b="b"/>
            <a:pathLst>
              <a:path w="38" h="38">
                <a:moveTo>
                  <a:pt x="0" y="0"/>
                </a:moveTo>
                <a:lnTo>
                  <a:pt x="38" y="20"/>
                </a:lnTo>
                <a:lnTo>
                  <a:pt x="0" y="38"/>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19872" name="Rectangle 32"/>
          <p:cNvSpPr>
            <a:spLocks noChangeArrowheads="1"/>
          </p:cNvSpPr>
          <p:nvPr/>
        </p:nvSpPr>
        <p:spPr bwMode="auto">
          <a:xfrm>
            <a:off x="2982913" y="2336800"/>
            <a:ext cx="1006475" cy="174625"/>
          </a:xfrm>
          <a:prstGeom prst="rect">
            <a:avLst/>
          </a:prstGeom>
          <a:solidFill>
            <a:srgbClr val="FFFFFF"/>
          </a:solidFill>
          <a:ln w="9525">
            <a:noFill/>
            <a:miter lim="800000"/>
            <a:headEnd/>
            <a:tailEnd/>
          </a:ln>
        </p:spPr>
        <p:txBody>
          <a:bodyPr/>
          <a:lstStyle/>
          <a:p>
            <a:endParaRPr lang="en-US"/>
          </a:p>
        </p:txBody>
      </p:sp>
      <p:sp>
        <p:nvSpPr>
          <p:cNvPr id="419873" name="Rectangle 33"/>
          <p:cNvSpPr>
            <a:spLocks noChangeArrowheads="1"/>
          </p:cNvSpPr>
          <p:nvPr/>
        </p:nvSpPr>
        <p:spPr bwMode="auto">
          <a:xfrm>
            <a:off x="2989263" y="2343150"/>
            <a:ext cx="9477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 A )</a:t>
            </a:r>
            <a:endParaRPr lang="en-US" sz="1800" b="0"/>
          </a:p>
        </p:txBody>
      </p:sp>
      <p:sp>
        <p:nvSpPr>
          <p:cNvPr id="419874" name="Freeform 34"/>
          <p:cNvSpPr>
            <a:spLocks/>
          </p:cNvSpPr>
          <p:nvPr/>
        </p:nvSpPr>
        <p:spPr bwMode="auto">
          <a:xfrm>
            <a:off x="1563688" y="2574925"/>
            <a:ext cx="3895725" cy="93663"/>
          </a:xfrm>
          <a:custGeom>
            <a:avLst/>
            <a:gdLst/>
            <a:ahLst/>
            <a:cxnLst>
              <a:cxn ang="0">
                <a:pos x="0" y="59"/>
              </a:cxn>
              <a:cxn ang="0">
                <a:pos x="491" y="36"/>
              </a:cxn>
              <a:cxn ang="0">
                <a:pos x="980" y="18"/>
              </a:cxn>
              <a:cxn ang="0">
                <a:pos x="1471" y="6"/>
              </a:cxn>
              <a:cxn ang="0">
                <a:pos x="1963" y="0"/>
              </a:cxn>
              <a:cxn ang="0">
                <a:pos x="2454" y="0"/>
              </a:cxn>
            </a:cxnLst>
            <a:rect l="0" t="0" r="r" b="b"/>
            <a:pathLst>
              <a:path w="2454" h="59">
                <a:moveTo>
                  <a:pt x="0" y="59"/>
                </a:moveTo>
                <a:lnTo>
                  <a:pt x="491" y="36"/>
                </a:lnTo>
                <a:lnTo>
                  <a:pt x="980" y="18"/>
                </a:lnTo>
                <a:lnTo>
                  <a:pt x="1471" y="6"/>
                </a:lnTo>
                <a:lnTo>
                  <a:pt x="1963" y="0"/>
                </a:lnTo>
                <a:lnTo>
                  <a:pt x="2454" y="0"/>
                </a:lnTo>
              </a:path>
            </a:pathLst>
          </a:custGeom>
          <a:noFill/>
          <a:ln w="3175">
            <a:solidFill>
              <a:srgbClr val="000000"/>
            </a:solidFill>
            <a:prstDash val="solid"/>
            <a:round/>
            <a:headEnd/>
            <a:tailEnd/>
          </a:ln>
        </p:spPr>
        <p:txBody>
          <a:bodyPr/>
          <a:lstStyle/>
          <a:p>
            <a:endParaRPr lang="en-US"/>
          </a:p>
        </p:txBody>
      </p:sp>
      <p:sp>
        <p:nvSpPr>
          <p:cNvPr id="419875" name="Freeform 35"/>
          <p:cNvSpPr>
            <a:spLocks/>
          </p:cNvSpPr>
          <p:nvPr/>
        </p:nvSpPr>
        <p:spPr bwMode="auto">
          <a:xfrm>
            <a:off x="1511300" y="2636838"/>
            <a:ext cx="61913" cy="61912"/>
          </a:xfrm>
          <a:custGeom>
            <a:avLst/>
            <a:gdLst/>
            <a:ahLst/>
            <a:cxnLst>
              <a:cxn ang="0">
                <a:pos x="36" y="0"/>
              </a:cxn>
              <a:cxn ang="0">
                <a:pos x="0" y="22"/>
              </a:cxn>
              <a:cxn ang="0">
                <a:pos x="38" y="39"/>
              </a:cxn>
              <a:cxn ang="0">
                <a:pos x="36" y="0"/>
              </a:cxn>
            </a:cxnLst>
            <a:rect l="0" t="0" r="r" b="b"/>
            <a:pathLst>
              <a:path w="38" h="39">
                <a:moveTo>
                  <a:pt x="36" y="0"/>
                </a:moveTo>
                <a:lnTo>
                  <a:pt x="0" y="22"/>
                </a:lnTo>
                <a:lnTo>
                  <a:pt x="38" y="39"/>
                </a:lnTo>
                <a:lnTo>
                  <a:pt x="36" y="0"/>
                </a:lnTo>
                <a:close/>
              </a:path>
            </a:pathLst>
          </a:custGeom>
          <a:solidFill>
            <a:srgbClr val="000000"/>
          </a:solidFill>
          <a:ln w="3175">
            <a:solidFill>
              <a:srgbClr val="000000"/>
            </a:solidFill>
            <a:prstDash val="solid"/>
            <a:round/>
            <a:headEnd/>
            <a:tailEnd/>
          </a:ln>
        </p:spPr>
        <p:txBody>
          <a:bodyPr/>
          <a:lstStyle/>
          <a:p>
            <a:endParaRPr lang="en-US"/>
          </a:p>
        </p:txBody>
      </p:sp>
      <p:sp>
        <p:nvSpPr>
          <p:cNvPr id="419876" name="Rectangle 36"/>
          <p:cNvSpPr>
            <a:spLocks noChangeArrowheads="1"/>
          </p:cNvSpPr>
          <p:nvPr/>
        </p:nvSpPr>
        <p:spPr bwMode="auto">
          <a:xfrm>
            <a:off x="1992313" y="2535238"/>
            <a:ext cx="1111250" cy="173037"/>
          </a:xfrm>
          <a:prstGeom prst="rect">
            <a:avLst/>
          </a:prstGeom>
          <a:solidFill>
            <a:srgbClr val="FFFFFF"/>
          </a:solidFill>
          <a:ln w="9525">
            <a:noFill/>
            <a:miter lim="800000"/>
            <a:headEnd/>
            <a:tailEnd/>
          </a:ln>
        </p:spPr>
        <p:txBody>
          <a:bodyPr/>
          <a:lstStyle/>
          <a:p>
            <a:endParaRPr lang="en-US"/>
          </a:p>
        </p:txBody>
      </p:sp>
      <p:sp>
        <p:nvSpPr>
          <p:cNvPr id="419877" name="Rectangle 37"/>
          <p:cNvSpPr>
            <a:spLocks noChangeArrowheads="1"/>
          </p:cNvSpPr>
          <p:nvPr/>
        </p:nvSpPr>
        <p:spPr bwMode="auto">
          <a:xfrm>
            <a:off x="2000250" y="2540000"/>
            <a:ext cx="1046163"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A )</a:t>
            </a:r>
            <a:endParaRPr lang="en-US" sz="1800" b="0"/>
          </a:p>
        </p:txBody>
      </p:sp>
      <p:sp>
        <p:nvSpPr>
          <p:cNvPr id="419878" name="Freeform 38"/>
          <p:cNvSpPr>
            <a:spLocks/>
          </p:cNvSpPr>
          <p:nvPr/>
        </p:nvSpPr>
        <p:spPr bwMode="auto">
          <a:xfrm>
            <a:off x="1509713" y="2771775"/>
            <a:ext cx="3895725" cy="95250"/>
          </a:xfrm>
          <a:custGeom>
            <a:avLst/>
            <a:gdLst/>
            <a:ahLst/>
            <a:cxnLst>
              <a:cxn ang="0">
                <a:pos x="0" y="0"/>
              </a:cxn>
              <a:cxn ang="0">
                <a:pos x="614" y="8"/>
              </a:cxn>
              <a:cxn ang="0">
                <a:pos x="1227" y="22"/>
              </a:cxn>
              <a:cxn ang="0">
                <a:pos x="1840" y="38"/>
              </a:cxn>
              <a:cxn ang="0">
                <a:pos x="2454" y="60"/>
              </a:cxn>
            </a:cxnLst>
            <a:rect l="0" t="0" r="r" b="b"/>
            <a:pathLst>
              <a:path w="2454" h="60">
                <a:moveTo>
                  <a:pt x="0" y="0"/>
                </a:moveTo>
                <a:lnTo>
                  <a:pt x="614" y="8"/>
                </a:lnTo>
                <a:lnTo>
                  <a:pt x="1227" y="22"/>
                </a:lnTo>
                <a:lnTo>
                  <a:pt x="1840" y="38"/>
                </a:lnTo>
                <a:lnTo>
                  <a:pt x="2454" y="60"/>
                </a:lnTo>
              </a:path>
            </a:pathLst>
          </a:custGeom>
          <a:noFill/>
          <a:ln w="3175">
            <a:solidFill>
              <a:srgbClr val="000000"/>
            </a:solidFill>
            <a:prstDash val="solid"/>
            <a:round/>
            <a:headEnd/>
            <a:tailEnd/>
          </a:ln>
        </p:spPr>
        <p:txBody>
          <a:bodyPr/>
          <a:lstStyle/>
          <a:p>
            <a:endParaRPr lang="en-US"/>
          </a:p>
        </p:txBody>
      </p:sp>
      <p:sp>
        <p:nvSpPr>
          <p:cNvPr id="419879" name="Freeform 39"/>
          <p:cNvSpPr>
            <a:spLocks/>
          </p:cNvSpPr>
          <p:nvPr/>
        </p:nvSpPr>
        <p:spPr bwMode="auto">
          <a:xfrm>
            <a:off x="5397500" y="2836863"/>
            <a:ext cx="61913" cy="61912"/>
          </a:xfrm>
          <a:custGeom>
            <a:avLst/>
            <a:gdLst/>
            <a:ahLst/>
            <a:cxnLst>
              <a:cxn ang="0">
                <a:pos x="2" y="0"/>
              </a:cxn>
              <a:cxn ang="0">
                <a:pos x="38" y="20"/>
              </a:cxn>
              <a:cxn ang="0">
                <a:pos x="0" y="39"/>
              </a:cxn>
              <a:cxn ang="0">
                <a:pos x="2" y="0"/>
              </a:cxn>
            </a:cxnLst>
            <a:rect l="0" t="0" r="r" b="b"/>
            <a:pathLst>
              <a:path w="38" h="39">
                <a:moveTo>
                  <a:pt x="2" y="0"/>
                </a:moveTo>
                <a:lnTo>
                  <a:pt x="38" y="20"/>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880" name="Rectangle 40"/>
          <p:cNvSpPr>
            <a:spLocks noChangeArrowheads="1"/>
          </p:cNvSpPr>
          <p:nvPr/>
        </p:nvSpPr>
        <p:spPr bwMode="auto">
          <a:xfrm>
            <a:off x="3389313" y="2732088"/>
            <a:ext cx="1276350" cy="174625"/>
          </a:xfrm>
          <a:prstGeom prst="rect">
            <a:avLst/>
          </a:prstGeom>
          <a:solidFill>
            <a:srgbClr val="FFFFFF"/>
          </a:solidFill>
          <a:ln w="9525">
            <a:noFill/>
            <a:miter lim="800000"/>
            <a:headEnd/>
            <a:tailEnd/>
          </a:ln>
        </p:spPr>
        <p:txBody>
          <a:bodyPr/>
          <a:lstStyle/>
          <a:p>
            <a:endParaRPr lang="en-US"/>
          </a:p>
        </p:txBody>
      </p:sp>
      <p:sp>
        <p:nvSpPr>
          <p:cNvPr id="419881" name="Rectangle 41"/>
          <p:cNvSpPr>
            <a:spLocks noChangeArrowheads="1"/>
          </p:cNvSpPr>
          <p:nvPr/>
        </p:nvSpPr>
        <p:spPr bwMode="auto">
          <a:xfrm>
            <a:off x="3397250" y="2738438"/>
            <a:ext cx="947738"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 B )</a:t>
            </a:r>
            <a:endParaRPr lang="en-US" sz="1800" b="0"/>
          </a:p>
        </p:txBody>
      </p:sp>
      <p:sp>
        <p:nvSpPr>
          <p:cNvPr id="419882" name="Freeform 42"/>
          <p:cNvSpPr>
            <a:spLocks/>
          </p:cNvSpPr>
          <p:nvPr/>
        </p:nvSpPr>
        <p:spPr bwMode="auto">
          <a:xfrm>
            <a:off x="1562100" y="2960688"/>
            <a:ext cx="3897313" cy="103187"/>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19883" name="Freeform 43"/>
          <p:cNvSpPr>
            <a:spLocks/>
          </p:cNvSpPr>
          <p:nvPr/>
        </p:nvSpPr>
        <p:spPr bwMode="auto">
          <a:xfrm>
            <a:off x="1509713" y="3032125"/>
            <a:ext cx="63500" cy="60325"/>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884" name="Rectangle 44"/>
          <p:cNvSpPr>
            <a:spLocks noChangeArrowheads="1"/>
          </p:cNvSpPr>
          <p:nvPr/>
        </p:nvSpPr>
        <p:spPr bwMode="auto">
          <a:xfrm>
            <a:off x="1795463" y="2928938"/>
            <a:ext cx="1111250" cy="174625"/>
          </a:xfrm>
          <a:prstGeom prst="rect">
            <a:avLst/>
          </a:prstGeom>
          <a:solidFill>
            <a:srgbClr val="FFFFFF"/>
          </a:solidFill>
          <a:ln w="9525">
            <a:noFill/>
            <a:miter lim="800000"/>
            <a:headEnd/>
            <a:tailEnd/>
          </a:ln>
        </p:spPr>
        <p:txBody>
          <a:bodyPr/>
          <a:lstStyle/>
          <a:p>
            <a:endParaRPr lang="en-US"/>
          </a:p>
        </p:txBody>
      </p:sp>
      <p:sp>
        <p:nvSpPr>
          <p:cNvPr id="419885" name="Rectangle 45"/>
          <p:cNvSpPr>
            <a:spLocks noChangeArrowheads="1"/>
          </p:cNvSpPr>
          <p:nvPr/>
        </p:nvSpPr>
        <p:spPr bwMode="auto">
          <a:xfrm>
            <a:off x="1801813" y="2935288"/>
            <a:ext cx="104775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B )</a:t>
            </a:r>
            <a:endParaRPr lang="en-US" sz="1800" b="0"/>
          </a:p>
        </p:txBody>
      </p:sp>
      <p:sp>
        <p:nvSpPr>
          <p:cNvPr id="419886" name="Freeform 46"/>
          <p:cNvSpPr>
            <a:spLocks/>
          </p:cNvSpPr>
          <p:nvPr/>
        </p:nvSpPr>
        <p:spPr bwMode="auto">
          <a:xfrm>
            <a:off x="1509713" y="3167063"/>
            <a:ext cx="3895725" cy="93662"/>
          </a:xfrm>
          <a:custGeom>
            <a:avLst/>
            <a:gdLst/>
            <a:ahLst/>
            <a:cxnLst>
              <a:cxn ang="0">
                <a:pos x="0" y="0"/>
              </a:cxn>
              <a:cxn ang="0">
                <a:pos x="614" y="8"/>
              </a:cxn>
              <a:cxn ang="0">
                <a:pos x="1227" y="21"/>
              </a:cxn>
              <a:cxn ang="0">
                <a:pos x="1840" y="38"/>
              </a:cxn>
              <a:cxn ang="0">
                <a:pos x="2454" y="59"/>
              </a:cxn>
            </a:cxnLst>
            <a:rect l="0" t="0" r="r" b="b"/>
            <a:pathLst>
              <a:path w="2454" h="59">
                <a:moveTo>
                  <a:pt x="0" y="0"/>
                </a:moveTo>
                <a:lnTo>
                  <a:pt x="614" y="8"/>
                </a:lnTo>
                <a:lnTo>
                  <a:pt x="1227" y="21"/>
                </a:lnTo>
                <a:lnTo>
                  <a:pt x="1840" y="38"/>
                </a:lnTo>
                <a:lnTo>
                  <a:pt x="2454" y="59"/>
                </a:lnTo>
              </a:path>
            </a:pathLst>
          </a:custGeom>
          <a:noFill/>
          <a:ln w="3175">
            <a:solidFill>
              <a:srgbClr val="000000"/>
            </a:solidFill>
            <a:prstDash val="solid"/>
            <a:round/>
            <a:headEnd/>
            <a:tailEnd/>
          </a:ln>
        </p:spPr>
        <p:txBody>
          <a:bodyPr/>
          <a:lstStyle/>
          <a:p>
            <a:endParaRPr lang="en-US"/>
          </a:p>
        </p:txBody>
      </p:sp>
      <p:sp>
        <p:nvSpPr>
          <p:cNvPr id="419887" name="Freeform 47"/>
          <p:cNvSpPr>
            <a:spLocks/>
          </p:cNvSpPr>
          <p:nvPr/>
        </p:nvSpPr>
        <p:spPr bwMode="auto">
          <a:xfrm>
            <a:off x="5397500" y="3232150"/>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888" name="Rectangle 48"/>
          <p:cNvSpPr>
            <a:spLocks noChangeArrowheads="1"/>
          </p:cNvSpPr>
          <p:nvPr/>
        </p:nvSpPr>
        <p:spPr bwMode="auto">
          <a:xfrm>
            <a:off x="3389313" y="3127375"/>
            <a:ext cx="1276350" cy="173038"/>
          </a:xfrm>
          <a:prstGeom prst="rect">
            <a:avLst/>
          </a:prstGeom>
          <a:solidFill>
            <a:srgbClr val="FFFFFF"/>
          </a:solidFill>
          <a:ln w="9525">
            <a:noFill/>
            <a:miter lim="800000"/>
            <a:headEnd/>
            <a:tailEnd/>
          </a:ln>
        </p:spPr>
        <p:txBody>
          <a:bodyPr/>
          <a:lstStyle/>
          <a:p>
            <a:endParaRPr lang="en-US"/>
          </a:p>
        </p:txBody>
      </p:sp>
      <p:sp>
        <p:nvSpPr>
          <p:cNvPr id="419889" name="Rectangle 49"/>
          <p:cNvSpPr>
            <a:spLocks noChangeArrowheads="1"/>
          </p:cNvSpPr>
          <p:nvPr/>
        </p:nvSpPr>
        <p:spPr bwMode="auto">
          <a:xfrm>
            <a:off x="3397250" y="3132138"/>
            <a:ext cx="120015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(T.E.1.1)</a:t>
            </a:r>
          </a:p>
        </p:txBody>
      </p:sp>
      <p:sp>
        <p:nvSpPr>
          <p:cNvPr id="419890" name="Freeform 50"/>
          <p:cNvSpPr>
            <a:spLocks/>
          </p:cNvSpPr>
          <p:nvPr/>
        </p:nvSpPr>
        <p:spPr bwMode="auto">
          <a:xfrm>
            <a:off x="1562100" y="3360738"/>
            <a:ext cx="3897313" cy="98425"/>
          </a:xfrm>
          <a:custGeom>
            <a:avLst/>
            <a:gdLst/>
            <a:ahLst/>
            <a:cxnLst>
              <a:cxn ang="0">
                <a:pos x="0" y="62"/>
              </a:cxn>
              <a:cxn ang="0">
                <a:pos x="491" y="37"/>
              </a:cxn>
              <a:cxn ang="0">
                <a:pos x="982" y="19"/>
              </a:cxn>
              <a:cxn ang="0">
                <a:pos x="1473" y="7"/>
              </a:cxn>
              <a:cxn ang="0">
                <a:pos x="1963" y="0"/>
              </a:cxn>
              <a:cxn ang="0">
                <a:pos x="2454" y="2"/>
              </a:cxn>
            </a:cxnLst>
            <a:rect l="0" t="0" r="r" b="b"/>
            <a:pathLst>
              <a:path w="2454" h="62">
                <a:moveTo>
                  <a:pt x="0" y="62"/>
                </a:moveTo>
                <a:lnTo>
                  <a:pt x="491" y="37"/>
                </a:lnTo>
                <a:lnTo>
                  <a:pt x="982" y="19"/>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19891" name="Freeform 51"/>
          <p:cNvSpPr>
            <a:spLocks/>
          </p:cNvSpPr>
          <p:nvPr/>
        </p:nvSpPr>
        <p:spPr bwMode="auto">
          <a:xfrm>
            <a:off x="1509713" y="3427413"/>
            <a:ext cx="63500" cy="60325"/>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892" name="Rectangle 52"/>
          <p:cNvSpPr>
            <a:spLocks noChangeArrowheads="1"/>
          </p:cNvSpPr>
          <p:nvPr/>
        </p:nvSpPr>
        <p:spPr bwMode="auto">
          <a:xfrm>
            <a:off x="1773238" y="3324225"/>
            <a:ext cx="1450975" cy="174625"/>
          </a:xfrm>
          <a:prstGeom prst="rect">
            <a:avLst/>
          </a:prstGeom>
          <a:solidFill>
            <a:srgbClr val="FFFFFF"/>
          </a:solidFill>
          <a:ln w="9525">
            <a:noFill/>
            <a:miter lim="800000"/>
            <a:headEnd/>
            <a:tailEnd/>
          </a:ln>
        </p:spPr>
        <p:txBody>
          <a:bodyPr/>
          <a:lstStyle/>
          <a:p>
            <a:endParaRPr lang="en-US"/>
          </a:p>
        </p:txBody>
      </p:sp>
      <p:sp>
        <p:nvSpPr>
          <p:cNvPr id="419893" name="Rectangle 53"/>
          <p:cNvSpPr>
            <a:spLocks noChangeArrowheads="1"/>
          </p:cNvSpPr>
          <p:nvPr/>
        </p:nvSpPr>
        <p:spPr bwMode="auto">
          <a:xfrm>
            <a:off x="1782763" y="3330575"/>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T.E.1.1 )</a:t>
            </a:r>
            <a:endParaRPr lang="en-US" sz="1800" b="0"/>
          </a:p>
        </p:txBody>
      </p:sp>
      <p:sp>
        <p:nvSpPr>
          <p:cNvPr id="419894" name="Freeform 54"/>
          <p:cNvSpPr>
            <a:spLocks/>
          </p:cNvSpPr>
          <p:nvPr/>
        </p:nvSpPr>
        <p:spPr bwMode="auto">
          <a:xfrm>
            <a:off x="1509713" y="3560763"/>
            <a:ext cx="3895725" cy="95250"/>
          </a:xfrm>
          <a:custGeom>
            <a:avLst/>
            <a:gdLst/>
            <a:ahLst/>
            <a:cxnLst>
              <a:cxn ang="0">
                <a:pos x="0" y="0"/>
              </a:cxn>
              <a:cxn ang="0">
                <a:pos x="614" y="5"/>
              </a:cxn>
              <a:cxn ang="0">
                <a:pos x="1227" y="19"/>
              </a:cxn>
              <a:cxn ang="0">
                <a:pos x="1840" y="37"/>
              </a:cxn>
              <a:cxn ang="0">
                <a:pos x="2454" y="60"/>
              </a:cxn>
            </a:cxnLst>
            <a:rect l="0" t="0" r="r" b="b"/>
            <a:pathLst>
              <a:path w="2454" h="60">
                <a:moveTo>
                  <a:pt x="0" y="0"/>
                </a:moveTo>
                <a:lnTo>
                  <a:pt x="614" y="5"/>
                </a:lnTo>
                <a:lnTo>
                  <a:pt x="1227" y="19"/>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19895" name="Freeform 55"/>
          <p:cNvSpPr>
            <a:spLocks/>
          </p:cNvSpPr>
          <p:nvPr/>
        </p:nvSpPr>
        <p:spPr bwMode="auto">
          <a:xfrm>
            <a:off x="5397500" y="3627438"/>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896" name="Rectangle 56"/>
          <p:cNvSpPr>
            <a:spLocks noChangeArrowheads="1"/>
          </p:cNvSpPr>
          <p:nvPr/>
        </p:nvSpPr>
        <p:spPr bwMode="auto">
          <a:xfrm>
            <a:off x="3386138" y="3522663"/>
            <a:ext cx="1579562" cy="173037"/>
          </a:xfrm>
          <a:prstGeom prst="rect">
            <a:avLst/>
          </a:prstGeom>
          <a:solidFill>
            <a:srgbClr val="FFFFFF"/>
          </a:solidFill>
          <a:ln w="9525">
            <a:noFill/>
            <a:miter lim="800000"/>
            <a:headEnd/>
            <a:tailEnd/>
          </a:ln>
        </p:spPr>
        <p:txBody>
          <a:bodyPr/>
          <a:lstStyle/>
          <a:p>
            <a:endParaRPr lang="en-US"/>
          </a:p>
        </p:txBody>
      </p:sp>
      <p:sp>
        <p:nvSpPr>
          <p:cNvPr id="419897" name="Rectangle 57"/>
          <p:cNvSpPr>
            <a:spLocks noChangeArrowheads="1"/>
          </p:cNvSpPr>
          <p:nvPr/>
        </p:nvSpPr>
        <p:spPr bwMode="auto">
          <a:xfrm>
            <a:off x="3395663" y="3527425"/>
            <a:ext cx="120015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(T.E.1.2)</a:t>
            </a:r>
            <a:endParaRPr lang="en-US" sz="1800" b="0"/>
          </a:p>
        </p:txBody>
      </p:sp>
      <p:sp>
        <p:nvSpPr>
          <p:cNvPr id="419898" name="Freeform 58"/>
          <p:cNvSpPr>
            <a:spLocks/>
          </p:cNvSpPr>
          <p:nvPr/>
        </p:nvSpPr>
        <p:spPr bwMode="auto">
          <a:xfrm>
            <a:off x="1562100" y="3756025"/>
            <a:ext cx="3897313" cy="96838"/>
          </a:xfrm>
          <a:custGeom>
            <a:avLst/>
            <a:gdLst/>
            <a:ahLst/>
            <a:cxnLst>
              <a:cxn ang="0">
                <a:pos x="0" y="61"/>
              </a:cxn>
              <a:cxn ang="0">
                <a:pos x="491" y="37"/>
              </a:cxn>
              <a:cxn ang="0">
                <a:pos x="982" y="18"/>
              </a:cxn>
              <a:cxn ang="0">
                <a:pos x="1473" y="7"/>
              </a:cxn>
              <a:cxn ang="0">
                <a:pos x="1963" y="0"/>
              </a:cxn>
              <a:cxn ang="0">
                <a:pos x="2454" y="2"/>
              </a:cxn>
            </a:cxnLst>
            <a:rect l="0" t="0" r="r" b="b"/>
            <a:pathLst>
              <a:path w="2454" h="61">
                <a:moveTo>
                  <a:pt x="0" y="61"/>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19899" name="Freeform 59"/>
          <p:cNvSpPr>
            <a:spLocks/>
          </p:cNvSpPr>
          <p:nvPr/>
        </p:nvSpPr>
        <p:spPr bwMode="auto">
          <a:xfrm>
            <a:off x="1509713" y="3822700"/>
            <a:ext cx="63500" cy="60325"/>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00" name="Rectangle 60"/>
          <p:cNvSpPr>
            <a:spLocks noChangeArrowheads="1"/>
          </p:cNvSpPr>
          <p:nvPr/>
        </p:nvSpPr>
        <p:spPr bwMode="auto">
          <a:xfrm>
            <a:off x="1773238" y="3719513"/>
            <a:ext cx="1450975" cy="173037"/>
          </a:xfrm>
          <a:prstGeom prst="rect">
            <a:avLst/>
          </a:prstGeom>
          <a:solidFill>
            <a:srgbClr val="FFFFFF"/>
          </a:solidFill>
          <a:ln w="9525">
            <a:noFill/>
            <a:miter lim="800000"/>
            <a:headEnd/>
            <a:tailEnd/>
          </a:ln>
        </p:spPr>
        <p:txBody>
          <a:bodyPr/>
          <a:lstStyle/>
          <a:p>
            <a:endParaRPr lang="en-US"/>
          </a:p>
        </p:txBody>
      </p:sp>
      <p:sp>
        <p:nvSpPr>
          <p:cNvPr id="419901" name="Rectangle 61"/>
          <p:cNvSpPr>
            <a:spLocks noChangeArrowheads="1"/>
          </p:cNvSpPr>
          <p:nvPr/>
        </p:nvSpPr>
        <p:spPr bwMode="auto">
          <a:xfrm>
            <a:off x="1782763" y="3724275"/>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T.E.1.2 )</a:t>
            </a:r>
            <a:endParaRPr lang="en-US" sz="1800" b="0"/>
          </a:p>
        </p:txBody>
      </p:sp>
      <p:sp>
        <p:nvSpPr>
          <p:cNvPr id="419902" name="Freeform 62"/>
          <p:cNvSpPr>
            <a:spLocks/>
          </p:cNvSpPr>
          <p:nvPr/>
        </p:nvSpPr>
        <p:spPr bwMode="auto">
          <a:xfrm>
            <a:off x="1509713" y="3956050"/>
            <a:ext cx="3895725" cy="9525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19903" name="Freeform 63"/>
          <p:cNvSpPr>
            <a:spLocks/>
          </p:cNvSpPr>
          <p:nvPr/>
        </p:nvSpPr>
        <p:spPr bwMode="auto">
          <a:xfrm>
            <a:off x="5397500" y="4022725"/>
            <a:ext cx="61913" cy="60325"/>
          </a:xfrm>
          <a:custGeom>
            <a:avLst/>
            <a:gdLst/>
            <a:ahLst/>
            <a:cxnLst>
              <a:cxn ang="0">
                <a:pos x="2" y="0"/>
              </a:cxn>
              <a:cxn ang="0">
                <a:pos x="38" y="19"/>
              </a:cxn>
              <a:cxn ang="0">
                <a:pos x="0" y="38"/>
              </a:cxn>
              <a:cxn ang="0">
                <a:pos x="2" y="0"/>
              </a:cxn>
            </a:cxnLst>
            <a:rect l="0" t="0" r="r" b="b"/>
            <a:pathLst>
              <a:path w="38" h="38">
                <a:moveTo>
                  <a:pt x="2" y="0"/>
                </a:moveTo>
                <a:lnTo>
                  <a:pt x="38" y="19"/>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904" name="Rectangle 64"/>
          <p:cNvSpPr>
            <a:spLocks noChangeArrowheads="1"/>
          </p:cNvSpPr>
          <p:nvPr/>
        </p:nvSpPr>
        <p:spPr bwMode="auto">
          <a:xfrm>
            <a:off x="3386138" y="3916363"/>
            <a:ext cx="1579562" cy="174625"/>
          </a:xfrm>
          <a:prstGeom prst="rect">
            <a:avLst/>
          </a:prstGeom>
          <a:solidFill>
            <a:srgbClr val="FFFFFF"/>
          </a:solidFill>
          <a:ln w="9525">
            <a:noFill/>
            <a:miter lim="800000"/>
            <a:headEnd/>
            <a:tailEnd/>
          </a:ln>
        </p:spPr>
        <p:txBody>
          <a:bodyPr/>
          <a:lstStyle/>
          <a:p>
            <a:endParaRPr lang="en-US"/>
          </a:p>
        </p:txBody>
      </p:sp>
      <p:sp>
        <p:nvSpPr>
          <p:cNvPr id="419905" name="Rectangle 65"/>
          <p:cNvSpPr>
            <a:spLocks noChangeArrowheads="1"/>
          </p:cNvSpPr>
          <p:nvPr/>
        </p:nvSpPr>
        <p:spPr bwMode="auto">
          <a:xfrm>
            <a:off x="3395663" y="3922713"/>
            <a:ext cx="120015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(T.E.2.1)</a:t>
            </a:r>
            <a:endParaRPr lang="en-US" sz="1800" b="0"/>
          </a:p>
        </p:txBody>
      </p:sp>
      <p:sp>
        <p:nvSpPr>
          <p:cNvPr id="419906" name="Freeform 66"/>
          <p:cNvSpPr>
            <a:spLocks/>
          </p:cNvSpPr>
          <p:nvPr/>
        </p:nvSpPr>
        <p:spPr bwMode="auto">
          <a:xfrm>
            <a:off x="1562100" y="4151313"/>
            <a:ext cx="3897313" cy="96837"/>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19907" name="Freeform 67"/>
          <p:cNvSpPr>
            <a:spLocks/>
          </p:cNvSpPr>
          <p:nvPr/>
        </p:nvSpPr>
        <p:spPr bwMode="auto">
          <a:xfrm>
            <a:off x="1509713" y="4216400"/>
            <a:ext cx="63500" cy="60325"/>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08" name="Rectangle 68"/>
          <p:cNvSpPr>
            <a:spLocks noChangeArrowheads="1"/>
          </p:cNvSpPr>
          <p:nvPr/>
        </p:nvSpPr>
        <p:spPr bwMode="auto">
          <a:xfrm>
            <a:off x="1773238" y="4114800"/>
            <a:ext cx="1450975" cy="173038"/>
          </a:xfrm>
          <a:prstGeom prst="rect">
            <a:avLst/>
          </a:prstGeom>
          <a:solidFill>
            <a:srgbClr val="FFFFFF"/>
          </a:solidFill>
          <a:ln w="9525">
            <a:noFill/>
            <a:miter lim="800000"/>
            <a:headEnd/>
            <a:tailEnd/>
          </a:ln>
        </p:spPr>
        <p:txBody>
          <a:bodyPr/>
          <a:lstStyle/>
          <a:p>
            <a:endParaRPr lang="en-US"/>
          </a:p>
        </p:txBody>
      </p:sp>
      <p:sp>
        <p:nvSpPr>
          <p:cNvPr id="419909" name="Rectangle 69"/>
          <p:cNvSpPr>
            <a:spLocks noChangeArrowheads="1"/>
          </p:cNvSpPr>
          <p:nvPr/>
        </p:nvSpPr>
        <p:spPr bwMode="auto">
          <a:xfrm>
            <a:off x="1782763" y="4119563"/>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T.E.2.1 )</a:t>
            </a:r>
            <a:endParaRPr lang="en-US" sz="1800" b="0"/>
          </a:p>
        </p:txBody>
      </p:sp>
      <p:sp>
        <p:nvSpPr>
          <p:cNvPr id="419910" name="Freeform 70"/>
          <p:cNvSpPr>
            <a:spLocks/>
          </p:cNvSpPr>
          <p:nvPr/>
        </p:nvSpPr>
        <p:spPr bwMode="auto">
          <a:xfrm>
            <a:off x="1509713" y="4351338"/>
            <a:ext cx="3895725" cy="9525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19911" name="Freeform 71"/>
          <p:cNvSpPr>
            <a:spLocks/>
          </p:cNvSpPr>
          <p:nvPr/>
        </p:nvSpPr>
        <p:spPr bwMode="auto">
          <a:xfrm>
            <a:off x="5397500" y="4416425"/>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912" name="Rectangle 72"/>
          <p:cNvSpPr>
            <a:spLocks noChangeArrowheads="1"/>
          </p:cNvSpPr>
          <p:nvPr/>
        </p:nvSpPr>
        <p:spPr bwMode="auto">
          <a:xfrm>
            <a:off x="3386138" y="4311650"/>
            <a:ext cx="1579562" cy="173038"/>
          </a:xfrm>
          <a:prstGeom prst="rect">
            <a:avLst/>
          </a:prstGeom>
          <a:solidFill>
            <a:srgbClr val="FFFFFF"/>
          </a:solidFill>
          <a:ln w="9525">
            <a:noFill/>
            <a:miter lim="800000"/>
            <a:headEnd/>
            <a:tailEnd/>
          </a:ln>
        </p:spPr>
        <p:txBody>
          <a:bodyPr/>
          <a:lstStyle/>
          <a:p>
            <a:endParaRPr lang="en-US"/>
          </a:p>
        </p:txBody>
      </p:sp>
      <p:sp>
        <p:nvSpPr>
          <p:cNvPr id="419913" name="Rectangle 73"/>
          <p:cNvSpPr>
            <a:spLocks noChangeArrowheads="1"/>
          </p:cNvSpPr>
          <p:nvPr/>
        </p:nvSpPr>
        <p:spPr bwMode="auto">
          <a:xfrm>
            <a:off x="3395663" y="4318000"/>
            <a:ext cx="120015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(T.E.2.2)</a:t>
            </a:r>
            <a:endParaRPr lang="en-US" sz="1800" b="0"/>
          </a:p>
        </p:txBody>
      </p:sp>
      <p:sp>
        <p:nvSpPr>
          <p:cNvPr id="419914" name="Freeform 74"/>
          <p:cNvSpPr>
            <a:spLocks/>
          </p:cNvSpPr>
          <p:nvPr/>
        </p:nvSpPr>
        <p:spPr bwMode="auto">
          <a:xfrm>
            <a:off x="1562100" y="4546600"/>
            <a:ext cx="3897313" cy="96838"/>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19915" name="Freeform 75"/>
          <p:cNvSpPr>
            <a:spLocks/>
          </p:cNvSpPr>
          <p:nvPr/>
        </p:nvSpPr>
        <p:spPr bwMode="auto">
          <a:xfrm>
            <a:off x="1509713" y="4611688"/>
            <a:ext cx="63500" cy="60325"/>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16" name="Rectangle 76"/>
          <p:cNvSpPr>
            <a:spLocks noChangeArrowheads="1"/>
          </p:cNvSpPr>
          <p:nvPr/>
        </p:nvSpPr>
        <p:spPr bwMode="auto">
          <a:xfrm>
            <a:off x="1773238" y="4508500"/>
            <a:ext cx="1450975" cy="174625"/>
          </a:xfrm>
          <a:prstGeom prst="rect">
            <a:avLst/>
          </a:prstGeom>
          <a:solidFill>
            <a:srgbClr val="FFFFFF"/>
          </a:solidFill>
          <a:ln w="9525">
            <a:noFill/>
            <a:miter lim="800000"/>
            <a:headEnd/>
            <a:tailEnd/>
          </a:ln>
        </p:spPr>
        <p:txBody>
          <a:bodyPr/>
          <a:lstStyle/>
          <a:p>
            <a:endParaRPr lang="en-US"/>
          </a:p>
        </p:txBody>
      </p:sp>
      <p:sp>
        <p:nvSpPr>
          <p:cNvPr id="419917" name="Rectangle 77"/>
          <p:cNvSpPr>
            <a:spLocks noChangeArrowheads="1"/>
          </p:cNvSpPr>
          <p:nvPr/>
        </p:nvSpPr>
        <p:spPr bwMode="auto">
          <a:xfrm>
            <a:off x="1782763" y="4514850"/>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T.E.2.2 )</a:t>
            </a:r>
            <a:endParaRPr lang="en-US" sz="1800" b="0"/>
          </a:p>
        </p:txBody>
      </p:sp>
      <p:sp>
        <p:nvSpPr>
          <p:cNvPr id="419918" name="Freeform 78"/>
          <p:cNvSpPr>
            <a:spLocks/>
          </p:cNvSpPr>
          <p:nvPr/>
        </p:nvSpPr>
        <p:spPr bwMode="auto">
          <a:xfrm>
            <a:off x="1509713" y="4746625"/>
            <a:ext cx="3895725" cy="93663"/>
          </a:xfrm>
          <a:custGeom>
            <a:avLst/>
            <a:gdLst/>
            <a:ahLst/>
            <a:cxnLst>
              <a:cxn ang="0">
                <a:pos x="0" y="0"/>
              </a:cxn>
              <a:cxn ang="0">
                <a:pos x="614" y="4"/>
              </a:cxn>
              <a:cxn ang="0">
                <a:pos x="1227" y="18"/>
              </a:cxn>
              <a:cxn ang="0">
                <a:pos x="1840" y="36"/>
              </a:cxn>
              <a:cxn ang="0">
                <a:pos x="2454" y="59"/>
              </a:cxn>
            </a:cxnLst>
            <a:rect l="0" t="0" r="r" b="b"/>
            <a:pathLst>
              <a:path w="2454" h="59">
                <a:moveTo>
                  <a:pt x="0" y="0"/>
                </a:moveTo>
                <a:lnTo>
                  <a:pt x="614" y="4"/>
                </a:lnTo>
                <a:lnTo>
                  <a:pt x="1227" y="18"/>
                </a:lnTo>
                <a:lnTo>
                  <a:pt x="1840" y="36"/>
                </a:lnTo>
                <a:lnTo>
                  <a:pt x="2454" y="59"/>
                </a:lnTo>
              </a:path>
            </a:pathLst>
          </a:custGeom>
          <a:noFill/>
          <a:ln w="3175">
            <a:solidFill>
              <a:srgbClr val="000000"/>
            </a:solidFill>
            <a:prstDash val="solid"/>
            <a:round/>
            <a:headEnd/>
            <a:tailEnd/>
          </a:ln>
        </p:spPr>
        <p:txBody>
          <a:bodyPr/>
          <a:lstStyle/>
          <a:p>
            <a:endParaRPr lang="en-US"/>
          </a:p>
        </p:txBody>
      </p:sp>
      <p:sp>
        <p:nvSpPr>
          <p:cNvPr id="419919" name="Freeform 79"/>
          <p:cNvSpPr>
            <a:spLocks/>
          </p:cNvSpPr>
          <p:nvPr/>
        </p:nvSpPr>
        <p:spPr bwMode="auto">
          <a:xfrm>
            <a:off x="5397500" y="4811713"/>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920" name="Rectangle 80"/>
          <p:cNvSpPr>
            <a:spLocks noChangeArrowheads="1"/>
          </p:cNvSpPr>
          <p:nvPr/>
        </p:nvSpPr>
        <p:spPr bwMode="auto">
          <a:xfrm>
            <a:off x="3386138" y="4706938"/>
            <a:ext cx="1579562" cy="173037"/>
          </a:xfrm>
          <a:prstGeom prst="rect">
            <a:avLst/>
          </a:prstGeom>
          <a:solidFill>
            <a:srgbClr val="FFFFFF"/>
          </a:solidFill>
          <a:ln w="9525">
            <a:noFill/>
            <a:miter lim="800000"/>
            <a:headEnd/>
            <a:tailEnd/>
          </a:ln>
        </p:spPr>
        <p:txBody>
          <a:bodyPr/>
          <a:lstStyle/>
          <a:p>
            <a:endParaRPr lang="en-US"/>
          </a:p>
        </p:txBody>
      </p:sp>
      <p:sp>
        <p:nvSpPr>
          <p:cNvPr id="419921" name="Rectangle 81"/>
          <p:cNvSpPr>
            <a:spLocks noChangeArrowheads="1"/>
          </p:cNvSpPr>
          <p:nvPr/>
        </p:nvSpPr>
        <p:spPr bwMode="auto">
          <a:xfrm>
            <a:off x="3395663" y="4711700"/>
            <a:ext cx="123348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(T.E.3.1 )</a:t>
            </a:r>
            <a:endParaRPr lang="en-US" sz="1800" b="0"/>
          </a:p>
        </p:txBody>
      </p:sp>
      <p:sp>
        <p:nvSpPr>
          <p:cNvPr id="419922" name="Freeform 82"/>
          <p:cNvSpPr>
            <a:spLocks/>
          </p:cNvSpPr>
          <p:nvPr/>
        </p:nvSpPr>
        <p:spPr bwMode="auto">
          <a:xfrm>
            <a:off x="1562100" y="4940300"/>
            <a:ext cx="3897313" cy="98425"/>
          </a:xfrm>
          <a:custGeom>
            <a:avLst/>
            <a:gdLst/>
            <a:ahLst/>
            <a:cxnLst>
              <a:cxn ang="0">
                <a:pos x="0" y="62"/>
              </a:cxn>
              <a:cxn ang="0">
                <a:pos x="491" y="37"/>
              </a:cxn>
              <a:cxn ang="0">
                <a:pos x="982" y="18"/>
              </a:cxn>
              <a:cxn ang="0">
                <a:pos x="1473" y="7"/>
              </a:cxn>
              <a:cxn ang="0">
                <a:pos x="1963" y="0"/>
              </a:cxn>
              <a:cxn ang="0">
                <a:pos x="2454" y="2"/>
              </a:cxn>
            </a:cxnLst>
            <a:rect l="0" t="0" r="r" b="b"/>
            <a:pathLst>
              <a:path w="2454" h="62">
                <a:moveTo>
                  <a:pt x="0" y="62"/>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19923" name="Freeform 83"/>
          <p:cNvSpPr>
            <a:spLocks/>
          </p:cNvSpPr>
          <p:nvPr/>
        </p:nvSpPr>
        <p:spPr bwMode="auto">
          <a:xfrm>
            <a:off x="1509713" y="5006975"/>
            <a:ext cx="63500" cy="60325"/>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24" name="Rectangle 84"/>
          <p:cNvSpPr>
            <a:spLocks noChangeArrowheads="1"/>
          </p:cNvSpPr>
          <p:nvPr/>
        </p:nvSpPr>
        <p:spPr bwMode="auto">
          <a:xfrm>
            <a:off x="1773238" y="4903788"/>
            <a:ext cx="1450975" cy="173037"/>
          </a:xfrm>
          <a:prstGeom prst="rect">
            <a:avLst/>
          </a:prstGeom>
          <a:solidFill>
            <a:srgbClr val="FFFFFF"/>
          </a:solidFill>
          <a:ln w="9525">
            <a:noFill/>
            <a:miter lim="800000"/>
            <a:headEnd/>
            <a:tailEnd/>
          </a:ln>
        </p:spPr>
        <p:txBody>
          <a:bodyPr/>
          <a:lstStyle/>
          <a:p>
            <a:endParaRPr lang="en-US"/>
          </a:p>
        </p:txBody>
      </p:sp>
      <p:sp>
        <p:nvSpPr>
          <p:cNvPr id="419925" name="Rectangle 85"/>
          <p:cNvSpPr>
            <a:spLocks noChangeArrowheads="1"/>
          </p:cNvSpPr>
          <p:nvPr/>
        </p:nvSpPr>
        <p:spPr bwMode="auto">
          <a:xfrm>
            <a:off x="1782763" y="4910138"/>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T.E.3.1 )</a:t>
            </a:r>
            <a:endParaRPr lang="en-US" sz="1800" b="0"/>
          </a:p>
        </p:txBody>
      </p:sp>
      <p:sp>
        <p:nvSpPr>
          <p:cNvPr id="419926" name="Freeform 86"/>
          <p:cNvSpPr>
            <a:spLocks/>
          </p:cNvSpPr>
          <p:nvPr/>
        </p:nvSpPr>
        <p:spPr bwMode="auto">
          <a:xfrm>
            <a:off x="1509713" y="5140325"/>
            <a:ext cx="3895725" cy="9525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19927" name="Freeform 87"/>
          <p:cNvSpPr>
            <a:spLocks/>
          </p:cNvSpPr>
          <p:nvPr/>
        </p:nvSpPr>
        <p:spPr bwMode="auto">
          <a:xfrm>
            <a:off x="5397500" y="5207000"/>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928" name="Rectangle 88"/>
          <p:cNvSpPr>
            <a:spLocks noChangeArrowheads="1"/>
          </p:cNvSpPr>
          <p:nvPr/>
        </p:nvSpPr>
        <p:spPr bwMode="auto">
          <a:xfrm>
            <a:off x="3386138" y="5100638"/>
            <a:ext cx="1579562" cy="174625"/>
          </a:xfrm>
          <a:prstGeom prst="rect">
            <a:avLst/>
          </a:prstGeom>
          <a:solidFill>
            <a:srgbClr val="FFFFFF"/>
          </a:solidFill>
          <a:ln w="9525">
            <a:noFill/>
            <a:miter lim="800000"/>
            <a:headEnd/>
            <a:tailEnd/>
          </a:ln>
        </p:spPr>
        <p:txBody>
          <a:bodyPr/>
          <a:lstStyle/>
          <a:p>
            <a:endParaRPr lang="en-US"/>
          </a:p>
        </p:txBody>
      </p:sp>
      <p:sp>
        <p:nvSpPr>
          <p:cNvPr id="419929" name="Rectangle 89"/>
          <p:cNvSpPr>
            <a:spLocks noChangeArrowheads="1"/>
          </p:cNvSpPr>
          <p:nvPr/>
        </p:nvSpPr>
        <p:spPr bwMode="auto">
          <a:xfrm>
            <a:off x="3395663" y="5106988"/>
            <a:ext cx="123348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(T.E.3.2 )</a:t>
            </a:r>
            <a:endParaRPr lang="en-US" sz="1800" b="0"/>
          </a:p>
        </p:txBody>
      </p:sp>
      <p:sp>
        <p:nvSpPr>
          <p:cNvPr id="419930" name="Freeform 90"/>
          <p:cNvSpPr>
            <a:spLocks/>
          </p:cNvSpPr>
          <p:nvPr/>
        </p:nvSpPr>
        <p:spPr bwMode="auto">
          <a:xfrm>
            <a:off x="1562100" y="5335588"/>
            <a:ext cx="3897313" cy="96837"/>
          </a:xfrm>
          <a:custGeom>
            <a:avLst/>
            <a:gdLst/>
            <a:ahLst/>
            <a:cxnLst>
              <a:cxn ang="0">
                <a:pos x="0" y="61"/>
              </a:cxn>
              <a:cxn ang="0">
                <a:pos x="491" y="36"/>
              </a:cxn>
              <a:cxn ang="0">
                <a:pos x="982" y="18"/>
              </a:cxn>
              <a:cxn ang="0">
                <a:pos x="1473" y="7"/>
              </a:cxn>
              <a:cxn ang="0">
                <a:pos x="1963" y="0"/>
              </a:cxn>
              <a:cxn ang="0">
                <a:pos x="2454" y="2"/>
              </a:cxn>
            </a:cxnLst>
            <a:rect l="0" t="0" r="r" b="b"/>
            <a:pathLst>
              <a:path w="2454" h="61">
                <a:moveTo>
                  <a:pt x="0" y="61"/>
                </a:moveTo>
                <a:lnTo>
                  <a:pt x="491" y="36"/>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19931" name="Freeform 91"/>
          <p:cNvSpPr>
            <a:spLocks/>
          </p:cNvSpPr>
          <p:nvPr/>
        </p:nvSpPr>
        <p:spPr bwMode="auto">
          <a:xfrm>
            <a:off x="1509713" y="5400675"/>
            <a:ext cx="63500" cy="60325"/>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32" name="Rectangle 92"/>
          <p:cNvSpPr>
            <a:spLocks noChangeArrowheads="1"/>
          </p:cNvSpPr>
          <p:nvPr/>
        </p:nvSpPr>
        <p:spPr bwMode="auto">
          <a:xfrm>
            <a:off x="1773238" y="5299075"/>
            <a:ext cx="1450975" cy="173038"/>
          </a:xfrm>
          <a:prstGeom prst="rect">
            <a:avLst/>
          </a:prstGeom>
          <a:solidFill>
            <a:srgbClr val="FFFFFF"/>
          </a:solidFill>
          <a:ln w="9525">
            <a:noFill/>
            <a:miter lim="800000"/>
            <a:headEnd/>
            <a:tailEnd/>
          </a:ln>
        </p:spPr>
        <p:txBody>
          <a:bodyPr/>
          <a:lstStyle/>
          <a:p>
            <a:endParaRPr lang="en-US"/>
          </a:p>
        </p:txBody>
      </p:sp>
      <p:sp>
        <p:nvSpPr>
          <p:cNvPr id="419933" name="Rectangle 93"/>
          <p:cNvSpPr>
            <a:spLocks noChangeArrowheads="1"/>
          </p:cNvSpPr>
          <p:nvPr/>
        </p:nvSpPr>
        <p:spPr bwMode="auto">
          <a:xfrm>
            <a:off x="1782763" y="5303838"/>
            <a:ext cx="1366837"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T.E.3.2 )</a:t>
            </a:r>
            <a:endParaRPr lang="en-US" sz="1800" b="0"/>
          </a:p>
        </p:txBody>
      </p:sp>
      <p:sp>
        <p:nvSpPr>
          <p:cNvPr id="419934" name="Freeform 94"/>
          <p:cNvSpPr>
            <a:spLocks/>
          </p:cNvSpPr>
          <p:nvPr/>
        </p:nvSpPr>
        <p:spPr bwMode="auto">
          <a:xfrm>
            <a:off x="1509713" y="5535613"/>
            <a:ext cx="3895725" cy="9525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19935" name="Freeform 95"/>
          <p:cNvSpPr>
            <a:spLocks/>
          </p:cNvSpPr>
          <p:nvPr/>
        </p:nvSpPr>
        <p:spPr bwMode="auto">
          <a:xfrm>
            <a:off x="5397500" y="5600700"/>
            <a:ext cx="61913" cy="60325"/>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19936" name="Rectangle 96"/>
          <p:cNvSpPr>
            <a:spLocks noChangeArrowheads="1"/>
          </p:cNvSpPr>
          <p:nvPr/>
        </p:nvSpPr>
        <p:spPr bwMode="auto">
          <a:xfrm>
            <a:off x="3386138" y="5495925"/>
            <a:ext cx="1579562" cy="173038"/>
          </a:xfrm>
          <a:prstGeom prst="rect">
            <a:avLst/>
          </a:prstGeom>
          <a:solidFill>
            <a:srgbClr val="FFFFFF"/>
          </a:solidFill>
          <a:ln w="9525">
            <a:noFill/>
            <a:miter lim="800000"/>
            <a:headEnd/>
            <a:tailEnd/>
          </a:ln>
        </p:spPr>
        <p:txBody>
          <a:bodyPr/>
          <a:lstStyle/>
          <a:p>
            <a:endParaRPr lang="en-US"/>
          </a:p>
        </p:txBody>
      </p:sp>
      <p:sp>
        <p:nvSpPr>
          <p:cNvPr id="419937" name="Rectangle 97"/>
          <p:cNvSpPr>
            <a:spLocks noChangeArrowheads="1"/>
          </p:cNvSpPr>
          <p:nvPr/>
        </p:nvSpPr>
        <p:spPr bwMode="auto">
          <a:xfrm>
            <a:off x="3395663" y="5502275"/>
            <a:ext cx="904875"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(Z )</a:t>
            </a:r>
            <a:endParaRPr lang="en-US" sz="1800" b="0"/>
          </a:p>
        </p:txBody>
      </p:sp>
      <p:sp>
        <p:nvSpPr>
          <p:cNvPr id="419938" name="Freeform 98"/>
          <p:cNvSpPr>
            <a:spLocks/>
          </p:cNvSpPr>
          <p:nvPr/>
        </p:nvSpPr>
        <p:spPr bwMode="auto">
          <a:xfrm>
            <a:off x="1562100" y="5724525"/>
            <a:ext cx="3897313" cy="103188"/>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19939" name="Freeform 99"/>
          <p:cNvSpPr>
            <a:spLocks/>
          </p:cNvSpPr>
          <p:nvPr/>
        </p:nvSpPr>
        <p:spPr bwMode="auto">
          <a:xfrm>
            <a:off x="1509713" y="5795963"/>
            <a:ext cx="63500" cy="60325"/>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19940" name="Rectangle 100"/>
          <p:cNvSpPr>
            <a:spLocks noChangeArrowheads="1"/>
          </p:cNvSpPr>
          <p:nvPr/>
        </p:nvSpPr>
        <p:spPr bwMode="auto">
          <a:xfrm>
            <a:off x="1797050" y="5692775"/>
            <a:ext cx="1104900" cy="174625"/>
          </a:xfrm>
          <a:prstGeom prst="rect">
            <a:avLst/>
          </a:prstGeom>
          <a:solidFill>
            <a:srgbClr val="FFFFFF"/>
          </a:solidFill>
          <a:ln w="9525">
            <a:noFill/>
            <a:miter lim="800000"/>
            <a:headEnd/>
            <a:tailEnd/>
          </a:ln>
        </p:spPr>
        <p:txBody>
          <a:bodyPr/>
          <a:lstStyle/>
          <a:p>
            <a:endParaRPr lang="en-US"/>
          </a:p>
        </p:txBody>
      </p:sp>
      <p:sp>
        <p:nvSpPr>
          <p:cNvPr id="419941" name="Rectangle 101"/>
          <p:cNvSpPr>
            <a:spLocks noChangeArrowheads="1"/>
          </p:cNvSpPr>
          <p:nvPr/>
        </p:nvSpPr>
        <p:spPr bwMode="auto">
          <a:xfrm>
            <a:off x="1804988" y="5699125"/>
            <a:ext cx="1039812"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Z )</a:t>
            </a:r>
            <a:endParaRPr lang="en-US" sz="1800" b="0"/>
          </a:p>
        </p:txBody>
      </p:sp>
      <p:sp>
        <p:nvSpPr>
          <p:cNvPr id="419942" name="Rectangle 102"/>
          <p:cNvSpPr>
            <a:spLocks noChangeArrowheads="1"/>
          </p:cNvSpPr>
          <p:nvPr/>
        </p:nvSpPr>
        <p:spPr bwMode="auto">
          <a:xfrm>
            <a:off x="1065213" y="1562100"/>
            <a:ext cx="984250" cy="395288"/>
          </a:xfrm>
          <a:prstGeom prst="rect">
            <a:avLst/>
          </a:prstGeom>
          <a:solidFill>
            <a:srgbClr val="FFFFFF"/>
          </a:solidFill>
          <a:ln w="3175">
            <a:solidFill>
              <a:srgbClr val="000000"/>
            </a:solidFill>
            <a:miter lim="800000"/>
            <a:headEnd/>
            <a:tailEnd/>
          </a:ln>
        </p:spPr>
        <p:txBody>
          <a:bodyPr/>
          <a:lstStyle/>
          <a:p>
            <a:endParaRPr lang="en-US"/>
          </a:p>
        </p:txBody>
      </p:sp>
      <p:sp>
        <p:nvSpPr>
          <p:cNvPr id="419943" name="Rectangle 103"/>
          <p:cNvSpPr>
            <a:spLocks noChangeArrowheads="1"/>
          </p:cNvSpPr>
          <p:nvPr/>
        </p:nvSpPr>
        <p:spPr bwMode="auto">
          <a:xfrm>
            <a:off x="1295400" y="1600200"/>
            <a:ext cx="500063"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Manager</a:t>
            </a:r>
            <a:endParaRPr lang="en-US" sz="1800" b="0"/>
          </a:p>
        </p:txBody>
      </p:sp>
      <p:sp>
        <p:nvSpPr>
          <p:cNvPr id="419944" name="Rectangle 104"/>
          <p:cNvSpPr>
            <a:spLocks noChangeArrowheads="1"/>
          </p:cNvSpPr>
          <p:nvPr/>
        </p:nvSpPr>
        <p:spPr bwMode="auto">
          <a:xfrm>
            <a:off x="1319213" y="1757363"/>
            <a:ext cx="45720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sp>
        <p:nvSpPr>
          <p:cNvPr id="419945" name="Rectangle 105"/>
          <p:cNvSpPr>
            <a:spLocks noChangeArrowheads="1"/>
          </p:cNvSpPr>
          <p:nvPr/>
        </p:nvSpPr>
        <p:spPr bwMode="auto">
          <a:xfrm>
            <a:off x="5014913" y="1562100"/>
            <a:ext cx="985837" cy="395288"/>
          </a:xfrm>
          <a:prstGeom prst="rect">
            <a:avLst/>
          </a:prstGeom>
          <a:solidFill>
            <a:srgbClr val="FFFFFF"/>
          </a:solidFill>
          <a:ln w="3175">
            <a:solidFill>
              <a:srgbClr val="000000"/>
            </a:solidFill>
            <a:miter lim="800000"/>
            <a:headEnd/>
            <a:tailEnd/>
          </a:ln>
        </p:spPr>
        <p:txBody>
          <a:bodyPr/>
          <a:lstStyle/>
          <a:p>
            <a:endParaRPr lang="en-US"/>
          </a:p>
        </p:txBody>
      </p:sp>
      <p:sp>
        <p:nvSpPr>
          <p:cNvPr id="419946" name="Rectangle 106"/>
          <p:cNvSpPr>
            <a:spLocks noChangeArrowheads="1"/>
          </p:cNvSpPr>
          <p:nvPr/>
        </p:nvSpPr>
        <p:spPr bwMode="auto">
          <a:xfrm>
            <a:off x="5334000" y="1600200"/>
            <a:ext cx="328613"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Agent</a:t>
            </a:r>
            <a:endParaRPr lang="en-US" sz="1800" b="0"/>
          </a:p>
        </p:txBody>
      </p:sp>
      <p:sp>
        <p:nvSpPr>
          <p:cNvPr id="419947" name="Rectangle 107"/>
          <p:cNvSpPr>
            <a:spLocks noChangeArrowheads="1"/>
          </p:cNvSpPr>
          <p:nvPr/>
        </p:nvSpPr>
        <p:spPr bwMode="auto">
          <a:xfrm>
            <a:off x="5268913" y="1757363"/>
            <a:ext cx="457200" cy="152400"/>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sp>
        <p:nvSpPr>
          <p:cNvPr id="419948" name="Line 108"/>
          <p:cNvSpPr>
            <a:spLocks noChangeShapeType="1"/>
          </p:cNvSpPr>
          <p:nvPr/>
        </p:nvSpPr>
        <p:spPr bwMode="auto">
          <a:xfrm flipH="1">
            <a:off x="5486400" y="2057400"/>
            <a:ext cx="0" cy="4038600"/>
          </a:xfrm>
          <a:prstGeom prst="line">
            <a:avLst/>
          </a:prstGeom>
          <a:noFill/>
          <a:ln w="3175">
            <a:solidFill>
              <a:srgbClr val="000000"/>
            </a:solidFill>
            <a:round/>
            <a:headEnd/>
            <a:tailEnd/>
          </a:ln>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lstStyle/>
          <a:p>
            <a:r>
              <a:rPr lang="en-US" sz="3600"/>
              <a:t>Generalized Case</a:t>
            </a:r>
          </a:p>
        </p:txBody>
      </p:sp>
      <p:sp>
        <p:nvSpPr>
          <p:cNvPr id="420893" name="Rectangle 29"/>
          <p:cNvSpPr>
            <a:spLocks noGrp="1" noChangeArrowheads="1"/>
          </p:cNvSpPr>
          <p:nvPr>
            <p:ph idx="1"/>
          </p:nvPr>
        </p:nvSpPr>
        <p:spPr>
          <a:xfrm>
            <a:off x="323528" y="1700808"/>
            <a:ext cx="6336704" cy="4625609"/>
          </a:xfrm>
          <a:noFill/>
          <a:ln/>
        </p:spPr>
        <p:txBody>
          <a:bodyPr>
            <a:normAutofit fontScale="92500" lnSpcReduction="10000"/>
          </a:bodyPr>
          <a:lstStyle/>
          <a:p>
            <a:pPr algn="l" eaLnBrk="0" hangingPunct="0">
              <a:spcBef>
                <a:spcPct val="50000"/>
              </a:spcBef>
              <a:buClr>
                <a:srgbClr val="FF0000"/>
              </a:buClr>
            </a:pPr>
            <a:r>
              <a:rPr lang="de-DE" sz="1800" b="1" dirty="0">
                <a:solidFill>
                  <a:srgbClr val="FF3300"/>
                </a:solidFill>
              </a:rPr>
              <a:t>Observations:</a:t>
            </a:r>
          </a:p>
          <a:p>
            <a:pPr algn="l" eaLnBrk="0" hangingPunct="0">
              <a:spcBef>
                <a:spcPct val="50000"/>
              </a:spcBef>
              <a:buClr>
                <a:srgbClr val="FF0000"/>
              </a:buClr>
            </a:pPr>
            <a:r>
              <a:rPr lang="de-DE" sz="1800" dirty="0"/>
              <a:t>1)- we need to know all the elements in the MIB, including the # of columns and rows in a table</a:t>
            </a:r>
          </a:p>
          <a:p>
            <a:pPr algn="l" eaLnBrk="0" hangingPunct="0">
              <a:spcBef>
                <a:spcPct val="50000"/>
              </a:spcBef>
              <a:buClr>
                <a:srgbClr val="FF0000"/>
              </a:buClr>
            </a:pPr>
            <a:r>
              <a:rPr lang="de-DE" sz="1800" dirty="0"/>
              <a:t>2)- a MIB is traversed from top to bottom (i.e., from left to right in the tree structure)</a:t>
            </a:r>
          </a:p>
          <a:p>
            <a:pPr algn="l" eaLnBrk="0" hangingPunct="0">
              <a:spcBef>
                <a:spcPct val="50000"/>
              </a:spcBef>
              <a:buClr>
                <a:srgbClr val="FF0000"/>
              </a:buClr>
            </a:pPr>
            <a:r>
              <a:rPr lang="de-DE" sz="1800" dirty="0"/>
              <a:t>3)- data in tables is retrieved by traversing all instances of a columnar object</a:t>
            </a:r>
          </a:p>
          <a:p>
            <a:pPr algn="l" eaLnBrk="0" hangingPunct="0">
              <a:spcBef>
                <a:spcPct val="50000"/>
              </a:spcBef>
              <a:buClr>
                <a:srgbClr val="FF0000"/>
              </a:buClr>
            </a:pPr>
            <a:r>
              <a:rPr lang="de-DE" sz="1800" b="1" dirty="0">
                <a:solidFill>
                  <a:srgbClr val="FF3300"/>
                </a:solidFill>
              </a:rPr>
              <a:t>NOTES:</a:t>
            </a:r>
          </a:p>
          <a:p>
            <a:pPr algn="l" eaLnBrk="0" hangingPunct="0">
              <a:spcBef>
                <a:spcPct val="50000"/>
              </a:spcBef>
              <a:buClr>
                <a:srgbClr val="FF0000"/>
              </a:buClr>
            </a:pPr>
            <a:r>
              <a:rPr lang="de-DE" sz="1800" dirty="0"/>
              <a:t>1)- </a:t>
            </a:r>
            <a:r>
              <a:rPr lang="de-DE" sz="1800" dirty="0">
                <a:solidFill>
                  <a:schemeClr val="accent2"/>
                </a:solidFill>
              </a:rPr>
              <a:t>dynamic table</a:t>
            </a:r>
            <a:r>
              <a:rPr lang="de-DE" sz="1800" dirty="0"/>
              <a:t>: # rows may not be known to manager</a:t>
            </a:r>
          </a:p>
          <a:p>
            <a:pPr lvl="1" algn="l" eaLnBrk="0" hangingPunct="0">
              <a:spcBef>
                <a:spcPct val="50000"/>
              </a:spcBef>
              <a:buClr>
                <a:srgbClr val="FF0000"/>
              </a:buClr>
            </a:pPr>
            <a:r>
              <a:rPr lang="de-DE" sz="1600" dirty="0">
                <a:sym typeface="Wingdings" pitchFamily="2" charset="2"/>
              </a:rPr>
              <a:t></a:t>
            </a:r>
            <a:r>
              <a:rPr lang="de-DE" sz="1600" dirty="0"/>
              <a:t>A request to T.E.1.3 results in error message</a:t>
            </a:r>
          </a:p>
          <a:p>
            <a:pPr algn="l" eaLnBrk="0" hangingPunct="0">
              <a:spcBef>
                <a:spcPct val="50000"/>
              </a:spcBef>
              <a:buClr>
                <a:srgbClr val="FF0000"/>
              </a:buClr>
            </a:pPr>
            <a:r>
              <a:rPr lang="de-DE" sz="1800" dirty="0"/>
              <a:t>3)- </a:t>
            </a:r>
            <a:r>
              <a:rPr lang="de-DE" sz="1800" dirty="0">
                <a:solidFill>
                  <a:schemeClr val="accent2"/>
                </a:solidFill>
              </a:rPr>
              <a:t>GetNextRequest could avoid this!</a:t>
            </a:r>
          </a:p>
          <a:p>
            <a:pPr algn="l" eaLnBrk="0" hangingPunct="0">
              <a:spcBef>
                <a:spcPct val="50000"/>
              </a:spcBef>
              <a:buClr>
                <a:srgbClr val="FF0000"/>
              </a:buClr>
            </a:pPr>
            <a:r>
              <a:rPr lang="de-DE" sz="1800" dirty="0"/>
              <a:t>4)- A convention is required for the definition of the next object in a MIB</a:t>
            </a:r>
          </a:p>
          <a:p>
            <a:pPr algn="l" eaLnBrk="0" hangingPunct="0">
              <a:spcBef>
                <a:spcPct val="50000"/>
              </a:spcBef>
              <a:buClr>
                <a:srgbClr val="FF0000"/>
              </a:buClr>
            </a:pPr>
            <a:r>
              <a:rPr lang="de-DE" sz="1800" dirty="0"/>
              <a:t>      </a:t>
            </a:r>
            <a:r>
              <a:rPr lang="de-DE" sz="1800" dirty="0">
                <a:sym typeface="Wingdings" pitchFamily="2" charset="2"/>
              </a:rPr>
              <a:t> </a:t>
            </a:r>
            <a:r>
              <a:rPr lang="de-DE" sz="1800" dirty="0"/>
              <a:t>SNMP uses lexicographic convention</a:t>
            </a:r>
          </a:p>
        </p:txBody>
      </p:sp>
      <p:sp>
        <p:nvSpPr>
          <p:cNvPr id="30" name="Slide Number Placeholder 29"/>
          <p:cNvSpPr>
            <a:spLocks noGrp="1"/>
          </p:cNvSpPr>
          <p:nvPr>
            <p:ph type="sldNum" sz="quarter" idx="12"/>
          </p:nvPr>
        </p:nvSpPr>
        <p:spPr/>
        <p:txBody>
          <a:bodyPr/>
          <a:lstStyle/>
          <a:p>
            <a:pPr>
              <a:defRPr/>
            </a:pPr>
            <a:fld id="{885F405F-1637-4F5F-B595-48DB63026E45}" type="slidenum">
              <a:rPr lang="en-US" altLang="en-US" smtClean="0"/>
              <a:pPr>
                <a:defRPr/>
              </a:pPr>
              <a:t>22</a:t>
            </a:fld>
            <a:endParaRPr lang="en-US" altLang="en-US"/>
          </a:p>
        </p:txBody>
      </p:sp>
      <p:sp>
        <p:nvSpPr>
          <p:cNvPr id="420867" name="Rectangle 3"/>
          <p:cNvSpPr>
            <a:spLocks noChangeArrowheads="1"/>
          </p:cNvSpPr>
          <p:nvPr/>
        </p:nvSpPr>
        <p:spPr bwMode="auto">
          <a:xfrm>
            <a:off x="6917630" y="3856038"/>
            <a:ext cx="592137" cy="395287"/>
          </a:xfrm>
          <a:prstGeom prst="rect">
            <a:avLst/>
          </a:prstGeom>
          <a:solidFill>
            <a:srgbClr val="FFFFFF"/>
          </a:solidFill>
          <a:ln w="3175">
            <a:solidFill>
              <a:srgbClr val="000000"/>
            </a:solidFill>
            <a:miter lim="800000"/>
            <a:headEnd/>
            <a:tailEnd/>
          </a:ln>
        </p:spPr>
        <p:txBody>
          <a:bodyPr/>
          <a:lstStyle/>
          <a:p>
            <a:endParaRPr lang="en-US"/>
          </a:p>
        </p:txBody>
      </p:sp>
      <p:sp>
        <p:nvSpPr>
          <p:cNvPr id="420868" name="Rectangle 4"/>
          <p:cNvSpPr>
            <a:spLocks noChangeArrowheads="1"/>
          </p:cNvSpPr>
          <p:nvPr/>
        </p:nvSpPr>
        <p:spPr bwMode="auto">
          <a:xfrm>
            <a:off x="7000180" y="39687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T.E.1.1</a:t>
            </a:r>
            <a:endParaRPr lang="en-US" sz="1800" b="0"/>
          </a:p>
        </p:txBody>
      </p:sp>
      <p:sp>
        <p:nvSpPr>
          <p:cNvPr id="420869" name="Line 5"/>
          <p:cNvSpPr>
            <a:spLocks noChangeShapeType="1"/>
          </p:cNvSpPr>
          <p:nvPr/>
        </p:nvSpPr>
        <p:spPr bwMode="auto">
          <a:xfrm>
            <a:off x="7903467" y="2968625"/>
            <a:ext cx="1588" cy="198438"/>
          </a:xfrm>
          <a:prstGeom prst="line">
            <a:avLst/>
          </a:prstGeom>
          <a:noFill/>
          <a:ln w="3175">
            <a:solidFill>
              <a:srgbClr val="000000"/>
            </a:solidFill>
            <a:round/>
            <a:headEnd/>
            <a:tailEnd/>
          </a:ln>
        </p:spPr>
        <p:txBody>
          <a:bodyPr/>
          <a:lstStyle/>
          <a:p>
            <a:endParaRPr lang="en-US"/>
          </a:p>
        </p:txBody>
      </p:sp>
      <p:sp>
        <p:nvSpPr>
          <p:cNvPr id="420870" name="Freeform 6"/>
          <p:cNvSpPr>
            <a:spLocks/>
          </p:cNvSpPr>
          <p:nvPr/>
        </p:nvSpPr>
        <p:spPr bwMode="auto">
          <a:xfrm>
            <a:off x="7211317" y="3560763"/>
            <a:ext cx="692150" cy="295275"/>
          </a:xfrm>
          <a:custGeom>
            <a:avLst/>
            <a:gdLst/>
            <a:ahLst/>
            <a:cxnLst>
              <a:cxn ang="0">
                <a:pos x="436" y="0"/>
              </a:cxn>
              <a:cxn ang="0">
                <a:pos x="436" y="93"/>
              </a:cxn>
              <a:cxn ang="0">
                <a:pos x="217" y="93"/>
              </a:cxn>
              <a:cxn ang="0">
                <a:pos x="0" y="93"/>
              </a:cxn>
              <a:cxn ang="0">
                <a:pos x="0" y="186"/>
              </a:cxn>
            </a:cxnLst>
            <a:rect l="0" t="0" r="r" b="b"/>
            <a:pathLst>
              <a:path w="436" h="186">
                <a:moveTo>
                  <a:pt x="436" y="0"/>
                </a:moveTo>
                <a:lnTo>
                  <a:pt x="436" y="93"/>
                </a:lnTo>
                <a:lnTo>
                  <a:pt x="217" y="93"/>
                </a:lnTo>
                <a:lnTo>
                  <a:pt x="0" y="93"/>
                </a:lnTo>
                <a:lnTo>
                  <a:pt x="0" y="186"/>
                </a:lnTo>
              </a:path>
            </a:pathLst>
          </a:custGeom>
          <a:noFill/>
          <a:ln w="3175">
            <a:solidFill>
              <a:srgbClr val="000000"/>
            </a:solidFill>
            <a:prstDash val="solid"/>
            <a:round/>
            <a:headEnd/>
            <a:tailEnd/>
          </a:ln>
        </p:spPr>
        <p:txBody>
          <a:bodyPr/>
          <a:lstStyle/>
          <a:p>
            <a:endParaRPr lang="en-US"/>
          </a:p>
        </p:txBody>
      </p:sp>
      <p:sp>
        <p:nvSpPr>
          <p:cNvPr id="420871" name="Freeform 7"/>
          <p:cNvSpPr>
            <a:spLocks/>
          </p:cNvSpPr>
          <p:nvPr/>
        </p:nvSpPr>
        <p:spPr bwMode="auto">
          <a:xfrm>
            <a:off x="7903467" y="3560763"/>
            <a:ext cx="1588" cy="295275"/>
          </a:xfrm>
          <a:custGeom>
            <a:avLst/>
            <a:gdLst/>
            <a:ahLst/>
            <a:cxnLst>
              <a:cxn ang="0">
                <a:pos x="0" y="0"/>
              </a:cxn>
              <a:cxn ang="0">
                <a:pos x="0" y="93"/>
              </a:cxn>
              <a:cxn ang="0">
                <a:pos x="0" y="186"/>
              </a:cxn>
            </a:cxnLst>
            <a:rect l="0" t="0" r="r" b="b"/>
            <a:pathLst>
              <a:path h="186">
                <a:moveTo>
                  <a:pt x="0" y="0"/>
                </a:moveTo>
                <a:lnTo>
                  <a:pt x="0" y="93"/>
                </a:lnTo>
                <a:lnTo>
                  <a:pt x="0" y="186"/>
                </a:lnTo>
              </a:path>
            </a:pathLst>
          </a:custGeom>
          <a:noFill/>
          <a:ln w="3175">
            <a:solidFill>
              <a:srgbClr val="000000"/>
            </a:solidFill>
            <a:prstDash val="solid"/>
            <a:round/>
            <a:headEnd/>
            <a:tailEnd/>
          </a:ln>
        </p:spPr>
        <p:txBody>
          <a:bodyPr/>
          <a:lstStyle/>
          <a:p>
            <a:endParaRPr lang="en-US"/>
          </a:p>
        </p:txBody>
      </p:sp>
      <p:sp>
        <p:nvSpPr>
          <p:cNvPr id="420872" name="Rectangle 8"/>
          <p:cNvSpPr>
            <a:spLocks noChangeArrowheads="1"/>
          </p:cNvSpPr>
          <p:nvPr/>
        </p:nvSpPr>
        <p:spPr bwMode="auto">
          <a:xfrm>
            <a:off x="7606605" y="3856038"/>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20873" name="Rectangle 9"/>
          <p:cNvSpPr>
            <a:spLocks noChangeArrowheads="1"/>
          </p:cNvSpPr>
          <p:nvPr/>
        </p:nvSpPr>
        <p:spPr bwMode="auto">
          <a:xfrm>
            <a:off x="7687567" y="39687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T.E.2.1</a:t>
            </a:r>
            <a:endParaRPr lang="en-US" sz="1800" b="0"/>
          </a:p>
        </p:txBody>
      </p:sp>
      <p:sp>
        <p:nvSpPr>
          <p:cNvPr id="420874" name="Rectangle 10"/>
          <p:cNvSpPr>
            <a:spLocks noChangeArrowheads="1"/>
          </p:cNvSpPr>
          <p:nvPr/>
        </p:nvSpPr>
        <p:spPr bwMode="auto">
          <a:xfrm>
            <a:off x="8298755" y="3856038"/>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20875" name="Rectangle 11"/>
          <p:cNvSpPr>
            <a:spLocks noChangeArrowheads="1"/>
          </p:cNvSpPr>
          <p:nvPr/>
        </p:nvSpPr>
        <p:spPr bwMode="auto">
          <a:xfrm>
            <a:off x="8379717" y="39687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T.E.3.1</a:t>
            </a:r>
            <a:endParaRPr lang="en-US" sz="1800" b="0"/>
          </a:p>
        </p:txBody>
      </p:sp>
      <p:sp>
        <p:nvSpPr>
          <p:cNvPr id="420876" name="Rectangle 12"/>
          <p:cNvSpPr>
            <a:spLocks noChangeArrowheads="1"/>
          </p:cNvSpPr>
          <p:nvPr/>
        </p:nvSpPr>
        <p:spPr bwMode="auto">
          <a:xfrm>
            <a:off x="6917630" y="4351338"/>
            <a:ext cx="592137" cy="395287"/>
          </a:xfrm>
          <a:prstGeom prst="rect">
            <a:avLst/>
          </a:prstGeom>
          <a:solidFill>
            <a:srgbClr val="FFFFFF"/>
          </a:solidFill>
          <a:ln w="3175">
            <a:solidFill>
              <a:srgbClr val="000000"/>
            </a:solidFill>
            <a:miter lim="800000"/>
            <a:headEnd/>
            <a:tailEnd/>
          </a:ln>
        </p:spPr>
        <p:txBody>
          <a:bodyPr/>
          <a:lstStyle/>
          <a:p>
            <a:endParaRPr lang="en-US"/>
          </a:p>
        </p:txBody>
      </p:sp>
      <p:sp>
        <p:nvSpPr>
          <p:cNvPr id="420877" name="Rectangle 13"/>
          <p:cNvSpPr>
            <a:spLocks noChangeArrowheads="1"/>
          </p:cNvSpPr>
          <p:nvPr/>
        </p:nvSpPr>
        <p:spPr bwMode="auto">
          <a:xfrm>
            <a:off x="7000180" y="44640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T.E.1.2</a:t>
            </a:r>
            <a:endParaRPr lang="en-US" sz="1800" b="0"/>
          </a:p>
        </p:txBody>
      </p:sp>
      <p:sp>
        <p:nvSpPr>
          <p:cNvPr id="420878" name="Rectangle 14"/>
          <p:cNvSpPr>
            <a:spLocks noChangeArrowheads="1"/>
          </p:cNvSpPr>
          <p:nvPr/>
        </p:nvSpPr>
        <p:spPr bwMode="auto">
          <a:xfrm>
            <a:off x="7606605" y="4351338"/>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20879" name="Rectangle 15"/>
          <p:cNvSpPr>
            <a:spLocks noChangeArrowheads="1"/>
          </p:cNvSpPr>
          <p:nvPr/>
        </p:nvSpPr>
        <p:spPr bwMode="auto">
          <a:xfrm>
            <a:off x="7687567" y="44640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T.E.2.2</a:t>
            </a:r>
            <a:endParaRPr lang="en-US" sz="1800" b="0"/>
          </a:p>
        </p:txBody>
      </p:sp>
      <p:sp>
        <p:nvSpPr>
          <p:cNvPr id="420880" name="Rectangle 16"/>
          <p:cNvSpPr>
            <a:spLocks noChangeArrowheads="1"/>
          </p:cNvSpPr>
          <p:nvPr/>
        </p:nvSpPr>
        <p:spPr bwMode="auto">
          <a:xfrm>
            <a:off x="8298755" y="4351338"/>
            <a:ext cx="593725" cy="395287"/>
          </a:xfrm>
          <a:prstGeom prst="rect">
            <a:avLst/>
          </a:prstGeom>
          <a:solidFill>
            <a:srgbClr val="FFFFFF"/>
          </a:solidFill>
          <a:ln w="3175">
            <a:solidFill>
              <a:srgbClr val="000000"/>
            </a:solidFill>
            <a:miter lim="800000"/>
            <a:headEnd/>
            <a:tailEnd/>
          </a:ln>
        </p:spPr>
        <p:txBody>
          <a:bodyPr/>
          <a:lstStyle/>
          <a:p>
            <a:endParaRPr lang="en-US"/>
          </a:p>
        </p:txBody>
      </p:sp>
      <p:sp>
        <p:nvSpPr>
          <p:cNvPr id="420881" name="Rectangle 17"/>
          <p:cNvSpPr>
            <a:spLocks noChangeArrowheads="1"/>
          </p:cNvSpPr>
          <p:nvPr/>
        </p:nvSpPr>
        <p:spPr bwMode="auto">
          <a:xfrm>
            <a:off x="8379717" y="4464050"/>
            <a:ext cx="406400"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T.E.3.2</a:t>
            </a:r>
            <a:endParaRPr lang="en-US" sz="1800" b="0"/>
          </a:p>
        </p:txBody>
      </p:sp>
      <p:sp>
        <p:nvSpPr>
          <p:cNvPr id="420882" name="Rectangle 18"/>
          <p:cNvSpPr>
            <a:spLocks noChangeArrowheads="1"/>
          </p:cNvSpPr>
          <p:nvPr/>
        </p:nvSpPr>
        <p:spPr bwMode="auto">
          <a:xfrm>
            <a:off x="7606605" y="3167063"/>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20883" name="Rectangle 19"/>
          <p:cNvSpPr>
            <a:spLocks noChangeArrowheads="1"/>
          </p:cNvSpPr>
          <p:nvPr/>
        </p:nvSpPr>
        <p:spPr bwMode="auto">
          <a:xfrm>
            <a:off x="7859017" y="3279775"/>
            <a:ext cx="84138"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E</a:t>
            </a:r>
            <a:endParaRPr lang="en-US" sz="1800" b="0"/>
          </a:p>
        </p:txBody>
      </p:sp>
      <p:sp>
        <p:nvSpPr>
          <p:cNvPr id="420884" name="Rectangle 20"/>
          <p:cNvSpPr>
            <a:spLocks noChangeArrowheads="1"/>
          </p:cNvSpPr>
          <p:nvPr/>
        </p:nvSpPr>
        <p:spPr bwMode="auto">
          <a:xfrm>
            <a:off x="7606605" y="2574925"/>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20885" name="Rectangle 21"/>
          <p:cNvSpPr>
            <a:spLocks noChangeArrowheads="1"/>
          </p:cNvSpPr>
          <p:nvPr/>
        </p:nvSpPr>
        <p:spPr bwMode="auto">
          <a:xfrm>
            <a:off x="7863780" y="2687638"/>
            <a:ext cx="77787"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a:t>
            </a:r>
            <a:endParaRPr lang="en-US" sz="1800" b="0"/>
          </a:p>
        </p:txBody>
      </p:sp>
      <p:sp>
        <p:nvSpPr>
          <p:cNvPr id="420886" name="Freeform 22"/>
          <p:cNvSpPr>
            <a:spLocks/>
          </p:cNvSpPr>
          <p:nvPr/>
        </p:nvSpPr>
        <p:spPr bwMode="auto">
          <a:xfrm>
            <a:off x="7903467" y="3560763"/>
            <a:ext cx="690563" cy="295275"/>
          </a:xfrm>
          <a:custGeom>
            <a:avLst/>
            <a:gdLst/>
            <a:ahLst/>
            <a:cxnLst>
              <a:cxn ang="0">
                <a:pos x="0" y="0"/>
              </a:cxn>
              <a:cxn ang="0">
                <a:pos x="0" y="93"/>
              </a:cxn>
              <a:cxn ang="0">
                <a:pos x="217" y="93"/>
              </a:cxn>
              <a:cxn ang="0">
                <a:pos x="435" y="93"/>
              </a:cxn>
              <a:cxn ang="0">
                <a:pos x="435" y="186"/>
              </a:cxn>
            </a:cxnLst>
            <a:rect l="0" t="0" r="r" b="b"/>
            <a:pathLst>
              <a:path w="435" h="186">
                <a:moveTo>
                  <a:pt x="0" y="0"/>
                </a:moveTo>
                <a:lnTo>
                  <a:pt x="0" y="93"/>
                </a:lnTo>
                <a:lnTo>
                  <a:pt x="217" y="93"/>
                </a:lnTo>
                <a:lnTo>
                  <a:pt x="435" y="93"/>
                </a:lnTo>
                <a:lnTo>
                  <a:pt x="435" y="186"/>
                </a:lnTo>
              </a:path>
            </a:pathLst>
          </a:custGeom>
          <a:noFill/>
          <a:ln w="3175">
            <a:solidFill>
              <a:srgbClr val="000000"/>
            </a:solidFill>
            <a:prstDash val="solid"/>
            <a:round/>
            <a:headEnd/>
            <a:tailEnd/>
          </a:ln>
        </p:spPr>
        <p:txBody>
          <a:bodyPr/>
          <a:lstStyle/>
          <a:p>
            <a:endParaRPr lang="en-US"/>
          </a:p>
        </p:txBody>
      </p:sp>
      <p:sp>
        <p:nvSpPr>
          <p:cNvPr id="420887" name="Rectangle 23"/>
          <p:cNvSpPr>
            <a:spLocks noChangeArrowheads="1"/>
          </p:cNvSpPr>
          <p:nvPr/>
        </p:nvSpPr>
        <p:spPr bwMode="auto">
          <a:xfrm>
            <a:off x="7606605" y="4943475"/>
            <a:ext cx="593725" cy="395288"/>
          </a:xfrm>
          <a:prstGeom prst="rect">
            <a:avLst/>
          </a:prstGeom>
          <a:solidFill>
            <a:srgbClr val="FFFFFF"/>
          </a:solidFill>
          <a:ln w="3175">
            <a:solidFill>
              <a:srgbClr val="000000"/>
            </a:solidFill>
            <a:miter lim="800000"/>
            <a:headEnd/>
            <a:tailEnd/>
          </a:ln>
        </p:spPr>
        <p:txBody>
          <a:bodyPr/>
          <a:lstStyle/>
          <a:p>
            <a:endParaRPr lang="en-US"/>
          </a:p>
        </p:txBody>
      </p:sp>
      <p:sp>
        <p:nvSpPr>
          <p:cNvPr id="420888" name="Rectangle 24"/>
          <p:cNvSpPr>
            <a:spLocks noChangeArrowheads="1"/>
          </p:cNvSpPr>
          <p:nvPr/>
        </p:nvSpPr>
        <p:spPr bwMode="auto">
          <a:xfrm>
            <a:off x="7863780" y="5056188"/>
            <a:ext cx="77787"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Z</a:t>
            </a:r>
            <a:endParaRPr lang="en-US" sz="1800" b="0"/>
          </a:p>
        </p:txBody>
      </p:sp>
      <p:sp>
        <p:nvSpPr>
          <p:cNvPr id="420889" name="Rectangle 25"/>
          <p:cNvSpPr>
            <a:spLocks noChangeArrowheads="1"/>
          </p:cNvSpPr>
          <p:nvPr/>
        </p:nvSpPr>
        <p:spPr bwMode="auto">
          <a:xfrm>
            <a:off x="7606605" y="1390650"/>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20890" name="Rectangle 26"/>
          <p:cNvSpPr>
            <a:spLocks noChangeArrowheads="1"/>
          </p:cNvSpPr>
          <p:nvPr/>
        </p:nvSpPr>
        <p:spPr bwMode="auto">
          <a:xfrm>
            <a:off x="7857430" y="1503363"/>
            <a:ext cx="920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A</a:t>
            </a:r>
            <a:endParaRPr lang="en-US" sz="1800" b="0"/>
          </a:p>
        </p:txBody>
      </p:sp>
      <p:sp>
        <p:nvSpPr>
          <p:cNvPr id="420891" name="Rectangle 27"/>
          <p:cNvSpPr>
            <a:spLocks noChangeArrowheads="1"/>
          </p:cNvSpPr>
          <p:nvPr/>
        </p:nvSpPr>
        <p:spPr bwMode="auto">
          <a:xfrm>
            <a:off x="7606605" y="1982788"/>
            <a:ext cx="593725" cy="393700"/>
          </a:xfrm>
          <a:prstGeom prst="rect">
            <a:avLst/>
          </a:prstGeom>
          <a:solidFill>
            <a:srgbClr val="FFFFFF"/>
          </a:solidFill>
          <a:ln w="3175">
            <a:solidFill>
              <a:srgbClr val="000000"/>
            </a:solidFill>
            <a:miter lim="800000"/>
            <a:headEnd/>
            <a:tailEnd/>
          </a:ln>
        </p:spPr>
        <p:txBody>
          <a:bodyPr/>
          <a:lstStyle/>
          <a:p>
            <a:endParaRPr lang="en-US"/>
          </a:p>
        </p:txBody>
      </p:sp>
      <p:sp>
        <p:nvSpPr>
          <p:cNvPr id="420892" name="Rectangle 28"/>
          <p:cNvSpPr>
            <a:spLocks noChangeArrowheads="1"/>
          </p:cNvSpPr>
          <p:nvPr/>
        </p:nvSpPr>
        <p:spPr bwMode="auto">
          <a:xfrm>
            <a:off x="7857430" y="2095500"/>
            <a:ext cx="92075" cy="152400"/>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B</a:t>
            </a:r>
            <a:endParaRPr lang="en-US" sz="1800" b="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lstStyle/>
          <a:p>
            <a:r>
              <a:rPr lang="de-DE" sz="3600"/>
              <a:t>Lexicographic Ordring- example</a:t>
            </a:r>
            <a:endParaRPr lang="en-US" sz="3600"/>
          </a:p>
        </p:txBody>
      </p:sp>
      <p:sp>
        <p:nvSpPr>
          <p:cNvPr id="53" name="Slide Number Placeholder 52"/>
          <p:cNvSpPr>
            <a:spLocks noGrp="1"/>
          </p:cNvSpPr>
          <p:nvPr>
            <p:ph type="sldNum" sz="quarter" idx="12"/>
          </p:nvPr>
        </p:nvSpPr>
        <p:spPr/>
        <p:txBody>
          <a:bodyPr/>
          <a:lstStyle/>
          <a:p>
            <a:pPr>
              <a:defRPr/>
            </a:pPr>
            <a:fld id="{885F405F-1637-4F5F-B595-48DB63026E45}" type="slidenum">
              <a:rPr lang="en-US" altLang="en-US" smtClean="0"/>
              <a:pPr>
                <a:defRPr/>
              </a:pPr>
              <a:t>23</a:t>
            </a:fld>
            <a:endParaRPr lang="en-US" altLang="en-US"/>
          </a:p>
        </p:txBody>
      </p:sp>
      <p:grpSp>
        <p:nvGrpSpPr>
          <p:cNvPr id="2" name="Group 3"/>
          <p:cNvGrpSpPr>
            <a:grpSpLocks/>
          </p:cNvGrpSpPr>
          <p:nvPr/>
        </p:nvGrpSpPr>
        <p:grpSpPr bwMode="auto">
          <a:xfrm>
            <a:off x="3778448" y="1676400"/>
            <a:ext cx="4799013" cy="3217863"/>
            <a:chOff x="1232" y="1069"/>
            <a:chExt cx="3023" cy="2027"/>
          </a:xfrm>
        </p:grpSpPr>
        <p:sp>
          <p:nvSpPr>
            <p:cNvPr id="422916" name="Freeform 4"/>
            <p:cNvSpPr>
              <a:spLocks/>
            </p:cNvSpPr>
            <p:nvPr/>
          </p:nvSpPr>
          <p:spPr bwMode="auto">
            <a:xfrm>
              <a:off x="2851" y="1069"/>
              <a:ext cx="215" cy="215"/>
            </a:xfrm>
            <a:custGeom>
              <a:avLst/>
              <a:gdLst/>
              <a:ahLst/>
              <a:cxnLst>
                <a:cxn ang="0">
                  <a:pos x="0" y="108"/>
                </a:cxn>
                <a:cxn ang="0">
                  <a:pos x="4" y="79"/>
                </a:cxn>
                <a:cxn ang="0">
                  <a:pos x="14" y="54"/>
                </a:cxn>
                <a:cxn ang="0">
                  <a:pos x="31" y="31"/>
                </a:cxn>
                <a:cxn ang="0">
                  <a:pos x="54" y="14"/>
                </a:cxn>
                <a:cxn ang="0">
                  <a:pos x="81" y="4"/>
                </a:cxn>
                <a:cxn ang="0">
                  <a:pos x="108" y="0"/>
                </a:cxn>
                <a:cxn ang="0">
                  <a:pos x="137" y="4"/>
                </a:cxn>
                <a:cxn ang="0">
                  <a:pos x="162" y="14"/>
                </a:cxn>
                <a:cxn ang="0">
                  <a:pos x="185" y="31"/>
                </a:cxn>
                <a:cxn ang="0">
                  <a:pos x="202" y="54"/>
                </a:cxn>
                <a:cxn ang="0">
                  <a:pos x="211" y="79"/>
                </a:cxn>
                <a:cxn ang="0">
                  <a:pos x="215" y="108"/>
                </a:cxn>
                <a:cxn ang="0">
                  <a:pos x="211" y="135"/>
                </a:cxn>
                <a:cxn ang="0">
                  <a:pos x="202" y="162"/>
                </a:cxn>
                <a:cxn ang="0">
                  <a:pos x="185" y="185"/>
                </a:cxn>
                <a:cxn ang="0">
                  <a:pos x="162" y="202"/>
                </a:cxn>
                <a:cxn ang="0">
                  <a:pos x="137" y="212"/>
                </a:cxn>
                <a:cxn ang="0">
                  <a:pos x="108" y="215"/>
                </a:cxn>
                <a:cxn ang="0">
                  <a:pos x="81" y="212"/>
                </a:cxn>
                <a:cxn ang="0">
                  <a:pos x="54" y="202"/>
                </a:cxn>
                <a:cxn ang="0">
                  <a:pos x="31" y="185"/>
                </a:cxn>
                <a:cxn ang="0">
                  <a:pos x="14" y="162"/>
                </a:cxn>
                <a:cxn ang="0">
                  <a:pos x="4" y="135"/>
                </a:cxn>
                <a:cxn ang="0">
                  <a:pos x="0" y="108"/>
                </a:cxn>
              </a:cxnLst>
              <a:rect l="0" t="0" r="r" b="b"/>
              <a:pathLst>
                <a:path w="215" h="215">
                  <a:moveTo>
                    <a:pt x="0" y="108"/>
                  </a:moveTo>
                  <a:lnTo>
                    <a:pt x="4" y="79"/>
                  </a:lnTo>
                  <a:lnTo>
                    <a:pt x="14" y="54"/>
                  </a:lnTo>
                  <a:lnTo>
                    <a:pt x="31" y="31"/>
                  </a:lnTo>
                  <a:lnTo>
                    <a:pt x="54" y="14"/>
                  </a:lnTo>
                  <a:lnTo>
                    <a:pt x="81" y="4"/>
                  </a:lnTo>
                  <a:lnTo>
                    <a:pt x="108" y="0"/>
                  </a:lnTo>
                  <a:lnTo>
                    <a:pt x="137" y="4"/>
                  </a:lnTo>
                  <a:lnTo>
                    <a:pt x="162" y="14"/>
                  </a:lnTo>
                  <a:lnTo>
                    <a:pt x="185" y="31"/>
                  </a:lnTo>
                  <a:lnTo>
                    <a:pt x="202" y="54"/>
                  </a:lnTo>
                  <a:lnTo>
                    <a:pt x="211" y="79"/>
                  </a:lnTo>
                  <a:lnTo>
                    <a:pt x="215" y="108"/>
                  </a:lnTo>
                  <a:lnTo>
                    <a:pt x="211" y="135"/>
                  </a:lnTo>
                  <a:lnTo>
                    <a:pt x="202" y="162"/>
                  </a:lnTo>
                  <a:lnTo>
                    <a:pt x="185" y="185"/>
                  </a:lnTo>
                  <a:lnTo>
                    <a:pt x="162" y="202"/>
                  </a:lnTo>
                  <a:lnTo>
                    <a:pt x="137" y="212"/>
                  </a:lnTo>
                  <a:lnTo>
                    <a:pt x="108" y="215"/>
                  </a:lnTo>
                  <a:lnTo>
                    <a:pt x="81" y="212"/>
                  </a:lnTo>
                  <a:lnTo>
                    <a:pt x="54" y="202"/>
                  </a:lnTo>
                  <a:lnTo>
                    <a:pt x="31" y="185"/>
                  </a:lnTo>
                  <a:lnTo>
                    <a:pt x="14" y="162"/>
                  </a:lnTo>
                  <a:lnTo>
                    <a:pt x="4"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22917" name="Freeform 5"/>
            <p:cNvSpPr>
              <a:spLocks/>
            </p:cNvSpPr>
            <p:nvPr/>
          </p:nvSpPr>
          <p:spPr bwMode="auto">
            <a:xfrm>
              <a:off x="3427" y="1645"/>
              <a:ext cx="215" cy="216"/>
            </a:xfrm>
            <a:custGeom>
              <a:avLst/>
              <a:gdLst/>
              <a:ahLst/>
              <a:cxnLst>
                <a:cxn ang="0">
                  <a:pos x="0" y="108"/>
                </a:cxn>
                <a:cxn ang="0">
                  <a:pos x="4" y="79"/>
                </a:cxn>
                <a:cxn ang="0">
                  <a:pos x="14" y="54"/>
                </a:cxn>
                <a:cxn ang="0">
                  <a:pos x="31" y="31"/>
                </a:cxn>
                <a:cxn ang="0">
                  <a:pos x="54" y="14"/>
                </a:cxn>
                <a:cxn ang="0">
                  <a:pos x="81" y="4"/>
                </a:cxn>
                <a:cxn ang="0">
                  <a:pos x="108" y="0"/>
                </a:cxn>
                <a:cxn ang="0">
                  <a:pos x="137" y="4"/>
                </a:cxn>
                <a:cxn ang="0">
                  <a:pos x="162" y="14"/>
                </a:cxn>
                <a:cxn ang="0">
                  <a:pos x="185" y="31"/>
                </a:cxn>
                <a:cxn ang="0">
                  <a:pos x="202" y="54"/>
                </a:cxn>
                <a:cxn ang="0">
                  <a:pos x="212" y="79"/>
                </a:cxn>
                <a:cxn ang="0">
                  <a:pos x="215" y="108"/>
                </a:cxn>
                <a:cxn ang="0">
                  <a:pos x="212" y="135"/>
                </a:cxn>
                <a:cxn ang="0">
                  <a:pos x="202" y="162"/>
                </a:cxn>
                <a:cxn ang="0">
                  <a:pos x="185" y="185"/>
                </a:cxn>
                <a:cxn ang="0">
                  <a:pos x="162" y="202"/>
                </a:cxn>
                <a:cxn ang="0">
                  <a:pos x="137" y="212"/>
                </a:cxn>
                <a:cxn ang="0">
                  <a:pos x="108" y="216"/>
                </a:cxn>
                <a:cxn ang="0">
                  <a:pos x="81" y="212"/>
                </a:cxn>
                <a:cxn ang="0">
                  <a:pos x="54" y="202"/>
                </a:cxn>
                <a:cxn ang="0">
                  <a:pos x="31" y="185"/>
                </a:cxn>
                <a:cxn ang="0">
                  <a:pos x="14" y="162"/>
                </a:cxn>
                <a:cxn ang="0">
                  <a:pos x="4" y="135"/>
                </a:cxn>
                <a:cxn ang="0">
                  <a:pos x="0" y="108"/>
                </a:cxn>
              </a:cxnLst>
              <a:rect l="0" t="0" r="r" b="b"/>
              <a:pathLst>
                <a:path w="215" h="216">
                  <a:moveTo>
                    <a:pt x="0" y="108"/>
                  </a:moveTo>
                  <a:lnTo>
                    <a:pt x="4" y="79"/>
                  </a:lnTo>
                  <a:lnTo>
                    <a:pt x="14" y="54"/>
                  </a:lnTo>
                  <a:lnTo>
                    <a:pt x="31" y="31"/>
                  </a:lnTo>
                  <a:lnTo>
                    <a:pt x="54" y="14"/>
                  </a:lnTo>
                  <a:lnTo>
                    <a:pt x="81" y="4"/>
                  </a:lnTo>
                  <a:lnTo>
                    <a:pt x="108" y="0"/>
                  </a:lnTo>
                  <a:lnTo>
                    <a:pt x="137" y="4"/>
                  </a:lnTo>
                  <a:lnTo>
                    <a:pt x="162" y="14"/>
                  </a:lnTo>
                  <a:lnTo>
                    <a:pt x="185" y="31"/>
                  </a:lnTo>
                  <a:lnTo>
                    <a:pt x="202" y="54"/>
                  </a:lnTo>
                  <a:lnTo>
                    <a:pt x="212" y="79"/>
                  </a:lnTo>
                  <a:lnTo>
                    <a:pt x="215" y="108"/>
                  </a:lnTo>
                  <a:lnTo>
                    <a:pt x="212" y="135"/>
                  </a:lnTo>
                  <a:lnTo>
                    <a:pt x="202" y="162"/>
                  </a:lnTo>
                  <a:lnTo>
                    <a:pt x="185" y="185"/>
                  </a:lnTo>
                  <a:lnTo>
                    <a:pt x="162" y="202"/>
                  </a:lnTo>
                  <a:lnTo>
                    <a:pt x="137" y="212"/>
                  </a:lnTo>
                  <a:lnTo>
                    <a:pt x="108" y="216"/>
                  </a:lnTo>
                  <a:lnTo>
                    <a:pt x="81" y="212"/>
                  </a:lnTo>
                  <a:lnTo>
                    <a:pt x="54" y="202"/>
                  </a:lnTo>
                  <a:lnTo>
                    <a:pt x="31" y="185"/>
                  </a:lnTo>
                  <a:lnTo>
                    <a:pt x="14" y="162"/>
                  </a:lnTo>
                  <a:lnTo>
                    <a:pt x="4"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22918" name="Rectangle 6"/>
            <p:cNvSpPr>
              <a:spLocks noChangeArrowheads="1"/>
            </p:cNvSpPr>
            <p:nvPr/>
          </p:nvSpPr>
          <p:spPr bwMode="auto">
            <a:xfrm>
              <a:off x="3508" y="1694"/>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3</a:t>
              </a:r>
              <a:endParaRPr lang="en-US" sz="1800" b="0"/>
            </a:p>
          </p:txBody>
        </p:sp>
        <p:sp>
          <p:nvSpPr>
            <p:cNvPr id="422919" name="Freeform 7"/>
            <p:cNvSpPr>
              <a:spLocks/>
            </p:cNvSpPr>
            <p:nvPr/>
          </p:nvSpPr>
          <p:spPr bwMode="auto">
            <a:xfrm>
              <a:off x="4040" y="1645"/>
              <a:ext cx="215" cy="216"/>
            </a:xfrm>
            <a:custGeom>
              <a:avLst/>
              <a:gdLst/>
              <a:ahLst/>
              <a:cxnLst>
                <a:cxn ang="0">
                  <a:pos x="0" y="108"/>
                </a:cxn>
                <a:cxn ang="0">
                  <a:pos x="2" y="79"/>
                </a:cxn>
                <a:cxn ang="0">
                  <a:pos x="13" y="54"/>
                </a:cxn>
                <a:cxn ang="0">
                  <a:pos x="31" y="31"/>
                </a:cxn>
                <a:cxn ang="0">
                  <a:pos x="54" y="14"/>
                </a:cxn>
                <a:cxn ang="0">
                  <a:pos x="79" y="4"/>
                </a:cxn>
                <a:cxn ang="0">
                  <a:pos x="107" y="0"/>
                </a:cxn>
                <a:cxn ang="0">
                  <a:pos x="134" y="4"/>
                </a:cxn>
                <a:cxn ang="0">
                  <a:pos x="161" y="14"/>
                </a:cxn>
                <a:cxn ang="0">
                  <a:pos x="184" y="31"/>
                </a:cxn>
                <a:cxn ang="0">
                  <a:pos x="201" y="54"/>
                </a:cxn>
                <a:cxn ang="0">
                  <a:pos x="211" y="79"/>
                </a:cxn>
                <a:cxn ang="0">
                  <a:pos x="215" y="108"/>
                </a:cxn>
                <a:cxn ang="0">
                  <a:pos x="211" y="135"/>
                </a:cxn>
                <a:cxn ang="0">
                  <a:pos x="201" y="162"/>
                </a:cxn>
                <a:cxn ang="0">
                  <a:pos x="184" y="185"/>
                </a:cxn>
                <a:cxn ang="0">
                  <a:pos x="161" y="202"/>
                </a:cxn>
                <a:cxn ang="0">
                  <a:pos x="134" y="212"/>
                </a:cxn>
                <a:cxn ang="0">
                  <a:pos x="107" y="216"/>
                </a:cxn>
                <a:cxn ang="0">
                  <a:pos x="79" y="212"/>
                </a:cxn>
                <a:cxn ang="0">
                  <a:pos x="54" y="202"/>
                </a:cxn>
                <a:cxn ang="0">
                  <a:pos x="31" y="185"/>
                </a:cxn>
                <a:cxn ang="0">
                  <a:pos x="13" y="162"/>
                </a:cxn>
                <a:cxn ang="0">
                  <a:pos x="2" y="135"/>
                </a:cxn>
                <a:cxn ang="0">
                  <a:pos x="0" y="108"/>
                </a:cxn>
              </a:cxnLst>
              <a:rect l="0" t="0" r="r" b="b"/>
              <a:pathLst>
                <a:path w="215" h="216">
                  <a:moveTo>
                    <a:pt x="0" y="108"/>
                  </a:moveTo>
                  <a:lnTo>
                    <a:pt x="2" y="79"/>
                  </a:lnTo>
                  <a:lnTo>
                    <a:pt x="13" y="54"/>
                  </a:lnTo>
                  <a:lnTo>
                    <a:pt x="31" y="31"/>
                  </a:lnTo>
                  <a:lnTo>
                    <a:pt x="54" y="14"/>
                  </a:lnTo>
                  <a:lnTo>
                    <a:pt x="79" y="4"/>
                  </a:lnTo>
                  <a:lnTo>
                    <a:pt x="107" y="0"/>
                  </a:lnTo>
                  <a:lnTo>
                    <a:pt x="134" y="4"/>
                  </a:lnTo>
                  <a:lnTo>
                    <a:pt x="161" y="14"/>
                  </a:lnTo>
                  <a:lnTo>
                    <a:pt x="184" y="31"/>
                  </a:lnTo>
                  <a:lnTo>
                    <a:pt x="201" y="54"/>
                  </a:lnTo>
                  <a:lnTo>
                    <a:pt x="211" y="79"/>
                  </a:lnTo>
                  <a:lnTo>
                    <a:pt x="215" y="108"/>
                  </a:lnTo>
                  <a:lnTo>
                    <a:pt x="211" y="135"/>
                  </a:lnTo>
                  <a:lnTo>
                    <a:pt x="201" y="162"/>
                  </a:lnTo>
                  <a:lnTo>
                    <a:pt x="184" y="185"/>
                  </a:lnTo>
                  <a:lnTo>
                    <a:pt x="161" y="202"/>
                  </a:lnTo>
                  <a:lnTo>
                    <a:pt x="134" y="212"/>
                  </a:lnTo>
                  <a:lnTo>
                    <a:pt x="107" y="216"/>
                  </a:lnTo>
                  <a:lnTo>
                    <a:pt x="79" y="212"/>
                  </a:lnTo>
                  <a:lnTo>
                    <a:pt x="54" y="202"/>
                  </a:lnTo>
                  <a:lnTo>
                    <a:pt x="31" y="185"/>
                  </a:lnTo>
                  <a:lnTo>
                    <a:pt x="13" y="162"/>
                  </a:lnTo>
                  <a:lnTo>
                    <a:pt x="2"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22920" name="Rectangle 8"/>
            <p:cNvSpPr>
              <a:spLocks noChangeArrowheads="1"/>
            </p:cNvSpPr>
            <p:nvPr/>
          </p:nvSpPr>
          <p:spPr bwMode="auto">
            <a:xfrm>
              <a:off x="4120" y="1694"/>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9</a:t>
              </a:r>
              <a:endParaRPr lang="en-US" sz="1800" b="0"/>
            </a:p>
          </p:txBody>
        </p:sp>
        <p:sp>
          <p:nvSpPr>
            <p:cNvPr id="422921" name="Freeform 9"/>
            <p:cNvSpPr>
              <a:spLocks/>
            </p:cNvSpPr>
            <p:nvPr/>
          </p:nvSpPr>
          <p:spPr bwMode="auto">
            <a:xfrm>
              <a:off x="1753" y="1645"/>
              <a:ext cx="215" cy="216"/>
            </a:xfrm>
            <a:custGeom>
              <a:avLst/>
              <a:gdLst/>
              <a:ahLst/>
              <a:cxnLst>
                <a:cxn ang="0">
                  <a:pos x="0" y="108"/>
                </a:cxn>
                <a:cxn ang="0">
                  <a:pos x="4" y="79"/>
                </a:cxn>
                <a:cxn ang="0">
                  <a:pos x="13" y="54"/>
                </a:cxn>
                <a:cxn ang="0">
                  <a:pos x="31" y="31"/>
                </a:cxn>
                <a:cxn ang="0">
                  <a:pos x="54" y="14"/>
                </a:cxn>
                <a:cxn ang="0">
                  <a:pos x="81" y="4"/>
                </a:cxn>
                <a:cxn ang="0">
                  <a:pos x="108" y="0"/>
                </a:cxn>
                <a:cxn ang="0">
                  <a:pos x="136" y="4"/>
                </a:cxn>
                <a:cxn ang="0">
                  <a:pos x="161" y="14"/>
                </a:cxn>
                <a:cxn ang="0">
                  <a:pos x="184" y="31"/>
                </a:cxn>
                <a:cxn ang="0">
                  <a:pos x="202" y="54"/>
                </a:cxn>
                <a:cxn ang="0">
                  <a:pos x="213" y="79"/>
                </a:cxn>
                <a:cxn ang="0">
                  <a:pos x="215" y="108"/>
                </a:cxn>
                <a:cxn ang="0">
                  <a:pos x="213" y="135"/>
                </a:cxn>
                <a:cxn ang="0">
                  <a:pos x="202" y="162"/>
                </a:cxn>
                <a:cxn ang="0">
                  <a:pos x="184" y="185"/>
                </a:cxn>
                <a:cxn ang="0">
                  <a:pos x="161" y="202"/>
                </a:cxn>
                <a:cxn ang="0">
                  <a:pos x="136" y="212"/>
                </a:cxn>
                <a:cxn ang="0">
                  <a:pos x="108" y="216"/>
                </a:cxn>
                <a:cxn ang="0">
                  <a:pos x="81" y="212"/>
                </a:cxn>
                <a:cxn ang="0">
                  <a:pos x="54" y="202"/>
                </a:cxn>
                <a:cxn ang="0">
                  <a:pos x="31" y="185"/>
                </a:cxn>
                <a:cxn ang="0">
                  <a:pos x="13" y="162"/>
                </a:cxn>
                <a:cxn ang="0">
                  <a:pos x="4" y="135"/>
                </a:cxn>
                <a:cxn ang="0">
                  <a:pos x="0" y="108"/>
                </a:cxn>
              </a:cxnLst>
              <a:rect l="0" t="0" r="r" b="b"/>
              <a:pathLst>
                <a:path w="215" h="216">
                  <a:moveTo>
                    <a:pt x="0" y="108"/>
                  </a:moveTo>
                  <a:lnTo>
                    <a:pt x="4" y="79"/>
                  </a:lnTo>
                  <a:lnTo>
                    <a:pt x="13" y="54"/>
                  </a:lnTo>
                  <a:lnTo>
                    <a:pt x="31" y="31"/>
                  </a:lnTo>
                  <a:lnTo>
                    <a:pt x="54" y="14"/>
                  </a:lnTo>
                  <a:lnTo>
                    <a:pt x="81" y="4"/>
                  </a:lnTo>
                  <a:lnTo>
                    <a:pt x="108" y="0"/>
                  </a:lnTo>
                  <a:lnTo>
                    <a:pt x="136" y="4"/>
                  </a:lnTo>
                  <a:lnTo>
                    <a:pt x="161" y="14"/>
                  </a:lnTo>
                  <a:lnTo>
                    <a:pt x="184" y="31"/>
                  </a:lnTo>
                  <a:lnTo>
                    <a:pt x="202" y="54"/>
                  </a:lnTo>
                  <a:lnTo>
                    <a:pt x="213" y="79"/>
                  </a:lnTo>
                  <a:lnTo>
                    <a:pt x="215" y="108"/>
                  </a:lnTo>
                  <a:lnTo>
                    <a:pt x="213" y="135"/>
                  </a:lnTo>
                  <a:lnTo>
                    <a:pt x="202" y="162"/>
                  </a:lnTo>
                  <a:lnTo>
                    <a:pt x="184" y="185"/>
                  </a:lnTo>
                  <a:lnTo>
                    <a:pt x="161" y="202"/>
                  </a:lnTo>
                  <a:lnTo>
                    <a:pt x="136" y="212"/>
                  </a:lnTo>
                  <a:lnTo>
                    <a:pt x="108" y="216"/>
                  </a:lnTo>
                  <a:lnTo>
                    <a:pt x="81" y="212"/>
                  </a:lnTo>
                  <a:lnTo>
                    <a:pt x="54" y="202"/>
                  </a:lnTo>
                  <a:lnTo>
                    <a:pt x="31" y="185"/>
                  </a:lnTo>
                  <a:lnTo>
                    <a:pt x="13" y="162"/>
                  </a:lnTo>
                  <a:lnTo>
                    <a:pt x="4"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22922" name="Rectangle 10"/>
            <p:cNvSpPr>
              <a:spLocks noChangeArrowheads="1"/>
            </p:cNvSpPr>
            <p:nvPr/>
          </p:nvSpPr>
          <p:spPr bwMode="auto">
            <a:xfrm>
              <a:off x="1834" y="1694"/>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a:t>
              </a:r>
              <a:endParaRPr lang="en-US" sz="1800" b="0"/>
            </a:p>
          </p:txBody>
        </p:sp>
        <p:sp>
          <p:nvSpPr>
            <p:cNvPr id="422923" name="Freeform 11"/>
            <p:cNvSpPr>
              <a:spLocks/>
            </p:cNvSpPr>
            <p:nvPr/>
          </p:nvSpPr>
          <p:spPr bwMode="auto">
            <a:xfrm>
              <a:off x="2600" y="1645"/>
              <a:ext cx="215" cy="216"/>
            </a:xfrm>
            <a:custGeom>
              <a:avLst/>
              <a:gdLst/>
              <a:ahLst/>
              <a:cxnLst>
                <a:cxn ang="0">
                  <a:pos x="0" y="108"/>
                </a:cxn>
                <a:cxn ang="0">
                  <a:pos x="2" y="79"/>
                </a:cxn>
                <a:cxn ang="0">
                  <a:pos x="13" y="54"/>
                </a:cxn>
                <a:cxn ang="0">
                  <a:pos x="30" y="31"/>
                </a:cxn>
                <a:cxn ang="0">
                  <a:pos x="54" y="14"/>
                </a:cxn>
                <a:cxn ang="0">
                  <a:pos x="78" y="4"/>
                </a:cxn>
                <a:cxn ang="0">
                  <a:pos x="107" y="0"/>
                </a:cxn>
                <a:cxn ang="0">
                  <a:pos x="134" y="4"/>
                </a:cxn>
                <a:cxn ang="0">
                  <a:pos x="161" y="14"/>
                </a:cxn>
                <a:cxn ang="0">
                  <a:pos x="184" y="31"/>
                </a:cxn>
                <a:cxn ang="0">
                  <a:pos x="201" y="54"/>
                </a:cxn>
                <a:cxn ang="0">
                  <a:pos x="211" y="79"/>
                </a:cxn>
                <a:cxn ang="0">
                  <a:pos x="215" y="108"/>
                </a:cxn>
                <a:cxn ang="0">
                  <a:pos x="211" y="135"/>
                </a:cxn>
                <a:cxn ang="0">
                  <a:pos x="201" y="162"/>
                </a:cxn>
                <a:cxn ang="0">
                  <a:pos x="184" y="185"/>
                </a:cxn>
                <a:cxn ang="0">
                  <a:pos x="161" y="202"/>
                </a:cxn>
                <a:cxn ang="0">
                  <a:pos x="134" y="212"/>
                </a:cxn>
                <a:cxn ang="0">
                  <a:pos x="107" y="216"/>
                </a:cxn>
                <a:cxn ang="0">
                  <a:pos x="78" y="212"/>
                </a:cxn>
                <a:cxn ang="0">
                  <a:pos x="54" y="202"/>
                </a:cxn>
                <a:cxn ang="0">
                  <a:pos x="30" y="185"/>
                </a:cxn>
                <a:cxn ang="0">
                  <a:pos x="13" y="162"/>
                </a:cxn>
                <a:cxn ang="0">
                  <a:pos x="2" y="135"/>
                </a:cxn>
                <a:cxn ang="0">
                  <a:pos x="0" y="108"/>
                </a:cxn>
              </a:cxnLst>
              <a:rect l="0" t="0" r="r" b="b"/>
              <a:pathLst>
                <a:path w="215" h="216">
                  <a:moveTo>
                    <a:pt x="0" y="108"/>
                  </a:moveTo>
                  <a:lnTo>
                    <a:pt x="2" y="79"/>
                  </a:lnTo>
                  <a:lnTo>
                    <a:pt x="13" y="54"/>
                  </a:lnTo>
                  <a:lnTo>
                    <a:pt x="30" y="31"/>
                  </a:lnTo>
                  <a:lnTo>
                    <a:pt x="54" y="14"/>
                  </a:lnTo>
                  <a:lnTo>
                    <a:pt x="78" y="4"/>
                  </a:lnTo>
                  <a:lnTo>
                    <a:pt x="107" y="0"/>
                  </a:lnTo>
                  <a:lnTo>
                    <a:pt x="134" y="4"/>
                  </a:lnTo>
                  <a:lnTo>
                    <a:pt x="161" y="14"/>
                  </a:lnTo>
                  <a:lnTo>
                    <a:pt x="184" y="31"/>
                  </a:lnTo>
                  <a:lnTo>
                    <a:pt x="201" y="54"/>
                  </a:lnTo>
                  <a:lnTo>
                    <a:pt x="211" y="79"/>
                  </a:lnTo>
                  <a:lnTo>
                    <a:pt x="215" y="108"/>
                  </a:lnTo>
                  <a:lnTo>
                    <a:pt x="211" y="135"/>
                  </a:lnTo>
                  <a:lnTo>
                    <a:pt x="201" y="162"/>
                  </a:lnTo>
                  <a:lnTo>
                    <a:pt x="184" y="185"/>
                  </a:lnTo>
                  <a:lnTo>
                    <a:pt x="161" y="202"/>
                  </a:lnTo>
                  <a:lnTo>
                    <a:pt x="134" y="212"/>
                  </a:lnTo>
                  <a:lnTo>
                    <a:pt x="107" y="216"/>
                  </a:lnTo>
                  <a:lnTo>
                    <a:pt x="78" y="212"/>
                  </a:lnTo>
                  <a:lnTo>
                    <a:pt x="54" y="202"/>
                  </a:lnTo>
                  <a:lnTo>
                    <a:pt x="30" y="185"/>
                  </a:lnTo>
                  <a:lnTo>
                    <a:pt x="13" y="162"/>
                  </a:lnTo>
                  <a:lnTo>
                    <a:pt x="2" y="135"/>
                  </a:lnTo>
                  <a:lnTo>
                    <a:pt x="0" y="108"/>
                  </a:lnTo>
                  <a:close/>
                </a:path>
              </a:pathLst>
            </a:custGeom>
            <a:solidFill>
              <a:srgbClr val="FFFFFF"/>
            </a:solidFill>
            <a:ln w="3175">
              <a:solidFill>
                <a:srgbClr val="000000"/>
              </a:solidFill>
              <a:prstDash val="solid"/>
              <a:round/>
              <a:headEnd/>
              <a:tailEnd/>
            </a:ln>
          </p:spPr>
          <p:txBody>
            <a:bodyPr/>
            <a:lstStyle/>
            <a:p>
              <a:endParaRPr lang="en-US"/>
            </a:p>
          </p:txBody>
        </p:sp>
        <p:sp>
          <p:nvSpPr>
            <p:cNvPr id="422924" name="Rectangle 12"/>
            <p:cNvSpPr>
              <a:spLocks noChangeArrowheads="1"/>
            </p:cNvSpPr>
            <p:nvPr/>
          </p:nvSpPr>
          <p:spPr bwMode="auto">
            <a:xfrm>
              <a:off x="2680" y="1694"/>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a:t>
              </a:r>
              <a:endParaRPr lang="en-US" sz="1800" b="0"/>
            </a:p>
          </p:txBody>
        </p:sp>
        <p:sp>
          <p:nvSpPr>
            <p:cNvPr id="422925" name="Freeform 13"/>
            <p:cNvSpPr>
              <a:spLocks/>
            </p:cNvSpPr>
            <p:nvPr/>
          </p:nvSpPr>
          <p:spPr bwMode="auto">
            <a:xfrm>
              <a:off x="1609" y="2857"/>
              <a:ext cx="215" cy="215"/>
            </a:xfrm>
            <a:custGeom>
              <a:avLst/>
              <a:gdLst/>
              <a:ahLst/>
              <a:cxnLst>
                <a:cxn ang="0">
                  <a:pos x="0" y="107"/>
                </a:cxn>
                <a:cxn ang="0">
                  <a:pos x="4" y="78"/>
                </a:cxn>
                <a:cxn ang="0">
                  <a:pos x="14" y="53"/>
                </a:cxn>
                <a:cxn ang="0">
                  <a:pos x="31" y="30"/>
                </a:cxn>
                <a:cxn ang="0">
                  <a:pos x="54" y="13"/>
                </a:cxn>
                <a:cxn ang="0">
                  <a:pos x="81" y="3"/>
                </a:cxn>
                <a:cxn ang="0">
                  <a:pos x="108" y="0"/>
                </a:cxn>
                <a:cxn ang="0">
                  <a:pos x="137" y="3"/>
                </a:cxn>
                <a:cxn ang="0">
                  <a:pos x="162" y="13"/>
                </a:cxn>
                <a:cxn ang="0">
                  <a:pos x="185" y="30"/>
                </a:cxn>
                <a:cxn ang="0">
                  <a:pos x="202" y="53"/>
                </a:cxn>
                <a:cxn ang="0">
                  <a:pos x="211" y="78"/>
                </a:cxn>
                <a:cxn ang="0">
                  <a:pos x="215" y="107"/>
                </a:cxn>
                <a:cxn ang="0">
                  <a:pos x="211" y="134"/>
                </a:cxn>
                <a:cxn ang="0">
                  <a:pos x="202" y="161"/>
                </a:cxn>
                <a:cxn ang="0">
                  <a:pos x="185" y="184"/>
                </a:cxn>
                <a:cxn ang="0">
                  <a:pos x="162" y="201"/>
                </a:cxn>
                <a:cxn ang="0">
                  <a:pos x="137" y="211"/>
                </a:cxn>
                <a:cxn ang="0">
                  <a:pos x="108" y="215"/>
                </a:cxn>
                <a:cxn ang="0">
                  <a:pos x="81"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81" y="3"/>
                  </a:lnTo>
                  <a:lnTo>
                    <a:pt x="108" y="0"/>
                  </a:lnTo>
                  <a:lnTo>
                    <a:pt x="137" y="3"/>
                  </a:lnTo>
                  <a:lnTo>
                    <a:pt x="162" y="13"/>
                  </a:lnTo>
                  <a:lnTo>
                    <a:pt x="185" y="30"/>
                  </a:lnTo>
                  <a:lnTo>
                    <a:pt x="202" y="53"/>
                  </a:lnTo>
                  <a:lnTo>
                    <a:pt x="211" y="78"/>
                  </a:lnTo>
                  <a:lnTo>
                    <a:pt x="215" y="107"/>
                  </a:lnTo>
                  <a:lnTo>
                    <a:pt x="211" y="134"/>
                  </a:lnTo>
                  <a:lnTo>
                    <a:pt x="202" y="161"/>
                  </a:lnTo>
                  <a:lnTo>
                    <a:pt x="185" y="184"/>
                  </a:lnTo>
                  <a:lnTo>
                    <a:pt x="162" y="201"/>
                  </a:lnTo>
                  <a:lnTo>
                    <a:pt x="137" y="211"/>
                  </a:lnTo>
                  <a:lnTo>
                    <a:pt x="108" y="215"/>
                  </a:lnTo>
                  <a:lnTo>
                    <a:pt x="81"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26" name="Rectangle 14"/>
            <p:cNvSpPr>
              <a:spLocks noChangeArrowheads="1"/>
            </p:cNvSpPr>
            <p:nvPr/>
          </p:nvSpPr>
          <p:spPr bwMode="auto">
            <a:xfrm>
              <a:off x="1663" y="2905"/>
              <a:ext cx="106"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18</a:t>
              </a:r>
              <a:endParaRPr lang="en-US" sz="1800" b="0"/>
            </a:p>
          </p:txBody>
        </p:sp>
        <p:sp>
          <p:nvSpPr>
            <p:cNvPr id="422927" name="Freeform 15"/>
            <p:cNvSpPr>
              <a:spLocks/>
            </p:cNvSpPr>
            <p:nvPr/>
          </p:nvSpPr>
          <p:spPr bwMode="auto">
            <a:xfrm>
              <a:off x="1519" y="2281"/>
              <a:ext cx="215" cy="215"/>
            </a:xfrm>
            <a:custGeom>
              <a:avLst/>
              <a:gdLst/>
              <a:ahLst/>
              <a:cxnLst>
                <a:cxn ang="0">
                  <a:pos x="0" y="107"/>
                </a:cxn>
                <a:cxn ang="0">
                  <a:pos x="4" y="78"/>
                </a:cxn>
                <a:cxn ang="0">
                  <a:pos x="13" y="53"/>
                </a:cxn>
                <a:cxn ang="0">
                  <a:pos x="31" y="30"/>
                </a:cxn>
                <a:cxn ang="0">
                  <a:pos x="54" y="13"/>
                </a:cxn>
                <a:cxn ang="0">
                  <a:pos x="81" y="3"/>
                </a:cxn>
                <a:cxn ang="0">
                  <a:pos x="108" y="0"/>
                </a:cxn>
                <a:cxn ang="0">
                  <a:pos x="136" y="3"/>
                </a:cxn>
                <a:cxn ang="0">
                  <a:pos x="161" y="13"/>
                </a:cxn>
                <a:cxn ang="0">
                  <a:pos x="184" y="30"/>
                </a:cxn>
                <a:cxn ang="0">
                  <a:pos x="202" y="53"/>
                </a:cxn>
                <a:cxn ang="0">
                  <a:pos x="213" y="78"/>
                </a:cxn>
                <a:cxn ang="0">
                  <a:pos x="215" y="107"/>
                </a:cxn>
                <a:cxn ang="0">
                  <a:pos x="213" y="134"/>
                </a:cxn>
                <a:cxn ang="0">
                  <a:pos x="202" y="161"/>
                </a:cxn>
                <a:cxn ang="0">
                  <a:pos x="184" y="184"/>
                </a:cxn>
                <a:cxn ang="0">
                  <a:pos x="161" y="201"/>
                </a:cxn>
                <a:cxn ang="0">
                  <a:pos x="136" y="211"/>
                </a:cxn>
                <a:cxn ang="0">
                  <a:pos x="108" y="215"/>
                </a:cxn>
                <a:cxn ang="0">
                  <a:pos x="81" y="211"/>
                </a:cxn>
                <a:cxn ang="0">
                  <a:pos x="54" y="201"/>
                </a:cxn>
                <a:cxn ang="0">
                  <a:pos x="31" y="184"/>
                </a:cxn>
                <a:cxn ang="0">
                  <a:pos x="13" y="161"/>
                </a:cxn>
                <a:cxn ang="0">
                  <a:pos x="4" y="134"/>
                </a:cxn>
                <a:cxn ang="0">
                  <a:pos x="0" y="107"/>
                </a:cxn>
              </a:cxnLst>
              <a:rect l="0" t="0" r="r" b="b"/>
              <a:pathLst>
                <a:path w="215" h="215">
                  <a:moveTo>
                    <a:pt x="0" y="107"/>
                  </a:moveTo>
                  <a:lnTo>
                    <a:pt x="4" y="78"/>
                  </a:lnTo>
                  <a:lnTo>
                    <a:pt x="13" y="53"/>
                  </a:lnTo>
                  <a:lnTo>
                    <a:pt x="31" y="30"/>
                  </a:lnTo>
                  <a:lnTo>
                    <a:pt x="54" y="13"/>
                  </a:lnTo>
                  <a:lnTo>
                    <a:pt x="81" y="3"/>
                  </a:lnTo>
                  <a:lnTo>
                    <a:pt x="108" y="0"/>
                  </a:lnTo>
                  <a:lnTo>
                    <a:pt x="136" y="3"/>
                  </a:lnTo>
                  <a:lnTo>
                    <a:pt x="161" y="13"/>
                  </a:lnTo>
                  <a:lnTo>
                    <a:pt x="184" y="30"/>
                  </a:lnTo>
                  <a:lnTo>
                    <a:pt x="202" y="53"/>
                  </a:lnTo>
                  <a:lnTo>
                    <a:pt x="213" y="78"/>
                  </a:lnTo>
                  <a:lnTo>
                    <a:pt x="215" y="107"/>
                  </a:lnTo>
                  <a:lnTo>
                    <a:pt x="213" y="134"/>
                  </a:lnTo>
                  <a:lnTo>
                    <a:pt x="202" y="161"/>
                  </a:lnTo>
                  <a:lnTo>
                    <a:pt x="184" y="184"/>
                  </a:lnTo>
                  <a:lnTo>
                    <a:pt x="161" y="201"/>
                  </a:lnTo>
                  <a:lnTo>
                    <a:pt x="136" y="211"/>
                  </a:lnTo>
                  <a:lnTo>
                    <a:pt x="108" y="215"/>
                  </a:lnTo>
                  <a:lnTo>
                    <a:pt x="81" y="211"/>
                  </a:lnTo>
                  <a:lnTo>
                    <a:pt x="54" y="201"/>
                  </a:lnTo>
                  <a:lnTo>
                    <a:pt x="31" y="184"/>
                  </a:lnTo>
                  <a:lnTo>
                    <a:pt x="13"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28" name="Rectangle 16"/>
            <p:cNvSpPr>
              <a:spLocks noChangeArrowheads="1"/>
            </p:cNvSpPr>
            <p:nvPr/>
          </p:nvSpPr>
          <p:spPr bwMode="auto">
            <a:xfrm>
              <a:off x="1600" y="2329"/>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a:t>
              </a:r>
              <a:endParaRPr lang="en-US" sz="1800" b="0"/>
            </a:p>
          </p:txBody>
        </p:sp>
        <p:sp>
          <p:nvSpPr>
            <p:cNvPr id="422929" name="Freeform 17"/>
            <p:cNvSpPr>
              <a:spLocks/>
            </p:cNvSpPr>
            <p:nvPr/>
          </p:nvSpPr>
          <p:spPr bwMode="auto">
            <a:xfrm>
              <a:off x="1232" y="2881"/>
              <a:ext cx="215" cy="215"/>
            </a:xfrm>
            <a:custGeom>
              <a:avLst/>
              <a:gdLst/>
              <a:ahLst/>
              <a:cxnLst>
                <a:cxn ang="0">
                  <a:pos x="0" y="107"/>
                </a:cxn>
                <a:cxn ang="0">
                  <a:pos x="4" y="78"/>
                </a:cxn>
                <a:cxn ang="0">
                  <a:pos x="14" y="53"/>
                </a:cxn>
                <a:cxn ang="0">
                  <a:pos x="31" y="30"/>
                </a:cxn>
                <a:cxn ang="0">
                  <a:pos x="54" y="13"/>
                </a:cxn>
                <a:cxn ang="0">
                  <a:pos x="79" y="3"/>
                </a:cxn>
                <a:cxn ang="0">
                  <a:pos x="108" y="0"/>
                </a:cxn>
                <a:cxn ang="0">
                  <a:pos x="135" y="3"/>
                </a:cxn>
                <a:cxn ang="0">
                  <a:pos x="162" y="13"/>
                </a:cxn>
                <a:cxn ang="0">
                  <a:pos x="185" y="30"/>
                </a:cxn>
                <a:cxn ang="0">
                  <a:pos x="202" y="53"/>
                </a:cxn>
                <a:cxn ang="0">
                  <a:pos x="212" y="78"/>
                </a:cxn>
                <a:cxn ang="0">
                  <a:pos x="215" y="107"/>
                </a:cxn>
                <a:cxn ang="0">
                  <a:pos x="212" y="134"/>
                </a:cxn>
                <a:cxn ang="0">
                  <a:pos x="202" y="161"/>
                </a:cxn>
                <a:cxn ang="0">
                  <a:pos x="185" y="184"/>
                </a:cxn>
                <a:cxn ang="0">
                  <a:pos x="162" y="201"/>
                </a:cxn>
                <a:cxn ang="0">
                  <a:pos x="135" y="211"/>
                </a:cxn>
                <a:cxn ang="0">
                  <a:pos x="108" y="215"/>
                </a:cxn>
                <a:cxn ang="0">
                  <a:pos x="79"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79" y="3"/>
                  </a:lnTo>
                  <a:lnTo>
                    <a:pt x="108" y="0"/>
                  </a:lnTo>
                  <a:lnTo>
                    <a:pt x="135" y="3"/>
                  </a:lnTo>
                  <a:lnTo>
                    <a:pt x="162" y="13"/>
                  </a:lnTo>
                  <a:lnTo>
                    <a:pt x="185" y="30"/>
                  </a:lnTo>
                  <a:lnTo>
                    <a:pt x="202" y="53"/>
                  </a:lnTo>
                  <a:lnTo>
                    <a:pt x="212" y="78"/>
                  </a:lnTo>
                  <a:lnTo>
                    <a:pt x="215" y="107"/>
                  </a:lnTo>
                  <a:lnTo>
                    <a:pt x="212" y="134"/>
                  </a:lnTo>
                  <a:lnTo>
                    <a:pt x="202" y="161"/>
                  </a:lnTo>
                  <a:lnTo>
                    <a:pt x="185" y="184"/>
                  </a:lnTo>
                  <a:lnTo>
                    <a:pt x="162" y="201"/>
                  </a:lnTo>
                  <a:lnTo>
                    <a:pt x="135" y="211"/>
                  </a:lnTo>
                  <a:lnTo>
                    <a:pt x="108" y="215"/>
                  </a:lnTo>
                  <a:lnTo>
                    <a:pt x="79"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30" name="Rectangle 18"/>
            <p:cNvSpPr>
              <a:spLocks noChangeArrowheads="1"/>
            </p:cNvSpPr>
            <p:nvPr/>
          </p:nvSpPr>
          <p:spPr bwMode="auto">
            <a:xfrm>
              <a:off x="1305" y="2929"/>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5</a:t>
              </a:r>
              <a:endParaRPr lang="en-US" sz="1800" b="0"/>
            </a:p>
          </p:txBody>
        </p:sp>
        <p:sp>
          <p:nvSpPr>
            <p:cNvPr id="422931" name="Freeform 19"/>
            <p:cNvSpPr>
              <a:spLocks/>
            </p:cNvSpPr>
            <p:nvPr/>
          </p:nvSpPr>
          <p:spPr bwMode="auto">
            <a:xfrm>
              <a:off x="1945" y="2233"/>
              <a:ext cx="215" cy="215"/>
            </a:xfrm>
            <a:custGeom>
              <a:avLst/>
              <a:gdLst/>
              <a:ahLst/>
              <a:cxnLst>
                <a:cxn ang="0">
                  <a:pos x="0" y="107"/>
                </a:cxn>
                <a:cxn ang="0">
                  <a:pos x="4" y="78"/>
                </a:cxn>
                <a:cxn ang="0">
                  <a:pos x="13" y="53"/>
                </a:cxn>
                <a:cxn ang="0">
                  <a:pos x="31" y="30"/>
                </a:cxn>
                <a:cxn ang="0">
                  <a:pos x="54" y="13"/>
                </a:cxn>
                <a:cxn ang="0">
                  <a:pos x="81" y="3"/>
                </a:cxn>
                <a:cxn ang="0">
                  <a:pos x="108" y="0"/>
                </a:cxn>
                <a:cxn ang="0">
                  <a:pos x="136" y="3"/>
                </a:cxn>
                <a:cxn ang="0">
                  <a:pos x="161" y="13"/>
                </a:cxn>
                <a:cxn ang="0">
                  <a:pos x="184" y="30"/>
                </a:cxn>
                <a:cxn ang="0">
                  <a:pos x="202" y="53"/>
                </a:cxn>
                <a:cxn ang="0">
                  <a:pos x="213" y="78"/>
                </a:cxn>
                <a:cxn ang="0">
                  <a:pos x="215" y="107"/>
                </a:cxn>
                <a:cxn ang="0">
                  <a:pos x="213" y="134"/>
                </a:cxn>
                <a:cxn ang="0">
                  <a:pos x="202" y="161"/>
                </a:cxn>
                <a:cxn ang="0">
                  <a:pos x="184" y="184"/>
                </a:cxn>
                <a:cxn ang="0">
                  <a:pos x="161" y="201"/>
                </a:cxn>
                <a:cxn ang="0">
                  <a:pos x="136" y="211"/>
                </a:cxn>
                <a:cxn ang="0">
                  <a:pos x="108" y="215"/>
                </a:cxn>
                <a:cxn ang="0">
                  <a:pos x="81" y="211"/>
                </a:cxn>
                <a:cxn ang="0">
                  <a:pos x="54" y="201"/>
                </a:cxn>
                <a:cxn ang="0">
                  <a:pos x="31" y="184"/>
                </a:cxn>
                <a:cxn ang="0">
                  <a:pos x="13" y="161"/>
                </a:cxn>
                <a:cxn ang="0">
                  <a:pos x="4" y="134"/>
                </a:cxn>
                <a:cxn ang="0">
                  <a:pos x="0" y="107"/>
                </a:cxn>
              </a:cxnLst>
              <a:rect l="0" t="0" r="r" b="b"/>
              <a:pathLst>
                <a:path w="215" h="215">
                  <a:moveTo>
                    <a:pt x="0" y="107"/>
                  </a:moveTo>
                  <a:lnTo>
                    <a:pt x="4" y="78"/>
                  </a:lnTo>
                  <a:lnTo>
                    <a:pt x="13" y="53"/>
                  </a:lnTo>
                  <a:lnTo>
                    <a:pt x="31" y="30"/>
                  </a:lnTo>
                  <a:lnTo>
                    <a:pt x="54" y="13"/>
                  </a:lnTo>
                  <a:lnTo>
                    <a:pt x="81" y="3"/>
                  </a:lnTo>
                  <a:lnTo>
                    <a:pt x="108" y="0"/>
                  </a:lnTo>
                  <a:lnTo>
                    <a:pt x="136" y="3"/>
                  </a:lnTo>
                  <a:lnTo>
                    <a:pt x="161" y="13"/>
                  </a:lnTo>
                  <a:lnTo>
                    <a:pt x="184" y="30"/>
                  </a:lnTo>
                  <a:lnTo>
                    <a:pt x="202" y="53"/>
                  </a:lnTo>
                  <a:lnTo>
                    <a:pt x="213" y="78"/>
                  </a:lnTo>
                  <a:lnTo>
                    <a:pt x="215" y="107"/>
                  </a:lnTo>
                  <a:lnTo>
                    <a:pt x="213" y="134"/>
                  </a:lnTo>
                  <a:lnTo>
                    <a:pt x="202" y="161"/>
                  </a:lnTo>
                  <a:lnTo>
                    <a:pt x="184" y="184"/>
                  </a:lnTo>
                  <a:lnTo>
                    <a:pt x="161" y="201"/>
                  </a:lnTo>
                  <a:lnTo>
                    <a:pt x="136" y="211"/>
                  </a:lnTo>
                  <a:lnTo>
                    <a:pt x="108" y="215"/>
                  </a:lnTo>
                  <a:lnTo>
                    <a:pt x="81" y="211"/>
                  </a:lnTo>
                  <a:lnTo>
                    <a:pt x="54" y="201"/>
                  </a:lnTo>
                  <a:lnTo>
                    <a:pt x="31" y="184"/>
                  </a:lnTo>
                  <a:lnTo>
                    <a:pt x="13"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32" name="Rectangle 20"/>
            <p:cNvSpPr>
              <a:spLocks noChangeArrowheads="1"/>
            </p:cNvSpPr>
            <p:nvPr/>
          </p:nvSpPr>
          <p:spPr bwMode="auto">
            <a:xfrm>
              <a:off x="2026" y="2281"/>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a:t>
              </a:r>
              <a:endParaRPr lang="en-US" sz="1800" b="0"/>
            </a:p>
          </p:txBody>
        </p:sp>
        <p:sp>
          <p:nvSpPr>
            <p:cNvPr id="422933" name="Freeform 21"/>
            <p:cNvSpPr>
              <a:spLocks/>
            </p:cNvSpPr>
            <p:nvPr/>
          </p:nvSpPr>
          <p:spPr bwMode="auto">
            <a:xfrm>
              <a:off x="2089" y="2809"/>
              <a:ext cx="215" cy="215"/>
            </a:xfrm>
            <a:custGeom>
              <a:avLst/>
              <a:gdLst/>
              <a:ahLst/>
              <a:cxnLst>
                <a:cxn ang="0">
                  <a:pos x="0" y="107"/>
                </a:cxn>
                <a:cxn ang="0">
                  <a:pos x="4" y="78"/>
                </a:cxn>
                <a:cxn ang="0">
                  <a:pos x="13" y="53"/>
                </a:cxn>
                <a:cxn ang="0">
                  <a:pos x="31" y="30"/>
                </a:cxn>
                <a:cxn ang="0">
                  <a:pos x="54" y="13"/>
                </a:cxn>
                <a:cxn ang="0">
                  <a:pos x="81" y="3"/>
                </a:cxn>
                <a:cxn ang="0">
                  <a:pos x="108" y="0"/>
                </a:cxn>
                <a:cxn ang="0">
                  <a:pos x="136" y="3"/>
                </a:cxn>
                <a:cxn ang="0">
                  <a:pos x="161" y="13"/>
                </a:cxn>
                <a:cxn ang="0">
                  <a:pos x="184" y="30"/>
                </a:cxn>
                <a:cxn ang="0">
                  <a:pos x="202" y="53"/>
                </a:cxn>
                <a:cxn ang="0">
                  <a:pos x="213" y="78"/>
                </a:cxn>
                <a:cxn ang="0">
                  <a:pos x="215" y="107"/>
                </a:cxn>
                <a:cxn ang="0">
                  <a:pos x="213" y="134"/>
                </a:cxn>
                <a:cxn ang="0">
                  <a:pos x="202" y="161"/>
                </a:cxn>
                <a:cxn ang="0">
                  <a:pos x="184" y="184"/>
                </a:cxn>
                <a:cxn ang="0">
                  <a:pos x="161" y="201"/>
                </a:cxn>
                <a:cxn ang="0">
                  <a:pos x="136" y="211"/>
                </a:cxn>
                <a:cxn ang="0">
                  <a:pos x="108" y="215"/>
                </a:cxn>
                <a:cxn ang="0">
                  <a:pos x="81" y="211"/>
                </a:cxn>
                <a:cxn ang="0">
                  <a:pos x="54" y="201"/>
                </a:cxn>
                <a:cxn ang="0">
                  <a:pos x="31" y="184"/>
                </a:cxn>
                <a:cxn ang="0">
                  <a:pos x="13" y="161"/>
                </a:cxn>
                <a:cxn ang="0">
                  <a:pos x="4" y="134"/>
                </a:cxn>
                <a:cxn ang="0">
                  <a:pos x="0" y="107"/>
                </a:cxn>
              </a:cxnLst>
              <a:rect l="0" t="0" r="r" b="b"/>
              <a:pathLst>
                <a:path w="215" h="215">
                  <a:moveTo>
                    <a:pt x="0" y="107"/>
                  </a:moveTo>
                  <a:lnTo>
                    <a:pt x="4" y="78"/>
                  </a:lnTo>
                  <a:lnTo>
                    <a:pt x="13" y="53"/>
                  </a:lnTo>
                  <a:lnTo>
                    <a:pt x="31" y="30"/>
                  </a:lnTo>
                  <a:lnTo>
                    <a:pt x="54" y="13"/>
                  </a:lnTo>
                  <a:lnTo>
                    <a:pt x="81" y="3"/>
                  </a:lnTo>
                  <a:lnTo>
                    <a:pt x="108" y="0"/>
                  </a:lnTo>
                  <a:lnTo>
                    <a:pt x="136" y="3"/>
                  </a:lnTo>
                  <a:lnTo>
                    <a:pt x="161" y="13"/>
                  </a:lnTo>
                  <a:lnTo>
                    <a:pt x="184" y="30"/>
                  </a:lnTo>
                  <a:lnTo>
                    <a:pt x="202" y="53"/>
                  </a:lnTo>
                  <a:lnTo>
                    <a:pt x="213" y="78"/>
                  </a:lnTo>
                  <a:lnTo>
                    <a:pt x="215" y="107"/>
                  </a:lnTo>
                  <a:lnTo>
                    <a:pt x="213" y="134"/>
                  </a:lnTo>
                  <a:lnTo>
                    <a:pt x="202" y="161"/>
                  </a:lnTo>
                  <a:lnTo>
                    <a:pt x="184" y="184"/>
                  </a:lnTo>
                  <a:lnTo>
                    <a:pt x="161" y="201"/>
                  </a:lnTo>
                  <a:lnTo>
                    <a:pt x="136" y="211"/>
                  </a:lnTo>
                  <a:lnTo>
                    <a:pt x="108" y="215"/>
                  </a:lnTo>
                  <a:lnTo>
                    <a:pt x="81" y="211"/>
                  </a:lnTo>
                  <a:lnTo>
                    <a:pt x="54" y="201"/>
                  </a:lnTo>
                  <a:lnTo>
                    <a:pt x="31" y="184"/>
                  </a:lnTo>
                  <a:lnTo>
                    <a:pt x="13"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34" name="Rectangle 22"/>
            <p:cNvSpPr>
              <a:spLocks noChangeArrowheads="1"/>
            </p:cNvSpPr>
            <p:nvPr/>
          </p:nvSpPr>
          <p:spPr bwMode="auto">
            <a:xfrm>
              <a:off x="2170" y="2857"/>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6</a:t>
              </a:r>
              <a:endParaRPr lang="en-US" sz="1800" b="0"/>
            </a:p>
          </p:txBody>
        </p:sp>
        <p:sp>
          <p:nvSpPr>
            <p:cNvPr id="422935" name="Freeform 23"/>
            <p:cNvSpPr>
              <a:spLocks/>
            </p:cNvSpPr>
            <p:nvPr/>
          </p:nvSpPr>
          <p:spPr bwMode="auto">
            <a:xfrm>
              <a:off x="2383" y="2222"/>
              <a:ext cx="217" cy="215"/>
            </a:xfrm>
            <a:custGeom>
              <a:avLst/>
              <a:gdLst/>
              <a:ahLst/>
              <a:cxnLst>
                <a:cxn ang="0">
                  <a:pos x="0" y="107"/>
                </a:cxn>
                <a:cxn ang="0">
                  <a:pos x="4" y="78"/>
                </a:cxn>
                <a:cxn ang="0">
                  <a:pos x="15" y="53"/>
                </a:cxn>
                <a:cxn ang="0">
                  <a:pos x="32" y="30"/>
                </a:cxn>
                <a:cxn ang="0">
                  <a:pos x="54" y="13"/>
                </a:cxn>
                <a:cxn ang="0">
                  <a:pos x="80" y="3"/>
                </a:cxn>
                <a:cxn ang="0">
                  <a:pos x="107" y="0"/>
                </a:cxn>
                <a:cxn ang="0">
                  <a:pos x="136" y="3"/>
                </a:cxn>
                <a:cxn ang="0">
                  <a:pos x="161" y="13"/>
                </a:cxn>
                <a:cxn ang="0">
                  <a:pos x="184" y="30"/>
                </a:cxn>
                <a:cxn ang="0">
                  <a:pos x="201" y="53"/>
                </a:cxn>
                <a:cxn ang="0">
                  <a:pos x="213" y="78"/>
                </a:cxn>
                <a:cxn ang="0">
                  <a:pos x="217" y="107"/>
                </a:cxn>
                <a:cxn ang="0">
                  <a:pos x="213" y="134"/>
                </a:cxn>
                <a:cxn ang="0">
                  <a:pos x="201" y="161"/>
                </a:cxn>
                <a:cxn ang="0">
                  <a:pos x="184" y="184"/>
                </a:cxn>
                <a:cxn ang="0">
                  <a:pos x="161" y="201"/>
                </a:cxn>
                <a:cxn ang="0">
                  <a:pos x="136" y="211"/>
                </a:cxn>
                <a:cxn ang="0">
                  <a:pos x="107" y="215"/>
                </a:cxn>
                <a:cxn ang="0">
                  <a:pos x="80" y="211"/>
                </a:cxn>
                <a:cxn ang="0">
                  <a:pos x="54" y="201"/>
                </a:cxn>
                <a:cxn ang="0">
                  <a:pos x="32" y="184"/>
                </a:cxn>
                <a:cxn ang="0">
                  <a:pos x="15" y="161"/>
                </a:cxn>
                <a:cxn ang="0">
                  <a:pos x="4" y="134"/>
                </a:cxn>
                <a:cxn ang="0">
                  <a:pos x="0" y="107"/>
                </a:cxn>
              </a:cxnLst>
              <a:rect l="0" t="0" r="r" b="b"/>
              <a:pathLst>
                <a:path w="217" h="215">
                  <a:moveTo>
                    <a:pt x="0" y="107"/>
                  </a:moveTo>
                  <a:lnTo>
                    <a:pt x="4" y="78"/>
                  </a:lnTo>
                  <a:lnTo>
                    <a:pt x="15" y="53"/>
                  </a:lnTo>
                  <a:lnTo>
                    <a:pt x="32" y="30"/>
                  </a:lnTo>
                  <a:lnTo>
                    <a:pt x="54" y="13"/>
                  </a:lnTo>
                  <a:lnTo>
                    <a:pt x="80" y="3"/>
                  </a:lnTo>
                  <a:lnTo>
                    <a:pt x="107" y="0"/>
                  </a:lnTo>
                  <a:lnTo>
                    <a:pt x="136" y="3"/>
                  </a:lnTo>
                  <a:lnTo>
                    <a:pt x="161" y="13"/>
                  </a:lnTo>
                  <a:lnTo>
                    <a:pt x="184" y="30"/>
                  </a:lnTo>
                  <a:lnTo>
                    <a:pt x="201" y="53"/>
                  </a:lnTo>
                  <a:lnTo>
                    <a:pt x="213" y="78"/>
                  </a:lnTo>
                  <a:lnTo>
                    <a:pt x="217" y="107"/>
                  </a:lnTo>
                  <a:lnTo>
                    <a:pt x="213" y="134"/>
                  </a:lnTo>
                  <a:lnTo>
                    <a:pt x="201" y="161"/>
                  </a:lnTo>
                  <a:lnTo>
                    <a:pt x="184" y="184"/>
                  </a:lnTo>
                  <a:lnTo>
                    <a:pt x="161" y="201"/>
                  </a:lnTo>
                  <a:lnTo>
                    <a:pt x="136" y="211"/>
                  </a:lnTo>
                  <a:lnTo>
                    <a:pt x="107" y="215"/>
                  </a:lnTo>
                  <a:lnTo>
                    <a:pt x="80" y="211"/>
                  </a:lnTo>
                  <a:lnTo>
                    <a:pt x="54" y="201"/>
                  </a:lnTo>
                  <a:lnTo>
                    <a:pt x="32" y="184"/>
                  </a:lnTo>
                  <a:lnTo>
                    <a:pt x="15"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36" name="Rectangle 24"/>
            <p:cNvSpPr>
              <a:spLocks noChangeArrowheads="1"/>
            </p:cNvSpPr>
            <p:nvPr/>
          </p:nvSpPr>
          <p:spPr bwMode="auto">
            <a:xfrm>
              <a:off x="2463" y="2270"/>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a:t>
              </a:r>
              <a:endParaRPr lang="en-US" sz="1800" b="0"/>
            </a:p>
          </p:txBody>
        </p:sp>
        <p:sp>
          <p:nvSpPr>
            <p:cNvPr id="422937" name="Freeform 25"/>
            <p:cNvSpPr>
              <a:spLocks/>
            </p:cNvSpPr>
            <p:nvPr/>
          </p:nvSpPr>
          <p:spPr bwMode="auto">
            <a:xfrm>
              <a:off x="2851" y="2222"/>
              <a:ext cx="215" cy="215"/>
            </a:xfrm>
            <a:custGeom>
              <a:avLst/>
              <a:gdLst/>
              <a:ahLst/>
              <a:cxnLst>
                <a:cxn ang="0">
                  <a:pos x="0" y="107"/>
                </a:cxn>
                <a:cxn ang="0">
                  <a:pos x="4" y="78"/>
                </a:cxn>
                <a:cxn ang="0">
                  <a:pos x="14" y="53"/>
                </a:cxn>
                <a:cxn ang="0">
                  <a:pos x="31" y="30"/>
                </a:cxn>
                <a:cxn ang="0">
                  <a:pos x="54" y="13"/>
                </a:cxn>
                <a:cxn ang="0">
                  <a:pos x="81" y="3"/>
                </a:cxn>
                <a:cxn ang="0">
                  <a:pos x="108" y="0"/>
                </a:cxn>
                <a:cxn ang="0">
                  <a:pos x="137" y="3"/>
                </a:cxn>
                <a:cxn ang="0">
                  <a:pos x="162" y="13"/>
                </a:cxn>
                <a:cxn ang="0">
                  <a:pos x="185" y="30"/>
                </a:cxn>
                <a:cxn ang="0">
                  <a:pos x="202" y="53"/>
                </a:cxn>
                <a:cxn ang="0">
                  <a:pos x="211" y="78"/>
                </a:cxn>
                <a:cxn ang="0">
                  <a:pos x="215" y="107"/>
                </a:cxn>
                <a:cxn ang="0">
                  <a:pos x="211" y="134"/>
                </a:cxn>
                <a:cxn ang="0">
                  <a:pos x="202" y="161"/>
                </a:cxn>
                <a:cxn ang="0">
                  <a:pos x="185" y="184"/>
                </a:cxn>
                <a:cxn ang="0">
                  <a:pos x="162" y="201"/>
                </a:cxn>
                <a:cxn ang="0">
                  <a:pos x="137" y="211"/>
                </a:cxn>
                <a:cxn ang="0">
                  <a:pos x="108" y="215"/>
                </a:cxn>
                <a:cxn ang="0">
                  <a:pos x="81"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81" y="3"/>
                  </a:lnTo>
                  <a:lnTo>
                    <a:pt x="108" y="0"/>
                  </a:lnTo>
                  <a:lnTo>
                    <a:pt x="137" y="3"/>
                  </a:lnTo>
                  <a:lnTo>
                    <a:pt x="162" y="13"/>
                  </a:lnTo>
                  <a:lnTo>
                    <a:pt x="185" y="30"/>
                  </a:lnTo>
                  <a:lnTo>
                    <a:pt x="202" y="53"/>
                  </a:lnTo>
                  <a:lnTo>
                    <a:pt x="211" y="78"/>
                  </a:lnTo>
                  <a:lnTo>
                    <a:pt x="215" y="107"/>
                  </a:lnTo>
                  <a:lnTo>
                    <a:pt x="211" y="134"/>
                  </a:lnTo>
                  <a:lnTo>
                    <a:pt x="202" y="161"/>
                  </a:lnTo>
                  <a:lnTo>
                    <a:pt x="185" y="184"/>
                  </a:lnTo>
                  <a:lnTo>
                    <a:pt x="162" y="201"/>
                  </a:lnTo>
                  <a:lnTo>
                    <a:pt x="137" y="211"/>
                  </a:lnTo>
                  <a:lnTo>
                    <a:pt x="108" y="215"/>
                  </a:lnTo>
                  <a:lnTo>
                    <a:pt x="81"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38" name="Rectangle 26"/>
            <p:cNvSpPr>
              <a:spLocks noChangeArrowheads="1"/>
            </p:cNvSpPr>
            <p:nvPr/>
          </p:nvSpPr>
          <p:spPr bwMode="auto">
            <a:xfrm>
              <a:off x="2905" y="2270"/>
              <a:ext cx="106"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10</a:t>
              </a:r>
              <a:endParaRPr lang="en-US" sz="1800" b="0"/>
            </a:p>
          </p:txBody>
        </p:sp>
        <p:sp>
          <p:nvSpPr>
            <p:cNvPr id="422939" name="Freeform 27"/>
            <p:cNvSpPr>
              <a:spLocks/>
            </p:cNvSpPr>
            <p:nvPr/>
          </p:nvSpPr>
          <p:spPr bwMode="auto">
            <a:xfrm>
              <a:off x="2851" y="2798"/>
              <a:ext cx="215" cy="215"/>
            </a:xfrm>
            <a:custGeom>
              <a:avLst/>
              <a:gdLst/>
              <a:ahLst/>
              <a:cxnLst>
                <a:cxn ang="0">
                  <a:pos x="0" y="107"/>
                </a:cxn>
                <a:cxn ang="0">
                  <a:pos x="4" y="78"/>
                </a:cxn>
                <a:cxn ang="0">
                  <a:pos x="14" y="53"/>
                </a:cxn>
                <a:cxn ang="0">
                  <a:pos x="31" y="30"/>
                </a:cxn>
                <a:cxn ang="0">
                  <a:pos x="54" y="13"/>
                </a:cxn>
                <a:cxn ang="0">
                  <a:pos x="81" y="3"/>
                </a:cxn>
                <a:cxn ang="0">
                  <a:pos x="108" y="0"/>
                </a:cxn>
                <a:cxn ang="0">
                  <a:pos x="137" y="3"/>
                </a:cxn>
                <a:cxn ang="0">
                  <a:pos x="162" y="13"/>
                </a:cxn>
                <a:cxn ang="0">
                  <a:pos x="185" y="30"/>
                </a:cxn>
                <a:cxn ang="0">
                  <a:pos x="202" y="53"/>
                </a:cxn>
                <a:cxn ang="0">
                  <a:pos x="211" y="78"/>
                </a:cxn>
                <a:cxn ang="0">
                  <a:pos x="215" y="107"/>
                </a:cxn>
                <a:cxn ang="0">
                  <a:pos x="211" y="134"/>
                </a:cxn>
                <a:cxn ang="0">
                  <a:pos x="202" y="161"/>
                </a:cxn>
                <a:cxn ang="0">
                  <a:pos x="185" y="184"/>
                </a:cxn>
                <a:cxn ang="0">
                  <a:pos x="162" y="201"/>
                </a:cxn>
                <a:cxn ang="0">
                  <a:pos x="137" y="211"/>
                </a:cxn>
                <a:cxn ang="0">
                  <a:pos x="108" y="215"/>
                </a:cxn>
                <a:cxn ang="0">
                  <a:pos x="81"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81" y="3"/>
                  </a:lnTo>
                  <a:lnTo>
                    <a:pt x="108" y="0"/>
                  </a:lnTo>
                  <a:lnTo>
                    <a:pt x="137" y="3"/>
                  </a:lnTo>
                  <a:lnTo>
                    <a:pt x="162" y="13"/>
                  </a:lnTo>
                  <a:lnTo>
                    <a:pt x="185" y="30"/>
                  </a:lnTo>
                  <a:lnTo>
                    <a:pt x="202" y="53"/>
                  </a:lnTo>
                  <a:lnTo>
                    <a:pt x="211" y="78"/>
                  </a:lnTo>
                  <a:lnTo>
                    <a:pt x="215" y="107"/>
                  </a:lnTo>
                  <a:lnTo>
                    <a:pt x="211" y="134"/>
                  </a:lnTo>
                  <a:lnTo>
                    <a:pt x="202" y="161"/>
                  </a:lnTo>
                  <a:lnTo>
                    <a:pt x="185" y="184"/>
                  </a:lnTo>
                  <a:lnTo>
                    <a:pt x="162" y="201"/>
                  </a:lnTo>
                  <a:lnTo>
                    <a:pt x="137" y="211"/>
                  </a:lnTo>
                  <a:lnTo>
                    <a:pt x="108" y="215"/>
                  </a:lnTo>
                  <a:lnTo>
                    <a:pt x="81"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40" name="Rectangle 28"/>
            <p:cNvSpPr>
              <a:spLocks noChangeArrowheads="1"/>
            </p:cNvSpPr>
            <p:nvPr/>
          </p:nvSpPr>
          <p:spPr bwMode="auto">
            <a:xfrm>
              <a:off x="2932" y="2846"/>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9</a:t>
              </a:r>
              <a:endParaRPr lang="en-US" sz="1800" b="0"/>
            </a:p>
          </p:txBody>
        </p:sp>
        <p:sp>
          <p:nvSpPr>
            <p:cNvPr id="422941" name="Freeform 29"/>
            <p:cNvSpPr>
              <a:spLocks/>
            </p:cNvSpPr>
            <p:nvPr/>
          </p:nvSpPr>
          <p:spPr bwMode="auto">
            <a:xfrm>
              <a:off x="3627" y="2222"/>
              <a:ext cx="215" cy="215"/>
            </a:xfrm>
            <a:custGeom>
              <a:avLst/>
              <a:gdLst/>
              <a:ahLst/>
              <a:cxnLst>
                <a:cxn ang="0">
                  <a:pos x="0" y="107"/>
                </a:cxn>
                <a:cxn ang="0">
                  <a:pos x="4" y="78"/>
                </a:cxn>
                <a:cxn ang="0">
                  <a:pos x="14" y="53"/>
                </a:cxn>
                <a:cxn ang="0">
                  <a:pos x="31" y="30"/>
                </a:cxn>
                <a:cxn ang="0">
                  <a:pos x="54" y="13"/>
                </a:cxn>
                <a:cxn ang="0">
                  <a:pos x="81" y="3"/>
                </a:cxn>
                <a:cxn ang="0">
                  <a:pos x="108" y="0"/>
                </a:cxn>
                <a:cxn ang="0">
                  <a:pos x="137" y="3"/>
                </a:cxn>
                <a:cxn ang="0">
                  <a:pos x="162" y="13"/>
                </a:cxn>
                <a:cxn ang="0">
                  <a:pos x="185" y="30"/>
                </a:cxn>
                <a:cxn ang="0">
                  <a:pos x="202" y="53"/>
                </a:cxn>
                <a:cxn ang="0">
                  <a:pos x="212" y="78"/>
                </a:cxn>
                <a:cxn ang="0">
                  <a:pos x="215" y="107"/>
                </a:cxn>
                <a:cxn ang="0">
                  <a:pos x="212" y="134"/>
                </a:cxn>
                <a:cxn ang="0">
                  <a:pos x="202" y="161"/>
                </a:cxn>
                <a:cxn ang="0">
                  <a:pos x="185" y="184"/>
                </a:cxn>
                <a:cxn ang="0">
                  <a:pos x="162" y="201"/>
                </a:cxn>
                <a:cxn ang="0">
                  <a:pos x="137" y="211"/>
                </a:cxn>
                <a:cxn ang="0">
                  <a:pos x="108" y="215"/>
                </a:cxn>
                <a:cxn ang="0">
                  <a:pos x="81"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81" y="3"/>
                  </a:lnTo>
                  <a:lnTo>
                    <a:pt x="108" y="0"/>
                  </a:lnTo>
                  <a:lnTo>
                    <a:pt x="137" y="3"/>
                  </a:lnTo>
                  <a:lnTo>
                    <a:pt x="162" y="13"/>
                  </a:lnTo>
                  <a:lnTo>
                    <a:pt x="185" y="30"/>
                  </a:lnTo>
                  <a:lnTo>
                    <a:pt x="202" y="53"/>
                  </a:lnTo>
                  <a:lnTo>
                    <a:pt x="212" y="78"/>
                  </a:lnTo>
                  <a:lnTo>
                    <a:pt x="215" y="107"/>
                  </a:lnTo>
                  <a:lnTo>
                    <a:pt x="212" y="134"/>
                  </a:lnTo>
                  <a:lnTo>
                    <a:pt x="202" y="161"/>
                  </a:lnTo>
                  <a:lnTo>
                    <a:pt x="185" y="184"/>
                  </a:lnTo>
                  <a:lnTo>
                    <a:pt x="162" y="201"/>
                  </a:lnTo>
                  <a:lnTo>
                    <a:pt x="137" y="211"/>
                  </a:lnTo>
                  <a:lnTo>
                    <a:pt x="108" y="215"/>
                  </a:lnTo>
                  <a:lnTo>
                    <a:pt x="81"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42" name="Rectangle 30"/>
            <p:cNvSpPr>
              <a:spLocks noChangeArrowheads="1"/>
            </p:cNvSpPr>
            <p:nvPr/>
          </p:nvSpPr>
          <p:spPr bwMode="auto">
            <a:xfrm>
              <a:off x="3681" y="2270"/>
              <a:ext cx="106"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21</a:t>
              </a:r>
              <a:endParaRPr lang="en-US" sz="1800" b="0"/>
            </a:p>
          </p:txBody>
        </p:sp>
        <p:sp>
          <p:nvSpPr>
            <p:cNvPr id="422943" name="Freeform 31"/>
            <p:cNvSpPr>
              <a:spLocks/>
            </p:cNvSpPr>
            <p:nvPr/>
          </p:nvSpPr>
          <p:spPr bwMode="auto">
            <a:xfrm>
              <a:off x="3283" y="2222"/>
              <a:ext cx="215" cy="215"/>
            </a:xfrm>
            <a:custGeom>
              <a:avLst/>
              <a:gdLst/>
              <a:ahLst/>
              <a:cxnLst>
                <a:cxn ang="0">
                  <a:pos x="0" y="107"/>
                </a:cxn>
                <a:cxn ang="0">
                  <a:pos x="4" y="78"/>
                </a:cxn>
                <a:cxn ang="0">
                  <a:pos x="14" y="53"/>
                </a:cxn>
                <a:cxn ang="0">
                  <a:pos x="31" y="30"/>
                </a:cxn>
                <a:cxn ang="0">
                  <a:pos x="54" y="13"/>
                </a:cxn>
                <a:cxn ang="0">
                  <a:pos x="81" y="3"/>
                </a:cxn>
                <a:cxn ang="0">
                  <a:pos x="108" y="0"/>
                </a:cxn>
                <a:cxn ang="0">
                  <a:pos x="137" y="3"/>
                </a:cxn>
                <a:cxn ang="0">
                  <a:pos x="162" y="13"/>
                </a:cxn>
                <a:cxn ang="0">
                  <a:pos x="185" y="30"/>
                </a:cxn>
                <a:cxn ang="0">
                  <a:pos x="202" y="53"/>
                </a:cxn>
                <a:cxn ang="0">
                  <a:pos x="212" y="78"/>
                </a:cxn>
                <a:cxn ang="0">
                  <a:pos x="215" y="107"/>
                </a:cxn>
                <a:cxn ang="0">
                  <a:pos x="212" y="134"/>
                </a:cxn>
                <a:cxn ang="0">
                  <a:pos x="202" y="161"/>
                </a:cxn>
                <a:cxn ang="0">
                  <a:pos x="185" y="184"/>
                </a:cxn>
                <a:cxn ang="0">
                  <a:pos x="162" y="201"/>
                </a:cxn>
                <a:cxn ang="0">
                  <a:pos x="137" y="211"/>
                </a:cxn>
                <a:cxn ang="0">
                  <a:pos x="108" y="215"/>
                </a:cxn>
                <a:cxn ang="0">
                  <a:pos x="81" y="211"/>
                </a:cxn>
                <a:cxn ang="0">
                  <a:pos x="54" y="201"/>
                </a:cxn>
                <a:cxn ang="0">
                  <a:pos x="31" y="184"/>
                </a:cxn>
                <a:cxn ang="0">
                  <a:pos x="14" y="161"/>
                </a:cxn>
                <a:cxn ang="0">
                  <a:pos x="4" y="134"/>
                </a:cxn>
                <a:cxn ang="0">
                  <a:pos x="0" y="107"/>
                </a:cxn>
              </a:cxnLst>
              <a:rect l="0" t="0" r="r" b="b"/>
              <a:pathLst>
                <a:path w="215" h="215">
                  <a:moveTo>
                    <a:pt x="0" y="107"/>
                  </a:moveTo>
                  <a:lnTo>
                    <a:pt x="4" y="78"/>
                  </a:lnTo>
                  <a:lnTo>
                    <a:pt x="14" y="53"/>
                  </a:lnTo>
                  <a:lnTo>
                    <a:pt x="31" y="30"/>
                  </a:lnTo>
                  <a:lnTo>
                    <a:pt x="54" y="13"/>
                  </a:lnTo>
                  <a:lnTo>
                    <a:pt x="81" y="3"/>
                  </a:lnTo>
                  <a:lnTo>
                    <a:pt x="108" y="0"/>
                  </a:lnTo>
                  <a:lnTo>
                    <a:pt x="137" y="3"/>
                  </a:lnTo>
                  <a:lnTo>
                    <a:pt x="162" y="13"/>
                  </a:lnTo>
                  <a:lnTo>
                    <a:pt x="185" y="30"/>
                  </a:lnTo>
                  <a:lnTo>
                    <a:pt x="202" y="53"/>
                  </a:lnTo>
                  <a:lnTo>
                    <a:pt x="212" y="78"/>
                  </a:lnTo>
                  <a:lnTo>
                    <a:pt x="215" y="107"/>
                  </a:lnTo>
                  <a:lnTo>
                    <a:pt x="212" y="134"/>
                  </a:lnTo>
                  <a:lnTo>
                    <a:pt x="202" y="161"/>
                  </a:lnTo>
                  <a:lnTo>
                    <a:pt x="185" y="184"/>
                  </a:lnTo>
                  <a:lnTo>
                    <a:pt x="162" y="201"/>
                  </a:lnTo>
                  <a:lnTo>
                    <a:pt x="137" y="211"/>
                  </a:lnTo>
                  <a:lnTo>
                    <a:pt x="108" y="215"/>
                  </a:lnTo>
                  <a:lnTo>
                    <a:pt x="81" y="211"/>
                  </a:lnTo>
                  <a:lnTo>
                    <a:pt x="54" y="201"/>
                  </a:lnTo>
                  <a:lnTo>
                    <a:pt x="31" y="184"/>
                  </a:lnTo>
                  <a:lnTo>
                    <a:pt x="14" y="161"/>
                  </a:lnTo>
                  <a:lnTo>
                    <a:pt x="4" y="134"/>
                  </a:lnTo>
                  <a:lnTo>
                    <a:pt x="0" y="107"/>
                  </a:lnTo>
                  <a:close/>
                </a:path>
              </a:pathLst>
            </a:custGeom>
            <a:solidFill>
              <a:srgbClr val="FFFFFF"/>
            </a:solidFill>
            <a:ln w="3175">
              <a:solidFill>
                <a:srgbClr val="000000"/>
              </a:solidFill>
              <a:prstDash val="solid"/>
              <a:round/>
              <a:headEnd/>
              <a:tailEnd/>
            </a:ln>
          </p:spPr>
          <p:txBody>
            <a:bodyPr/>
            <a:lstStyle/>
            <a:p>
              <a:endParaRPr lang="en-US"/>
            </a:p>
          </p:txBody>
        </p:sp>
        <p:sp>
          <p:nvSpPr>
            <p:cNvPr id="422944" name="Rectangle 32"/>
            <p:cNvSpPr>
              <a:spLocks noChangeArrowheads="1"/>
            </p:cNvSpPr>
            <p:nvPr/>
          </p:nvSpPr>
          <p:spPr bwMode="auto">
            <a:xfrm>
              <a:off x="3364" y="2270"/>
              <a:ext cx="53" cy="115"/>
            </a:xfrm>
            <a:prstGeom prst="rect">
              <a:avLst/>
            </a:prstGeom>
            <a:noFill/>
            <a:ln w="9525">
              <a:noFill/>
              <a:miter lim="800000"/>
              <a:headEnd/>
              <a:tailEnd/>
            </a:ln>
          </p:spPr>
          <p:txBody>
            <a:bodyPr wrap="none" lIns="0" tIns="0" rIns="0" bIns="0">
              <a:spAutoFit/>
            </a:bodyPr>
            <a:lstStyle/>
            <a:p>
              <a:r>
                <a:rPr lang="en-US" sz="1200" b="0">
                  <a:solidFill>
                    <a:srgbClr val="000000"/>
                  </a:solidFill>
                  <a:latin typeface="Arial" charset="0"/>
                </a:rPr>
                <a:t>4</a:t>
              </a:r>
              <a:endParaRPr lang="en-US" sz="1800" b="0"/>
            </a:p>
          </p:txBody>
        </p:sp>
        <p:sp>
          <p:nvSpPr>
            <p:cNvPr id="422945" name="Line 33"/>
            <p:cNvSpPr>
              <a:spLocks noChangeShapeType="1"/>
            </p:cNvSpPr>
            <p:nvPr/>
          </p:nvSpPr>
          <p:spPr bwMode="auto">
            <a:xfrm flipH="1">
              <a:off x="1861" y="1284"/>
              <a:ext cx="1098" cy="361"/>
            </a:xfrm>
            <a:prstGeom prst="line">
              <a:avLst/>
            </a:prstGeom>
            <a:noFill/>
            <a:ln w="3175">
              <a:solidFill>
                <a:srgbClr val="000000"/>
              </a:solidFill>
              <a:round/>
              <a:headEnd/>
              <a:tailEnd/>
            </a:ln>
          </p:spPr>
          <p:txBody>
            <a:bodyPr/>
            <a:lstStyle/>
            <a:p>
              <a:endParaRPr lang="en-US"/>
            </a:p>
          </p:txBody>
        </p:sp>
        <p:sp>
          <p:nvSpPr>
            <p:cNvPr id="422946" name="Line 34"/>
            <p:cNvSpPr>
              <a:spLocks noChangeShapeType="1"/>
            </p:cNvSpPr>
            <p:nvPr/>
          </p:nvSpPr>
          <p:spPr bwMode="auto">
            <a:xfrm flipH="1">
              <a:off x="2707" y="1284"/>
              <a:ext cx="252" cy="361"/>
            </a:xfrm>
            <a:prstGeom prst="line">
              <a:avLst/>
            </a:prstGeom>
            <a:noFill/>
            <a:ln w="3175">
              <a:solidFill>
                <a:srgbClr val="000000"/>
              </a:solidFill>
              <a:round/>
              <a:headEnd/>
              <a:tailEnd/>
            </a:ln>
          </p:spPr>
          <p:txBody>
            <a:bodyPr/>
            <a:lstStyle/>
            <a:p>
              <a:endParaRPr lang="en-US"/>
            </a:p>
          </p:txBody>
        </p:sp>
        <p:sp>
          <p:nvSpPr>
            <p:cNvPr id="422947" name="Line 35"/>
            <p:cNvSpPr>
              <a:spLocks noChangeShapeType="1"/>
            </p:cNvSpPr>
            <p:nvPr/>
          </p:nvSpPr>
          <p:spPr bwMode="auto">
            <a:xfrm>
              <a:off x="2959" y="1284"/>
              <a:ext cx="576" cy="361"/>
            </a:xfrm>
            <a:prstGeom prst="line">
              <a:avLst/>
            </a:prstGeom>
            <a:noFill/>
            <a:ln w="3175">
              <a:solidFill>
                <a:srgbClr val="000000"/>
              </a:solidFill>
              <a:round/>
              <a:headEnd/>
              <a:tailEnd/>
            </a:ln>
          </p:spPr>
          <p:txBody>
            <a:bodyPr/>
            <a:lstStyle/>
            <a:p>
              <a:endParaRPr lang="en-US"/>
            </a:p>
          </p:txBody>
        </p:sp>
        <p:sp>
          <p:nvSpPr>
            <p:cNvPr id="422948" name="Line 36"/>
            <p:cNvSpPr>
              <a:spLocks noChangeShapeType="1"/>
            </p:cNvSpPr>
            <p:nvPr/>
          </p:nvSpPr>
          <p:spPr bwMode="auto">
            <a:xfrm>
              <a:off x="2959" y="1284"/>
              <a:ext cx="1188" cy="361"/>
            </a:xfrm>
            <a:prstGeom prst="line">
              <a:avLst/>
            </a:prstGeom>
            <a:noFill/>
            <a:ln w="3175">
              <a:solidFill>
                <a:srgbClr val="000000"/>
              </a:solidFill>
              <a:round/>
              <a:headEnd/>
              <a:tailEnd/>
            </a:ln>
          </p:spPr>
          <p:txBody>
            <a:bodyPr/>
            <a:lstStyle/>
            <a:p>
              <a:endParaRPr lang="en-US"/>
            </a:p>
          </p:txBody>
        </p:sp>
        <p:sp>
          <p:nvSpPr>
            <p:cNvPr id="422949" name="Line 37"/>
            <p:cNvSpPr>
              <a:spLocks noChangeShapeType="1"/>
            </p:cNvSpPr>
            <p:nvPr/>
          </p:nvSpPr>
          <p:spPr bwMode="auto">
            <a:xfrm flipH="1">
              <a:off x="1627" y="1824"/>
              <a:ext cx="149" cy="457"/>
            </a:xfrm>
            <a:prstGeom prst="line">
              <a:avLst/>
            </a:prstGeom>
            <a:noFill/>
            <a:ln w="3175">
              <a:solidFill>
                <a:srgbClr val="000000"/>
              </a:solidFill>
              <a:round/>
              <a:headEnd/>
              <a:tailEnd/>
            </a:ln>
          </p:spPr>
          <p:txBody>
            <a:bodyPr/>
            <a:lstStyle/>
            <a:p>
              <a:endParaRPr lang="en-US"/>
            </a:p>
          </p:txBody>
        </p:sp>
        <p:sp>
          <p:nvSpPr>
            <p:cNvPr id="422950" name="Line 38"/>
            <p:cNvSpPr>
              <a:spLocks noChangeShapeType="1"/>
            </p:cNvSpPr>
            <p:nvPr/>
          </p:nvSpPr>
          <p:spPr bwMode="auto">
            <a:xfrm>
              <a:off x="1861" y="1861"/>
              <a:ext cx="144" cy="361"/>
            </a:xfrm>
            <a:prstGeom prst="line">
              <a:avLst/>
            </a:prstGeom>
            <a:noFill/>
            <a:ln w="3175">
              <a:solidFill>
                <a:srgbClr val="000000"/>
              </a:solidFill>
              <a:round/>
              <a:headEnd/>
              <a:tailEnd/>
            </a:ln>
          </p:spPr>
          <p:txBody>
            <a:bodyPr/>
            <a:lstStyle/>
            <a:p>
              <a:endParaRPr lang="en-US"/>
            </a:p>
          </p:txBody>
        </p:sp>
        <p:sp>
          <p:nvSpPr>
            <p:cNvPr id="422951" name="Line 39"/>
            <p:cNvSpPr>
              <a:spLocks noChangeShapeType="1"/>
            </p:cNvSpPr>
            <p:nvPr/>
          </p:nvSpPr>
          <p:spPr bwMode="auto">
            <a:xfrm flipH="1">
              <a:off x="1368" y="2488"/>
              <a:ext cx="204" cy="384"/>
            </a:xfrm>
            <a:prstGeom prst="line">
              <a:avLst/>
            </a:prstGeom>
            <a:noFill/>
            <a:ln w="3175">
              <a:solidFill>
                <a:srgbClr val="000000"/>
              </a:solidFill>
              <a:round/>
              <a:headEnd/>
              <a:tailEnd/>
            </a:ln>
          </p:spPr>
          <p:txBody>
            <a:bodyPr/>
            <a:lstStyle/>
            <a:p>
              <a:endParaRPr lang="en-US"/>
            </a:p>
          </p:txBody>
        </p:sp>
        <p:sp>
          <p:nvSpPr>
            <p:cNvPr id="422952" name="Line 40"/>
            <p:cNvSpPr>
              <a:spLocks noChangeShapeType="1"/>
            </p:cNvSpPr>
            <p:nvPr/>
          </p:nvSpPr>
          <p:spPr bwMode="auto">
            <a:xfrm>
              <a:off x="1627" y="2496"/>
              <a:ext cx="90" cy="361"/>
            </a:xfrm>
            <a:prstGeom prst="line">
              <a:avLst/>
            </a:prstGeom>
            <a:noFill/>
            <a:ln w="3175">
              <a:solidFill>
                <a:srgbClr val="000000"/>
              </a:solidFill>
              <a:round/>
              <a:headEnd/>
              <a:tailEnd/>
            </a:ln>
          </p:spPr>
          <p:txBody>
            <a:bodyPr/>
            <a:lstStyle/>
            <a:p>
              <a:endParaRPr lang="en-US"/>
            </a:p>
          </p:txBody>
        </p:sp>
        <p:sp>
          <p:nvSpPr>
            <p:cNvPr id="422953" name="Line 41"/>
            <p:cNvSpPr>
              <a:spLocks noChangeShapeType="1"/>
            </p:cNvSpPr>
            <p:nvPr/>
          </p:nvSpPr>
          <p:spPr bwMode="auto">
            <a:xfrm>
              <a:off x="2053" y="2448"/>
              <a:ext cx="144" cy="361"/>
            </a:xfrm>
            <a:prstGeom prst="line">
              <a:avLst/>
            </a:prstGeom>
            <a:noFill/>
            <a:ln w="3175">
              <a:solidFill>
                <a:srgbClr val="000000"/>
              </a:solidFill>
              <a:round/>
              <a:headEnd/>
              <a:tailEnd/>
            </a:ln>
          </p:spPr>
          <p:txBody>
            <a:bodyPr/>
            <a:lstStyle/>
            <a:p>
              <a:endParaRPr lang="en-US"/>
            </a:p>
          </p:txBody>
        </p:sp>
        <p:sp>
          <p:nvSpPr>
            <p:cNvPr id="422954" name="Line 42"/>
            <p:cNvSpPr>
              <a:spLocks noChangeShapeType="1"/>
            </p:cNvSpPr>
            <p:nvPr/>
          </p:nvSpPr>
          <p:spPr bwMode="auto">
            <a:xfrm flipH="1">
              <a:off x="2490" y="1861"/>
              <a:ext cx="217" cy="361"/>
            </a:xfrm>
            <a:prstGeom prst="line">
              <a:avLst/>
            </a:prstGeom>
            <a:noFill/>
            <a:ln w="3175">
              <a:solidFill>
                <a:srgbClr val="000000"/>
              </a:solidFill>
              <a:round/>
              <a:headEnd/>
              <a:tailEnd/>
            </a:ln>
          </p:spPr>
          <p:txBody>
            <a:bodyPr/>
            <a:lstStyle/>
            <a:p>
              <a:endParaRPr lang="en-US"/>
            </a:p>
          </p:txBody>
        </p:sp>
        <p:sp>
          <p:nvSpPr>
            <p:cNvPr id="422955" name="Line 43"/>
            <p:cNvSpPr>
              <a:spLocks noChangeShapeType="1"/>
            </p:cNvSpPr>
            <p:nvPr/>
          </p:nvSpPr>
          <p:spPr bwMode="auto">
            <a:xfrm>
              <a:off x="2707" y="1861"/>
              <a:ext cx="252" cy="361"/>
            </a:xfrm>
            <a:prstGeom prst="line">
              <a:avLst/>
            </a:prstGeom>
            <a:noFill/>
            <a:ln w="3175">
              <a:solidFill>
                <a:srgbClr val="000000"/>
              </a:solidFill>
              <a:round/>
              <a:headEnd/>
              <a:tailEnd/>
            </a:ln>
          </p:spPr>
          <p:txBody>
            <a:bodyPr/>
            <a:lstStyle/>
            <a:p>
              <a:endParaRPr lang="en-US"/>
            </a:p>
          </p:txBody>
        </p:sp>
        <p:sp>
          <p:nvSpPr>
            <p:cNvPr id="422956" name="Line 44"/>
            <p:cNvSpPr>
              <a:spLocks noChangeShapeType="1"/>
            </p:cNvSpPr>
            <p:nvPr/>
          </p:nvSpPr>
          <p:spPr bwMode="auto">
            <a:xfrm>
              <a:off x="2959" y="2437"/>
              <a:ext cx="1" cy="361"/>
            </a:xfrm>
            <a:prstGeom prst="line">
              <a:avLst/>
            </a:prstGeom>
            <a:noFill/>
            <a:ln w="3175">
              <a:solidFill>
                <a:srgbClr val="000000"/>
              </a:solidFill>
              <a:round/>
              <a:headEnd/>
              <a:tailEnd/>
            </a:ln>
          </p:spPr>
          <p:txBody>
            <a:bodyPr/>
            <a:lstStyle/>
            <a:p>
              <a:endParaRPr lang="en-US"/>
            </a:p>
          </p:txBody>
        </p:sp>
        <p:sp>
          <p:nvSpPr>
            <p:cNvPr id="422957" name="Line 45"/>
            <p:cNvSpPr>
              <a:spLocks noChangeShapeType="1"/>
            </p:cNvSpPr>
            <p:nvPr/>
          </p:nvSpPr>
          <p:spPr bwMode="auto">
            <a:xfrm flipH="1">
              <a:off x="3391" y="1861"/>
              <a:ext cx="144" cy="361"/>
            </a:xfrm>
            <a:prstGeom prst="line">
              <a:avLst/>
            </a:prstGeom>
            <a:noFill/>
            <a:ln w="3175">
              <a:solidFill>
                <a:srgbClr val="000000"/>
              </a:solidFill>
              <a:round/>
              <a:headEnd/>
              <a:tailEnd/>
            </a:ln>
          </p:spPr>
          <p:txBody>
            <a:bodyPr/>
            <a:lstStyle/>
            <a:p>
              <a:endParaRPr lang="en-US"/>
            </a:p>
          </p:txBody>
        </p:sp>
        <p:sp>
          <p:nvSpPr>
            <p:cNvPr id="422958" name="Line 46"/>
            <p:cNvSpPr>
              <a:spLocks noChangeShapeType="1"/>
            </p:cNvSpPr>
            <p:nvPr/>
          </p:nvSpPr>
          <p:spPr bwMode="auto">
            <a:xfrm>
              <a:off x="3591" y="1861"/>
              <a:ext cx="144" cy="361"/>
            </a:xfrm>
            <a:prstGeom prst="line">
              <a:avLst/>
            </a:prstGeom>
            <a:noFill/>
            <a:ln w="3175">
              <a:solidFill>
                <a:srgbClr val="000000"/>
              </a:solidFill>
              <a:round/>
              <a:headEnd/>
              <a:tailEnd/>
            </a:ln>
          </p:spPr>
          <p:txBody>
            <a:bodyPr/>
            <a:lstStyle/>
            <a:p>
              <a:endParaRPr lang="en-US"/>
            </a:p>
          </p:txBody>
        </p:sp>
      </p:grpSp>
      <p:grpSp>
        <p:nvGrpSpPr>
          <p:cNvPr id="3" name="Group 47"/>
          <p:cNvGrpSpPr>
            <a:grpSpLocks/>
          </p:cNvGrpSpPr>
          <p:nvPr/>
        </p:nvGrpSpPr>
        <p:grpSpPr bwMode="auto">
          <a:xfrm>
            <a:off x="3727648" y="1665288"/>
            <a:ext cx="4686300" cy="3419475"/>
            <a:chOff x="336" y="1062"/>
            <a:chExt cx="2952" cy="2154"/>
          </a:xfrm>
        </p:grpSpPr>
        <p:sp>
          <p:nvSpPr>
            <p:cNvPr id="422960" name="Freeform 48"/>
            <p:cNvSpPr>
              <a:spLocks/>
            </p:cNvSpPr>
            <p:nvPr/>
          </p:nvSpPr>
          <p:spPr bwMode="auto">
            <a:xfrm>
              <a:off x="336" y="1296"/>
              <a:ext cx="2952" cy="1920"/>
            </a:xfrm>
            <a:custGeom>
              <a:avLst/>
              <a:gdLst/>
              <a:ahLst/>
              <a:cxnLst>
                <a:cxn ang="0">
                  <a:pos x="592" y="288"/>
                </a:cxn>
                <a:cxn ang="0">
                  <a:pos x="352" y="864"/>
                </a:cxn>
                <a:cxn ang="0">
                  <a:pos x="64" y="1584"/>
                </a:cxn>
                <a:cxn ang="0">
                  <a:pos x="160" y="1920"/>
                </a:cxn>
                <a:cxn ang="0">
                  <a:pos x="304" y="1632"/>
                </a:cxn>
                <a:cxn ang="0">
                  <a:pos x="352" y="1344"/>
                </a:cxn>
                <a:cxn ang="0">
                  <a:pos x="400" y="1584"/>
                </a:cxn>
                <a:cxn ang="0">
                  <a:pos x="496" y="1824"/>
                </a:cxn>
                <a:cxn ang="0">
                  <a:pos x="688" y="1728"/>
                </a:cxn>
                <a:cxn ang="0">
                  <a:pos x="640" y="1488"/>
                </a:cxn>
                <a:cxn ang="0">
                  <a:pos x="592" y="1104"/>
                </a:cxn>
                <a:cxn ang="0">
                  <a:pos x="592" y="720"/>
                </a:cxn>
                <a:cxn ang="0">
                  <a:pos x="736" y="912"/>
                </a:cxn>
                <a:cxn ang="0">
                  <a:pos x="832" y="1296"/>
                </a:cxn>
                <a:cxn ang="0">
                  <a:pos x="1072" y="1440"/>
                </a:cxn>
                <a:cxn ang="0">
                  <a:pos x="1024" y="1104"/>
                </a:cxn>
                <a:cxn ang="0">
                  <a:pos x="880" y="624"/>
                </a:cxn>
                <a:cxn ang="0">
                  <a:pos x="1024" y="336"/>
                </a:cxn>
                <a:cxn ang="0">
                  <a:pos x="1456" y="192"/>
                </a:cxn>
                <a:cxn ang="0">
                  <a:pos x="1408" y="384"/>
                </a:cxn>
                <a:cxn ang="0">
                  <a:pos x="1408" y="624"/>
                </a:cxn>
                <a:cxn ang="0">
                  <a:pos x="1264" y="912"/>
                </a:cxn>
                <a:cxn ang="0">
                  <a:pos x="1456" y="768"/>
                </a:cxn>
                <a:cxn ang="0">
                  <a:pos x="1600" y="768"/>
                </a:cxn>
                <a:cxn ang="0">
                  <a:pos x="1648" y="1056"/>
                </a:cxn>
                <a:cxn ang="0">
                  <a:pos x="1744" y="1440"/>
                </a:cxn>
                <a:cxn ang="0">
                  <a:pos x="1888" y="1248"/>
                </a:cxn>
                <a:cxn ang="0">
                  <a:pos x="1888" y="864"/>
                </a:cxn>
                <a:cxn ang="0">
                  <a:pos x="1648" y="576"/>
                </a:cxn>
                <a:cxn ang="0">
                  <a:pos x="1696" y="240"/>
                </a:cxn>
                <a:cxn ang="0">
                  <a:pos x="2032" y="288"/>
                </a:cxn>
                <a:cxn ang="0">
                  <a:pos x="2224" y="528"/>
                </a:cxn>
                <a:cxn ang="0">
                  <a:pos x="2176" y="816"/>
                </a:cxn>
                <a:cxn ang="0">
                  <a:pos x="2320" y="816"/>
                </a:cxn>
                <a:cxn ang="0">
                  <a:pos x="2368" y="624"/>
                </a:cxn>
                <a:cxn ang="0">
                  <a:pos x="2512" y="912"/>
                </a:cxn>
                <a:cxn ang="0">
                  <a:pos x="2560" y="720"/>
                </a:cxn>
                <a:cxn ang="0">
                  <a:pos x="2512" y="480"/>
                </a:cxn>
                <a:cxn ang="0">
                  <a:pos x="2272" y="240"/>
                </a:cxn>
                <a:cxn ang="0">
                  <a:pos x="2704" y="336"/>
                </a:cxn>
                <a:cxn ang="0">
                  <a:pos x="2944" y="288"/>
                </a:cxn>
                <a:cxn ang="0">
                  <a:pos x="2320" y="48"/>
                </a:cxn>
              </a:cxnLst>
              <a:rect l="0" t="0" r="r" b="b"/>
              <a:pathLst>
                <a:path w="2952" h="1920">
                  <a:moveTo>
                    <a:pt x="1168" y="0"/>
                  </a:moveTo>
                  <a:cubicBezTo>
                    <a:pt x="940" y="104"/>
                    <a:pt x="712" y="208"/>
                    <a:pt x="592" y="288"/>
                  </a:cubicBezTo>
                  <a:cubicBezTo>
                    <a:pt x="472" y="368"/>
                    <a:pt x="488" y="384"/>
                    <a:pt x="448" y="480"/>
                  </a:cubicBezTo>
                  <a:cubicBezTo>
                    <a:pt x="408" y="576"/>
                    <a:pt x="392" y="736"/>
                    <a:pt x="352" y="864"/>
                  </a:cubicBezTo>
                  <a:cubicBezTo>
                    <a:pt x="312" y="992"/>
                    <a:pt x="256" y="1128"/>
                    <a:pt x="208" y="1248"/>
                  </a:cubicBezTo>
                  <a:cubicBezTo>
                    <a:pt x="160" y="1368"/>
                    <a:pt x="96" y="1488"/>
                    <a:pt x="64" y="1584"/>
                  </a:cubicBezTo>
                  <a:cubicBezTo>
                    <a:pt x="32" y="1680"/>
                    <a:pt x="0" y="1768"/>
                    <a:pt x="16" y="1824"/>
                  </a:cubicBezTo>
                  <a:cubicBezTo>
                    <a:pt x="32" y="1880"/>
                    <a:pt x="120" y="1920"/>
                    <a:pt x="160" y="1920"/>
                  </a:cubicBezTo>
                  <a:cubicBezTo>
                    <a:pt x="200" y="1920"/>
                    <a:pt x="232" y="1872"/>
                    <a:pt x="256" y="1824"/>
                  </a:cubicBezTo>
                  <a:cubicBezTo>
                    <a:pt x="280" y="1776"/>
                    <a:pt x="296" y="1680"/>
                    <a:pt x="304" y="1632"/>
                  </a:cubicBezTo>
                  <a:cubicBezTo>
                    <a:pt x="312" y="1584"/>
                    <a:pt x="296" y="1584"/>
                    <a:pt x="304" y="1536"/>
                  </a:cubicBezTo>
                  <a:cubicBezTo>
                    <a:pt x="312" y="1488"/>
                    <a:pt x="336" y="1368"/>
                    <a:pt x="352" y="1344"/>
                  </a:cubicBezTo>
                  <a:cubicBezTo>
                    <a:pt x="368" y="1320"/>
                    <a:pt x="392" y="1352"/>
                    <a:pt x="400" y="1392"/>
                  </a:cubicBezTo>
                  <a:cubicBezTo>
                    <a:pt x="408" y="1432"/>
                    <a:pt x="400" y="1528"/>
                    <a:pt x="400" y="1584"/>
                  </a:cubicBezTo>
                  <a:cubicBezTo>
                    <a:pt x="400" y="1640"/>
                    <a:pt x="384" y="1688"/>
                    <a:pt x="400" y="1728"/>
                  </a:cubicBezTo>
                  <a:cubicBezTo>
                    <a:pt x="416" y="1768"/>
                    <a:pt x="464" y="1808"/>
                    <a:pt x="496" y="1824"/>
                  </a:cubicBezTo>
                  <a:cubicBezTo>
                    <a:pt x="528" y="1840"/>
                    <a:pt x="560" y="1840"/>
                    <a:pt x="592" y="1824"/>
                  </a:cubicBezTo>
                  <a:cubicBezTo>
                    <a:pt x="624" y="1808"/>
                    <a:pt x="672" y="1760"/>
                    <a:pt x="688" y="1728"/>
                  </a:cubicBezTo>
                  <a:cubicBezTo>
                    <a:pt x="704" y="1696"/>
                    <a:pt x="696" y="1672"/>
                    <a:pt x="688" y="1632"/>
                  </a:cubicBezTo>
                  <a:cubicBezTo>
                    <a:pt x="680" y="1592"/>
                    <a:pt x="656" y="1544"/>
                    <a:pt x="640" y="1488"/>
                  </a:cubicBezTo>
                  <a:cubicBezTo>
                    <a:pt x="624" y="1432"/>
                    <a:pt x="600" y="1360"/>
                    <a:pt x="592" y="1296"/>
                  </a:cubicBezTo>
                  <a:cubicBezTo>
                    <a:pt x="584" y="1232"/>
                    <a:pt x="600" y="1168"/>
                    <a:pt x="592" y="1104"/>
                  </a:cubicBezTo>
                  <a:cubicBezTo>
                    <a:pt x="584" y="1040"/>
                    <a:pt x="544" y="976"/>
                    <a:pt x="544" y="912"/>
                  </a:cubicBezTo>
                  <a:cubicBezTo>
                    <a:pt x="544" y="848"/>
                    <a:pt x="568" y="752"/>
                    <a:pt x="592" y="720"/>
                  </a:cubicBezTo>
                  <a:cubicBezTo>
                    <a:pt x="616" y="688"/>
                    <a:pt x="664" y="688"/>
                    <a:pt x="688" y="720"/>
                  </a:cubicBezTo>
                  <a:cubicBezTo>
                    <a:pt x="712" y="752"/>
                    <a:pt x="728" y="848"/>
                    <a:pt x="736" y="912"/>
                  </a:cubicBezTo>
                  <a:cubicBezTo>
                    <a:pt x="744" y="976"/>
                    <a:pt x="720" y="1040"/>
                    <a:pt x="736" y="1104"/>
                  </a:cubicBezTo>
                  <a:cubicBezTo>
                    <a:pt x="752" y="1168"/>
                    <a:pt x="808" y="1232"/>
                    <a:pt x="832" y="1296"/>
                  </a:cubicBezTo>
                  <a:cubicBezTo>
                    <a:pt x="856" y="1360"/>
                    <a:pt x="840" y="1464"/>
                    <a:pt x="880" y="1488"/>
                  </a:cubicBezTo>
                  <a:cubicBezTo>
                    <a:pt x="920" y="1512"/>
                    <a:pt x="1048" y="1472"/>
                    <a:pt x="1072" y="1440"/>
                  </a:cubicBezTo>
                  <a:cubicBezTo>
                    <a:pt x="1096" y="1408"/>
                    <a:pt x="1032" y="1352"/>
                    <a:pt x="1024" y="1296"/>
                  </a:cubicBezTo>
                  <a:cubicBezTo>
                    <a:pt x="1016" y="1240"/>
                    <a:pt x="1032" y="1176"/>
                    <a:pt x="1024" y="1104"/>
                  </a:cubicBezTo>
                  <a:cubicBezTo>
                    <a:pt x="1016" y="1032"/>
                    <a:pt x="1000" y="944"/>
                    <a:pt x="976" y="864"/>
                  </a:cubicBezTo>
                  <a:cubicBezTo>
                    <a:pt x="952" y="784"/>
                    <a:pt x="904" y="696"/>
                    <a:pt x="880" y="624"/>
                  </a:cubicBezTo>
                  <a:cubicBezTo>
                    <a:pt x="856" y="552"/>
                    <a:pt x="808" y="480"/>
                    <a:pt x="832" y="432"/>
                  </a:cubicBezTo>
                  <a:cubicBezTo>
                    <a:pt x="856" y="384"/>
                    <a:pt x="944" y="368"/>
                    <a:pt x="1024" y="336"/>
                  </a:cubicBezTo>
                  <a:cubicBezTo>
                    <a:pt x="1104" y="304"/>
                    <a:pt x="1240" y="264"/>
                    <a:pt x="1312" y="240"/>
                  </a:cubicBezTo>
                  <a:cubicBezTo>
                    <a:pt x="1384" y="216"/>
                    <a:pt x="1432" y="184"/>
                    <a:pt x="1456" y="192"/>
                  </a:cubicBezTo>
                  <a:cubicBezTo>
                    <a:pt x="1480" y="200"/>
                    <a:pt x="1464" y="256"/>
                    <a:pt x="1456" y="288"/>
                  </a:cubicBezTo>
                  <a:cubicBezTo>
                    <a:pt x="1448" y="320"/>
                    <a:pt x="1424" y="344"/>
                    <a:pt x="1408" y="384"/>
                  </a:cubicBezTo>
                  <a:cubicBezTo>
                    <a:pt x="1392" y="424"/>
                    <a:pt x="1360" y="488"/>
                    <a:pt x="1360" y="528"/>
                  </a:cubicBezTo>
                  <a:cubicBezTo>
                    <a:pt x="1360" y="568"/>
                    <a:pt x="1416" y="584"/>
                    <a:pt x="1408" y="624"/>
                  </a:cubicBezTo>
                  <a:cubicBezTo>
                    <a:pt x="1400" y="664"/>
                    <a:pt x="1336" y="720"/>
                    <a:pt x="1312" y="768"/>
                  </a:cubicBezTo>
                  <a:cubicBezTo>
                    <a:pt x="1288" y="816"/>
                    <a:pt x="1248" y="896"/>
                    <a:pt x="1264" y="912"/>
                  </a:cubicBezTo>
                  <a:cubicBezTo>
                    <a:pt x="1280" y="928"/>
                    <a:pt x="1376" y="888"/>
                    <a:pt x="1408" y="864"/>
                  </a:cubicBezTo>
                  <a:cubicBezTo>
                    <a:pt x="1440" y="840"/>
                    <a:pt x="1432" y="792"/>
                    <a:pt x="1456" y="768"/>
                  </a:cubicBezTo>
                  <a:cubicBezTo>
                    <a:pt x="1480" y="744"/>
                    <a:pt x="1528" y="720"/>
                    <a:pt x="1552" y="720"/>
                  </a:cubicBezTo>
                  <a:cubicBezTo>
                    <a:pt x="1576" y="720"/>
                    <a:pt x="1584" y="736"/>
                    <a:pt x="1600" y="768"/>
                  </a:cubicBezTo>
                  <a:cubicBezTo>
                    <a:pt x="1616" y="800"/>
                    <a:pt x="1640" y="864"/>
                    <a:pt x="1648" y="912"/>
                  </a:cubicBezTo>
                  <a:cubicBezTo>
                    <a:pt x="1656" y="960"/>
                    <a:pt x="1640" y="1016"/>
                    <a:pt x="1648" y="1056"/>
                  </a:cubicBezTo>
                  <a:cubicBezTo>
                    <a:pt x="1656" y="1096"/>
                    <a:pt x="1680" y="1088"/>
                    <a:pt x="1696" y="1152"/>
                  </a:cubicBezTo>
                  <a:cubicBezTo>
                    <a:pt x="1712" y="1216"/>
                    <a:pt x="1720" y="1392"/>
                    <a:pt x="1744" y="1440"/>
                  </a:cubicBezTo>
                  <a:cubicBezTo>
                    <a:pt x="1768" y="1488"/>
                    <a:pt x="1816" y="1472"/>
                    <a:pt x="1840" y="1440"/>
                  </a:cubicBezTo>
                  <a:cubicBezTo>
                    <a:pt x="1864" y="1408"/>
                    <a:pt x="1872" y="1312"/>
                    <a:pt x="1888" y="1248"/>
                  </a:cubicBezTo>
                  <a:cubicBezTo>
                    <a:pt x="1904" y="1184"/>
                    <a:pt x="1936" y="1120"/>
                    <a:pt x="1936" y="1056"/>
                  </a:cubicBezTo>
                  <a:cubicBezTo>
                    <a:pt x="1936" y="992"/>
                    <a:pt x="1912" y="920"/>
                    <a:pt x="1888" y="864"/>
                  </a:cubicBezTo>
                  <a:cubicBezTo>
                    <a:pt x="1864" y="808"/>
                    <a:pt x="1832" y="768"/>
                    <a:pt x="1792" y="720"/>
                  </a:cubicBezTo>
                  <a:cubicBezTo>
                    <a:pt x="1752" y="672"/>
                    <a:pt x="1672" y="624"/>
                    <a:pt x="1648" y="576"/>
                  </a:cubicBezTo>
                  <a:cubicBezTo>
                    <a:pt x="1624" y="528"/>
                    <a:pt x="1640" y="488"/>
                    <a:pt x="1648" y="432"/>
                  </a:cubicBezTo>
                  <a:cubicBezTo>
                    <a:pt x="1656" y="376"/>
                    <a:pt x="1664" y="288"/>
                    <a:pt x="1696" y="240"/>
                  </a:cubicBezTo>
                  <a:cubicBezTo>
                    <a:pt x="1728" y="192"/>
                    <a:pt x="1784" y="136"/>
                    <a:pt x="1840" y="144"/>
                  </a:cubicBezTo>
                  <a:cubicBezTo>
                    <a:pt x="1896" y="152"/>
                    <a:pt x="1976" y="248"/>
                    <a:pt x="2032" y="288"/>
                  </a:cubicBezTo>
                  <a:cubicBezTo>
                    <a:pt x="2088" y="328"/>
                    <a:pt x="2144" y="344"/>
                    <a:pt x="2176" y="384"/>
                  </a:cubicBezTo>
                  <a:cubicBezTo>
                    <a:pt x="2208" y="424"/>
                    <a:pt x="2224" y="480"/>
                    <a:pt x="2224" y="528"/>
                  </a:cubicBezTo>
                  <a:cubicBezTo>
                    <a:pt x="2224" y="576"/>
                    <a:pt x="2184" y="624"/>
                    <a:pt x="2176" y="672"/>
                  </a:cubicBezTo>
                  <a:cubicBezTo>
                    <a:pt x="2168" y="720"/>
                    <a:pt x="2176" y="776"/>
                    <a:pt x="2176" y="816"/>
                  </a:cubicBezTo>
                  <a:cubicBezTo>
                    <a:pt x="2176" y="856"/>
                    <a:pt x="2152" y="912"/>
                    <a:pt x="2176" y="912"/>
                  </a:cubicBezTo>
                  <a:cubicBezTo>
                    <a:pt x="2200" y="912"/>
                    <a:pt x="2296" y="856"/>
                    <a:pt x="2320" y="816"/>
                  </a:cubicBezTo>
                  <a:cubicBezTo>
                    <a:pt x="2344" y="776"/>
                    <a:pt x="2312" y="704"/>
                    <a:pt x="2320" y="672"/>
                  </a:cubicBezTo>
                  <a:cubicBezTo>
                    <a:pt x="2328" y="640"/>
                    <a:pt x="2352" y="600"/>
                    <a:pt x="2368" y="624"/>
                  </a:cubicBezTo>
                  <a:cubicBezTo>
                    <a:pt x="2384" y="648"/>
                    <a:pt x="2392" y="768"/>
                    <a:pt x="2416" y="816"/>
                  </a:cubicBezTo>
                  <a:cubicBezTo>
                    <a:pt x="2440" y="864"/>
                    <a:pt x="2488" y="904"/>
                    <a:pt x="2512" y="912"/>
                  </a:cubicBezTo>
                  <a:cubicBezTo>
                    <a:pt x="2536" y="920"/>
                    <a:pt x="2552" y="896"/>
                    <a:pt x="2560" y="864"/>
                  </a:cubicBezTo>
                  <a:cubicBezTo>
                    <a:pt x="2568" y="832"/>
                    <a:pt x="2568" y="768"/>
                    <a:pt x="2560" y="720"/>
                  </a:cubicBezTo>
                  <a:cubicBezTo>
                    <a:pt x="2552" y="672"/>
                    <a:pt x="2520" y="616"/>
                    <a:pt x="2512" y="576"/>
                  </a:cubicBezTo>
                  <a:cubicBezTo>
                    <a:pt x="2504" y="536"/>
                    <a:pt x="2520" y="520"/>
                    <a:pt x="2512" y="480"/>
                  </a:cubicBezTo>
                  <a:cubicBezTo>
                    <a:pt x="2504" y="440"/>
                    <a:pt x="2504" y="376"/>
                    <a:pt x="2464" y="336"/>
                  </a:cubicBezTo>
                  <a:cubicBezTo>
                    <a:pt x="2424" y="296"/>
                    <a:pt x="2304" y="264"/>
                    <a:pt x="2272" y="240"/>
                  </a:cubicBezTo>
                  <a:cubicBezTo>
                    <a:pt x="2240" y="216"/>
                    <a:pt x="2200" y="176"/>
                    <a:pt x="2272" y="192"/>
                  </a:cubicBezTo>
                  <a:cubicBezTo>
                    <a:pt x="2344" y="208"/>
                    <a:pt x="2608" y="304"/>
                    <a:pt x="2704" y="336"/>
                  </a:cubicBezTo>
                  <a:cubicBezTo>
                    <a:pt x="2800" y="368"/>
                    <a:pt x="2808" y="392"/>
                    <a:pt x="2848" y="384"/>
                  </a:cubicBezTo>
                  <a:cubicBezTo>
                    <a:pt x="2888" y="376"/>
                    <a:pt x="2944" y="312"/>
                    <a:pt x="2944" y="288"/>
                  </a:cubicBezTo>
                  <a:cubicBezTo>
                    <a:pt x="2944" y="264"/>
                    <a:pt x="2952" y="280"/>
                    <a:pt x="2848" y="240"/>
                  </a:cubicBezTo>
                  <a:cubicBezTo>
                    <a:pt x="2744" y="200"/>
                    <a:pt x="2532" y="124"/>
                    <a:pt x="2320" y="48"/>
                  </a:cubicBezTo>
                </a:path>
              </a:pathLst>
            </a:custGeom>
            <a:noFill/>
            <a:ln w="22225" cap="flat" cmpd="sng">
              <a:solidFill>
                <a:srgbClr val="FF0000"/>
              </a:solidFill>
              <a:prstDash val="sysDot"/>
              <a:round/>
              <a:headEnd/>
              <a:tailEnd/>
            </a:ln>
            <a:effectLst/>
          </p:spPr>
          <p:txBody>
            <a:bodyPr/>
            <a:lstStyle/>
            <a:p>
              <a:endParaRPr lang="en-US"/>
            </a:p>
          </p:txBody>
        </p:sp>
        <p:sp>
          <p:nvSpPr>
            <p:cNvPr id="422961" name="Text Box 49"/>
            <p:cNvSpPr txBox="1">
              <a:spLocks noChangeArrowheads="1"/>
            </p:cNvSpPr>
            <p:nvPr/>
          </p:nvSpPr>
          <p:spPr bwMode="auto">
            <a:xfrm>
              <a:off x="912" y="1062"/>
              <a:ext cx="465" cy="231"/>
            </a:xfrm>
            <a:prstGeom prst="rect">
              <a:avLst/>
            </a:prstGeom>
            <a:noFill/>
            <a:ln w="9525">
              <a:noFill/>
              <a:miter lim="800000"/>
              <a:headEnd/>
              <a:tailEnd/>
            </a:ln>
            <a:effectLst/>
          </p:spPr>
          <p:txBody>
            <a:bodyPr wrap="none">
              <a:spAutoFit/>
            </a:bodyPr>
            <a:lstStyle/>
            <a:p>
              <a:r>
                <a:rPr lang="en-US" sz="1800" b="0">
                  <a:latin typeface="Comic Sans MS" pitchFamily="66" charset="0"/>
                </a:rPr>
                <a:t>start</a:t>
              </a:r>
            </a:p>
          </p:txBody>
        </p:sp>
        <p:sp>
          <p:nvSpPr>
            <p:cNvPr id="422962" name="Text Box 50"/>
            <p:cNvSpPr txBox="1">
              <a:spLocks noChangeArrowheads="1"/>
            </p:cNvSpPr>
            <p:nvPr/>
          </p:nvSpPr>
          <p:spPr bwMode="auto">
            <a:xfrm>
              <a:off x="2736" y="1062"/>
              <a:ext cx="355" cy="231"/>
            </a:xfrm>
            <a:prstGeom prst="rect">
              <a:avLst/>
            </a:prstGeom>
            <a:noFill/>
            <a:ln w="9525">
              <a:noFill/>
              <a:miter lim="800000"/>
              <a:headEnd/>
              <a:tailEnd/>
            </a:ln>
            <a:effectLst/>
          </p:spPr>
          <p:txBody>
            <a:bodyPr wrap="none">
              <a:spAutoFit/>
            </a:bodyPr>
            <a:lstStyle/>
            <a:p>
              <a:r>
                <a:rPr lang="en-US" sz="1800" b="0">
                  <a:latin typeface="Comic Sans MS" pitchFamily="66" charset="0"/>
                </a:rPr>
                <a:t>end</a:t>
              </a:r>
            </a:p>
          </p:txBody>
        </p:sp>
      </p:grpSp>
      <p:graphicFrame>
        <p:nvGraphicFramePr>
          <p:cNvPr id="422964" name="Object 52"/>
          <p:cNvGraphicFramePr>
            <a:graphicFrameLocks noChangeAspect="1"/>
          </p:cNvGraphicFramePr>
          <p:nvPr/>
        </p:nvGraphicFramePr>
        <p:xfrm>
          <a:off x="1187624" y="1988840"/>
          <a:ext cx="1593850" cy="2806700"/>
        </p:xfrm>
        <a:graphic>
          <a:graphicData uri="http://schemas.openxmlformats.org/presentationml/2006/ole">
            <mc:AlternateContent xmlns:mc="http://schemas.openxmlformats.org/markup-compatibility/2006">
              <mc:Choice xmlns:v="urn:schemas-microsoft-com:vml" Requires="v">
                <p:oleObj spid="_x0000_s321540" name="Document" r:id="rId4" imgW="1615320" imgH="2844360" progId="Word.Document.8">
                  <p:embed/>
                </p:oleObj>
              </mc:Choice>
              <mc:Fallback>
                <p:oleObj name="Document" r:id="rId4" imgW="1615320" imgH="2844360" progId="Word.Document.8">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624" y="1988840"/>
                        <a:ext cx="1593850" cy="280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22965" name="Text Box 53"/>
          <p:cNvSpPr txBox="1">
            <a:spLocks noChangeArrowheads="1"/>
          </p:cNvSpPr>
          <p:nvPr/>
        </p:nvSpPr>
        <p:spPr bwMode="auto">
          <a:xfrm>
            <a:off x="2203648" y="5791200"/>
            <a:ext cx="5729288" cy="457200"/>
          </a:xfrm>
          <a:prstGeom prst="rect">
            <a:avLst/>
          </a:prstGeom>
          <a:noFill/>
          <a:ln w="9525">
            <a:noFill/>
            <a:miter lim="800000"/>
            <a:headEnd/>
            <a:tailEnd/>
          </a:ln>
          <a:effectLst/>
        </p:spPr>
        <p:txBody>
          <a:bodyPr wrap="none">
            <a:spAutoFit/>
          </a:bodyPr>
          <a:lstStyle/>
          <a:p>
            <a:r>
              <a:rPr lang="en-US" b="0">
                <a:latin typeface="Comic Sans MS" pitchFamily="66" charset="0"/>
              </a:rPr>
              <a:t>MIB example of lexicographic ordering</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29951" y="2743200"/>
            <a:ext cx="3352800" cy="533400"/>
            <a:chOff x="0" y="1728"/>
            <a:chExt cx="2112" cy="336"/>
          </a:xfrm>
        </p:grpSpPr>
        <p:sp>
          <p:nvSpPr>
            <p:cNvPr id="423939" name="Oval 3"/>
            <p:cNvSpPr>
              <a:spLocks noChangeArrowheads="1"/>
            </p:cNvSpPr>
            <p:nvPr/>
          </p:nvSpPr>
          <p:spPr bwMode="auto">
            <a:xfrm>
              <a:off x="1632" y="1776"/>
              <a:ext cx="480" cy="192"/>
            </a:xfrm>
            <a:prstGeom prst="ellipse">
              <a:avLst/>
            </a:prstGeom>
            <a:solidFill>
              <a:schemeClr val="bg1"/>
            </a:solidFill>
            <a:ln w="9525">
              <a:solidFill>
                <a:srgbClr val="FF0000"/>
              </a:solidFill>
              <a:round/>
              <a:headEnd/>
              <a:tailEnd/>
            </a:ln>
            <a:effectLst/>
          </p:spPr>
          <p:txBody>
            <a:bodyPr wrap="none" anchor="ctr"/>
            <a:lstStyle/>
            <a:p>
              <a:endParaRPr lang="en-US"/>
            </a:p>
          </p:txBody>
        </p:sp>
        <p:sp>
          <p:nvSpPr>
            <p:cNvPr id="423940" name="Text Box 4"/>
            <p:cNvSpPr txBox="1">
              <a:spLocks noChangeArrowheads="1"/>
            </p:cNvSpPr>
            <p:nvPr/>
          </p:nvSpPr>
          <p:spPr bwMode="auto">
            <a:xfrm>
              <a:off x="0" y="1776"/>
              <a:ext cx="959" cy="288"/>
            </a:xfrm>
            <a:prstGeom prst="rect">
              <a:avLst/>
            </a:prstGeom>
            <a:noFill/>
            <a:ln w="9525">
              <a:noFill/>
              <a:miter lim="800000"/>
              <a:headEnd/>
              <a:tailEnd/>
            </a:ln>
            <a:effectLst/>
          </p:spPr>
          <p:txBody>
            <a:bodyPr wrap="none">
              <a:spAutoFit/>
            </a:bodyPr>
            <a:lstStyle/>
            <a:p>
              <a:r>
                <a:rPr lang="en-US" sz="1200" b="0">
                  <a:solidFill>
                    <a:srgbClr val="FF0000"/>
                  </a:solidFill>
                </a:rPr>
                <a:t>T.E.1.1 is next </a:t>
              </a:r>
            </a:p>
            <a:p>
              <a:r>
                <a:rPr lang="en-US" sz="1200" b="0">
                  <a:solidFill>
                    <a:srgbClr val="FF0000"/>
                  </a:solidFill>
                </a:rPr>
                <a:t>object to scalar B</a:t>
              </a:r>
            </a:p>
          </p:txBody>
        </p:sp>
        <p:sp>
          <p:nvSpPr>
            <p:cNvPr id="423941" name="Freeform 5"/>
            <p:cNvSpPr>
              <a:spLocks/>
            </p:cNvSpPr>
            <p:nvPr/>
          </p:nvSpPr>
          <p:spPr bwMode="auto">
            <a:xfrm>
              <a:off x="384" y="1728"/>
              <a:ext cx="1344" cy="96"/>
            </a:xfrm>
            <a:custGeom>
              <a:avLst/>
              <a:gdLst/>
              <a:ahLst/>
              <a:cxnLst>
                <a:cxn ang="0">
                  <a:pos x="1296" y="96"/>
                </a:cxn>
                <a:cxn ang="0">
                  <a:pos x="1200" y="48"/>
                </a:cxn>
                <a:cxn ang="0">
                  <a:pos x="432" y="0"/>
                </a:cxn>
                <a:cxn ang="0">
                  <a:pos x="0" y="48"/>
                </a:cxn>
              </a:cxnLst>
              <a:rect l="0" t="0" r="r" b="b"/>
              <a:pathLst>
                <a:path w="1344" h="96">
                  <a:moveTo>
                    <a:pt x="1296" y="96"/>
                  </a:moveTo>
                  <a:cubicBezTo>
                    <a:pt x="1320" y="80"/>
                    <a:pt x="1344" y="64"/>
                    <a:pt x="1200" y="48"/>
                  </a:cubicBezTo>
                  <a:cubicBezTo>
                    <a:pt x="1056" y="32"/>
                    <a:pt x="632" y="0"/>
                    <a:pt x="432" y="0"/>
                  </a:cubicBezTo>
                  <a:cubicBezTo>
                    <a:pt x="232" y="0"/>
                    <a:pt x="116" y="24"/>
                    <a:pt x="0" y="48"/>
                  </a:cubicBezTo>
                </a:path>
              </a:pathLst>
            </a:custGeom>
            <a:noFill/>
            <a:ln w="9525" cap="flat" cmpd="sng">
              <a:solidFill>
                <a:srgbClr val="FF0000"/>
              </a:solidFill>
              <a:prstDash val="sysDot"/>
              <a:round/>
              <a:headEnd/>
              <a:tailEnd type="triangle" w="med" len="med"/>
            </a:ln>
            <a:effectLst/>
          </p:spPr>
          <p:txBody>
            <a:bodyPr/>
            <a:lstStyle/>
            <a:p>
              <a:endParaRPr lang="en-US"/>
            </a:p>
          </p:txBody>
        </p:sp>
      </p:grpSp>
      <p:sp>
        <p:nvSpPr>
          <p:cNvPr id="423942" name="Rectangle 6"/>
          <p:cNvSpPr>
            <a:spLocks noGrp="1" noChangeArrowheads="1"/>
          </p:cNvSpPr>
          <p:nvPr>
            <p:ph type="title"/>
          </p:nvPr>
        </p:nvSpPr>
        <p:spPr/>
        <p:txBody>
          <a:bodyPr/>
          <a:lstStyle/>
          <a:p>
            <a:r>
              <a:rPr lang="en-US" sz="3600"/>
              <a:t>GetNextRequest PDU</a:t>
            </a:r>
          </a:p>
        </p:txBody>
      </p:sp>
      <p:sp>
        <p:nvSpPr>
          <p:cNvPr id="123" name="Slide Number Placeholder 122"/>
          <p:cNvSpPr>
            <a:spLocks noGrp="1"/>
          </p:cNvSpPr>
          <p:nvPr>
            <p:ph type="sldNum" sz="quarter" idx="12"/>
          </p:nvPr>
        </p:nvSpPr>
        <p:spPr/>
        <p:txBody>
          <a:bodyPr/>
          <a:lstStyle/>
          <a:p>
            <a:pPr>
              <a:defRPr/>
            </a:pPr>
            <a:fld id="{885F405F-1637-4F5F-B595-48DB63026E45}" type="slidenum">
              <a:rPr lang="en-US" altLang="en-US" smtClean="0"/>
              <a:pPr>
                <a:defRPr/>
              </a:pPr>
              <a:t>24</a:t>
            </a:fld>
            <a:endParaRPr lang="en-US" altLang="en-US"/>
          </a:p>
        </p:txBody>
      </p:sp>
      <p:grpSp>
        <p:nvGrpSpPr>
          <p:cNvPr id="3" name="Group 7"/>
          <p:cNvGrpSpPr>
            <a:grpSpLocks/>
          </p:cNvGrpSpPr>
          <p:nvPr/>
        </p:nvGrpSpPr>
        <p:grpSpPr bwMode="auto">
          <a:xfrm>
            <a:off x="6773614" y="1543050"/>
            <a:ext cx="1974850" cy="3948113"/>
            <a:chOff x="4059" y="972"/>
            <a:chExt cx="1243" cy="2487"/>
          </a:xfrm>
        </p:grpSpPr>
        <p:sp>
          <p:nvSpPr>
            <p:cNvPr id="423944" name="Rectangle 8"/>
            <p:cNvSpPr>
              <a:spLocks noChangeArrowheads="1"/>
            </p:cNvSpPr>
            <p:nvPr/>
          </p:nvSpPr>
          <p:spPr bwMode="auto">
            <a:xfrm>
              <a:off x="4059" y="2525"/>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45" name="Rectangle 9"/>
            <p:cNvSpPr>
              <a:spLocks noChangeArrowheads="1"/>
            </p:cNvSpPr>
            <p:nvPr/>
          </p:nvSpPr>
          <p:spPr bwMode="auto">
            <a:xfrm>
              <a:off x="4110" y="2596"/>
              <a:ext cx="256"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T.E.1.1</a:t>
              </a:r>
              <a:endParaRPr lang="en-US" sz="1800" b="0"/>
            </a:p>
          </p:txBody>
        </p:sp>
        <p:sp>
          <p:nvSpPr>
            <p:cNvPr id="423946" name="Line 10"/>
            <p:cNvSpPr>
              <a:spLocks noChangeShapeType="1"/>
            </p:cNvSpPr>
            <p:nvPr/>
          </p:nvSpPr>
          <p:spPr bwMode="auto">
            <a:xfrm>
              <a:off x="4680" y="1966"/>
              <a:ext cx="1" cy="125"/>
            </a:xfrm>
            <a:prstGeom prst="line">
              <a:avLst/>
            </a:prstGeom>
            <a:noFill/>
            <a:ln w="3175">
              <a:solidFill>
                <a:srgbClr val="000000"/>
              </a:solidFill>
              <a:round/>
              <a:headEnd/>
              <a:tailEnd/>
            </a:ln>
          </p:spPr>
          <p:txBody>
            <a:bodyPr/>
            <a:lstStyle/>
            <a:p>
              <a:endParaRPr lang="en-US"/>
            </a:p>
          </p:txBody>
        </p:sp>
        <p:sp>
          <p:nvSpPr>
            <p:cNvPr id="423947" name="Freeform 11"/>
            <p:cNvSpPr>
              <a:spLocks/>
            </p:cNvSpPr>
            <p:nvPr/>
          </p:nvSpPr>
          <p:spPr bwMode="auto">
            <a:xfrm>
              <a:off x="4244" y="2339"/>
              <a:ext cx="436" cy="186"/>
            </a:xfrm>
            <a:custGeom>
              <a:avLst/>
              <a:gdLst/>
              <a:ahLst/>
              <a:cxnLst>
                <a:cxn ang="0">
                  <a:pos x="436" y="0"/>
                </a:cxn>
                <a:cxn ang="0">
                  <a:pos x="436" y="93"/>
                </a:cxn>
                <a:cxn ang="0">
                  <a:pos x="217" y="93"/>
                </a:cxn>
                <a:cxn ang="0">
                  <a:pos x="0" y="93"/>
                </a:cxn>
                <a:cxn ang="0">
                  <a:pos x="0" y="186"/>
                </a:cxn>
              </a:cxnLst>
              <a:rect l="0" t="0" r="r" b="b"/>
              <a:pathLst>
                <a:path w="436" h="186">
                  <a:moveTo>
                    <a:pt x="436" y="0"/>
                  </a:moveTo>
                  <a:lnTo>
                    <a:pt x="436" y="93"/>
                  </a:lnTo>
                  <a:lnTo>
                    <a:pt x="217" y="93"/>
                  </a:lnTo>
                  <a:lnTo>
                    <a:pt x="0" y="93"/>
                  </a:lnTo>
                  <a:lnTo>
                    <a:pt x="0" y="186"/>
                  </a:lnTo>
                </a:path>
              </a:pathLst>
            </a:custGeom>
            <a:noFill/>
            <a:ln w="3175">
              <a:solidFill>
                <a:srgbClr val="000000"/>
              </a:solidFill>
              <a:prstDash val="solid"/>
              <a:round/>
              <a:headEnd/>
              <a:tailEnd/>
            </a:ln>
          </p:spPr>
          <p:txBody>
            <a:bodyPr/>
            <a:lstStyle/>
            <a:p>
              <a:endParaRPr lang="en-US"/>
            </a:p>
          </p:txBody>
        </p:sp>
        <p:sp>
          <p:nvSpPr>
            <p:cNvPr id="423948" name="Freeform 12"/>
            <p:cNvSpPr>
              <a:spLocks/>
            </p:cNvSpPr>
            <p:nvPr/>
          </p:nvSpPr>
          <p:spPr bwMode="auto">
            <a:xfrm>
              <a:off x="4680" y="2339"/>
              <a:ext cx="1" cy="186"/>
            </a:xfrm>
            <a:custGeom>
              <a:avLst/>
              <a:gdLst/>
              <a:ahLst/>
              <a:cxnLst>
                <a:cxn ang="0">
                  <a:pos x="0" y="0"/>
                </a:cxn>
                <a:cxn ang="0">
                  <a:pos x="0" y="93"/>
                </a:cxn>
                <a:cxn ang="0">
                  <a:pos x="0" y="186"/>
                </a:cxn>
              </a:cxnLst>
              <a:rect l="0" t="0" r="r" b="b"/>
              <a:pathLst>
                <a:path h="186">
                  <a:moveTo>
                    <a:pt x="0" y="0"/>
                  </a:moveTo>
                  <a:lnTo>
                    <a:pt x="0" y="93"/>
                  </a:lnTo>
                  <a:lnTo>
                    <a:pt x="0" y="186"/>
                  </a:lnTo>
                </a:path>
              </a:pathLst>
            </a:custGeom>
            <a:noFill/>
            <a:ln w="3175">
              <a:solidFill>
                <a:srgbClr val="000000"/>
              </a:solidFill>
              <a:prstDash val="solid"/>
              <a:round/>
              <a:headEnd/>
              <a:tailEnd/>
            </a:ln>
          </p:spPr>
          <p:txBody>
            <a:bodyPr/>
            <a:lstStyle/>
            <a:p>
              <a:endParaRPr lang="en-US"/>
            </a:p>
          </p:txBody>
        </p:sp>
        <p:sp>
          <p:nvSpPr>
            <p:cNvPr id="423949" name="Rectangle 13"/>
            <p:cNvSpPr>
              <a:spLocks noChangeArrowheads="1"/>
            </p:cNvSpPr>
            <p:nvPr/>
          </p:nvSpPr>
          <p:spPr bwMode="auto">
            <a:xfrm>
              <a:off x="4493" y="2525"/>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50" name="Rectangle 14"/>
            <p:cNvSpPr>
              <a:spLocks noChangeArrowheads="1"/>
            </p:cNvSpPr>
            <p:nvPr/>
          </p:nvSpPr>
          <p:spPr bwMode="auto">
            <a:xfrm>
              <a:off x="4544" y="2596"/>
              <a:ext cx="255"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T.E.2.1</a:t>
              </a:r>
              <a:endParaRPr lang="en-US" sz="1800" b="0"/>
            </a:p>
          </p:txBody>
        </p:sp>
        <p:sp>
          <p:nvSpPr>
            <p:cNvPr id="423951" name="Rectangle 15"/>
            <p:cNvSpPr>
              <a:spLocks noChangeArrowheads="1"/>
            </p:cNvSpPr>
            <p:nvPr/>
          </p:nvSpPr>
          <p:spPr bwMode="auto">
            <a:xfrm>
              <a:off x="4929" y="2525"/>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52" name="Rectangle 16"/>
            <p:cNvSpPr>
              <a:spLocks noChangeArrowheads="1"/>
            </p:cNvSpPr>
            <p:nvPr/>
          </p:nvSpPr>
          <p:spPr bwMode="auto">
            <a:xfrm>
              <a:off x="4980" y="2596"/>
              <a:ext cx="256"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T.E.3.1</a:t>
              </a:r>
              <a:endParaRPr lang="en-US" sz="1800" b="0"/>
            </a:p>
          </p:txBody>
        </p:sp>
        <p:sp>
          <p:nvSpPr>
            <p:cNvPr id="423953" name="Rectangle 17"/>
            <p:cNvSpPr>
              <a:spLocks noChangeArrowheads="1"/>
            </p:cNvSpPr>
            <p:nvPr/>
          </p:nvSpPr>
          <p:spPr bwMode="auto">
            <a:xfrm>
              <a:off x="4059" y="2837"/>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54" name="Rectangle 18"/>
            <p:cNvSpPr>
              <a:spLocks noChangeArrowheads="1"/>
            </p:cNvSpPr>
            <p:nvPr/>
          </p:nvSpPr>
          <p:spPr bwMode="auto">
            <a:xfrm>
              <a:off x="4110" y="2908"/>
              <a:ext cx="256"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T.E.1.2</a:t>
              </a:r>
              <a:endParaRPr lang="en-US" sz="1800" b="0"/>
            </a:p>
          </p:txBody>
        </p:sp>
        <p:sp>
          <p:nvSpPr>
            <p:cNvPr id="423955" name="Rectangle 19"/>
            <p:cNvSpPr>
              <a:spLocks noChangeArrowheads="1"/>
            </p:cNvSpPr>
            <p:nvPr/>
          </p:nvSpPr>
          <p:spPr bwMode="auto">
            <a:xfrm>
              <a:off x="4493" y="2837"/>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56" name="Rectangle 20"/>
            <p:cNvSpPr>
              <a:spLocks noChangeArrowheads="1"/>
            </p:cNvSpPr>
            <p:nvPr/>
          </p:nvSpPr>
          <p:spPr bwMode="auto">
            <a:xfrm>
              <a:off x="4544" y="2908"/>
              <a:ext cx="255"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T.E.2.2</a:t>
              </a:r>
              <a:endParaRPr lang="en-US" sz="1800" b="0"/>
            </a:p>
          </p:txBody>
        </p:sp>
        <p:sp>
          <p:nvSpPr>
            <p:cNvPr id="423957" name="Rectangle 21"/>
            <p:cNvSpPr>
              <a:spLocks noChangeArrowheads="1"/>
            </p:cNvSpPr>
            <p:nvPr/>
          </p:nvSpPr>
          <p:spPr bwMode="auto">
            <a:xfrm>
              <a:off x="4929" y="2837"/>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58" name="Rectangle 22"/>
            <p:cNvSpPr>
              <a:spLocks noChangeArrowheads="1"/>
            </p:cNvSpPr>
            <p:nvPr/>
          </p:nvSpPr>
          <p:spPr bwMode="auto">
            <a:xfrm>
              <a:off x="4980" y="2908"/>
              <a:ext cx="256"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T.E.3.2</a:t>
              </a:r>
              <a:endParaRPr lang="en-US" sz="1800" b="0"/>
            </a:p>
          </p:txBody>
        </p:sp>
        <p:sp>
          <p:nvSpPr>
            <p:cNvPr id="423959" name="Rectangle 23"/>
            <p:cNvSpPr>
              <a:spLocks noChangeArrowheads="1"/>
            </p:cNvSpPr>
            <p:nvPr/>
          </p:nvSpPr>
          <p:spPr bwMode="auto">
            <a:xfrm>
              <a:off x="4493" y="2091"/>
              <a:ext cx="373" cy="248"/>
            </a:xfrm>
            <a:prstGeom prst="rect">
              <a:avLst/>
            </a:prstGeom>
            <a:solidFill>
              <a:srgbClr val="FFFFFF"/>
            </a:solidFill>
            <a:ln w="3175">
              <a:solidFill>
                <a:srgbClr val="000000"/>
              </a:solidFill>
              <a:miter lim="800000"/>
              <a:headEnd/>
              <a:tailEnd/>
            </a:ln>
          </p:spPr>
          <p:txBody>
            <a:bodyPr/>
            <a:lstStyle/>
            <a:p>
              <a:endParaRPr lang="en-US"/>
            </a:p>
          </p:txBody>
        </p:sp>
        <p:sp>
          <p:nvSpPr>
            <p:cNvPr id="423960" name="Rectangle 24"/>
            <p:cNvSpPr>
              <a:spLocks noChangeArrowheads="1"/>
            </p:cNvSpPr>
            <p:nvPr/>
          </p:nvSpPr>
          <p:spPr bwMode="auto">
            <a:xfrm>
              <a:off x="4652" y="2162"/>
              <a:ext cx="52"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E</a:t>
              </a:r>
              <a:endParaRPr lang="en-US" sz="1800" b="0"/>
            </a:p>
          </p:txBody>
        </p:sp>
        <p:sp>
          <p:nvSpPr>
            <p:cNvPr id="423961" name="Rectangle 25"/>
            <p:cNvSpPr>
              <a:spLocks noChangeArrowheads="1"/>
            </p:cNvSpPr>
            <p:nvPr/>
          </p:nvSpPr>
          <p:spPr bwMode="auto">
            <a:xfrm>
              <a:off x="4493" y="1718"/>
              <a:ext cx="373" cy="248"/>
            </a:xfrm>
            <a:prstGeom prst="rect">
              <a:avLst/>
            </a:prstGeom>
            <a:solidFill>
              <a:srgbClr val="FFFFFF"/>
            </a:solidFill>
            <a:ln w="3175">
              <a:solidFill>
                <a:srgbClr val="000000"/>
              </a:solidFill>
              <a:miter lim="800000"/>
              <a:headEnd/>
              <a:tailEnd/>
            </a:ln>
          </p:spPr>
          <p:txBody>
            <a:bodyPr/>
            <a:lstStyle/>
            <a:p>
              <a:endParaRPr lang="en-US"/>
            </a:p>
          </p:txBody>
        </p:sp>
        <p:sp>
          <p:nvSpPr>
            <p:cNvPr id="423962" name="Rectangle 26"/>
            <p:cNvSpPr>
              <a:spLocks noChangeArrowheads="1"/>
            </p:cNvSpPr>
            <p:nvPr/>
          </p:nvSpPr>
          <p:spPr bwMode="auto">
            <a:xfrm>
              <a:off x="4654" y="1789"/>
              <a:ext cx="48"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T</a:t>
              </a:r>
              <a:endParaRPr lang="en-US" sz="1800" b="0"/>
            </a:p>
          </p:txBody>
        </p:sp>
        <p:sp>
          <p:nvSpPr>
            <p:cNvPr id="423963" name="Freeform 27"/>
            <p:cNvSpPr>
              <a:spLocks/>
            </p:cNvSpPr>
            <p:nvPr/>
          </p:nvSpPr>
          <p:spPr bwMode="auto">
            <a:xfrm>
              <a:off x="4680" y="2339"/>
              <a:ext cx="435" cy="186"/>
            </a:xfrm>
            <a:custGeom>
              <a:avLst/>
              <a:gdLst/>
              <a:ahLst/>
              <a:cxnLst>
                <a:cxn ang="0">
                  <a:pos x="0" y="0"/>
                </a:cxn>
                <a:cxn ang="0">
                  <a:pos x="0" y="93"/>
                </a:cxn>
                <a:cxn ang="0">
                  <a:pos x="217" y="93"/>
                </a:cxn>
                <a:cxn ang="0">
                  <a:pos x="435" y="93"/>
                </a:cxn>
                <a:cxn ang="0">
                  <a:pos x="435" y="186"/>
                </a:cxn>
              </a:cxnLst>
              <a:rect l="0" t="0" r="r" b="b"/>
              <a:pathLst>
                <a:path w="435" h="186">
                  <a:moveTo>
                    <a:pt x="0" y="0"/>
                  </a:moveTo>
                  <a:lnTo>
                    <a:pt x="0" y="93"/>
                  </a:lnTo>
                  <a:lnTo>
                    <a:pt x="217" y="93"/>
                  </a:lnTo>
                  <a:lnTo>
                    <a:pt x="435" y="93"/>
                  </a:lnTo>
                  <a:lnTo>
                    <a:pt x="435" y="186"/>
                  </a:lnTo>
                </a:path>
              </a:pathLst>
            </a:custGeom>
            <a:noFill/>
            <a:ln w="3175">
              <a:solidFill>
                <a:srgbClr val="000000"/>
              </a:solidFill>
              <a:prstDash val="solid"/>
              <a:round/>
              <a:headEnd/>
              <a:tailEnd/>
            </a:ln>
          </p:spPr>
          <p:txBody>
            <a:bodyPr/>
            <a:lstStyle/>
            <a:p>
              <a:endParaRPr lang="en-US"/>
            </a:p>
          </p:txBody>
        </p:sp>
        <p:sp>
          <p:nvSpPr>
            <p:cNvPr id="423964" name="Rectangle 28"/>
            <p:cNvSpPr>
              <a:spLocks noChangeArrowheads="1"/>
            </p:cNvSpPr>
            <p:nvPr/>
          </p:nvSpPr>
          <p:spPr bwMode="auto">
            <a:xfrm>
              <a:off x="4493" y="3210"/>
              <a:ext cx="373" cy="249"/>
            </a:xfrm>
            <a:prstGeom prst="rect">
              <a:avLst/>
            </a:prstGeom>
            <a:solidFill>
              <a:srgbClr val="FFFFFF"/>
            </a:solidFill>
            <a:ln w="3175">
              <a:solidFill>
                <a:srgbClr val="000000"/>
              </a:solidFill>
              <a:miter lim="800000"/>
              <a:headEnd/>
              <a:tailEnd/>
            </a:ln>
          </p:spPr>
          <p:txBody>
            <a:bodyPr/>
            <a:lstStyle/>
            <a:p>
              <a:endParaRPr lang="en-US"/>
            </a:p>
          </p:txBody>
        </p:sp>
        <p:sp>
          <p:nvSpPr>
            <p:cNvPr id="423965" name="Rectangle 29"/>
            <p:cNvSpPr>
              <a:spLocks noChangeArrowheads="1"/>
            </p:cNvSpPr>
            <p:nvPr/>
          </p:nvSpPr>
          <p:spPr bwMode="auto">
            <a:xfrm>
              <a:off x="4654" y="3281"/>
              <a:ext cx="48"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Z</a:t>
              </a:r>
              <a:endParaRPr lang="en-US" sz="1800" b="0"/>
            </a:p>
          </p:txBody>
        </p:sp>
        <p:sp>
          <p:nvSpPr>
            <p:cNvPr id="423966" name="Rectangle 30"/>
            <p:cNvSpPr>
              <a:spLocks noChangeArrowheads="1"/>
            </p:cNvSpPr>
            <p:nvPr/>
          </p:nvSpPr>
          <p:spPr bwMode="auto">
            <a:xfrm>
              <a:off x="4493" y="972"/>
              <a:ext cx="373" cy="248"/>
            </a:xfrm>
            <a:prstGeom prst="rect">
              <a:avLst/>
            </a:prstGeom>
            <a:solidFill>
              <a:srgbClr val="FFFFFF"/>
            </a:solidFill>
            <a:ln w="3175">
              <a:solidFill>
                <a:srgbClr val="000000"/>
              </a:solidFill>
              <a:miter lim="800000"/>
              <a:headEnd/>
              <a:tailEnd/>
            </a:ln>
          </p:spPr>
          <p:txBody>
            <a:bodyPr/>
            <a:lstStyle/>
            <a:p>
              <a:endParaRPr lang="en-US"/>
            </a:p>
          </p:txBody>
        </p:sp>
        <p:sp>
          <p:nvSpPr>
            <p:cNvPr id="423967" name="Rectangle 31"/>
            <p:cNvSpPr>
              <a:spLocks noChangeArrowheads="1"/>
            </p:cNvSpPr>
            <p:nvPr/>
          </p:nvSpPr>
          <p:spPr bwMode="auto">
            <a:xfrm>
              <a:off x="4650" y="1043"/>
              <a:ext cx="57"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A</a:t>
              </a:r>
              <a:endParaRPr lang="en-US" sz="1800" b="0"/>
            </a:p>
          </p:txBody>
        </p:sp>
        <p:sp>
          <p:nvSpPr>
            <p:cNvPr id="423968" name="Rectangle 32"/>
            <p:cNvSpPr>
              <a:spLocks noChangeArrowheads="1"/>
            </p:cNvSpPr>
            <p:nvPr/>
          </p:nvSpPr>
          <p:spPr bwMode="auto">
            <a:xfrm>
              <a:off x="4493" y="1345"/>
              <a:ext cx="373" cy="248"/>
            </a:xfrm>
            <a:prstGeom prst="rect">
              <a:avLst/>
            </a:prstGeom>
            <a:solidFill>
              <a:srgbClr val="FFFFFF"/>
            </a:solidFill>
            <a:ln w="3175">
              <a:solidFill>
                <a:srgbClr val="000000"/>
              </a:solidFill>
              <a:miter lim="800000"/>
              <a:headEnd/>
              <a:tailEnd/>
            </a:ln>
          </p:spPr>
          <p:txBody>
            <a:bodyPr/>
            <a:lstStyle/>
            <a:p>
              <a:endParaRPr lang="en-US"/>
            </a:p>
          </p:txBody>
        </p:sp>
        <p:sp>
          <p:nvSpPr>
            <p:cNvPr id="423969" name="Rectangle 33"/>
            <p:cNvSpPr>
              <a:spLocks noChangeArrowheads="1"/>
            </p:cNvSpPr>
            <p:nvPr/>
          </p:nvSpPr>
          <p:spPr bwMode="auto">
            <a:xfrm>
              <a:off x="4650" y="1416"/>
              <a:ext cx="57" cy="96"/>
            </a:xfrm>
            <a:prstGeom prst="rect">
              <a:avLst/>
            </a:prstGeom>
            <a:noFill/>
            <a:ln w="9525">
              <a:noFill/>
              <a:miter lim="800000"/>
              <a:headEnd/>
              <a:tailEnd/>
            </a:ln>
          </p:spPr>
          <p:txBody>
            <a:bodyPr wrap="none" lIns="0" tIns="0" rIns="0" bIns="0">
              <a:spAutoFit/>
            </a:bodyPr>
            <a:lstStyle/>
            <a:p>
              <a:r>
                <a:rPr lang="en-US" sz="1000">
                  <a:solidFill>
                    <a:srgbClr val="000000"/>
                  </a:solidFill>
                  <a:latin typeface="Arial" charset="0"/>
                </a:rPr>
                <a:t>B</a:t>
              </a:r>
              <a:endParaRPr lang="en-US" sz="1800" b="0"/>
            </a:p>
          </p:txBody>
        </p:sp>
      </p:grpSp>
      <p:grpSp>
        <p:nvGrpSpPr>
          <p:cNvPr id="4" name="Group 34"/>
          <p:cNvGrpSpPr>
            <a:grpSpLocks/>
          </p:cNvGrpSpPr>
          <p:nvPr/>
        </p:nvGrpSpPr>
        <p:grpSpPr bwMode="auto">
          <a:xfrm>
            <a:off x="1471364" y="1252538"/>
            <a:ext cx="4953000" cy="4830762"/>
            <a:chOff x="718" y="789"/>
            <a:chExt cx="3120" cy="3043"/>
          </a:xfrm>
        </p:grpSpPr>
        <p:sp>
          <p:nvSpPr>
            <p:cNvPr id="423971" name="Line 35"/>
            <p:cNvSpPr>
              <a:spLocks noChangeShapeType="1"/>
            </p:cNvSpPr>
            <p:nvPr/>
          </p:nvSpPr>
          <p:spPr bwMode="auto">
            <a:xfrm>
              <a:off x="3498" y="1096"/>
              <a:ext cx="1" cy="2611"/>
            </a:xfrm>
            <a:prstGeom prst="line">
              <a:avLst/>
            </a:prstGeom>
            <a:noFill/>
            <a:ln w="3175">
              <a:solidFill>
                <a:srgbClr val="000000"/>
              </a:solidFill>
              <a:round/>
              <a:headEnd/>
              <a:tailEnd/>
            </a:ln>
          </p:spPr>
          <p:txBody>
            <a:bodyPr/>
            <a:lstStyle/>
            <a:p>
              <a:endParaRPr lang="en-US"/>
            </a:p>
          </p:txBody>
        </p:sp>
        <p:sp>
          <p:nvSpPr>
            <p:cNvPr id="423972" name="Line 36"/>
            <p:cNvSpPr>
              <a:spLocks noChangeShapeType="1"/>
            </p:cNvSpPr>
            <p:nvPr/>
          </p:nvSpPr>
          <p:spPr bwMode="auto">
            <a:xfrm>
              <a:off x="1011" y="1096"/>
              <a:ext cx="1" cy="2736"/>
            </a:xfrm>
            <a:prstGeom prst="line">
              <a:avLst/>
            </a:prstGeom>
            <a:noFill/>
            <a:ln w="3175">
              <a:solidFill>
                <a:srgbClr val="000000"/>
              </a:solidFill>
              <a:round/>
              <a:headEnd/>
              <a:tailEnd/>
            </a:ln>
          </p:spPr>
          <p:txBody>
            <a:bodyPr/>
            <a:lstStyle/>
            <a:p>
              <a:endParaRPr lang="en-US"/>
            </a:p>
          </p:txBody>
        </p:sp>
        <p:sp>
          <p:nvSpPr>
            <p:cNvPr id="423973" name="Line 37"/>
            <p:cNvSpPr>
              <a:spLocks noChangeShapeType="1"/>
            </p:cNvSpPr>
            <p:nvPr/>
          </p:nvSpPr>
          <p:spPr bwMode="auto">
            <a:xfrm>
              <a:off x="1011" y="1220"/>
              <a:ext cx="2454" cy="62"/>
            </a:xfrm>
            <a:prstGeom prst="line">
              <a:avLst/>
            </a:prstGeom>
            <a:noFill/>
            <a:ln w="3175">
              <a:solidFill>
                <a:srgbClr val="000000"/>
              </a:solidFill>
              <a:round/>
              <a:headEnd/>
              <a:tailEnd/>
            </a:ln>
          </p:spPr>
          <p:txBody>
            <a:bodyPr/>
            <a:lstStyle/>
            <a:p>
              <a:endParaRPr lang="en-US"/>
            </a:p>
          </p:txBody>
        </p:sp>
        <p:sp>
          <p:nvSpPr>
            <p:cNvPr id="423974" name="Freeform 38"/>
            <p:cNvSpPr>
              <a:spLocks/>
            </p:cNvSpPr>
            <p:nvPr/>
          </p:nvSpPr>
          <p:spPr bwMode="auto">
            <a:xfrm>
              <a:off x="3460" y="1262"/>
              <a:ext cx="38" cy="38"/>
            </a:xfrm>
            <a:custGeom>
              <a:avLst/>
              <a:gdLst/>
              <a:ahLst/>
              <a:cxnLst>
                <a:cxn ang="0">
                  <a:pos x="0" y="0"/>
                </a:cxn>
                <a:cxn ang="0">
                  <a:pos x="38" y="20"/>
                </a:cxn>
                <a:cxn ang="0">
                  <a:pos x="0" y="38"/>
                </a:cxn>
                <a:cxn ang="0">
                  <a:pos x="0" y="0"/>
                </a:cxn>
              </a:cxnLst>
              <a:rect l="0" t="0" r="r" b="b"/>
              <a:pathLst>
                <a:path w="38" h="38">
                  <a:moveTo>
                    <a:pt x="0" y="0"/>
                  </a:moveTo>
                  <a:lnTo>
                    <a:pt x="38" y="20"/>
                  </a:lnTo>
                  <a:lnTo>
                    <a:pt x="0" y="38"/>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23975" name="Rectangle 39"/>
            <p:cNvSpPr>
              <a:spLocks noChangeArrowheads="1"/>
            </p:cNvSpPr>
            <p:nvPr/>
          </p:nvSpPr>
          <p:spPr bwMode="auto">
            <a:xfrm>
              <a:off x="1938" y="1195"/>
              <a:ext cx="635" cy="110"/>
            </a:xfrm>
            <a:prstGeom prst="rect">
              <a:avLst/>
            </a:prstGeom>
            <a:solidFill>
              <a:srgbClr val="FFFFFF"/>
            </a:solidFill>
            <a:ln w="9525">
              <a:noFill/>
              <a:miter lim="800000"/>
              <a:headEnd/>
              <a:tailEnd/>
            </a:ln>
          </p:spPr>
          <p:txBody>
            <a:bodyPr/>
            <a:lstStyle/>
            <a:p>
              <a:endParaRPr lang="en-US"/>
            </a:p>
          </p:txBody>
        </p:sp>
        <p:sp>
          <p:nvSpPr>
            <p:cNvPr id="423976" name="Rectangle 40"/>
            <p:cNvSpPr>
              <a:spLocks noChangeArrowheads="1"/>
            </p:cNvSpPr>
            <p:nvPr/>
          </p:nvSpPr>
          <p:spPr bwMode="auto">
            <a:xfrm>
              <a:off x="1943" y="1199"/>
              <a:ext cx="59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 A )</a:t>
              </a:r>
              <a:endParaRPr lang="en-US" sz="1800" b="0"/>
            </a:p>
          </p:txBody>
        </p:sp>
        <p:sp>
          <p:nvSpPr>
            <p:cNvPr id="423977" name="Freeform 41"/>
            <p:cNvSpPr>
              <a:spLocks/>
            </p:cNvSpPr>
            <p:nvPr/>
          </p:nvSpPr>
          <p:spPr bwMode="auto">
            <a:xfrm>
              <a:off x="1042" y="1345"/>
              <a:ext cx="2454" cy="59"/>
            </a:xfrm>
            <a:custGeom>
              <a:avLst/>
              <a:gdLst/>
              <a:ahLst/>
              <a:cxnLst>
                <a:cxn ang="0">
                  <a:pos x="0" y="59"/>
                </a:cxn>
                <a:cxn ang="0">
                  <a:pos x="491" y="36"/>
                </a:cxn>
                <a:cxn ang="0">
                  <a:pos x="980" y="18"/>
                </a:cxn>
                <a:cxn ang="0">
                  <a:pos x="1471" y="6"/>
                </a:cxn>
                <a:cxn ang="0">
                  <a:pos x="1963" y="0"/>
                </a:cxn>
                <a:cxn ang="0">
                  <a:pos x="2454" y="0"/>
                </a:cxn>
              </a:cxnLst>
              <a:rect l="0" t="0" r="r" b="b"/>
              <a:pathLst>
                <a:path w="2454" h="59">
                  <a:moveTo>
                    <a:pt x="0" y="59"/>
                  </a:moveTo>
                  <a:lnTo>
                    <a:pt x="491" y="36"/>
                  </a:lnTo>
                  <a:lnTo>
                    <a:pt x="980" y="18"/>
                  </a:lnTo>
                  <a:lnTo>
                    <a:pt x="1471" y="6"/>
                  </a:lnTo>
                  <a:lnTo>
                    <a:pt x="1963" y="0"/>
                  </a:lnTo>
                  <a:lnTo>
                    <a:pt x="2454" y="0"/>
                  </a:lnTo>
                </a:path>
              </a:pathLst>
            </a:custGeom>
            <a:noFill/>
            <a:ln w="3175">
              <a:solidFill>
                <a:srgbClr val="000000"/>
              </a:solidFill>
              <a:prstDash val="solid"/>
              <a:round/>
              <a:headEnd/>
              <a:tailEnd/>
            </a:ln>
          </p:spPr>
          <p:txBody>
            <a:bodyPr/>
            <a:lstStyle/>
            <a:p>
              <a:endParaRPr lang="en-US"/>
            </a:p>
          </p:txBody>
        </p:sp>
        <p:sp>
          <p:nvSpPr>
            <p:cNvPr id="423978" name="Freeform 42"/>
            <p:cNvSpPr>
              <a:spLocks/>
            </p:cNvSpPr>
            <p:nvPr/>
          </p:nvSpPr>
          <p:spPr bwMode="auto">
            <a:xfrm>
              <a:off x="1009" y="1384"/>
              <a:ext cx="38" cy="39"/>
            </a:xfrm>
            <a:custGeom>
              <a:avLst/>
              <a:gdLst/>
              <a:ahLst/>
              <a:cxnLst>
                <a:cxn ang="0">
                  <a:pos x="36" y="0"/>
                </a:cxn>
                <a:cxn ang="0">
                  <a:pos x="0" y="22"/>
                </a:cxn>
                <a:cxn ang="0">
                  <a:pos x="38" y="39"/>
                </a:cxn>
                <a:cxn ang="0">
                  <a:pos x="36" y="0"/>
                </a:cxn>
              </a:cxnLst>
              <a:rect l="0" t="0" r="r" b="b"/>
              <a:pathLst>
                <a:path w="38" h="39">
                  <a:moveTo>
                    <a:pt x="36" y="0"/>
                  </a:moveTo>
                  <a:lnTo>
                    <a:pt x="0" y="22"/>
                  </a:lnTo>
                  <a:lnTo>
                    <a:pt x="38" y="39"/>
                  </a:lnTo>
                  <a:lnTo>
                    <a:pt x="36" y="0"/>
                  </a:lnTo>
                  <a:close/>
                </a:path>
              </a:pathLst>
            </a:custGeom>
            <a:solidFill>
              <a:srgbClr val="000000"/>
            </a:solidFill>
            <a:ln w="3175">
              <a:solidFill>
                <a:srgbClr val="000000"/>
              </a:solidFill>
              <a:prstDash val="solid"/>
              <a:round/>
              <a:headEnd/>
              <a:tailEnd/>
            </a:ln>
          </p:spPr>
          <p:txBody>
            <a:bodyPr/>
            <a:lstStyle/>
            <a:p>
              <a:endParaRPr lang="en-US"/>
            </a:p>
          </p:txBody>
        </p:sp>
        <p:sp>
          <p:nvSpPr>
            <p:cNvPr id="423979" name="Rectangle 43"/>
            <p:cNvSpPr>
              <a:spLocks noChangeArrowheads="1"/>
            </p:cNvSpPr>
            <p:nvPr/>
          </p:nvSpPr>
          <p:spPr bwMode="auto">
            <a:xfrm>
              <a:off x="1312" y="1320"/>
              <a:ext cx="700" cy="109"/>
            </a:xfrm>
            <a:prstGeom prst="rect">
              <a:avLst/>
            </a:prstGeom>
            <a:solidFill>
              <a:srgbClr val="FFFFFF"/>
            </a:solidFill>
            <a:ln w="9525">
              <a:noFill/>
              <a:miter lim="800000"/>
              <a:headEnd/>
              <a:tailEnd/>
            </a:ln>
          </p:spPr>
          <p:txBody>
            <a:bodyPr/>
            <a:lstStyle/>
            <a:p>
              <a:endParaRPr lang="en-US"/>
            </a:p>
          </p:txBody>
        </p:sp>
        <p:sp>
          <p:nvSpPr>
            <p:cNvPr id="423980" name="Rectangle 44"/>
            <p:cNvSpPr>
              <a:spLocks noChangeArrowheads="1"/>
            </p:cNvSpPr>
            <p:nvPr/>
          </p:nvSpPr>
          <p:spPr bwMode="auto">
            <a:xfrm>
              <a:off x="1317" y="1323"/>
              <a:ext cx="659"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A )</a:t>
              </a:r>
              <a:endParaRPr lang="en-US" sz="1800" b="0"/>
            </a:p>
          </p:txBody>
        </p:sp>
        <p:sp>
          <p:nvSpPr>
            <p:cNvPr id="423981" name="Freeform 45"/>
            <p:cNvSpPr>
              <a:spLocks/>
            </p:cNvSpPr>
            <p:nvPr/>
          </p:nvSpPr>
          <p:spPr bwMode="auto">
            <a:xfrm>
              <a:off x="1011" y="1469"/>
              <a:ext cx="2454" cy="60"/>
            </a:xfrm>
            <a:custGeom>
              <a:avLst/>
              <a:gdLst/>
              <a:ahLst/>
              <a:cxnLst>
                <a:cxn ang="0">
                  <a:pos x="0" y="0"/>
                </a:cxn>
                <a:cxn ang="0">
                  <a:pos x="614" y="8"/>
                </a:cxn>
                <a:cxn ang="0">
                  <a:pos x="1227" y="22"/>
                </a:cxn>
                <a:cxn ang="0">
                  <a:pos x="1840" y="38"/>
                </a:cxn>
                <a:cxn ang="0">
                  <a:pos x="2454" y="60"/>
                </a:cxn>
              </a:cxnLst>
              <a:rect l="0" t="0" r="r" b="b"/>
              <a:pathLst>
                <a:path w="2454" h="60">
                  <a:moveTo>
                    <a:pt x="0" y="0"/>
                  </a:moveTo>
                  <a:lnTo>
                    <a:pt x="614" y="8"/>
                  </a:lnTo>
                  <a:lnTo>
                    <a:pt x="1227" y="22"/>
                  </a:lnTo>
                  <a:lnTo>
                    <a:pt x="1840" y="38"/>
                  </a:lnTo>
                  <a:lnTo>
                    <a:pt x="2454" y="60"/>
                  </a:lnTo>
                </a:path>
              </a:pathLst>
            </a:custGeom>
            <a:noFill/>
            <a:ln w="3175">
              <a:solidFill>
                <a:srgbClr val="000000"/>
              </a:solidFill>
              <a:prstDash val="solid"/>
              <a:round/>
              <a:headEnd/>
              <a:tailEnd/>
            </a:ln>
          </p:spPr>
          <p:txBody>
            <a:bodyPr/>
            <a:lstStyle/>
            <a:p>
              <a:endParaRPr lang="en-US"/>
            </a:p>
          </p:txBody>
        </p:sp>
        <p:sp>
          <p:nvSpPr>
            <p:cNvPr id="423982" name="Freeform 46"/>
            <p:cNvSpPr>
              <a:spLocks/>
            </p:cNvSpPr>
            <p:nvPr/>
          </p:nvSpPr>
          <p:spPr bwMode="auto">
            <a:xfrm>
              <a:off x="3460" y="1510"/>
              <a:ext cx="38" cy="39"/>
            </a:xfrm>
            <a:custGeom>
              <a:avLst/>
              <a:gdLst/>
              <a:ahLst/>
              <a:cxnLst>
                <a:cxn ang="0">
                  <a:pos x="2" y="0"/>
                </a:cxn>
                <a:cxn ang="0">
                  <a:pos x="38" y="20"/>
                </a:cxn>
                <a:cxn ang="0">
                  <a:pos x="0" y="39"/>
                </a:cxn>
                <a:cxn ang="0">
                  <a:pos x="2" y="0"/>
                </a:cxn>
              </a:cxnLst>
              <a:rect l="0" t="0" r="r" b="b"/>
              <a:pathLst>
                <a:path w="38" h="39">
                  <a:moveTo>
                    <a:pt x="2" y="0"/>
                  </a:moveTo>
                  <a:lnTo>
                    <a:pt x="38" y="20"/>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3983" name="Rectangle 47"/>
            <p:cNvSpPr>
              <a:spLocks noChangeArrowheads="1"/>
            </p:cNvSpPr>
            <p:nvPr/>
          </p:nvSpPr>
          <p:spPr bwMode="auto">
            <a:xfrm>
              <a:off x="2195" y="1444"/>
              <a:ext cx="804" cy="110"/>
            </a:xfrm>
            <a:prstGeom prst="rect">
              <a:avLst/>
            </a:prstGeom>
            <a:solidFill>
              <a:srgbClr val="FFFFFF"/>
            </a:solidFill>
            <a:ln w="9525">
              <a:noFill/>
              <a:miter lim="800000"/>
              <a:headEnd/>
              <a:tailEnd/>
            </a:ln>
          </p:spPr>
          <p:txBody>
            <a:bodyPr/>
            <a:lstStyle/>
            <a:p>
              <a:endParaRPr lang="en-US"/>
            </a:p>
          </p:txBody>
        </p:sp>
        <p:sp>
          <p:nvSpPr>
            <p:cNvPr id="423984" name="Rectangle 48"/>
            <p:cNvSpPr>
              <a:spLocks noChangeArrowheads="1"/>
            </p:cNvSpPr>
            <p:nvPr/>
          </p:nvSpPr>
          <p:spPr bwMode="auto">
            <a:xfrm>
              <a:off x="2200" y="1448"/>
              <a:ext cx="761"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A )</a:t>
              </a:r>
              <a:endParaRPr lang="en-US" sz="1800" b="0"/>
            </a:p>
          </p:txBody>
        </p:sp>
        <p:sp>
          <p:nvSpPr>
            <p:cNvPr id="423985" name="Freeform 49"/>
            <p:cNvSpPr>
              <a:spLocks/>
            </p:cNvSpPr>
            <p:nvPr/>
          </p:nvSpPr>
          <p:spPr bwMode="auto">
            <a:xfrm>
              <a:off x="1044" y="1588"/>
              <a:ext cx="2454" cy="65"/>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23986" name="Freeform 50"/>
            <p:cNvSpPr>
              <a:spLocks/>
            </p:cNvSpPr>
            <p:nvPr/>
          </p:nvSpPr>
          <p:spPr bwMode="auto">
            <a:xfrm>
              <a:off x="1011" y="1633"/>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3987" name="Rectangle 51"/>
            <p:cNvSpPr>
              <a:spLocks noChangeArrowheads="1"/>
            </p:cNvSpPr>
            <p:nvPr/>
          </p:nvSpPr>
          <p:spPr bwMode="auto">
            <a:xfrm>
              <a:off x="1190" y="1568"/>
              <a:ext cx="700" cy="110"/>
            </a:xfrm>
            <a:prstGeom prst="rect">
              <a:avLst/>
            </a:prstGeom>
            <a:solidFill>
              <a:srgbClr val="FFFFFF"/>
            </a:solidFill>
            <a:ln w="9525">
              <a:noFill/>
              <a:miter lim="800000"/>
              <a:headEnd/>
              <a:tailEnd/>
            </a:ln>
          </p:spPr>
          <p:txBody>
            <a:bodyPr/>
            <a:lstStyle/>
            <a:p>
              <a:endParaRPr lang="en-US"/>
            </a:p>
          </p:txBody>
        </p:sp>
        <p:sp>
          <p:nvSpPr>
            <p:cNvPr id="423988" name="Rectangle 52"/>
            <p:cNvSpPr>
              <a:spLocks noChangeArrowheads="1"/>
            </p:cNvSpPr>
            <p:nvPr/>
          </p:nvSpPr>
          <p:spPr bwMode="auto">
            <a:xfrm>
              <a:off x="1195" y="1572"/>
              <a:ext cx="659"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B )</a:t>
              </a:r>
              <a:endParaRPr lang="en-US" sz="1800" b="0"/>
            </a:p>
          </p:txBody>
        </p:sp>
        <p:sp>
          <p:nvSpPr>
            <p:cNvPr id="423989" name="Freeform 53"/>
            <p:cNvSpPr>
              <a:spLocks/>
            </p:cNvSpPr>
            <p:nvPr/>
          </p:nvSpPr>
          <p:spPr bwMode="auto">
            <a:xfrm>
              <a:off x="1011" y="1718"/>
              <a:ext cx="2454" cy="59"/>
            </a:xfrm>
            <a:custGeom>
              <a:avLst/>
              <a:gdLst/>
              <a:ahLst/>
              <a:cxnLst>
                <a:cxn ang="0">
                  <a:pos x="0" y="0"/>
                </a:cxn>
                <a:cxn ang="0">
                  <a:pos x="614" y="8"/>
                </a:cxn>
                <a:cxn ang="0">
                  <a:pos x="1227" y="21"/>
                </a:cxn>
                <a:cxn ang="0">
                  <a:pos x="1840" y="38"/>
                </a:cxn>
                <a:cxn ang="0">
                  <a:pos x="2454" y="59"/>
                </a:cxn>
              </a:cxnLst>
              <a:rect l="0" t="0" r="r" b="b"/>
              <a:pathLst>
                <a:path w="2454" h="59">
                  <a:moveTo>
                    <a:pt x="0" y="0"/>
                  </a:moveTo>
                  <a:lnTo>
                    <a:pt x="614" y="8"/>
                  </a:lnTo>
                  <a:lnTo>
                    <a:pt x="1227" y="21"/>
                  </a:lnTo>
                  <a:lnTo>
                    <a:pt x="1840" y="38"/>
                  </a:lnTo>
                  <a:lnTo>
                    <a:pt x="2454" y="59"/>
                  </a:lnTo>
                </a:path>
              </a:pathLst>
            </a:custGeom>
            <a:noFill/>
            <a:ln w="3175">
              <a:solidFill>
                <a:srgbClr val="000000"/>
              </a:solidFill>
              <a:prstDash val="solid"/>
              <a:round/>
              <a:headEnd/>
              <a:tailEnd/>
            </a:ln>
          </p:spPr>
          <p:txBody>
            <a:bodyPr/>
            <a:lstStyle/>
            <a:p>
              <a:endParaRPr lang="en-US"/>
            </a:p>
          </p:txBody>
        </p:sp>
        <p:sp>
          <p:nvSpPr>
            <p:cNvPr id="423990" name="Freeform 54"/>
            <p:cNvSpPr>
              <a:spLocks/>
            </p:cNvSpPr>
            <p:nvPr/>
          </p:nvSpPr>
          <p:spPr bwMode="auto">
            <a:xfrm>
              <a:off x="3460" y="1759"/>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3991" name="Rectangle 55"/>
            <p:cNvSpPr>
              <a:spLocks noChangeArrowheads="1"/>
            </p:cNvSpPr>
            <p:nvPr/>
          </p:nvSpPr>
          <p:spPr bwMode="auto">
            <a:xfrm>
              <a:off x="2195" y="1693"/>
              <a:ext cx="804" cy="109"/>
            </a:xfrm>
            <a:prstGeom prst="rect">
              <a:avLst/>
            </a:prstGeom>
            <a:solidFill>
              <a:srgbClr val="FFFFFF"/>
            </a:solidFill>
            <a:ln w="9525">
              <a:noFill/>
              <a:miter lim="800000"/>
              <a:headEnd/>
              <a:tailEnd/>
            </a:ln>
          </p:spPr>
          <p:txBody>
            <a:bodyPr/>
            <a:lstStyle/>
            <a:p>
              <a:endParaRPr lang="en-US"/>
            </a:p>
          </p:txBody>
        </p:sp>
        <p:sp>
          <p:nvSpPr>
            <p:cNvPr id="423992" name="Rectangle 56"/>
            <p:cNvSpPr>
              <a:spLocks noChangeArrowheads="1"/>
            </p:cNvSpPr>
            <p:nvPr/>
          </p:nvSpPr>
          <p:spPr bwMode="auto">
            <a:xfrm>
              <a:off x="2200" y="1696"/>
              <a:ext cx="761"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B )</a:t>
              </a:r>
              <a:endParaRPr lang="en-US" sz="1800" b="0"/>
            </a:p>
          </p:txBody>
        </p:sp>
        <p:sp>
          <p:nvSpPr>
            <p:cNvPr id="423993" name="Freeform 57"/>
            <p:cNvSpPr>
              <a:spLocks/>
            </p:cNvSpPr>
            <p:nvPr/>
          </p:nvSpPr>
          <p:spPr bwMode="auto">
            <a:xfrm>
              <a:off x="1044" y="1840"/>
              <a:ext cx="2454" cy="62"/>
            </a:xfrm>
            <a:custGeom>
              <a:avLst/>
              <a:gdLst/>
              <a:ahLst/>
              <a:cxnLst>
                <a:cxn ang="0">
                  <a:pos x="0" y="62"/>
                </a:cxn>
                <a:cxn ang="0">
                  <a:pos x="491" y="37"/>
                </a:cxn>
                <a:cxn ang="0">
                  <a:pos x="982" y="19"/>
                </a:cxn>
                <a:cxn ang="0">
                  <a:pos x="1473" y="7"/>
                </a:cxn>
                <a:cxn ang="0">
                  <a:pos x="1963" y="0"/>
                </a:cxn>
                <a:cxn ang="0">
                  <a:pos x="2454" y="2"/>
                </a:cxn>
              </a:cxnLst>
              <a:rect l="0" t="0" r="r" b="b"/>
              <a:pathLst>
                <a:path w="2454" h="62">
                  <a:moveTo>
                    <a:pt x="0" y="62"/>
                  </a:moveTo>
                  <a:lnTo>
                    <a:pt x="491" y="37"/>
                  </a:lnTo>
                  <a:lnTo>
                    <a:pt x="982" y="19"/>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3994" name="Freeform 58"/>
            <p:cNvSpPr>
              <a:spLocks/>
            </p:cNvSpPr>
            <p:nvPr/>
          </p:nvSpPr>
          <p:spPr bwMode="auto">
            <a:xfrm>
              <a:off x="1011" y="1882"/>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3995" name="Rectangle 59"/>
            <p:cNvSpPr>
              <a:spLocks noChangeArrowheads="1"/>
            </p:cNvSpPr>
            <p:nvPr/>
          </p:nvSpPr>
          <p:spPr bwMode="auto">
            <a:xfrm>
              <a:off x="1177" y="1817"/>
              <a:ext cx="913" cy="110"/>
            </a:xfrm>
            <a:prstGeom prst="rect">
              <a:avLst/>
            </a:prstGeom>
            <a:solidFill>
              <a:srgbClr val="FFFFFF"/>
            </a:solidFill>
            <a:ln w="9525">
              <a:noFill/>
              <a:miter lim="800000"/>
              <a:headEnd/>
              <a:tailEnd/>
            </a:ln>
          </p:spPr>
          <p:txBody>
            <a:bodyPr/>
            <a:lstStyle/>
            <a:p>
              <a:endParaRPr lang="en-US"/>
            </a:p>
          </p:txBody>
        </p:sp>
        <p:sp>
          <p:nvSpPr>
            <p:cNvPr id="423996" name="Rectangle 60"/>
            <p:cNvSpPr>
              <a:spLocks noChangeArrowheads="1"/>
            </p:cNvSpPr>
            <p:nvPr/>
          </p:nvSpPr>
          <p:spPr bwMode="auto">
            <a:xfrm>
              <a:off x="1182" y="1821"/>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T.E.1.1 )</a:t>
              </a:r>
              <a:endParaRPr lang="en-US" sz="1800" b="0"/>
            </a:p>
          </p:txBody>
        </p:sp>
        <p:sp>
          <p:nvSpPr>
            <p:cNvPr id="423997" name="Freeform 61"/>
            <p:cNvSpPr>
              <a:spLocks/>
            </p:cNvSpPr>
            <p:nvPr/>
          </p:nvSpPr>
          <p:spPr bwMode="auto">
            <a:xfrm>
              <a:off x="1011" y="1966"/>
              <a:ext cx="2454" cy="60"/>
            </a:xfrm>
            <a:custGeom>
              <a:avLst/>
              <a:gdLst/>
              <a:ahLst/>
              <a:cxnLst>
                <a:cxn ang="0">
                  <a:pos x="0" y="0"/>
                </a:cxn>
                <a:cxn ang="0">
                  <a:pos x="614" y="5"/>
                </a:cxn>
                <a:cxn ang="0">
                  <a:pos x="1227" y="19"/>
                </a:cxn>
                <a:cxn ang="0">
                  <a:pos x="1840" y="37"/>
                </a:cxn>
                <a:cxn ang="0">
                  <a:pos x="2454" y="60"/>
                </a:cxn>
              </a:cxnLst>
              <a:rect l="0" t="0" r="r" b="b"/>
              <a:pathLst>
                <a:path w="2454" h="60">
                  <a:moveTo>
                    <a:pt x="0" y="0"/>
                  </a:moveTo>
                  <a:lnTo>
                    <a:pt x="614" y="5"/>
                  </a:lnTo>
                  <a:lnTo>
                    <a:pt x="1227" y="19"/>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3998" name="Freeform 62"/>
            <p:cNvSpPr>
              <a:spLocks/>
            </p:cNvSpPr>
            <p:nvPr/>
          </p:nvSpPr>
          <p:spPr bwMode="auto">
            <a:xfrm>
              <a:off x="3460" y="2008"/>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3999" name="Rectangle 63"/>
            <p:cNvSpPr>
              <a:spLocks noChangeArrowheads="1"/>
            </p:cNvSpPr>
            <p:nvPr/>
          </p:nvSpPr>
          <p:spPr bwMode="auto">
            <a:xfrm>
              <a:off x="2193" y="1942"/>
              <a:ext cx="995" cy="109"/>
            </a:xfrm>
            <a:prstGeom prst="rect">
              <a:avLst/>
            </a:prstGeom>
            <a:solidFill>
              <a:srgbClr val="FFFFFF"/>
            </a:solidFill>
            <a:ln w="9525">
              <a:noFill/>
              <a:miter lim="800000"/>
              <a:headEnd/>
              <a:tailEnd/>
            </a:ln>
          </p:spPr>
          <p:txBody>
            <a:bodyPr/>
            <a:lstStyle/>
            <a:p>
              <a:endParaRPr lang="en-US"/>
            </a:p>
          </p:txBody>
        </p:sp>
        <p:sp>
          <p:nvSpPr>
            <p:cNvPr id="424000" name="Rectangle 64"/>
            <p:cNvSpPr>
              <a:spLocks noChangeArrowheads="1"/>
            </p:cNvSpPr>
            <p:nvPr/>
          </p:nvSpPr>
          <p:spPr bwMode="auto">
            <a:xfrm>
              <a:off x="2198" y="1945"/>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(T.E.1.1 )</a:t>
              </a:r>
              <a:endParaRPr lang="en-US" sz="1800" b="0"/>
            </a:p>
          </p:txBody>
        </p:sp>
        <p:sp>
          <p:nvSpPr>
            <p:cNvPr id="424001" name="Freeform 65"/>
            <p:cNvSpPr>
              <a:spLocks/>
            </p:cNvSpPr>
            <p:nvPr/>
          </p:nvSpPr>
          <p:spPr bwMode="auto">
            <a:xfrm>
              <a:off x="1044" y="2089"/>
              <a:ext cx="2454" cy="61"/>
            </a:xfrm>
            <a:custGeom>
              <a:avLst/>
              <a:gdLst/>
              <a:ahLst/>
              <a:cxnLst>
                <a:cxn ang="0">
                  <a:pos x="0" y="61"/>
                </a:cxn>
                <a:cxn ang="0">
                  <a:pos x="491" y="37"/>
                </a:cxn>
                <a:cxn ang="0">
                  <a:pos x="982" y="18"/>
                </a:cxn>
                <a:cxn ang="0">
                  <a:pos x="1473" y="7"/>
                </a:cxn>
                <a:cxn ang="0">
                  <a:pos x="1963" y="0"/>
                </a:cxn>
                <a:cxn ang="0">
                  <a:pos x="2454" y="2"/>
                </a:cxn>
              </a:cxnLst>
              <a:rect l="0" t="0" r="r" b="b"/>
              <a:pathLst>
                <a:path w="2454" h="61">
                  <a:moveTo>
                    <a:pt x="0" y="61"/>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4002" name="Freeform 66"/>
            <p:cNvSpPr>
              <a:spLocks/>
            </p:cNvSpPr>
            <p:nvPr/>
          </p:nvSpPr>
          <p:spPr bwMode="auto">
            <a:xfrm>
              <a:off x="1011" y="2131"/>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03" name="Rectangle 67"/>
            <p:cNvSpPr>
              <a:spLocks noChangeArrowheads="1"/>
            </p:cNvSpPr>
            <p:nvPr/>
          </p:nvSpPr>
          <p:spPr bwMode="auto">
            <a:xfrm>
              <a:off x="1177" y="2066"/>
              <a:ext cx="913" cy="109"/>
            </a:xfrm>
            <a:prstGeom prst="rect">
              <a:avLst/>
            </a:prstGeom>
            <a:solidFill>
              <a:srgbClr val="FFFFFF"/>
            </a:solidFill>
            <a:ln w="9525">
              <a:noFill/>
              <a:miter lim="800000"/>
              <a:headEnd/>
              <a:tailEnd/>
            </a:ln>
          </p:spPr>
          <p:txBody>
            <a:bodyPr/>
            <a:lstStyle/>
            <a:p>
              <a:endParaRPr lang="en-US"/>
            </a:p>
          </p:txBody>
        </p:sp>
        <p:sp>
          <p:nvSpPr>
            <p:cNvPr id="424004" name="Rectangle 68"/>
            <p:cNvSpPr>
              <a:spLocks noChangeArrowheads="1"/>
            </p:cNvSpPr>
            <p:nvPr/>
          </p:nvSpPr>
          <p:spPr bwMode="auto">
            <a:xfrm>
              <a:off x="1182" y="2069"/>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T.E.1.2 )</a:t>
              </a:r>
              <a:endParaRPr lang="en-US" sz="1800" b="0"/>
            </a:p>
          </p:txBody>
        </p:sp>
        <p:sp>
          <p:nvSpPr>
            <p:cNvPr id="424005" name="Freeform 69"/>
            <p:cNvSpPr>
              <a:spLocks/>
            </p:cNvSpPr>
            <p:nvPr/>
          </p:nvSpPr>
          <p:spPr bwMode="auto">
            <a:xfrm>
              <a:off x="1011" y="2215"/>
              <a:ext cx="2454" cy="6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4006" name="Freeform 70"/>
            <p:cNvSpPr>
              <a:spLocks/>
            </p:cNvSpPr>
            <p:nvPr/>
          </p:nvSpPr>
          <p:spPr bwMode="auto">
            <a:xfrm>
              <a:off x="3460" y="2257"/>
              <a:ext cx="38" cy="38"/>
            </a:xfrm>
            <a:custGeom>
              <a:avLst/>
              <a:gdLst/>
              <a:ahLst/>
              <a:cxnLst>
                <a:cxn ang="0">
                  <a:pos x="2" y="0"/>
                </a:cxn>
                <a:cxn ang="0">
                  <a:pos x="38" y="19"/>
                </a:cxn>
                <a:cxn ang="0">
                  <a:pos x="0" y="38"/>
                </a:cxn>
                <a:cxn ang="0">
                  <a:pos x="2" y="0"/>
                </a:cxn>
              </a:cxnLst>
              <a:rect l="0" t="0" r="r" b="b"/>
              <a:pathLst>
                <a:path w="38" h="38">
                  <a:moveTo>
                    <a:pt x="2" y="0"/>
                  </a:moveTo>
                  <a:lnTo>
                    <a:pt x="38" y="19"/>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07" name="Rectangle 71"/>
            <p:cNvSpPr>
              <a:spLocks noChangeArrowheads="1"/>
            </p:cNvSpPr>
            <p:nvPr/>
          </p:nvSpPr>
          <p:spPr bwMode="auto">
            <a:xfrm>
              <a:off x="2193" y="2190"/>
              <a:ext cx="995" cy="110"/>
            </a:xfrm>
            <a:prstGeom prst="rect">
              <a:avLst/>
            </a:prstGeom>
            <a:solidFill>
              <a:srgbClr val="FFFFFF"/>
            </a:solidFill>
            <a:ln w="9525">
              <a:noFill/>
              <a:miter lim="800000"/>
              <a:headEnd/>
              <a:tailEnd/>
            </a:ln>
          </p:spPr>
          <p:txBody>
            <a:bodyPr/>
            <a:lstStyle/>
            <a:p>
              <a:endParaRPr lang="en-US"/>
            </a:p>
          </p:txBody>
        </p:sp>
        <p:sp>
          <p:nvSpPr>
            <p:cNvPr id="424008" name="Rectangle 72"/>
            <p:cNvSpPr>
              <a:spLocks noChangeArrowheads="1"/>
            </p:cNvSpPr>
            <p:nvPr/>
          </p:nvSpPr>
          <p:spPr bwMode="auto">
            <a:xfrm>
              <a:off x="2198" y="2194"/>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(T.E.1.2 )</a:t>
              </a:r>
              <a:endParaRPr lang="en-US" sz="1800" b="0"/>
            </a:p>
          </p:txBody>
        </p:sp>
        <p:sp>
          <p:nvSpPr>
            <p:cNvPr id="424009" name="Freeform 73"/>
            <p:cNvSpPr>
              <a:spLocks/>
            </p:cNvSpPr>
            <p:nvPr/>
          </p:nvSpPr>
          <p:spPr bwMode="auto">
            <a:xfrm>
              <a:off x="1044" y="2338"/>
              <a:ext cx="2454" cy="61"/>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24010" name="Freeform 74"/>
            <p:cNvSpPr>
              <a:spLocks/>
            </p:cNvSpPr>
            <p:nvPr/>
          </p:nvSpPr>
          <p:spPr bwMode="auto">
            <a:xfrm>
              <a:off x="1011" y="2379"/>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11" name="Rectangle 75"/>
            <p:cNvSpPr>
              <a:spLocks noChangeArrowheads="1"/>
            </p:cNvSpPr>
            <p:nvPr/>
          </p:nvSpPr>
          <p:spPr bwMode="auto">
            <a:xfrm>
              <a:off x="1177" y="2315"/>
              <a:ext cx="913" cy="109"/>
            </a:xfrm>
            <a:prstGeom prst="rect">
              <a:avLst/>
            </a:prstGeom>
            <a:solidFill>
              <a:srgbClr val="FFFFFF"/>
            </a:solidFill>
            <a:ln w="9525">
              <a:noFill/>
              <a:miter lim="800000"/>
              <a:headEnd/>
              <a:tailEnd/>
            </a:ln>
          </p:spPr>
          <p:txBody>
            <a:bodyPr/>
            <a:lstStyle/>
            <a:p>
              <a:endParaRPr lang="en-US"/>
            </a:p>
          </p:txBody>
        </p:sp>
        <p:sp>
          <p:nvSpPr>
            <p:cNvPr id="424012" name="Rectangle 76"/>
            <p:cNvSpPr>
              <a:spLocks noChangeArrowheads="1"/>
            </p:cNvSpPr>
            <p:nvPr/>
          </p:nvSpPr>
          <p:spPr bwMode="auto">
            <a:xfrm>
              <a:off x="1182" y="2318"/>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T.E.2.1 )</a:t>
              </a:r>
              <a:endParaRPr lang="en-US" sz="1800" b="0"/>
            </a:p>
          </p:txBody>
        </p:sp>
        <p:sp>
          <p:nvSpPr>
            <p:cNvPr id="424013" name="Freeform 77"/>
            <p:cNvSpPr>
              <a:spLocks/>
            </p:cNvSpPr>
            <p:nvPr/>
          </p:nvSpPr>
          <p:spPr bwMode="auto">
            <a:xfrm>
              <a:off x="1011" y="2464"/>
              <a:ext cx="2454" cy="6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24014" name="Freeform 78"/>
            <p:cNvSpPr>
              <a:spLocks/>
            </p:cNvSpPr>
            <p:nvPr/>
          </p:nvSpPr>
          <p:spPr bwMode="auto">
            <a:xfrm>
              <a:off x="3460" y="2505"/>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15" name="Rectangle 79"/>
            <p:cNvSpPr>
              <a:spLocks noChangeArrowheads="1"/>
            </p:cNvSpPr>
            <p:nvPr/>
          </p:nvSpPr>
          <p:spPr bwMode="auto">
            <a:xfrm>
              <a:off x="2193" y="2439"/>
              <a:ext cx="995" cy="109"/>
            </a:xfrm>
            <a:prstGeom prst="rect">
              <a:avLst/>
            </a:prstGeom>
            <a:solidFill>
              <a:srgbClr val="FFFFFF"/>
            </a:solidFill>
            <a:ln w="9525">
              <a:noFill/>
              <a:miter lim="800000"/>
              <a:headEnd/>
              <a:tailEnd/>
            </a:ln>
          </p:spPr>
          <p:txBody>
            <a:bodyPr/>
            <a:lstStyle/>
            <a:p>
              <a:endParaRPr lang="en-US"/>
            </a:p>
          </p:txBody>
        </p:sp>
        <p:sp>
          <p:nvSpPr>
            <p:cNvPr id="424016" name="Rectangle 80"/>
            <p:cNvSpPr>
              <a:spLocks noChangeArrowheads="1"/>
            </p:cNvSpPr>
            <p:nvPr/>
          </p:nvSpPr>
          <p:spPr bwMode="auto">
            <a:xfrm>
              <a:off x="2198" y="2443"/>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(T.E.2.1 )</a:t>
              </a:r>
              <a:endParaRPr lang="en-US" sz="1800" b="0"/>
            </a:p>
          </p:txBody>
        </p:sp>
        <p:sp>
          <p:nvSpPr>
            <p:cNvPr id="424017" name="Freeform 81"/>
            <p:cNvSpPr>
              <a:spLocks/>
            </p:cNvSpPr>
            <p:nvPr/>
          </p:nvSpPr>
          <p:spPr bwMode="auto">
            <a:xfrm>
              <a:off x="1044" y="2587"/>
              <a:ext cx="2454" cy="61"/>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24018" name="Freeform 82"/>
            <p:cNvSpPr>
              <a:spLocks/>
            </p:cNvSpPr>
            <p:nvPr/>
          </p:nvSpPr>
          <p:spPr bwMode="auto">
            <a:xfrm>
              <a:off x="1011" y="2628"/>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19" name="Rectangle 83"/>
            <p:cNvSpPr>
              <a:spLocks noChangeArrowheads="1"/>
            </p:cNvSpPr>
            <p:nvPr/>
          </p:nvSpPr>
          <p:spPr bwMode="auto">
            <a:xfrm>
              <a:off x="1177" y="2563"/>
              <a:ext cx="913" cy="110"/>
            </a:xfrm>
            <a:prstGeom prst="rect">
              <a:avLst/>
            </a:prstGeom>
            <a:solidFill>
              <a:srgbClr val="FFFFFF"/>
            </a:solidFill>
            <a:ln w="9525">
              <a:noFill/>
              <a:miter lim="800000"/>
              <a:headEnd/>
              <a:tailEnd/>
            </a:ln>
          </p:spPr>
          <p:txBody>
            <a:bodyPr/>
            <a:lstStyle/>
            <a:p>
              <a:endParaRPr lang="en-US"/>
            </a:p>
          </p:txBody>
        </p:sp>
        <p:sp>
          <p:nvSpPr>
            <p:cNvPr id="424020" name="Rectangle 84"/>
            <p:cNvSpPr>
              <a:spLocks noChangeArrowheads="1"/>
            </p:cNvSpPr>
            <p:nvPr/>
          </p:nvSpPr>
          <p:spPr bwMode="auto">
            <a:xfrm>
              <a:off x="1182" y="2567"/>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T.E.2.2 )</a:t>
              </a:r>
              <a:endParaRPr lang="en-US" sz="1800" b="0"/>
            </a:p>
          </p:txBody>
        </p:sp>
        <p:sp>
          <p:nvSpPr>
            <p:cNvPr id="424021" name="Freeform 85"/>
            <p:cNvSpPr>
              <a:spLocks/>
            </p:cNvSpPr>
            <p:nvPr/>
          </p:nvSpPr>
          <p:spPr bwMode="auto">
            <a:xfrm>
              <a:off x="1011" y="2713"/>
              <a:ext cx="2454" cy="59"/>
            </a:xfrm>
            <a:custGeom>
              <a:avLst/>
              <a:gdLst/>
              <a:ahLst/>
              <a:cxnLst>
                <a:cxn ang="0">
                  <a:pos x="0" y="0"/>
                </a:cxn>
                <a:cxn ang="0">
                  <a:pos x="614" y="4"/>
                </a:cxn>
                <a:cxn ang="0">
                  <a:pos x="1227" y="18"/>
                </a:cxn>
                <a:cxn ang="0">
                  <a:pos x="1840" y="36"/>
                </a:cxn>
                <a:cxn ang="0">
                  <a:pos x="2454" y="59"/>
                </a:cxn>
              </a:cxnLst>
              <a:rect l="0" t="0" r="r" b="b"/>
              <a:pathLst>
                <a:path w="2454" h="59">
                  <a:moveTo>
                    <a:pt x="0" y="0"/>
                  </a:moveTo>
                  <a:lnTo>
                    <a:pt x="614" y="4"/>
                  </a:lnTo>
                  <a:lnTo>
                    <a:pt x="1227" y="18"/>
                  </a:lnTo>
                  <a:lnTo>
                    <a:pt x="1840" y="36"/>
                  </a:lnTo>
                  <a:lnTo>
                    <a:pt x="2454" y="59"/>
                  </a:lnTo>
                </a:path>
              </a:pathLst>
            </a:custGeom>
            <a:noFill/>
            <a:ln w="3175">
              <a:solidFill>
                <a:srgbClr val="000000"/>
              </a:solidFill>
              <a:prstDash val="solid"/>
              <a:round/>
              <a:headEnd/>
              <a:tailEnd/>
            </a:ln>
          </p:spPr>
          <p:txBody>
            <a:bodyPr/>
            <a:lstStyle/>
            <a:p>
              <a:endParaRPr lang="en-US"/>
            </a:p>
          </p:txBody>
        </p:sp>
        <p:sp>
          <p:nvSpPr>
            <p:cNvPr id="424022" name="Freeform 86"/>
            <p:cNvSpPr>
              <a:spLocks/>
            </p:cNvSpPr>
            <p:nvPr/>
          </p:nvSpPr>
          <p:spPr bwMode="auto">
            <a:xfrm>
              <a:off x="3460" y="2754"/>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23" name="Rectangle 87"/>
            <p:cNvSpPr>
              <a:spLocks noChangeArrowheads="1"/>
            </p:cNvSpPr>
            <p:nvPr/>
          </p:nvSpPr>
          <p:spPr bwMode="auto">
            <a:xfrm>
              <a:off x="2193" y="2688"/>
              <a:ext cx="995" cy="109"/>
            </a:xfrm>
            <a:prstGeom prst="rect">
              <a:avLst/>
            </a:prstGeom>
            <a:solidFill>
              <a:srgbClr val="FFFFFF"/>
            </a:solidFill>
            <a:ln w="9525">
              <a:noFill/>
              <a:miter lim="800000"/>
              <a:headEnd/>
              <a:tailEnd/>
            </a:ln>
          </p:spPr>
          <p:txBody>
            <a:bodyPr/>
            <a:lstStyle/>
            <a:p>
              <a:endParaRPr lang="en-US"/>
            </a:p>
          </p:txBody>
        </p:sp>
        <p:sp>
          <p:nvSpPr>
            <p:cNvPr id="424024" name="Rectangle 88"/>
            <p:cNvSpPr>
              <a:spLocks noChangeArrowheads="1"/>
            </p:cNvSpPr>
            <p:nvPr/>
          </p:nvSpPr>
          <p:spPr bwMode="auto">
            <a:xfrm>
              <a:off x="2198" y="2691"/>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(T.E.2.2 )</a:t>
              </a:r>
              <a:endParaRPr lang="en-US" sz="1800" b="0"/>
            </a:p>
          </p:txBody>
        </p:sp>
        <p:sp>
          <p:nvSpPr>
            <p:cNvPr id="424025" name="Freeform 89"/>
            <p:cNvSpPr>
              <a:spLocks/>
            </p:cNvSpPr>
            <p:nvPr/>
          </p:nvSpPr>
          <p:spPr bwMode="auto">
            <a:xfrm>
              <a:off x="1044" y="2835"/>
              <a:ext cx="2454" cy="62"/>
            </a:xfrm>
            <a:custGeom>
              <a:avLst/>
              <a:gdLst/>
              <a:ahLst/>
              <a:cxnLst>
                <a:cxn ang="0">
                  <a:pos x="0" y="62"/>
                </a:cxn>
                <a:cxn ang="0">
                  <a:pos x="491" y="37"/>
                </a:cxn>
                <a:cxn ang="0">
                  <a:pos x="982" y="18"/>
                </a:cxn>
                <a:cxn ang="0">
                  <a:pos x="1473" y="7"/>
                </a:cxn>
                <a:cxn ang="0">
                  <a:pos x="1963" y="0"/>
                </a:cxn>
                <a:cxn ang="0">
                  <a:pos x="2454" y="2"/>
                </a:cxn>
              </a:cxnLst>
              <a:rect l="0" t="0" r="r" b="b"/>
              <a:pathLst>
                <a:path w="2454" h="62">
                  <a:moveTo>
                    <a:pt x="0" y="62"/>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4026" name="Freeform 90"/>
            <p:cNvSpPr>
              <a:spLocks/>
            </p:cNvSpPr>
            <p:nvPr/>
          </p:nvSpPr>
          <p:spPr bwMode="auto">
            <a:xfrm>
              <a:off x="1011" y="2877"/>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27" name="Rectangle 91"/>
            <p:cNvSpPr>
              <a:spLocks noChangeArrowheads="1"/>
            </p:cNvSpPr>
            <p:nvPr/>
          </p:nvSpPr>
          <p:spPr bwMode="auto">
            <a:xfrm>
              <a:off x="1177" y="2812"/>
              <a:ext cx="913" cy="109"/>
            </a:xfrm>
            <a:prstGeom prst="rect">
              <a:avLst/>
            </a:prstGeom>
            <a:solidFill>
              <a:srgbClr val="FFFFFF"/>
            </a:solidFill>
            <a:ln w="9525">
              <a:noFill/>
              <a:miter lim="800000"/>
              <a:headEnd/>
              <a:tailEnd/>
            </a:ln>
          </p:spPr>
          <p:txBody>
            <a:bodyPr/>
            <a:lstStyle/>
            <a:p>
              <a:endParaRPr lang="en-US"/>
            </a:p>
          </p:txBody>
        </p:sp>
        <p:sp>
          <p:nvSpPr>
            <p:cNvPr id="424028" name="Rectangle 92"/>
            <p:cNvSpPr>
              <a:spLocks noChangeArrowheads="1"/>
            </p:cNvSpPr>
            <p:nvPr/>
          </p:nvSpPr>
          <p:spPr bwMode="auto">
            <a:xfrm>
              <a:off x="1182" y="2816"/>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T.E.3.1 )</a:t>
              </a:r>
              <a:endParaRPr lang="en-US" sz="1800" b="0"/>
            </a:p>
          </p:txBody>
        </p:sp>
        <p:sp>
          <p:nvSpPr>
            <p:cNvPr id="424029" name="Freeform 93"/>
            <p:cNvSpPr>
              <a:spLocks/>
            </p:cNvSpPr>
            <p:nvPr/>
          </p:nvSpPr>
          <p:spPr bwMode="auto">
            <a:xfrm>
              <a:off x="1011" y="2961"/>
              <a:ext cx="2454" cy="6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4030" name="Freeform 94"/>
            <p:cNvSpPr>
              <a:spLocks/>
            </p:cNvSpPr>
            <p:nvPr/>
          </p:nvSpPr>
          <p:spPr bwMode="auto">
            <a:xfrm>
              <a:off x="3460" y="3003"/>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31" name="Rectangle 95"/>
            <p:cNvSpPr>
              <a:spLocks noChangeArrowheads="1"/>
            </p:cNvSpPr>
            <p:nvPr/>
          </p:nvSpPr>
          <p:spPr bwMode="auto">
            <a:xfrm>
              <a:off x="2193" y="2936"/>
              <a:ext cx="995" cy="110"/>
            </a:xfrm>
            <a:prstGeom prst="rect">
              <a:avLst/>
            </a:prstGeom>
            <a:solidFill>
              <a:srgbClr val="FFFFFF"/>
            </a:solidFill>
            <a:ln w="9525">
              <a:noFill/>
              <a:miter lim="800000"/>
              <a:headEnd/>
              <a:tailEnd/>
            </a:ln>
          </p:spPr>
          <p:txBody>
            <a:bodyPr/>
            <a:lstStyle/>
            <a:p>
              <a:endParaRPr lang="en-US"/>
            </a:p>
          </p:txBody>
        </p:sp>
        <p:sp>
          <p:nvSpPr>
            <p:cNvPr id="424032" name="Rectangle 96"/>
            <p:cNvSpPr>
              <a:spLocks noChangeArrowheads="1"/>
            </p:cNvSpPr>
            <p:nvPr/>
          </p:nvSpPr>
          <p:spPr bwMode="auto">
            <a:xfrm>
              <a:off x="2198" y="2940"/>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(T.E.3.1 )</a:t>
              </a:r>
              <a:endParaRPr lang="en-US" sz="1800" b="0"/>
            </a:p>
          </p:txBody>
        </p:sp>
        <p:sp>
          <p:nvSpPr>
            <p:cNvPr id="424033" name="Freeform 97"/>
            <p:cNvSpPr>
              <a:spLocks/>
            </p:cNvSpPr>
            <p:nvPr/>
          </p:nvSpPr>
          <p:spPr bwMode="auto">
            <a:xfrm>
              <a:off x="1044" y="3084"/>
              <a:ext cx="2454" cy="61"/>
            </a:xfrm>
            <a:custGeom>
              <a:avLst/>
              <a:gdLst/>
              <a:ahLst/>
              <a:cxnLst>
                <a:cxn ang="0">
                  <a:pos x="0" y="61"/>
                </a:cxn>
                <a:cxn ang="0">
                  <a:pos x="491" y="36"/>
                </a:cxn>
                <a:cxn ang="0">
                  <a:pos x="982" y="18"/>
                </a:cxn>
                <a:cxn ang="0">
                  <a:pos x="1473" y="7"/>
                </a:cxn>
                <a:cxn ang="0">
                  <a:pos x="1963" y="0"/>
                </a:cxn>
                <a:cxn ang="0">
                  <a:pos x="2454" y="2"/>
                </a:cxn>
              </a:cxnLst>
              <a:rect l="0" t="0" r="r" b="b"/>
              <a:pathLst>
                <a:path w="2454" h="61">
                  <a:moveTo>
                    <a:pt x="0" y="61"/>
                  </a:moveTo>
                  <a:lnTo>
                    <a:pt x="491" y="36"/>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4034" name="Freeform 98"/>
            <p:cNvSpPr>
              <a:spLocks/>
            </p:cNvSpPr>
            <p:nvPr/>
          </p:nvSpPr>
          <p:spPr bwMode="auto">
            <a:xfrm>
              <a:off x="1011" y="3125"/>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35" name="Rectangle 99"/>
            <p:cNvSpPr>
              <a:spLocks noChangeArrowheads="1"/>
            </p:cNvSpPr>
            <p:nvPr/>
          </p:nvSpPr>
          <p:spPr bwMode="auto">
            <a:xfrm>
              <a:off x="1177" y="3061"/>
              <a:ext cx="913" cy="109"/>
            </a:xfrm>
            <a:prstGeom prst="rect">
              <a:avLst/>
            </a:prstGeom>
            <a:solidFill>
              <a:srgbClr val="FFFFFF"/>
            </a:solidFill>
            <a:ln w="9525">
              <a:noFill/>
              <a:miter lim="800000"/>
              <a:headEnd/>
              <a:tailEnd/>
            </a:ln>
          </p:spPr>
          <p:txBody>
            <a:bodyPr/>
            <a:lstStyle/>
            <a:p>
              <a:endParaRPr lang="en-US"/>
            </a:p>
          </p:txBody>
        </p:sp>
        <p:sp>
          <p:nvSpPr>
            <p:cNvPr id="424036" name="Rectangle 100"/>
            <p:cNvSpPr>
              <a:spLocks noChangeArrowheads="1"/>
            </p:cNvSpPr>
            <p:nvPr/>
          </p:nvSpPr>
          <p:spPr bwMode="auto">
            <a:xfrm>
              <a:off x="1182" y="3064"/>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T.E.3.2 )</a:t>
              </a:r>
              <a:endParaRPr lang="en-US" sz="1800" b="0"/>
            </a:p>
          </p:txBody>
        </p:sp>
        <p:sp>
          <p:nvSpPr>
            <p:cNvPr id="424037" name="Freeform 101"/>
            <p:cNvSpPr>
              <a:spLocks/>
            </p:cNvSpPr>
            <p:nvPr/>
          </p:nvSpPr>
          <p:spPr bwMode="auto">
            <a:xfrm>
              <a:off x="1011" y="3210"/>
              <a:ext cx="2454" cy="6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24038" name="Freeform 102"/>
            <p:cNvSpPr>
              <a:spLocks/>
            </p:cNvSpPr>
            <p:nvPr/>
          </p:nvSpPr>
          <p:spPr bwMode="auto">
            <a:xfrm>
              <a:off x="3460" y="3251"/>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39" name="Rectangle 103"/>
            <p:cNvSpPr>
              <a:spLocks noChangeArrowheads="1"/>
            </p:cNvSpPr>
            <p:nvPr/>
          </p:nvSpPr>
          <p:spPr bwMode="auto">
            <a:xfrm>
              <a:off x="2193" y="3185"/>
              <a:ext cx="995" cy="109"/>
            </a:xfrm>
            <a:prstGeom prst="rect">
              <a:avLst/>
            </a:prstGeom>
            <a:solidFill>
              <a:srgbClr val="FFFFFF"/>
            </a:solidFill>
            <a:ln w="9525">
              <a:noFill/>
              <a:miter lim="800000"/>
              <a:headEnd/>
              <a:tailEnd/>
            </a:ln>
          </p:spPr>
          <p:txBody>
            <a:bodyPr/>
            <a:lstStyle/>
            <a:p>
              <a:endParaRPr lang="en-US"/>
            </a:p>
          </p:txBody>
        </p:sp>
        <p:sp>
          <p:nvSpPr>
            <p:cNvPr id="424040" name="Rectangle 104"/>
            <p:cNvSpPr>
              <a:spLocks noChangeArrowheads="1"/>
            </p:cNvSpPr>
            <p:nvPr/>
          </p:nvSpPr>
          <p:spPr bwMode="auto">
            <a:xfrm>
              <a:off x="2198" y="3189"/>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(T.E.3.2 )</a:t>
              </a:r>
              <a:endParaRPr lang="en-US" sz="1800" b="0"/>
            </a:p>
          </p:txBody>
        </p:sp>
        <p:sp>
          <p:nvSpPr>
            <p:cNvPr id="424041" name="Freeform 105"/>
            <p:cNvSpPr>
              <a:spLocks/>
            </p:cNvSpPr>
            <p:nvPr/>
          </p:nvSpPr>
          <p:spPr bwMode="auto">
            <a:xfrm>
              <a:off x="1044" y="3329"/>
              <a:ext cx="2454" cy="65"/>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24042" name="Freeform 106"/>
            <p:cNvSpPr>
              <a:spLocks/>
            </p:cNvSpPr>
            <p:nvPr/>
          </p:nvSpPr>
          <p:spPr bwMode="auto">
            <a:xfrm>
              <a:off x="1011" y="3374"/>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043" name="Rectangle 107"/>
            <p:cNvSpPr>
              <a:spLocks noChangeArrowheads="1"/>
            </p:cNvSpPr>
            <p:nvPr/>
          </p:nvSpPr>
          <p:spPr bwMode="auto">
            <a:xfrm>
              <a:off x="1192" y="3309"/>
              <a:ext cx="696" cy="110"/>
            </a:xfrm>
            <a:prstGeom prst="rect">
              <a:avLst/>
            </a:prstGeom>
            <a:solidFill>
              <a:srgbClr val="FFFFFF"/>
            </a:solidFill>
            <a:ln w="9525">
              <a:noFill/>
              <a:miter lim="800000"/>
              <a:headEnd/>
              <a:tailEnd/>
            </a:ln>
          </p:spPr>
          <p:txBody>
            <a:bodyPr/>
            <a:lstStyle/>
            <a:p>
              <a:endParaRPr lang="en-US"/>
            </a:p>
          </p:txBody>
        </p:sp>
        <p:sp>
          <p:nvSpPr>
            <p:cNvPr id="424044" name="Rectangle 108"/>
            <p:cNvSpPr>
              <a:spLocks noChangeArrowheads="1"/>
            </p:cNvSpPr>
            <p:nvPr/>
          </p:nvSpPr>
          <p:spPr bwMode="auto">
            <a:xfrm>
              <a:off x="1197" y="3313"/>
              <a:ext cx="655"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Z )</a:t>
              </a:r>
              <a:endParaRPr lang="en-US" sz="1800" b="0"/>
            </a:p>
          </p:txBody>
        </p:sp>
        <p:sp>
          <p:nvSpPr>
            <p:cNvPr id="424045" name="Freeform 109"/>
            <p:cNvSpPr>
              <a:spLocks/>
            </p:cNvSpPr>
            <p:nvPr/>
          </p:nvSpPr>
          <p:spPr bwMode="auto">
            <a:xfrm>
              <a:off x="1011" y="3459"/>
              <a:ext cx="2454" cy="59"/>
            </a:xfrm>
            <a:custGeom>
              <a:avLst/>
              <a:gdLst/>
              <a:ahLst/>
              <a:cxnLst>
                <a:cxn ang="0">
                  <a:pos x="0" y="0"/>
                </a:cxn>
                <a:cxn ang="0">
                  <a:pos x="614" y="8"/>
                </a:cxn>
                <a:cxn ang="0">
                  <a:pos x="1227" y="21"/>
                </a:cxn>
                <a:cxn ang="0">
                  <a:pos x="1840" y="38"/>
                </a:cxn>
                <a:cxn ang="0">
                  <a:pos x="2454" y="59"/>
                </a:cxn>
              </a:cxnLst>
              <a:rect l="0" t="0" r="r" b="b"/>
              <a:pathLst>
                <a:path w="2454" h="59">
                  <a:moveTo>
                    <a:pt x="0" y="0"/>
                  </a:moveTo>
                  <a:lnTo>
                    <a:pt x="614" y="8"/>
                  </a:lnTo>
                  <a:lnTo>
                    <a:pt x="1227" y="21"/>
                  </a:lnTo>
                  <a:lnTo>
                    <a:pt x="1840" y="38"/>
                  </a:lnTo>
                  <a:lnTo>
                    <a:pt x="2454" y="59"/>
                  </a:lnTo>
                </a:path>
              </a:pathLst>
            </a:custGeom>
            <a:noFill/>
            <a:ln w="3175">
              <a:solidFill>
                <a:srgbClr val="000000"/>
              </a:solidFill>
              <a:prstDash val="solid"/>
              <a:round/>
              <a:headEnd/>
              <a:tailEnd/>
            </a:ln>
          </p:spPr>
          <p:txBody>
            <a:bodyPr/>
            <a:lstStyle/>
            <a:p>
              <a:endParaRPr lang="en-US"/>
            </a:p>
          </p:txBody>
        </p:sp>
        <p:sp>
          <p:nvSpPr>
            <p:cNvPr id="424046" name="Freeform 110"/>
            <p:cNvSpPr>
              <a:spLocks/>
            </p:cNvSpPr>
            <p:nvPr/>
          </p:nvSpPr>
          <p:spPr bwMode="auto">
            <a:xfrm>
              <a:off x="3460" y="3500"/>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047" name="Rectangle 111"/>
            <p:cNvSpPr>
              <a:spLocks noChangeArrowheads="1"/>
            </p:cNvSpPr>
            <p:nvPr/>
          </p:nvSpPr>
          <p:spPr bwMode="auto">
            <a:xfrm>
              <a:off x="2197" y="3434"/>
              <a:ext cx="800" cy="109"/>
            </a:xfrm>
            <a:prstGeom prst="rect">
              <a:avLst/>
            </a:prstGeom>
            <a:solidFill>
              <a:srgbClr val="FFFFFF"/>
            </a:solidFill>
            <a:ln w="9525">
              <a:noFill/>
              <a:miter lim="800000"/>
              <a:headEnd/>
              <a:tailEnd/>
            </a:ln>
          </p:spPr>
          <p:txBody>
            <a:bodyPr/>
            <a:lstStyle/>
            <a:p>
              <a:endParaRPr lang="en-US"/>
            </a:p>
          </p:txBody>
        </p:sp>
        <p:sp>
          <p:nvSpPr>
            <p:cNvPr id="424048" name="Rectangle 112"/>
            <p:cNvSpPr>
              <a:spLocks noChangeArrowheads="1"/>
            </p:cNvSpPr>
            <p:nvPr/>
          </p:nvSpPr>
          <p:spPr bwMode="auto">
            <a:xfrm>
              <a:off x="2202" y="3437"/>
              <a:ext cx="75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Z )</a:t>
              </a:r>
              <a:endParaRPr lang="en-US" sz="1800" b="0"/>
            </a:p>
          </p:txBody>
        </p:sp>
        <p:sp>
          <p:nvSpPr>
            <p:cNvPr id="424049" name="Freeform 113"/>
            <p:cNvSpPr>
              <a:spLocks/>
            </p:cNvSpPr>
            <p:nvPr/>
          </p:nvSpPr>
          <p:spPr bwMode="auto">
            <a:xfrm>
              <a:off x="1044" y="3583"/>
              <a:ext cx="2454" cy="60"/>
            </a:xfrm>
            <a:custGeom>
              <a:avLst/>
              <a:gdLst/>
              <a:ahLst/>
              <a:cxnLst>
                <a:cxn ang="0">
                  <a:pos x="0" y="60"/>
                </a:cxn>
                <a:cxn ang="0">
                  <a:pos x="491" y="38"/>
                </a:cxn>
                <a:cxn ang="0">
                  <a:pos x="982" y="22"/>
                </a:cxn>
                <a:cxn ang="0">
                  <a:pos x="1473" y="10"/>
                </a:cxn>
                <a:cxn ang="0">
                  <a:pos x="1963" y="2"/>
                </a:cxn>
                <a:cxn ang="0">
                  <a:pos x="2454" y="0"/>
                </a:cxn>
              </a:cxnLst>
              <a:rect l="0" t="0" r="r" b="b"/>
              <a:pathLst>
                <a:path w="2454" h="60">
                  <a:moveTo>
                    <a:pt x="0" y="60"/>
                  </a:moveTo>
                  <a:lnTo>
                    <a:pt x="491" y="38"/>
                  </a:lnTo>
                  <a:lnTo>
                    <a:pt x="982" y="22"/>
                  </a:lnTo>
                  <a:lnTo>
                    <a:pt x="1473" y="10"/>
                  </a:lnTo>
                  <a:lnTo>
                    <a:pt x="1963" y="2"/>
                  </a:lnTo>
                  <a:lnTo>
                    <a:pt x="2454" y="0"/>
                  </a:lnTo>
                </a:path>
              </a:pathLst>
            </a:custGeom>
            <a:noFill/>
            <a:ln w="3175">
              <a:solidFill>
                <a:srgbClr val="000000"/>
              </a:solidFill>
              <a:prstDash val="solid"/>
              <a:round/>
              <a:headEnd/>
              <a:tailEnd/>
            </a:ln>
          </p:spPr>
          <p:txBody>
            <a:bodyPr/>
            <a:lstStyle/>
            <a:p>
              <a:endParaRPr lang="en-US"/>
            </a:p>
          </p:txBody>
        </p:sp>
        <p:sp>
          <p:nvSpPr>
            <p:cNvPr id="424050" name="Freeform 114"/>
            <p:cNvSpPr>
              <a:spLocks/>
            </p:cNvSpPr>
            <p:nvPr/>
          </p:nvSpPr>
          <p:spPr bwMode="auto">
            <a:xfrm>
              <a:off x="1011" y="3624"/>
              <a:ext cx="40" cy="39"/>
            </a:xfrm>
            <a:custGeom>
              <a:avLst/>
              <a:gdLst/>
              <a:ahLst/>
              <a:cxnLst>
                <a:cxn ang="0">
                  <a:pos x="38" y="0"/>
                </a:cxn>
                <a:cxn ang="0">
                  <a:pos x="0" y="20"/>
                </a:cxn>
                <a:cxn ang="0">
                  <a:pos x="40" y="39"/>
                </a:cxn>
                <a:cxn ang="0">
                  <a:pos x="38" y="0"/>
                </a:cxn>
              </a:cxnLst>
              <a:rect l="0" t="0" r="r" b="b"/>
              <a:pathLst>
                <a:path w="40" h="39">
                  <a:moveTo>
                    <a:pt x="38" y="0"/>
                  </a:moveTo>
                  <a:lnTo>
                    <a:pt x="0" y="20"/>
                  </a:lnTo>
                  <a:lnTo>
                    <a:pt x="40" y="39"/>
                  </a:lnTo>
                  <a:lnTo>
                    <a:pt x="38" y="0"/>
                  </a:lnTo>
                  <a:close/>
                </a:path>
              </a:pathLst>
            </a:custGeom>
            <a:solidFill>
              <a:srgbClr val="000000"/>
            </a:solidFill>
            <a:ln w="3175">
              <a:solidFill>
                <a:srgbClr val="000000"/>
              </a:solidFill>
              <a:prstDash val="solid"/>
              <a:round/>
              <a:headEnd/>
              <a:tailEnd/>
            </a:ln>
          </p:spPr>
          <p:txBody>
            <a:bodyPr/>
            <a:lstStyle/>
            <a:p>
              <a:endParaRPr lang="en-US"/>
            </a:p>
          </p:txBody>
        </p:sp>
        <p:sp>
          <p:nvSpPr>
            <p:cNvPr id="424051" name="Rectangle 115"/>
            <p:cNvSpPr>
              <a:spLocks noChangeArrowheads="1"/>
            </p:cNvSpPr>
            <p:nvPr/>
          </p:nvSpPr>
          <p:spPr bwMode="auto">
            <a:xfrm>
              <a:off x="1185" y="3558"/>
              <a:ext cx="1146" cy="110"/>
            </a:xfrm>
            <a:prstGeom prst="rect">
              <a:avLst/>
            </a:prstGeom>
            <a:solidFill>
              <a:srgbClr val="FFFFFF"/>
            </a:solidFill>
            <a:ln w="9525">
              <a:noFill/>
              <a:miter lim="800000"/>
              <a:headEnd/>
              <a:tailEnd/>
            </a:ln>
          </p:spPr>
          <p:txBody>
            <a:bodyPr/>
            <a:lstStyle/>
            <a:p>
              <a:endParaRPr lang="en-US"/>
            </a:p>
          </p:txBody>
        </p:sp>
        <p:sp>
          <p:nvSpPr>
            <p:cNvPr id="424052" name="Rectangle 116"/>
            <p:cNvSpPr>
              <a:spLocks noChangeArrowheads="1"/>
            </p:cNvSpPr>
            <p:nvPr/>
          </p:nvSpPr>
          <p:spPr bwMode="auto">
            <a:xfrm>
              <a:off x="1190" y="3562"/>
              <a:ext cx="10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noSuchName )</a:t>
              </a:r>
              <a:endParaRPr lang="en-US" sz="1800" b="0"/>
            </a:p>
          </p:txBody>
        </p:sp>
        <p:sp>
          <p:nvSpPr>
            <p:cNvPr id="424053" name="Rectangle 117"/>
            <p:cNvSpPr>
              <a:spLocks noChangeArrowheads="1"/>
            </p:cNvSpPr>
            <p:nvPr/>
          </p:nvSpPr>
          <p:spPr bwMode="auto">
            <a:xfrm>
              <a:off x="718" y="792"/>
              <a:ext cx="621" cy="249"/>
            </a:xfrm>
            <a:prstGeom prst="rect">
              <a:avLst/>
            </a:prstGeom>
            <a:solidFill>
              <a:srgbClr val="FFFFFF"/>
            </a:solidFill>
            <a:ln w="3175">
              <a:solidFill>
                <a:srgbClr val="000000"/>
              </a:solidFill>
              <a:miter lim="800000"/>
              <a:headEnd/>
              <a:tailEnd/>
            </a:ln>
          </p:spPr>
          <p:txBody>
            <a:bodyPr/>
            <a:lstStyle/>
            <a:p>
              <a:endParaRPr lang="en-US"/>
            </a:p>
          </p:txBody>
        </p:sp>
        <p:sp>
          <p:nvSpPr>
            <p:cNvPr id="424054" name="Rectangle 118"/>
            <p:cNvSpPr>
              <a:spLocks noChangeArrowheads="1"/>
            </p:cNvSpPr>
            <p:nvPr/>
          </p:nvSpPr>
          <p:spPr bwMode="auto">
            <a:xfrm>
              <a:off x="864" y="816"/>
              <a:ext cx="314"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Manager</a:t>
              </a:r>
              <a:endParaRPr lang="en-US" sz="1800" b="0"/>
            </a:p>
          </p:txBody>
        </p:sp>
        <p:sp>
          <p:nvSpPr>
            <p:cNvPr id="424055" name="Rectangle 119"/>
            <p:cNvSpPr>
              <a:spLocks noChangeArrowheads="1"/>
            </p:cNvSpPr>
            <p:nvPr/>
          </p:nvSpPr>
          <p:spPr bwMode="auto">
            <a:xfrm>
              <a:off x="878" y="915"/>
              <a:ext cx="2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sp>
          <p:nvSpPr>
            <p:cNvPr id="424056" name="Rectangle 120"/>
            <p:cNvSpPr>
              <a:spLocks noChangeArrowheads="1"/>
            </p:cNvSpPr>
            <p:nvPr/>
          </p:nvSpPr>
          <p:spPr bwMode="auto">
            <a:xfrm>
              <a:off x="3216" y="789"/>
              <a:ext cx="622" cy="249"/>
            </a:xfrm>
            <a:prstGeom prst="rect">
              <a:avLst/>
            </a:prstGeom>
            <a:solidFill>
              <a:srgbClr val="FFFFFF"/>
            </a:solidFill>
            <a:ln w="3175">
              <a:solidFill>
                <a:srgbClr val="000000"/>
              </a:solidFill>
              <a:miter lim="800000"/>
              <a:headEnd/>
              <a:tailEnd/>
            </a:ln>
          </p:spPr>
          <p:txBody>
            <a:bodyPr/>
            <a:lstStyle/>
            <a:p>
              <a:endParaRPr lang="en-US"/>
            </a:p>
          </p:txBody>
        </p:sp>
        <p:sp>
          <p:nvSpPr>
            <p:cNvPr id="424057" name="Rectangle 121"/>
            <p:cNvSpPr>
              <a:spLocks noChangeArrowheads="1"/>
            </p:cNvSpPr>
            <p:nvPr/>
          </p:nvSpPr>
          <p:spPr bwMode="auto">
            <a:xfrm>
              <a:off x="3418" y="813"/>
              <a:ext cx="20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Agent</a:t>
              </a:r>
              <a:endParaRPr lang="en-US" sz="1800" b="0"/>
            </a:p>
          </p:txBody>
        </p:sp>
        <p:sp>
          <p:nvSpPr>
            <p:cNvPr id="424058" name="Rectangle 122"/>
            <p:cNvSpPr>
              <a:spLocks noChangeArrowheads="1"/>
            </p:cNvSpPr>
            <p:nvPr/>
          </p:nvSpPr>
          <p:spPr bwMode="auto">
            <a:xfrm>
              <a:off x="3377" y="912"/>
              <a:ext cx="2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lstStyle/>
          <a:p>
            <a:r>
              <a:rPr lang="en-US" sz="3600"/>
              <a:t>GetNextRequest PDU</a:t>
            </a:r>
          </a:p>
        </p:txBody>
      </p:sp>
      <p:sp>
        <p:nvSpPr>
          <p:cNvPr id="425052" name="Rectangle 92"/>
          <p:cNvSpPr>
            <a:spLocks noGrp="1" noChangeArrowheads="1"/>
          </p:cNvSpPr>
          <p:nvPr>
            <p:ph idx="1"/>
          </p:nvPr>
        </p:nvSpPr>
        <p:spPr>
          <a:xfrm>
            <a:off x="457200" y="1775191"/>
            <a:ext cx="3682752" cy="4625609"/>
          </a:xfrm>
          <a:noFill/>
          <a:ln/>
        </p:spPr>
        <p:txBody>
          <a:bodyPr/>
          <a:lstStyle/>
          <a:p>
            <a:pPr algn="l" eaLnBrk="0" hangingPunct="0">
              <a:lnSpc>
                <a:spcPct val="90000"/>
              </a:lnSpc>
              <a:spcBef>
                <a:spcPct val="0"/>
              </a:spcBef>
              <a:buClr>
                <a:srgbClr val="3333FF"/>
              </a:buClr>
              <a:buFont typeface="Wingdings" pitchFamily="2" charset="2"/>
              <a:buNone/>
            </a:pPr>
            <a:r>
              <a:rPr lang="en-US" sz="2000" dirty="0">
                <a:solidFill>
                  <a:srgbClr val="FF3300"/>
                </a:solidFill>
              </a:rPr>
              <a:t>Advantages of Get-Next-Request</a:t>
            </a:r>
          </a:p>
          <a:p>
            <a:pPr algn="l" eaLnBrk="0" hangingPunct="0">
              <a:lnSpc>
                <a:spcPct val="90000"/>
              </a:lnSpc>
              <a:spcBef>
                <a:spcPct val="0"/>
              </a:spcBef>
              <a:buClr>
                <a:srgbClr val="3333FF"/>
              </a:buClr>
              <a:buFont typeface="Wingdings" pitchFamily="2" charset="2"/>
              <a:buNone/>
            </a:pPr>
            <a:endParaRPr lang="en-US" sz="2000" dirty="0"/>
          </a:p>
          <a:p>
            <a:pPr algn="l" eaLnBrk="0" hangingPunct="0">
              <a:lnSpc>
                <a:spcPct val="110000"/>
              </a:lnSpc>
              <a:spcBef>
                <a:spcPct val="0"/>
              </a:spcBef>
              <a:buClr>
                <a:srgbClr val="3333FF"/>
              </a:buClr>
              <a:buFont typeface="Wingdings" pitchFamily="2" charset="2"/>
              <a:buNone/>
            </a:pPr>
            <a:r>
              <a:rPr lang="en-US" sz="1800" dirty="0"/>
              <a:t>1)- no need to know the object ID of the next entity to retrieve its value</a:t>
            </a:r>
          </a:p>
          <a:p>
            <a:pPr algn="l" eaLnBrk="0" hangingPunct="0">
              <a:lnSpc>
                <a:spcPct val="110000"/>
              </a:lnSpc>
              <a:spcBef>
                <a:spcPct val="0"/>
              </a:spcBef>
              <a:buClr>
                <a:srgbClr val="3333FF"/>
              </a:buClr>
              <a:buFont typeface="Wingdings" pitchFamily="2" charset="2"/>
              <a:buNone/>
            </a:pPr>
            <a:r>
              <a:rPr lang="en-US" sz="1800" dirty="0"/>
              <a:t>2)- issues with dynamic table resolved</a:t>
            </a:r>
          </a:p>
          <a:p>
            <a:pPr algn="l">
              <a:lnSpc>
                <a:spcPct val="110000"/>
              </a:lnSpc>
              <a:buNone/>
            </a:pPr>
            <a:r>
              <a:rPr lang="en-US" altLang="ko-KR" sz="1800" dirty="0">
                <a:ea typeface="굴림" pitchFamily="34" charset="-127"/>
              </a:rPr>
              <a:t>3)- allows NMS to discover the structure of a MIB view dynamically</a:t>
            </a:r>
          </a:p>
          <a:p>
            <a:pPr algn="l">
              <a:lnSpc>
                <a:spcPct val="110000"/>
              </a:lnSpc>
              <a:buNone/>
            </a:pPr>
            <a:r>
              <a:rPr lang="en-US" altLang="ko-KR" sz="1800" dirty="0">
                <a:ea typeface="굴림" pitchFamily="34" charset="-127"/>
              </a:rPr>
              <a:t>4)- provides an efficient mechanism for searching a table whose entries are unknown</a:t>
            </a:r>
          </a:p>
          <a:p>
            <a:pPr algn="l" eaLnBrk="0" hangingPunct="0">
              <a:lnSpc>
                <a:spcPct val="90000"/>
              </a:lnSpc>
              <a:spcBef>
                <a:spcPct val="0"/>
              </a:spcBef>
              <a:buClr>
                <a:srgbClr val="3333FF"/>
              </a:buClr>
              <a:buFont typeface="Wingdings" pitchFamily="2" charset="2"/>
              <a:buNone/>
            </a:pPr>
            <a:endParaRPr lang="en-US" sz="1800" dirty="0"/>
          </a:p>
        </p:txBody>
      </p:sp>
      <p:sp>
        <p:nvSpPr>
          <p:cNvPr id="93" name="Slide Number Placeholder 92"/>
          <p:cNvSpPr>
            <a:spLocks noGrp="1"/>
          </p:cNvSpPr>
          <p:nvPr>
            <p:ph type="sldNum" sz="quarter" idx="12"/>
          </p:nvPr>
        </p:nvSpPr>
        <p:spPr/>
        <p:txBody>
          <a:bodyPr/>
          <a:lstStyle/>
          <a:p>
            <a:pPr>
              <a:defRPr/>
            </a:pPr>
            <a:fld id="{885F405F-1637-4F5F-B595-48DB63026E45}" type="slidenum">
              <a:rPr lang="en-US" altLang="en-US" smtClean="0"/>
              <a:pPr>
                <a:defRPr/>
              </a:pPr>
              <a:t>25</a:t>
            </a:fld>
            <a:endParaRPr lang="en-US" altLang="en-US"/>
          </a:p>
        </p:txBody>
      </p:sp>
      <p:grpSp>
        <p:nvGrpSpPr>
          <p:cNvPr id="2" name="Group 3"/>
          <p:cNvGrpSpPr>
            <a:grpSpLocks/>
          </p:cNvGrpSpPr>
          <p:nvPr/>
        </p:nvGrpSpPr>
        <p:grpSpPr bwMode="auto">
          <a:xfrm>
            <a:off x="3923928" y="1268760"/>
            <a:ext cx="4932363" cy="4830762"/>
            <a:chOff x="718" y="789"/>
            <a:chExt cx="3107" cy="3043"/>
          </a:xfrm>
        </p:grpSpPr>
        <p:sp>
          <p:nvSpPr>
            <p:cNvPr id="424964" name="Line 4"/>
            <p:cNvSpPr>
              <a:spLocks noChangeShapeType="1"/>
            </p:cNvSpPr>
            <p:nvPr/>
          </p:nvSpPr>
          <p:spPr bwMode="auto">
            <a:xfrm>
              <a:off x="3498" y="1096"/>
              <a:ext cx="1" cy="2611"/>
            </a:xfrm>
            <a:prstGeom prst="line">
              <a:avLst/>
            </a:prstGeom>
            <a:noFill/>
            <a:ln w="3175">
              <a:solidFill>
                <a:srgbClr val="000000"/>
              </a:solidFill>
              <a:round/>
              <a:headEnd/>
              <a:tailEnd/>
            </a:ln>
          </p:spPr>
          <p:txBody>
            <a:bodyPr/>
            <a:lstStyle/>
            <a:p>
              <a:endParaRPr lang="en-US"/>
            </a:p>
          </p:txBody>
        </p:sp>
        <p:sp>
          <p:nvSpPr>
            <p:cNvPr id="424965" name="Line 5"/>
            <p:cNvSpPr>
              <a:spLocks noChangeShapeType="1"/>
            </p:cNvSpPr>
            <p:nvPr/>
          </p:nvSpPr>
          <p:spPr bwMode="auto">
            <a:xfrm>
              <a:off x="1011" y="1096"/>
              <a:ext cx="1" cy="2736"/>
            </a:xfrm>
            <a:prstGeom prst="line">
              <a:avLst/>
            </a:prstGeom>
            <a:noFill/>
            <a:ln w="3175">
              <a:solidFill>
                <a:srgbClr val="000000"/>
              </a:solidFill>
              <a:round/>
              <a:headEnd/>
              <a:tailEnd/>
            </a:ln>
          </p:spPr>
          <p:txBody>
            <a:bodyPr/>
            <a:lstStyle/>
            <a:p>
              <a:endParaRPr lang="en-US"/>
            </a:p>
          </p:txBody>
        </p:sp>
        <p:sp>
          <p:nvSpPr>
            <p:cNvPr id="424966" name="Line 6"/>
            <p:cNvSpPr>
              <a:spLocks noChangeShapeType="1"/>
            </p:cNvSpPr>
            <p:nvPr/>
          </p:nvSpPr>
          <p:spPr bwMode="auto">
            <a:xfrm>
              <a:off x="1011" y="1220"/>
              <a:ext cx="2454" cy="62"/>
            </a:xfrm>
            <a:prstGeom prst="line">
              <a:avLst/>
            </a:prstGeom>
            <a:noFill/>
            <a:ln w="3175">
              <a:solidFill>
                <a:srgbClr val="000000"/>
              </a:solidFill>
              <a:round/>
              <a:headEnd/>
              <a:tailEnd/>
            </a:ln>
          </p:spPr>
          <p:txBody>
            <a:bodyPr/>
            <a:lstStyle/>
            <a:p>
              <a:endParaRPr lang="en-US"/>
            </a:p>
          </p:txBody>
        </p:sp>
        <p:sp>
          <p:nvSpPr>
            <p:cNvPr id="424967" name="Freeform 7"/>
            <p:cNvSpPr>
              <a:spLocks/>
            </p:cNvSpPr>
            <p:nvPr/>
          </p:nvSpPr>
          <p:spPr bwMode="auto">
            <a:xfrm>
              <a:off x="3460" y="1262"/>
              <a:ext cx="38" cy="38"/>
            </a:xfrm>
            <a:custGeom>
              <a:avLst/>
              <a:gdLst/>
              <a:ahLst/>
              <a:cxnLst>
                <a:cxn ang="0">
                  <a:pos x="0" y="0"/>
                </a:cxn>
                <a:cxn ang="0">
                  <a:pos x="38" y="20"/>
                </a:cxn>
                <a:cxn ang="0">
                  <a:pos x="0" y="38"/>
                </a:cxn>
                <a:cxn ang="0">
                  <a:pos x="0" y="0"/>
                </a:cxn>
              </a:cxnLst>
              <a:rect l="0" t="0" r="r" b="b"/>
              <a:pathLst>
                <a:path w="38" h="38">
                  <a:moveTo>
                    <a:pt x="0" y="0"/>
                  </a:moveTo>
                  <a:lnTo>
                    <a:pt x="38" y="20"/>
                  </a:lnTo>
                  <a:lnTo>
                    <a:pt x="0" y="38"/>
                  </a:lnTo>
                  <a:lnTo>
                    <a:pt x="0" y="0"/>
                  </a:lnTo>
                  <a:close/>
                </a:path>
              </a:pathLst>
            </a:custGeom>
            <a:solidFill>
              <a:srgbClr val="000000"/>
            </a:solidFill>
            <a:ln w="3175">
              <a:solidFill>
                <a:srgbClr val="000000"/>
              </a:solidFill>
              <a:prstDash val="solid"/>
              <a:round/>
              <a:headEnd/>
              <a:tailEnd/>
            </a:ln>
          </p:spPr>
          <p:txBody>
            <a:bodyPr/>
            <a:lstStyle/>
            <a:p>
              <a:endParaRPr lang="en-US"/>
            </a:p>
          </p:txBody>
        </p:sp>
        <p:sp>
          <p:nvSpPr>
            <p:cNvPr id="424968" name="Rectangle 8"/>
            <p:cNvSpPr>
              <a:spLocks noChangeArrowheads="1"/>
            </p:cNvSpPr>
            <p:nvPr/>
          </p:nvSpPr>
          <p:spPr bwMode="auto">
            <a:xfrm>
              <a:off x="1938" y="1195"/>
              <a:ext cx="635" cy="110"/>
            </a:xfrm>
            <a:prstGeom prst="rect">
              <a:avLst/>
            </a:prstGeom>
            <a:solidFill>
              <a:srgbClr val="FFFFFF"/>
            </a:solidFill>
            <a:ln w="9525">
              <a:noFill/>
              <a:miter lim="800000"/>
              <a:headEnd/>
              <a:tailEnd/>
            </a:ln>
          </p:spPr>
          <p:txBody>
            <a:bodyPr/>
            <a:lstStyle/>
            <a:p>
              <a:endParaRPr lang="en-US"/>
            </a:p>
          </p:txBody>
        </p:sp>
        <p:sp>
          <p:nvSpPr>
            <p:cNvPr id="424969" name="Rectangle 9"/>
            <p:cNvSpPr>
              <a:spLocks noChangeArrowheads="1"/>
            </p:cNvSpPr>
            <p:nvPr/>
          </p:nvSpPr>
          <p:spPr bwMode="auto">
            <a:xfrm>
              <a:off x="1943" y="1199"/>
              <a:ext cx="59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GetRequest ( A )</a:t>
              </a:r>
              <a:endParaRPr lang="en-US" sz="1800" b="0"/>
            </a:p>
          </p:txBody>
        </p:sp>
        <p:sp>
          <p:nvSpPr>
            <p:cNvPr id="424970" name="Freeform 10"/>
            <p:cNvSpPr>
              <a:spLocks/>
            </p:cNvSpPr>
            <p:nvPr/>
          </p:nvSpPr>
          <p:spPr bwMode="auto">
            <a:xfrm>
              <a:off x="1042" y="1345"/>
              <a:ext cx="2454" cy="59"/>
            </a:xfrm>
            <a:custGeom>
              <a:avLst/>
              <a:gdLst/>
              <a:ahLst/>
              <a:cxnLst>
                <a:cxn ang="0">
                  <a:pos x="0" y="59"/>
                </a:cxn>
                <a:cxn ang="0">
                  <a:pos x="491" y="36"/>
                </a:cxn>
                <a:cxn ang="0">
                  <a:pos x="980" y="18"/>
                </a:cxn>
                <a:cxn ang="0">
                  <a:pos x="1471" y="6"/>
                </a:cxn>
                <a:cxn ang="0">
                  <a:pos x="1963" y="0"/>
                </a:cxn>
                <a:cxn ang="0">
                  <a:pos x="2454" y="0"/>
                </a:cxn>
              </a:cxnLst>
              <a:rect l="0" t="0" r="r" b="b"/>
              <a:pathLst>
                <a:path w="2454" h="59">
                  <a:moveTo>
                    <a:pt x="0" y="59"/>
                  </a:moveTo>
                  <a:lnTo>
                    <a:pt x="491" y="36"/>
                  </a:lnTo>
                  <a:lnTo>
                    <a:pt x="980" y="18"/>
                  </a:lnTo>
                  <a:lnTo>
                    <a:pt x="1471" y="6"/>
                  </a:lnTo>
                  <a:lnTo>
                    <a:pt x="1963" y="0"/>
                  </a:lnTo>
                  <a:lnTo>
                    <a:pt x="2454" y="0"/>
                  </a:lnTo>
                </a:path>
              </a:pathLst>
            </a:custGeom>
            <a:noFill/>
            <a:ln w="3175">
              <a:solidFill>
                <a:srgbClr val="000000"/>
              </a:solidFill>
              <a:prstDash val="solid"/>
              <a:round/>
              <a:headEnd/>
              <a:tailEnd/>
            </a:ln>
          </p:spPr>
          <p:txBody>
            <a:bodyPr/>
            <a:lstStyle/>
            <a:p>
              <a:endParaRPr lang="en-US"/>
            </a:p>
          </p:txBody>
        </p:sp>
        <p:sp>
          <p:nvSpPr>
            <p:cNvPr id="424971" name="Freeform 11"/>
            <p:cNvSpPr>
              <a:spLocks/>
            </p:cNvSpPr>
            <p:nvPr/>
          </p:nvSpPr>
          <p:spPr bwMode="auto">
            <a:xfrm>
              <a:off x="1009" y="1384"/>
              <a:ext cx="38" cy="39"/>
            </a:xfrm>
            <a:custGeom>
              <a:avLst/>
              <a:gdLst/>
              <a:ahLst/>
              <a:cxnLst>
                <a:cxn ang="0">
                  <a:pos x="36" y="0"/>
                </a:cxn>
                <a:cxn ang="0">
                  <a:pos x="0" y="22"/>
                </a:cxn>
                <a:cxn ang="0">
                  <a:pos x="38" y="39"/>
                </a:cxn>
                <a:cxn ang="0">
                  <a:pos x="36" y="0"/>
                </a:cxn>
              </a:cxnLst>
              <a:rect l="0" t="0" r="r" b="b"/>
              <a:pathLst>
                <a:path w="38" h="39">
                  <a:moveTo>
                    <a:pt x="36" y="0"/>
                  </a:moveTo>
                  <a:lnTo>
                    <a:pt x="0" y="22"/>
                  </a:lnTo>
                  <a:lnTo>
                    <a:pt x="38" y="39"/>
                  </a:lnTo>
                  <a:lnTo>
                    <a:pt x="36" y="0"/>
                  </a:lnTo>
                  <a:close/>
                </a:path>
              </a:pathLst>
            </a:custGeom>
            <a:solidFill>
              <a:srgbClr val="000000"/>
            </a:solidFill>
            <a:ln w="3175">
              <a:solidFill>
                <a:srgbClr val="000000"/>
              </a:solidFill>
              <a:prstDash val="solid"/>
              <a:round/>
              <a:headEnd/>
              <a:tailEnd/>
            </a:ln>
          </p:spPr>
          <p:txBody>
            <a:bodyPr/>
            <a:lstStyle/>
            <a:p>
              <a:endParaRPr lang="en-US"/>
            </a:p>
          </p:txBody>
        </p:sp>
        <p:sp>
          <p:nvSpPr>
            <p:cNvPr id="424972" name="Rectangle 12"/>
            <p:cNvSpPr>
              <a:spLocks noChangeArrowheads="1"/>
            </p:cNvSpPr>
            <p:nvPr/>
          </p:nvSpPr>
          <p:spPr bwMode="auto">
            <a:xfrm>
              <a:off x="1312" y="1320"/>
              <a:ext cx="700" cy="109"/>
            </a:xfrm>
            <a:prstGeom prst="rect">
              <a:avLst/>
            </a:prstGeom>
            <a:solidFill>
              <a:srgbClr val="FFFFFF"/>
            </a:solidFill>
            <a:ln w="9525">
              <a:noFill/>
              <a:miter lim="800000"/>
              <a:headEnd/>
              <a:tailEnd/>
            </a:ln>
          </p:spPr>
          <p:txBody>
            <a:bodyPr/>
            <a:lstStyle/>
            <a:p>
              <a:endParaRPr lang="en-US"/>
            </a:p>
          </p:txBody>
        </p:sp>
        <p:sp>
          <p:nvSpPr>
            <p:cNvPr id="424973" name="Rectangle 13"/>
            <p:cNvSpPr>
              <a:spLocks noChangeArrowheads="1"/>
            </p:cNvSpPr>
            <p:nvPr/>
          </p:nvSpPr>
          <p:spPr bwMode="auto">
            <a:xfrm>
              <a:off x="1317" y="1323"/>
              <a:ext cx="659"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A )</a:t>
              </a:r>
              <a:endParaRPr lang="en-US" sz="1800" b="0"/>
            </a:p>
          </p:txBody>
        </p:sp>
        <p:sp>
          <p:nvSpPr>
            <p:cNvPr id="424974" name="Freeform 14"/>
            <p:cNvSpPr>
              <a:spLocks/>
            </p:cNvSpPr>
            <p:nvPr/>
          </p:nvSpPr>
          <p:spPr bwMode="auto">
            <a:xfrm>
              <a:off x="1011" y="1469"/>
              <a:ext cx="2454" cy="60"/>
            </a:xfrm>
            <a:custGeom>
              <a:avLst/>
              <a:gdLst/>
              <a:ahLst/>
              <a:cxnLst>
                <a:cxn ang="0">
                  <a:pos x="0" y="0"/>
                </a:cxn>
                <a:cxn ang="0">
                  <a:pos x="614" y="8"/>
                </a:cxn>
                <a:cxn ang="0">
                  <a:pos x="1227" y="22"/>
                </a:cxn>
                <a:cxn ang="0">
                  <a:pos x="1840" y="38"/>
                </a:cxn>
                <a:cxn ang="0">
                  <a:pos x="2454" y="60"/>
                </a:cxn>
              </a:cxnLst>
              <a:rect l="0" t="0" r="r" b="b"/>
              <a:pathLst>
                <a:path w="2454" h="60">
                  <a:moveTo>
                    <a:pt x="0" y="0"/>
                  </a:moveTo>
                  <a:lnTo>
                    <a:pt x="614" y="8"/>
                  </a:lnTo>
                  <a:lnTo>
                    <a:pt x="1227" y="22"/>
                  </a:lnTo>
                  <a:lnTo>
                    <a:pt x="1840" y="38"/>
                  </a:lnTo>
                  <a:lnTo>
                    <a:pt x="2454" y="60"/>
                  </a:lnTo>
                </a:path>
              </a:pathLst>
            </a:custGeom>
            <a:noFill/>
            <a:ln w="3175">
              <a:solidFill>
                <a:srgbClr val="000000"/>
              </a:solidFill>
              <a:prstDash val="solid"/>
              <a:round/>
              <a:headEnd/>
              <a:tailEnd/>
            </a:ln>
          </p:spPr>
          <p:txBody>
            <a:bodyPr/>
            <a:lstStyle/>
            <a:p>
              <a:endParaRPr lang="en-US"/>
            </a:p>
          </p:txBody>
        </p:sp>
        <p:sp>
          <p:nvSpPr>
            <p:cNvPr id="424975" name="Freeform 15"/>
            <p:cNvSpPr>
              <a:spLocks/>
            </p:cNvSpPr>
            <p:nvPr/>
          </p:nvSpPr>
          <p:spPr bwMode="auto">
            <a:xfrm>
              <a:off x="3460" y="1510"/>
              <a:ext cx="38" cy="39"/>
            </a:xfrm>
            <a:custGeom>
              <a:avLst/>
              <a:gdLst/>
              <a:ahLst/>
              <a:cxnLst>
                <a:cxn ang="0">
                  <a:pos x="2" y="0"/>
                </a:cxn>
                <a:cxn ang="0">
                  <a:pos x="38" y="20"/>
                </a:cxn>
                <a:cxn ang="0">
                  <a:pos x="0" y="39"/>
                </a:cxn>
                <a:cxn ang="0">
                  <a:pos x="2" y="0"/>
                </a:cxn>
              </a:cxnLst>
              <a:rect l="0" t="0" r="r" b="b"/>
              <a:pathLst>
                <a:path w="38" h="39">
                  <a:moveTo>
                    <a:pt x="2" y="0"/>
                  </a:moveTo>
                  <a:lnTo>
                    <a:pt x="38" y="20"/>
                  </a:lnTo>
                  <a:lnTo>
                    <a:pt x="0" y="39"/>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976" name="Rectangle 16"/>
            <p:cNvSpPr>
              <a:spLocks noChangeArrowheads="1"/>
            </p:cNvSpPr>
            <p:nvPr/>
          </p:nvSpPr>
          <p:spPr bwMode="auto">
            <a:xfrm>
              <a:off x="2195" y="1444"/>
              <a:ext cx="804" cy="110"/>
            </a:xfrm>
            <a:prstGeom prst="rect">
              <a:avLst/>
            </a:prstGeom>
            <a:solidFill>
              <a:srgbClr val="FFFFFF"/>
            </a:solidFill>
            <a:ln w="9525">
              <a:noFill/>
              <a:miter lim="800000"/>
              <a:headEnd/>
              <a:tailEnd/>
            </a:ln>
          </p:spPr>
          <p:txBody>
            <a:bodyPr/>
            <a:lstStyle/>
            <a:p>
              <a:endParaRPr lang="en-US"/>
            </a:p>
          </p:txBody>
        </p:sp>
        <p:sp>
          <p:nvSpPr>
            <p:cNvPr id="424977" name="Rectangle 17"/>
            <p:cNvSpPr>
              <a:spLocks noChangeArrowheads="1"/>
            </p:cNvSpPr>
            <p:nvPr/>
          </p:nvSpPr>
          <p:spPr bwMode="auto">
            <a:xfrm>
              <a:off x="2200" y="1448"/>
              <a:ext cx="761"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A )</a:t>
              </a:r>
              <a:endParaRPr lang="en-US" sz="1800" b="0"/>
            </a:p>
          </p:txBody>
        </p:sp>
        <p:sp>
          <p:nvSpPr>
            <p:cNvPr id="424978" name="Freeform 18"/>
            <p:cNvSpPr>
              <a:spLocks/>
            </p:cNvSpPr>
            <p:nvPr/>
          </p:nvSpPr>
          <p:spPr bwMode="auto">
            <a:xfrm>
              <a:off x="1044" y="1588"/>
              <a:ext cx="2454" cy="65"/>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24979" name="Freeform 19"/>
            <p:cNvSpPr>
              <a:spLocks/>
            </p:cNvSpPr>
            <p:nvPr/>
          </p:nvSpPr>
          <p:spPr bwMode="auto">
            <a:xfrm>
              <a:off x="1011" y="1633"/>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980" name="Rectangle 20"/>
            <p:cNvSpPr>
              <a:spLocks noChangeArrowheads="1"/>
            </p:cNvSpPr>
            <p:nvPr/>
          </p:nvSpPr>
          <p:spPr bwMode="auto">
            <a:xfrm>
              <a:off x="1190" y="1568"/>
              <a:ext cx="700" cy="110"/>
            </a:xfrm>
            <a:prstGeom prst="rect">
              <a:avLst/>
            </a:prstGeom>
            <a:solidFill>
              <a:srgbClr val="FFFFFF"/>
            </a:solidFill>
            <a:ln w="9525">
              <a:noFill/>
              <a:miter lim="800000"/>
              <a:headEnd/>
              <a:tailEnd/>
            </a:ln>
          </p:spPr>
          <p:txBody>
            <a:bodyPr/>
            <a:lstStyle/>
            <a:p>
              <a:endParaRPr lang="en-US"/>
            </a:p>
          </p:txBody>
        </p:sp>
        <p:sp>
          <p:nvSpPr>
            <p:cNvPr id="424981" name="Rectangle 21"/>
            <p:cNvSpPr>
              <a:spLocks noChangeArrowheads="1"/>
            </p:cNvSpPr>
            <p:nvPr/>
          </p:nvSpPr>
          <p:spPr bwMode="auto">
            <a:xfrm>
              <a:off x="1195" y="1572"/>
              <a:ext cx="659"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B )</a:t>
              </a:r>
              <a:endParaRPr lang="en-US" sz="1800" b="0"/>
            </a:p>
          </p:txBody>
        </p:sp>
        <p:sp>
          <p:nvSpPr>
            <p:cNvPr id="424982" name="Freeform 22"/>
            <p:cNvSpPr>
              <a:spLocks/>
            </p:cNvSpPr>
            <p:nvPr/>
          </p:nvSpPr>
          <p:spPr bwMode="auto">
            <a:xfrm>
              <a:off x="1011" y="1718"/>
              <a:ext cx="2454" cy="59"/>
            </a:xfrm>
            <a:custGeom>
              <a:avLst/>
              <a:gdLst/>
              <a:ahLst/>
              <a:cxnLst>
                <a:cxn ang="0">
                  <a:pos x="0" y="0"/>
                </a:cxn>
                <a:cxn ang="0">
                  <a:pos x="614" y="8"/>
                </a:cxn>
                <a:cxn ang="0">
                  <a:pos x="1227" y="21"/>
                </a:cxn>
                <a:cxn ang="0">
                  <a:pos x="1840" y="38"/>
                </a:cxn>
                <a:cxn ang="0">
                  <a:pos x="2454" y="59"/>
                </a:cxn>
              </a:cxnLst>
              <a:rect l="0" t="0" r="r" b="b"/>
              <a:pathLst>
                <a:path w="2454" h="59">
                  <a:moveTo>
                    <a:pt x="0" y="0"/>
                  </a:moveTo>
                  <a:lnTo>
                    <a:pt x="614" y="8"/>
                  </a:lnTo>
                  <a:lnTo>
                    <a:pt x="1227" y="21"/>
                  </a:lnTo>
                  <a:lnTo>
                    <a:pt x="1840" y="38"/>
                  </a:lnTo>
                  <a:lnTo>
                    <a:pt x="2454" y="59"/>
                  </a:lnTo>
                </a:path>
              </a:pathLst>
            </a:custGeom>
            <a:noFill/>
            <a:ln w="3175">
              <a:solidFill>
                <a:srgbClr val="000000"/>
              </a:solidFill>
              <a:prstDash val="solid"/>
              <a:round/>
              <a:headEnd/>
              <a:tailEnd/>
            </a:ln>
          </p:spPr>
          <p:txBody>
            <a:bodyPr/>
            <a:lstStyle/>
            <a:p>
              <a:endParaRPr lang="en-US"/>
            </a:p>
          </p:txBody>
        </p:sp>
        <p:sp>
          <p:nvSpPr>
            <p:cNvPr id="424983" name="Freeform 23"/>
            <p:cNvSpPr>
              <a:spLocks/>
            </p:cNvSpPr>
            <p:nvPr/>
          </p:nvSpPr>
          <p:spPr bwMode="auto">
            <a:xfrm>
              <a:off x="3460" y="1759"/>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984" name="Rectangle 24"/>
            <p:cNvSpPr>
              <a:spLocks noChangeArrowheads="1"/>
            </p:cNvSpPr>
            <p:nvPr/>
          </p:nvSpPr>
          <p:spPr bwMode="auto">
            <a:xfrm>
              <a:off x="2195" y="1693"/>
              <a:ext cx="804" cy="109"/>
            </a:xfrm>
            <a:prstGeom prst="rect">
              <a:avLst/>
            </a:prstGeom>
            <a:solidFill>
              <a:srgbClr val="FFFFFF"/>
            </a:solidFill>
            <a:ln w="9525">
              <a:noFill/>
              <a:miter lim="800000"/>
              <a:headEnd/>
              <a:tailEnd/>
            </a:ln>
          </p:spPr>
          <p:txBody>
            <a:bodyPr/>
            <a:lstStyle/>
            <a:p>
              <a:endParaRPr lang="en-US"/>
            </a:p>
          </p:txBody>
        </p:sp>
        <p:sp>
          <p:nvSpPr>
            <p:cNvPr id="424985" name="Rectangle 25"/>
            <p:cNvSpPr>
              <a:spLocks noChangeArrowheads="1"/>
            </p:cNvSpPr>
            <p:nvPr/>
          </p:nvSpPr>
          <p:spPr bwMode="auto">
            <a:xfrm>
              <a:off x="2200" y="1696"/>
              <a:ext cx="761"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B )</a:t>
              </a:r>
              <a:endParaRPr lang="en-US" sz="1800" b="0"/>
            </a:p>
          </p:txBody>
        </p:sp>
        <p:sp>
          <p:nvSpPr>
            <p:cNvPr id="424986" name="Freeform 26"/>
            <p:cNvSpPr>
              <a:spLocks/>
            </p:cNvSpPr>
            <p:nvPr/>
          </p:nvSpPr>
          <p:spPr bwMode="auto">
            <a:xfrm>
              <a:off x="1044" y="1840"/>
              <a:ext cx="2454" cy="62"/>
            </a:xfrm>
            <a:custGeom>
              <a:avLst/>
              <a:gdLst/>
              <a:ahLst/>
              <a:cxnLst>
                <a:cxn ang="0">
                  <a:pos x="0" y="62"/>
                </a:cxn>
                <a:cxn ang="0">
                  <a:pos x="491" y="37"/>
                </a:cxn>
                <a:cxn ang="0">
                  <a:pos x="982" y="19"/>
                </a:cxn>
                <a:cxn ang="0">
                  <a:pos x="1473" y="7"/>
                </a:cxn>
                <a:cxn ang="0">
                  <a:pos x="1963" y="0"/>
                </a:cxn>
                <a:cxn ang="0">
                  <a:pos x="2454" y="2"/>
                </a:cxn>
              </a:cxnLst>
              <a:rect l="0" t="0" r="r" b="b"/>
              <a:pathLst>
                <a:path w="2454" h="62">
                  <a:moveTo>
                    <a:pt x="0" y="62"/>
                  </a:moveTo>
                  <a:lnTo>
                    <a:pt x="491" y="37"/>
                  </a:lnTo>
                  <a:lnTo>
                    <a:pt x="982" y="19"/>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4987" name="Freeform 27"/>
            <p:cNvSpPr>
              <a:spLocks/>
            </p:cNvSpPr>
            <p:nvPr/>
          </p:nvSpPr>
          <p:spPr bwMode="auto">
            <a:xfrm>
              <a:off x="1011" y="1882"/>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988" name="Rectangle 28"/>
            <p:cNvSpPr>
              <a:spLocks noChangeArrowheads="1"/>
            </p:cNvSpPr>
            <p:nvPr/>
          </p:nvSpPr>
          <p:spPr bwMode="auto">
            <a:xfrm>
              <a:off x="1177" y="1817"/>
              <a:ext cx="913" cy="110"/>
            </a:xfrm>
            <a:prstGeom prst="rect">
              <a:avLst/>
            </a:prstGeom>
            <a:solidFill>
              <a:srgbClr val="FFFFFF"/>
            </a:solidFill>
            <a:ln w="9525">
              <a:noFill/>
              <a:miter lim="800000"/>
              <a:headEnd/>
              <a:tailEnd/>
            </a:ln>
          </p:spPr>
          <p:txBody>
            <a:bodyPr/>
            <a:lstStyle/>
            <a:p>
              <a:endParaRPr lang="en-US"/>
            </a:p>
          </p:txBody>
        </p:sp>
        <p:sp>
          <p:nvSpPr>
            <p:cNvPr id="424989" name="Rectangle 29"/>
            <p:cNvSpPr>
              <a:spLocks noChangeArrowheads="1"/>
            </p:cNvSpPr>
            <p:nvPr/>
          </p:nvSpPr>
          <p:spPr bwMode="auto">
            <a:xfrm>
              <a:off x="1182" y="1821"/>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T.E.1.1 )</a:t>
              </a:r>
              <a:endParaRPr lang="en-US" sz="1800" b="0"/>
            </a:p>
          </p:txBody>
        </p:sp>
        <p:sp>
          <p:nvSpPr>
            <p:cNvPr id="424990" name="Freeform 30"/>
            <p:cNvSpPr>
              <a:spLocks/>
            </p:cNvSpPr>
            <p:nvPr/>
          </p:nvSpPr>
          <p:spPr bwMode="auto">
            <a:xfrm>
              <a:off x="1011" y="1966"/>
              <a:ext cx="2454" cy="60"/>
            </a:xfrm>
            <a:custGeom>
              <a:avLst/>
              <a:gdLst/>
              <a:ahLst/>
              <a:cxnLst>
                <a:cxn ang="0">
                  <a:pos x="0" y="0"/>
                </a:cxn>
                <a:cxn ang="0">
                  <a:pos x="614" y="5"/>
                </a:cxn>
                <a:cxn ang="0">
                  <a:pos x="1227" y="19"/>
                </a:cxn>
                <a:cxn ang="0">
                  <a:pos x="1840" y="37"/>
                </a:cxn>
                <a:cxn ang="0">
                  <a:pos x="2454" y="60"/>
                </a:cxn>
              </a:cxnLst>
              <a:rect l="0" t="0" r="r" b="b"/>
              <a:pathLst>
                <a:path w="2454" h="60">
                  <a:moveTo>
                    <a:pt x="0" y="0"/>
                  </a:moveTo>
                  <a:lnTo>
                    <a:pt x="614" y="5"/>
                  </a:lnTo>
                  <a:lnTo>
                    <a:pt x="1227" y="19"/>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4991" name="Freeform 31"/>
            <p:cNvSpPr>
              <a:spLocks/>
            </p:cNvSpPr>
            <p:nvPr/>
          </p:nvSpPr>
          <p:spPr bwMode="auto">
            <a:xfrm>
              <a:off x="3460" y="2008"/>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4992" name="Rectangle 32"/>
            <p:cNvSpPr>
              <a:spLocks noChangeArrowheads="1"/>
            </p:cNvSpPr>
            <p:nvPr/>
          </p:nvSpPr>
          <p:spPr bwMode="auto">
            <a:xfrm>
              <a:off x="2193" y="1942"/>
              <a:ext cx="995" cy="109"/>
            </a:xfrm>
            <a:prstGeom prst="rect">
              <a:avLst/>
            </a:prstGeom>
            <a:solidFill>
              <a:srgbClr val="FFFFFF"/>
            </a:solidFill>
            <a:ln w="9525">
              <a:noFill/>
              <a:miter lim="800000"/>
              <a:headEnd/>
              <a:tailEnd/>
            </a:ln>
          </p:spPr>
          <p:txBody>
            <a:bodyPr/>
            <a:lstStyle/>
            <a:p>
              <a:endParaRPr lang="en-US"/>
            </a:p>
          </p:txBody>
        </p:sp>
        <p:sp>
          <p:nvSpPr>
            <p:cNvPr id="424993" name="Rectangle 33"/>
            <p:cNvSpPr>
              <a:spLocks noChangeArrowheads="1"/>
            </p:cNvSpPr>
            <p:nvPr/>
          </p:nvSpPr>
          <p:spPr bwMode="auto">
            <a:xfrm>
              <a:off x="2198" y="1945"/>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(T.E.1.1 )</a:t>
              </a:r>
              <a:endParaRPr lang="en-US" sz="1800" b="0"/>
            </a:p>
          </p:txBody>
        </p:sp>
        <p:sp>
          <p:nvSpPr>
            <p:cNvPr id="424994" name="Freeform 34"/>
            <p:cNvSpPr>
              <a:spLocks/>
            </p:cNvSpPr>
            <p:nvPr/>
          </p:nvSpPr>
          <p:spPr bwMode="auto">
            <a:xfrm>
              <a:off x="1044" y="2089"/>
              <a:ext cx="2454" cy="61"/>
            </a:xfrm>
            <a:custGeom>
              <a:avLst/>
              <a:gdLst/>
              <a:ahLst/>
              <a:cxnLst>
                <a:cxn ang="0">
                  <a:pos x="0" y="61"/>
                </a:cxn>
                <a:cxn ang="0">
                  <a:pos x="491" y="37"/>
                </a:cxn>
                <a:cxn ang="0">
                  <a:pos x="982" y="18"/>
                </a:cxn>
                <a:cxn ang="0">
                  <a:pos x="1473" y="7"/>
                </a:cxn>
                <a:cxn ang="0">
                  <a:pos x="1963" y="0"/>
                </a:cxn>
                <a:cxn ang="0">
                  <a:pos x="2454" y="2"/>
                </a:cxn>
              </a:cxnLst>
              <a:rect l="0" t="0" r="r" b="b"/>
              <a:pathLst>
                <a:path w="2454" h="61">
                  <a:moveTo>
                    <a:pt x="0" y="61"/>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4995" name="Freeform 35"/>
            <p:cNvSpPr>
              <a:spLocks/>
            </p:cNvSpPr>
            <p:nvPr/>
          </p:nvSpPr>
          <p:spPr bwMode="auto">
            <a:xfrm>
              <a:off x="1011" y="2131"/>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4996" name="Rectangle 36"/>
            <p:cNvSpPr>
              <a:spLocks noChangeArrowheads="1"/>
            </p:cNvSpPr>
            <p:nvPr/>
          </p:nvSpPr>
          <p:spPr bwMode="auto">
            <a:xfrm>
              <a:off x="1177" y="2066"/>
              <a:ext cx="913" cy="109"/>
            </a:xfrm>
            <a:prstGeom prst="rect">
              <a:avLst/>
            </a:prstGeom>
            <a:solidFill>
              <a:srgbClr val="FFFFFF"/>
            </a:solidFill>
            <a:ln w="9525">
              <a:noFill/>
              <a:miter lim="800000"/>
              <a:headEnd/>
              <a:tailEnd/>
            </a:ln>
          </p:spPr>
          <p:txBody>
            <a:bodyPr/>
            <a:lstStyle/>
            <a:p>
              <a:endParaRPr lang="en-US"/>
            </a:p>
          </p:txBody>
        </p:sp>
        <p:sp>
          <p:nvSpPr>
            <p:cNvPr id="424997" name="Rectangle 37"/>
            <p:cNvSpPr>
              <a:spLocks noChangeArrowheads="1"/>
            </p:cNvSpPr>
            <p:nvPr/>
          </p:nvSpPr>
          <p:spPr bwMode="auto">
            <a:xfrm>
              <a:off x="1182" y="2069"/>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T.E.1.2 )</a:t>
              </a:r>
              <a:endParaRPr lang="en-US" sz="1800" b="0"/>
            </a:p>
          </p:txBody>
        </p:sp>
        <p:sp>
          <p:nvSpPr>
            <p:cNvPr id="424998" name="Freeform 38"/>
            <p:cNvSpPr>
              <a:spLocks/>
            </p:cNvSpPr>
            <p:nvPr/>
          </p:nvSpPr>
          <p:spPr bwMode="auto">
            <a:xfrm>
              <a:off x="1011" y="2215"/>
              <a:ext cx="2454" cy="6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4999" name="Freeform 39"/>
            <p:cNvSpPr>
              <a:spLocks/>
            </p:cNvSpPr>
            <p:nvPr/>
          </p:nvSpPr>
          <p:spPr bwMode="auto">
            <a:xfrm>
              <a:off x="3460" y="2257"/>
              <a:ext cx="38" cy="38"/>
            </a:xfrm>
            <a:custGeom>
              <a:avLst/>
              <a:gdLst/>
              <a:ahLst/>
              <a:cxnLst>
                <a:cxn ang="0">
                  <a:pos x="2" y="0"/>
                </a:cxn>
                <a:cxn ang="0">
                  <a:pos x="38" y="19"/>
                </a:cxn>
                <a:cxn ang="0">
                  <a:pos x="0" y="38"/>
                </a:cxn>
                <a:cxn ang="0">
                  <a:pos x="2" y="0"/>
                </a:cxn>
              </a:cxnLst>
              <a:rect l="0" t="0" r="r" b="b"/>
              <a:pathLst>
                <a:path w="38" h="38">
                  <a:moveTo>
                    <a:pt x="2" y="0"/>
                  </a:moveTo>
                  <a:lnTo>
                    <a:pt x="38" y="19"/>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00" name="Rectangle 40"/>
            <p:cNvSpPr>
              <a:spLocks noChangeArrowheads="1"/>
            </p:cNvSpPr>
            <p:nvPr/>
          </p:nvSpPr>
          <p:spPr bwMode="auto">
            <a:xfrm>
              <a:off x="2193" y="2190"/>
              <a:ext cx="995" cy="110"/>
            </a:xfrm>
            <a:prstGeom prst="rect">
              <a:avLst/>
            </a:prstGeom>
            <a:solidFill>
              <a:srgbClr val="FFFFFF"/>
            </a:solidFill>
            <a:ln w="9525">
              <a:noFill/>
              <a:miter lim="800000"/>
              <a:headEnd/>
              <a:tailEnd/>
            </a:ln>
          </p:spPr>
          <p:txBody>
            <a:bodyPr/>
            <a:lstStyle/>
            <a:p>
              <a:endParaRPr lang="en-US"/>
            </a:p>
          </p:txBody>
        </p:sp>
        <p:sp>
          <p:nvSpPr>
            <p:cNvPr id="425001" name="Rectangle 41"/>
            <p:cNvSpPr>
              <a:spLocks noChangeArrowheads="1"/>
            </p:cNvSpPr>
            <p:nvPr/>
          </p:nvSpPr>
          <p:spPr bwMode="auto">
            <a:xfrm>
              <a:off x="2198" y="2194"/>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(T.E.1.2 )</a:t>
              </a:r>
              <a:endParaRPr lang="en-US" sz="1800" b="0"/>
            </a:p>
          </p:txBody>
        </p:sp>
        <p:sp>
          <p:nvSpPr>
            <p:cNvPr id="425002" name="Freeform 42"/>
            <p:cNvSpPr>
              <a:spLocks/>
            </p:cNvSpPr>
            <p:nvPr/>
          </p:nvSpPr>
          <p:spPr bwMode="auto">
            <a:xfrm>
              <a:off x="1044" y="2338"/>
              <a:ext cx="2454" cy="61"/>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25003" name="Freeform 43"/>
            <p:cNvSpPr>
              <a:spLocks/>
            </p:cNvSpPr>
            <p:nvPr/>
          </p:nvSpPr>
          <p:spPr bwMode="auto">
            <a:xfrm>
              <a:off x="1011" y="2379"/>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5004" name="Rectangle 44"/>
            <p:cNvSpPr>
              <a:spLocks noChangeArrowheads="1"/>
            </p:cNvSpPr>
            <p:nvPr/>
          </p:nvSpPr>
          <p:spPr bwMode="auto">
            <a:xfrm>
              <a:off x="1177" y="2315"/>
              <a:ext cx="913" cy="109"/>
            </a:xfrm>
            <a:prstGeom prst="rect">
              <a:avLst/>
            </a:prstGeom>
            <a:solidFill>
              <a:srgbClr val="FFFFFF"/>
            </a:solidFill>
            <a:ln w="9525">
              <a:noFill/>
              <a:miter lim="800000"/>
              <a:headEnd/>
              <a:tailEnd/>
            </a:ln>
          </p:spPr>
          <p:txBody>
            <a:bodyPr/>
            <a:lstStyle/>
            <a:p>
              <a:endParaRPr lang="en-US"/>
            </a:p>
          </p:txBody>
        </p:sp>
        <p:sp>
          <p:nvSpPr>
            <p:cNvPr id="425005" name="Rectangle 45"/>
            <p:cNvSpPr>
              <a:spLocks noChangeArrowheads="1"/>
            </p:cNvSpPr>
            <p:nvPr/>
          </p:nvSpPr>
          <p:spPr bwMode="auto">
            <a:xfrm>
              <a:off x="1182" y="2318"/>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T.E.2.1 )</a:t>
              </a:r>
              <a:endParaRPr lang="en-US" sz="1800" b="0"/>
            </a:p>
          </p:txBody>
        </p:sp>
        <p:sp>
          <p:nvSpPr>
            <p:cNvPr id="425006" name="Freeform 46"/>
            <p:cNvSpPr>
              <a:spLocks/>
            </p:cNvSpPr>
            <p:nvPr/>
          </p:nvSpPr>
          <p:spPr bwMode="auto">
            <a:xfrm>
              <a:off x="1011" y="2464"/>
              <a:ext cx="2454" cy="6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25007" name="Freeform 47"/>
            <p:cNvSpPr>
              <a:spLocks/>
            </p:cNvSpPr>
            <p:nvPr/>
          </p:nvSpPr>
          <p:spPr bwMode="auto">
            <a:xfrm>
              <a:off x="3460" y="2505"/>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08" name="Rectangle 48"/>
            <p:cNvSpPr>
              <a:spLocks noChangeArrowheads="1"/>
            </p:cNvSpPr>
            <p:nvPr/>
          </p:nvSpPr>
          <p:spPr bwMode="auto">
            <a:xfrm>
              <a:off x="2193" y="2439"/>
              <a:ext cx="995" cy="109"/>
            </a:xfrm>
            <a:prstGeom prst="rect">
              <a:avLst/>
            </a:prstGeom>
            <a:solidFill>
              <a:srgbClr val="FFFFFF"/>
            </a:solidFill>
            <a:ln w="9525">
              <a:noFill/>
              <a:miter lim="800000"/>
              <a:headEnd/>
              <a:tailEnd/>
            </a:ln>
          </p:spPr>
          <p:txBody>
            <a:bodyPr/>
            <a:lstStyle/>
            <a:p>
              <a:endParaRPr lang="en-US"/>
            </a:p>
          </p:txBody>
        </p:sp>
        <p:sp>
          <p:nvSpPr>
            <p:cNvPr id="425009" name="Rectangle 49"/>
            <p:cNvSpPr>
              <a:spLocks noChangeArrowheads="1"/>
            </p:cNvSpPr>
            <p:nvPr/>
          </p:nvSpPr>
          <p:spPr bwMode="auto">
            <a:xfrm>
              <a:off x="2198" y="2443"/>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(T.E.2.1 )</a:t>
              </a:r>
              <a:endParaRPr lang="en-US" sz="1800" b="0"/>
            </a:p>
          </p:txBody>
        </p:sp>
        <p:sp>
          <p:nvSpPr>
            <p:cNvPr id="425010" name="Freeform 50"/>
            <p:cNvSpPr>
              <a:spLocks/>
            </p:cNvSpPr>
            <p:nvPr/>
          </p:nvSpPr>
          <p:spPr bwMode="auto">
            <a:xfrm>
              <a:off x="1044" y="2587"/>
              <a:ext cx="2454" cy="61"/>
            </a:xfrm>
            <a:custGeom>
              <a:avLst/>
              <a:gdLst/>
              <a:ahLst/>
              <a:cxnLst>
                <a:cxn ang="0">
                  <a:pos x="0" y="61"/>
                </a:cxn>
                <a:cxn ang="0">
                  <a:pos x="491" y="36"/>
                </a:cxn>
                <a:cxn ang="0">
                  <a:pos x="982" y="18"/>
                </a:cxn>
                <a:cxn ang="0">
                  <a:pos x="1473" y="6"/>
                </a:cxn>
                <a:cxn ang="0">
                  <a:pos x="1963" y="0"/>
                </a:cxn>
                <a:cxn ang="0">
                  <a:pos x="2454" y="1"/>
                </a:cxn>
              </a:cxnLst>
              <a:rect l="0" t="0" r="r" b="b"/>
              <a:pathLst>
                <a:path w="2454" h="61">
                  <a:moveTo>
                    <a:pt x="0" y="61"/>
                  </a:moveTo>
                  <a:lnTo>
                    <a:pt x="491" y="36"/>
                  </a:lnTo>
                  <a:lnTo>
                    <a:pt x="982" y="18"/>
                  </a:lnTo>
                  <a:lnTo>
                    <a:pt x="1473" y="6"/>
                  </a:lnTo>
                  <a:lnTo>
                    <a:pt x="1963" y="0"/>
                  </a:lnTo>
                  <a:lnTo>
                    <a:pt x="2454" y="1"/>
                  </a:lnTo>
                </a:path>
              </a:pathLst>
            </a:custGeom>
            <a:noFill/>
            <a:ln w="3175">
              <a:solidFill>
                <a:srgbClr val="000000"/>
              </a:solidFill>
              <a:prstDash val="solid"/>
              <a:round/>
              <a:headEnd/>
              <a:tailEnd/>
            </a:ln>
          </p:spPr>
          <p:txBody>
            <a:bodyPr/>
            <a:lstStyle/>
            <a:p>
              <a:endParaRPr lang="en-US"/>
            </a:p>
          </p:txBody>
        </p:sp>
        <p:sp>
          <p:nvSpPr>
            <p:cNvPr id="425011" name="Freeform 51"/>
            <p:cNvSpPr>
              <a:spLocks/>
            </p:cNvSpPr>
            <p:nvPr/>
          </p:nvSpPr>
          <p:spPr bwMode="auto">
            <a:xfrm>
              <a:off x="1011" y="2628"/>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5012" name="Rectangle 52"/>
            <p:cNvSpPr>
              <a:spLocks noChangeArrowheads="1"/>
            </p:cNvSpPr>
            <p:nvPr/>
          </p:nvSpPr>
          <p:spPr bwMode="auto">
            <a:xfrm>
              <a:off x="1177" y="2563"/>
              <a:ext cx="913" cy="110"/>
            </a:xfrm>
            <a:prstGeom prst="rect">
              <a:avLst/>
            </a:prstGeom>
            <a:solidFill>
              <a:srgbClr val="FFFFFF"/>
            </a:solidFill>
            <a:ln w="9525">
              <a:noFill/>
              <a:miter lim="800000"/>
              <a:headEnd/>
              <a:tailEnd/>
            </a:ln>
          </p:spPr>
          <p:txBody>
            <a:bodyPr/>
            <a:lstStyle/>
            <a:p>
              <a:endParaRPr lang="en-US"/>
            </a:p>
          </p:txBody>
        </p:sp>
        <p:sp>
          <p:nvSpPr>
            <p:cNvPr id="425013" name="Rectangle 53"/>
            <p:cNvSpPr>
              <a:spLocks noChangeArrowheads="1"/>
            </p:cNvSpPr>
            <p:nvPr/>
          </p:nvSpPr>
          <p:spPr bwMode="auto">
            <a:xfrm>
              <a:off x="1182" y="2567"/>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T.E.2.2 )</a:t>
              </a:r>
              <a:endParaRPr lang="en-US" sz="1800" b="0"/>
            </a:p>
          </p:txBody>
        </p:sp>
        <p:sp>
          <p:nvSpPr>
            <p:cNvPr id="425014" name="Freeform 54"/>
            <p:cNvSpPr>
              <a:spLocks/>
            </p:cNvSpPr>
            <p:nvPr/>
          </p:nvSpPr>
          <p:spPr bwMode="auto">
            <a:xfrm>
              <a:off x="1011" y="2713"/>
              <a:ext cx="2454" cy="59"/>
            </a:xfrm>
            <a:custGeom>
              <a:avLst/>
              <a:gdLst/>
              <a:ahLst/>
              <a:cxnLst>
                <a:cxn ang="0">
                  <a:pos x="0" y="0"/>
                </a:cxn>
                <a:cxn ang="0">
                  <a:pos x="614" y="4"/>
                </a:cxn>
                <a:cxn ang="0">
                  <a:pos x="1227" y="18"/>
                </a:cxn>
                <a:cxn ang="0">
                  <a:pos x="1840" y="36"/>
                </a:cxn>
                <a:cxn ang="0">
                  <a:pos x="2454" y="59"/>
                </a:cxn>
              </a:cxnLst>
              <a:rect l="0" t="0" r="r" b="b"/>
              <a:pathLst>
                <a:path w="2454" h="59">
                  <a:moveTo>
                    <a:pt x="0" y="0"/>
                  </a:moveTo>
                  <a:lnTo>
                    <a:pt x="614" y="4"/>
                  </a:lnTo>
                  <a:lnTo>
                    <a:pt x="1227" y="18"/>
                  </a:lnTo>
                  <a:lnTo>
                    <a:pt x="1840" y="36"/>
                  </a:lnTo>
                  <a:lnTo>
                    <a:pt x="2454" y="59"/>
                  </a:lnTo>
                </a:path>
              </a:pathLst>
            </a:custGeom>
            <a:noFill/>
            <a:ln w="3175">
              <a:solidFill>
                <a:srgbClr val="000000"/>
              </a:solidFill>
              <a:prstDash val="solid"/>
              <a:round/>
              <a:headEnd/>
              <a:tailEnd/>
            </a:ln>
          </p:spPr>
          <p:txBody>
            <a:bodyPr/>
            <a:lstStyle/>
            <a:p>
              <a:endParaRPr lang="en-US"/>
            </a:p>
          </p:txBody>
        </p:sp>
        <p:sp>
          <p:nvSpPr>
            <p:cNvPr id="425015" name="Freeform 55"/>
            <p:cNvSpPr>
              <a:spLocks/>
            </p:cNvSpPr>
            <p:nvPr/>
          </p:nvSpPr>
          <p:spPr bwMode="auto">
            <a:xfrm>
              <a:off x="3460" y="2754"/>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16" name="Rectangle 56"/>
            <p:cNvSpPr>
              <a:spLocks noChangeArrowheads="1"/>
            </p:cNvSpPr>
            <p:nvPr/>
          </p:nvSpPr>
          <p:spPr bwMode="auto">
            <a:xfrm>
              <a:off x="2193" y="2688"/>
              <a:ext cx="995" cy="109"/>
            </a:xfrm>
            <a:prstGeom prst="rect">
              <a:avLst/>
            </a:prstGeom>
            <a:solidFill>
              <a:srgbClr val="FFFFFF"/>
            </a:solidFill>
            <a:ln w="9525">
              <a:noFill/>
              <a:miter lim="800000"/>
              <a:headEnd/>
              <a:tailEnd/>
            </a:ln>
          </p:spPr>
          <p:txBody>
            <a:bodyPr/>
            <a:lstStyle/>
            <a:p>
              <a:endParaRPr lang="en-US"/>
            </a:p>
          </p:txBody>
        </p:sp>
        <p:sp>
          <p:nvSpPr>
            <p:cNvPr id="425017" name="Rectangle 57"/>
            <p:cNvSpPr>
              <a:spLocks noChangeArrowheads="1"/>
            </p:cNvSpPr>
            <p:nvPr/>
          </p:nvSpPr>
          <p:spPr bwMode="auto">
            <a:xfrm>
              <a:off x="2198" y="2691"/>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(T.E.2.2 )</a:t>
              </a:r>
              <a:endParaRPr lang="en-US" sz="1800" b="0"/>
            </a:p>
          </p:txBody>
        </p:sp>
        <p:sp>
          <p:nvSpPr>
            <p:cNvPr id="425018" name="Freeform 58"/>
            <p:cNvSpPr>
              <a:spLocks/>
            </p:cNvSpPr>
            <p:nvPr/>
          </p:nvSpPr>
          <p:spPr bwMode="auto">
            <a:xfrm>
              <a:off x="1044" y="2835"/>
              <a:ext cx="2454" cy="62"/>
            </a:xfrm>
            <a:custGeom>
              <a:avLst/>
              <a:gdLst/>
              <a:ahLst/>
              <a:cxnLst>
                <a:cxn ang="0">
                  <a:pos x="0" y="62"/>
                </a:cxn>
                <a:cxn ang="0">
                  <a:pos x="491" y="37"/>
                </a:cxn>
                <a:cxn ang="0">
                  <a:pos x="982" y="18"/>
                </a:cxn>
                <a:cxn ang="0">
                  <a:pos x="1473" y="7"/>
                </a:cxn>
                <a:cxn ang="0">
                  <a:pos x="1963" y="0"/>
                </a:cxn>
                <a:cxn ang="0">
                  <a:pos x="2454" y="2"/>
                </a:cxn>
              </a:cxnLst>
              <a:rect l="0" t="0" r="r" b="b"/>
              <a:pathLst>
                <a:path w="2454" h="62">
                  <a:moveTo>
                    <a:pt x="0" y="62"/>
                  </a:moveTo>
                  <a:lnTo>
                    <a:pt x="491" y="37"/>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5019" name="Freeform 59"/>
            <p:cNvSpPr>
              <a:spLocks/>
            </p:cNvSpPr>
            <p:nvPr/>
          </p:nvSpPr>
          <p:spPr bwMode="auto">
            <a:xfrm>
              <a:off x="1011" y="2877"/>
              <a:ext cx="40" cy="38"/>
            </a:xfrm>
            <a:custGeom>
              <a:avLst/>
              <a:gdLst/>
              <a:ahLst/>
              <a:cxnLst>
                <a:cxn ang="0">
                  <a:pos x="37" y="0"/>
                </a:cxn>
                <a:cxn ang="0">
                  <a:pos x="0" y="21"/>
                </a:cxn>
                <a:cxn ang="0">
                  <a:pos x="40" y="38"/>
                </a:cxn>
                <a:cxn ang="0">
                  <a:pos x="37" y="0"/>
                </a:cxn>
              </a:cxnLst>
              <a:rect l="0" t="0" r="r" b="b"/>
              <a:pathLst>
                <a:path w="40" h="38">
                  <a:moveTo>
                    <a:pt x="37" y="0"/>
                  </a:moveTo>
                  <a:lnTo>
                    <a:pt x="0" y="21"/>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5020" name="Rectangle 60"/>
            <p:cNvSpPr>
              <a:spLocks noChangeArrowheads="1"/>
            </p:cNvSpPr>
            <p:nvPr/>
          </p:nvSpPr>
          <p:spPr bwMode="auto">
            <a:xfrm>
              <a:off x="1177" y="2812"/>
              <a:ext cx="913" cy="109"/>
            </a:xfrm>
            <a:prstGeom prst="rect">
              <a:avLst/>
            </a:prstGeom>
            <a:solidFill>
              <a:srgbClr val="FFFFFF"/>
            </a:solidFill>
            <a:ln w="9525">
              <a:noFill/>
              <a:miter lim="800000"/>
              <a:headEnd/>
              <a:tailEnd/>
            </a:ln>
          </p:spPr>
          <p:txBody>
            <a:bodyPr/>
            <a:lstStyle/>
            <a:p>
              <a:endParaRPr lang="en-US"/>
            </a:p>
          </p:txBody>
        </p:sp>
        <p:sp>
          <p:nvSpPr>
            <p:cNvPr id="425021" name="Rectangle 61"/>
            <p:cNvSpPr>
              <a:spLocks noChangeArrowheads="1"/>
            </p:cNvSpPr>
            <p:nvPr/>
          </p:nvSpPr>
          <p:spPr bwMode="auto">
            <a:xfrm>
              <a:off x="1182" y="2816"/>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T.E.3.1 )</a:t>
              </a:r>
              <a:endParaRPr lang="en-US" sz="1800" b="0"/>
            </a:p>
          </p:txBody>
        </p:sp>
        <p:sp>
          <p:nvSpPr>
            <p:cNvPr id="425022" name="Freeform 62"/>
            <p:cNvSpPr>
              <a:spLocks/>
            </p:cNvSpPr>
            <p:nvPr/>
          </p:nvSpPr>
          <p:spPr bwMode="auto">
            <a:xfrm>
              <a:off x="1011" y="2961"/>
              <a:ext cx="2454" cy="60"/>
            </a:xfrm>
            <a:custGeom>
              <a:avLst/>
              <a:gdLst/>
              <a:ahLst/>
              <a:cxnLst>
                <a:cxn ang="0">
                  <a:pos x="0" y="0"/>
                </a:cxn>
                <a:cxn ang="0">
                  <a:pos x="614" y="5"/>
                </a:cxn>
                <a:cxn ang="0">
                  <a:pos x="1227" y="18"/>
                </a:cxn>
                <a:cxn ang="0">
                  <a:pos x="1840" y="37"/>
                </a:cxn>
                <a:cxn ang="0">
                  <a:pos x="2454" y="60"/>
                </a:cxn>
              </a:cxnLst>
              <a:rect l="0" t="0" r="r" b="b"/>
              <a:pathLst>
                <a:path w="2454" h="60">
                  <a:moveTo>
                    <a:pt x="0" y="0"/>
                  </a:moveTo>
                  <a:lnTo>
                    <a:pt x="614" y="5"/>
                  </a:lnTo>
                  <a:lnTo>
                    <a:pt x="1227" y="18"/>
                  </a:lnTo>
                  <a:lnTo>
                    <a:pt x="1840" y="37"/>
                  </a:lnTo>
                  <a:lnTo>
                    <a:pt x="2454" y="60"/>
                  </a:lnTo>
                </a:path>
              </a:pathLst>
            </a:custGeom>
            <a:noFill/>
            <a:ln w="3175">
              <a:solidFill>
                <a:srgbClr val="000000"/>
              </a:solidFill>
              <a:prstDash val="solid"/>
              <a:round/>
              <a:headEnd/>
              <a:tailEnd/>
            </a:ln>
          </p:spPr>
          <p:txBody>
            <a:bodyPr/>
            <a:lstStyle/>
            <a:p>
              <a:endParaRPr lang="en-US"/>
            </a:p>
          </p:txBody>
        </p:sp>
        <p:sp>
          <p:nvSpPr>
            <p:cNvPr id="425023" name="Freeform 63"/>
            <p:cNvSpPr>
              <a:spLocks/>
            </p:cNvSpPr>
            <p:nvPr/>
          </p:nvSpPr>
          <p:spPr bwMode="auto">
            <a:xfrm>
              <a:off x="3460" y="3003"/>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24" name="Rectangle 64"/>
            <p:cNvSpPr>
              <a:spLocks noChangeArrowheads="1"/>
            </p:cNvSpPr>
            <p:nvPr/>
          </p:nvSpPr>
          <p:spPr bwMode="auto">
            <a:xfrm>
              <a:off x="2193" y="2936"/>
              <a:ext cx="995" cy="110"/>
            </a:xfrm>
            <a:prstGeom prst="rect">
              <a:avLst/>
            </a:prstGeom>
            <a:solidFill>
              <a:srgbClr val="FFFFFF"/>
            </a:solidFill>
            <a:ln w="9525">
              <a:noFill/>
              <a:miter lim="800000"/>
              <a:headEnd/>
              <a:tailEnd/>
            </a:ln>
          </p:spPr>
          <p:txBody>
            <a:bodyPr/>
            <a:lstStyle/>
            <a:p>
              <a:endParaRPr lang="en-US"/>
            </a:p>
          </p:txBody>
        </p:sp>
        <p:sp>
          <p:nvSpPr>
            <p:cNvPr id="425025" name="Rectangle 65"/>
            <p:cNvSpPr>
              <a:spLocks noChangeArrowheads="1"/>
            </p:cNvSpPr>
            <p:nvPr/>
          </p:nvSpPr>
          <p:spPr bwMode="auto">
            <a:xfrm>
              <a:off x="2198" y="2940"/>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(T.E.3.1 )</a:t>
              </a:r>
              <a:endParaRPr lang="en-US" sz="1800" b="0"/>
            </a:p>
          </p:txBody>
        </p:sp>
        <p:sp>
          <p:nvSpPr>
            <p:cNvPr id="425026" name="Freeform 66"/>
            <p:cNvSpPr>
              <a:spLocks/>
            </p:cNvSpPr>
            <p:nvPr/>
          </p:nvSpPr>
          <p:spPr bwMode="auto">
            <a:xfrm>
              <a:off x="1044" y="3084"/>
              <a:ext cx="2454" cy="61"/>
            </a:xfrm>
            <a:custGeom>
              <a:avLst/>
              <a:gdLst/>
              <a:ahLst/>
              <a:cxnLst>
                <a:cxn ang="0">
                  <a:pos x="0" y="61"/>
                </a:cxn>
                <a:cxn ang="0">
                  <a:pos x="491" y="36"/>
                </a:cxn>
                <a:cxn ang="0">
                  <a:pos x="982" y="18"/>
                </a:cxn>
                <a:cxn ang="0">
                  <a:pos x="1473" y="7"/>
                </a:cxn>
                <a:cxn ang="0">
                  <a:pos x="1963" y="0"/>
                </a:cxn>
                <a:cxn ang="0">
                  <a:pos x="2454" y="2"/>
                </a:cxn>
              </a:cxnLst>
              <a:rect l="0" t="0" r="r" b="b"/>
              <a:pathLst>
                <a:path w="2454" h="61">
                  <a:moveTo>
                    <a:pt x="0" y="61"/>
                  </a:moveTo>
                  <a:lnTo>
                    <a:pt x="491" y="36"/>
                  </a:lnTo>
                  <a:lnTo>
                    <a:pt x="982" y="18"/>
                  </a:lnTo>
                  <a:lnTo>
                    <a:pt x="1473" y="7"/>
                  </a:lnTo>
                  <a:lnTo>
                    <a:pt x="1963" y="0"/>
                  </a:lnTo>
                  <a:lnTo>
                    <a:pt x="2454" y="2"/>
                  </a:lnTo>
                </a:path>
              </a:pathLst>
            </a:custGeom>
            <a:noFill/>
            <a:ln w="3175">
              <a:solidFill>
                <a:srgbClr val="000000"/>
              </a:solidFill>
              <a:prstDash val="solid"/>
              <a:round/>
              <a:headEnd/>
              <a:tailEnd/>
            </a:ln>
          </p:spPr>
          <p:txBody>
            <a:bodyPr/>
            <a:lstStyle/>
            <a:p>
              <a:endParaRPr lang="en-US"/>
            </a:p>
          </p:txBody>
        </p:sp>
        <p:sp>
          <p:nvSpPr>
            <p:cNvPr id="425027" name="Freeform 67"/>
            <p:cNvSpPr>
              <a:spLocks/>
            </p:cNvSpPr>
            <p:nvPr/>
          </p:nvSpPr>
          <p:spPr bwMode="auto">
            <a:xfrm>
              <a:off x="1011" y="3125"/>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5028" name="Rectangle 68"/>
            <p:cNvSpPr>
              <a:spLocks noChangeArrowheads="1"/>
            </p:cNvSpPr>
            <p:nvPr/>
          </p:nvSpPr>
          <p:spPr bwMode="auto">
            <a:xfrm>
              <a:off x="1177" y="3061"/>
              <a:ext cx="913" cy="109"/>
            </a:xfrm>
            <a:prstGeom prst="rect">
              <a:avLst/>
            </a:prstGeom>
            <a:solidFill>
              <a:srgbClr val="FFFFFF"/>
            </a:solidFill>
            <a:ln w="9525">
              <a:noFill/>
              <a:miter lim="800000"/>
              <a:headEnd/>
              <a:tailEnd/>
            </a:ln>
          </p:spPr>
          <p:txBody>
            <a:bodyPr/>
            <a:lstStyle/>
            <a:p>
              <a:endParaRPr lang="en-US"/>
            </a:p>
          </p:txBody>
        </p:sp>
        <p:sp>
          <p:nvSpPr>
            <p:cNvPr id="425029" name="Rectangle 69"/>
            <p:cNvSpPr>
              <a:spLocks noChangeArrowheads="1"/>
            </p:cNvSpPr>
            <p:nvPr/>
          </p:nvSpPr>
          <p:spPr bwMode="auto">
            <a:xfrm>
              <a:off x="1182" y="3064"/>
              <a:ext cx="86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T.E.3.2 )</a:t>
              </a:r>
              <a:endParaRPr lang="en-US" sz="1800" b="0"/>
            </a:p>
          </p:txBody>
        </p:sp>
        <p:sp>
          <p:nvSpPr>
            <p:cNvPr id="425030" name="Freeform 70"/>
            <p:cNvSpPr>
              <a:spLocks/>
            </p:cNvSpPr>
            <p:nvPr/>
          </p:nvSpPr>
          <p:spPr bwMode="auto">
            <a:xfrm>
              <a:off x="1011" y="3210"/>
              <a:ext cx="2454" cy="60"/>
            </a:xfrm>
            <a:custGeom>
              <a:avLst/>
              <a:gdLst/>
              <a:ahLst/>
              <a:cxnLst>
                <a:cxn ang="0">
                  <a:pos x="0" y="0"/>
                </a:cxn>
                <a:cxn ang="0">
                  <a:pos x="614" y="5"/>
                </a:cxn>
                <a:cxn ang="0">
                  <a:pos x="1227" y="18"/>
                </a:cxn>
                <a:cxn ang="0">
                  <a:pos x="1840" y="36"/>
                </a:cxn>
                <a:cxn ang="0">
                  <a:pos x="2454" y="60"/>
                </a:cxn>
              </a:cxnLst>
              <a:rect l="0" t="0" r="r" b="b"/>
              <a:pathLst>
                <a:path w="2454" h="60">
                  <a:moveTo>
                    <a:pt x="0" y="0"/>
                  </a:moveTo>
                  <a:lnTo>
                    <a:pt x="614" y="5"/>
                  </a:lnTo>
                  <a:lnTo>
                    <a:pt x="1227" y="18"/>
                  </a:lnTo>
                  <a:lnTo>
                    <a:pt x="1840" y="36"/>
                  </a:lnTo>
                  <a:lnTo>
                    <a:pt x="2454" y="60"/>
                  </a:lnTo>
                </a:path>
              </a:pathLst>
            </a:custGeom>
            <a:noFill/>
            <a:ln w="3175">
              <a:solidFill>
                <a:srgbClr val="000000"/>
              </a:solidFill>
              <a:prstDash val="solid"/>
              <a:round/>
              <a:headEnd/>
              <a:tailEnd/>
            </a:ln>
          </p:spPr>
          <p:txBody>
            <a:bodyPr/>
            <a:lstStyle/>
            <a:p>
              <a:endParaRPr lang="en-US"/>
            </a:p>
          </p:txBody>
        </p:sp>
        <p:sp>
          <p:nvSpPr>
            <p:cNvPr id="425031" name="Freeform 71"/>
            <p:cNvSpPr>
              <a:spLocks/>
            </p:cNvSpPr>
            <p:nvPr/>
          </p:nvSpPr>
          <p:spPr bwMode="auto">
            <a:xfrm>
              <a:off x="3460" y="3251"/>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32" name="Rectangle 72"/>
            <p:cNvSpPr>
              <a:spLocks noChangeArrowheads="1"/>
            </p:cNvSpPr>
            <p:nvPr/>
          </p:nvSpPr>
          <p:spPr bwMode="auto">
            <a:xfrm>
              <a:off x="2193" y="3185"/>
              <a:ext cx="995" cy="109"/>
            </a:xfrm>
            <a:prstGeom prst="rect">
              <a:avLst/>
            </a:prstGeom>
            <a:solidFill>
              <a:srgbClr val="FFFFFF"/>
            </a:solidFill>
            <a:ln w="9525">
              <a:noFill/>
              <a:miter lim="800000"/>
              <a:headEnd/>
              <a:tailEnd/>
            </a:ln>
          </p:spPr>
          <p:txBody>
            <a:bodyPr/>
            <a:lstStyle/>
            <a:p>
              <a:endParaRPr lang="en-US"/>
            </a:p>
          </p:txBody>
        </p:sp>
        <p:sp>
          <p:nvSpPr>
            <p:cNvPr id="425033" name="Rectangle 73"/>
            <p:cNvSpPr>
              <a:spLocks noChangeArrowheads="1"/>
            </p:cNvSpPr>
            <p:nvPr/>
          </p:nvSpPr>
          <p:spPr bwMode="auto">
            <a:xfrm>
              <a:off x="2198" y="3189"/>
              <a:ext cx="942"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(T.E.3.2 )</a:t>
              </a:r>
              <a:endParaRPr lang="en-US" sz="1800" b="0"/>
            </a:p>
          </p:txBody>
        </p:sp>
        <p:sp>
          <p:nvSpPr>
            <p:cNvPr id="425034" name="Freeform 74"/>
            <p:cNvSpPr>
              <a:spLocks/>
            </p:cNvSpPr>
            <p:nvPr/>
          </p:nvSpPr>
          <p:spPr bwMode="auto">
            <a:xfrm>
              <a:off x="1044" y="3329"/>
              <a:ext cx="2454" cy="65"/>
            </a:xfrm>
            <a:custGeom>
              <a:avLst/>
              <a:gdLst/>
              <a:ahLst/>
              <a:cxnLst>
                <a:cxn ang="0">
                  <a:pos x="0" y="65"/>
                </a:cxn>
                <a:cxn ang="0">
                  <a:pos x="410" y="40"/>
                </a:cxn>
                <a:cxn ang="0">
                  <a:pos x="818" y="22"/>
                </a:cxn>
                <a:cxn ang="0">
                  <a:pos x="1227" y="9"/>
                </a:cxn>
                <a:cxn ang="0">
                  <a:pos x="1637" y="2"/>
                </a:cxn>
                <a:cxn ang="0">
                  <a:pos x="2045" y="0"/>
                </a:cxn>
                <a:cxn ang="0">
                  <a:pos x="2454" y="5"/>
                </a:cxn>
              </a:cxnLst>
              <a:rect l="0" t="0" r="r" b="b"/>
              <a:pathLst>
                <a:path w="2454" h="65">
                  <a:moveTo>
                    <a:pt x="0" y="65"/>
                  </a:moveTo>
                  <a:lnTo>
                    <a:pt x="410" y="40"/>
                  </a:lnTo>
                  <a:lnTo>
                    <a:pt x="818" y="22"/>
                  </a:lnTo>
                  <a:lnTo>
                    <a:pt x="1227" y="9"/>
                  </a:lnTo>
                  <a:lnTo>
                    <a:pt x="1637" y="2"/>
                  </a:lnTo>
                  <a:lnTo>
                    <a:pt x="2045" y="0"/>
                  </a:lnTo>
                  <a:lnTo>
                    <a:pt x="2454" y="5"/>
                  </a:lnTo>
                </a:path>
              </a:pathLst>
            </a:custGeom>
            <a:noFill/>
            <a:ln w="3175">
              <a:solidFill>
                <a:srgbClr val="000000"/>
              </a:solidFill>
              <a:prstDash val="solid"/>
              <a:round/>
              <a:headEnd/>
              <a:tailEnd/>
            </a:ln>
          </p:spPr>
          <p:txBody>
            <a:bodyPr/>
            <a:lstStyle/>
            <a:p>
              <a:endParaRPr lang="en-US"/>
            </a:p>
          </p:txBody>
        </p:sp>
        <p:sp>
          <p:nvSpPr>
            <p:cNvPr id="425035" name="Freeform 75"/>
            <p:cNvSpPr>
              <a:spLocks/>
            </p:cNvSpPr>
            <p:nvPr/>
          </p:nvSpPr>
          <p:spPr bwMode="auto">
            <a:xfrm>
              <a:off x="1011" y="3374"/>
              <a:ext cx="40" cy="38"/>
            </a:xfrm>
            <a:custGeom>
              <a:avLst/>
              <a:gdLst/>
              <a:ahLst/>
              <a:cxnLst>
                <a:cxn ang="0">
                  <a:pos x="37" y="0"/>
                </a:cxn>
                <a:cxn ang="0">
                  <a:pos x="0" y="22"/>
                </a:cxn>
                <a:cxn ang="0">
                  <a:pos x="40" y="38"/>
                </a:cxn>
                <a:cxn ang="0">
                  <a:pos x="37" y="0"/>
                </a:cxn>
              </a:cxnLst>
              <a:rect l="0" t="0" r="r" b="b"/>
              <a:pathLst>
                <a:path w="40" h="38">
                  <a:moveTo>
                    <a:pt x="37" y="0"/>
                  </a:moveTo>
                  <a:lnTo>
                    <a:pt x="0" y="22"/>
                  </a:lnTo>
                  <a:lnTo>
                    <a:pt x="40" y="38"/>
                  </a:lnTo>
                  <a:lnTo>
                    <a:pt x="37" y="0"/>
                  </a:lnTo>
                  <a:close/>
                </a:path>
              </a:pathLst>
            </a:custGeom>
            <a:solidFill>
              <a:srgbClr val="000000"/>
            </a:solidFill>
            <a:ln w="3175">
              <a:solidFill>
                <a:srgbClr val="000000"/>
              </a:solidFill>
              <a:prstDash val="solid"/>
              <a:round/>
              <a:headEnd/>
              <a:tailEnd/>
            </a:ln>
          </p:spPr>
          <p:txBody>
            <a:bodyPr/>
            <a:lstStyle/>
            <a:p>
              <a:endParaRPr lang="en-US"/>
            </a:p>
          </p:txBody>
        </p:sp>
        <p:sp>
          <p:nvSpPr>
            <p:cNvPr id="425036" name="Rectangle 76"/>
            <p:cNvSpPr>
              <a:spLocks noChangeArrowheads="1"/>
            </p:cNvSpPr>
            <p:nvPr/>
          </p:nvSpPr>
          <p:spPr bwMode="auto">
            <a:xfrm>
              <a:off x="1192" y="3309"/>
              <a:ext cx="696" cy="110"/>
            </a:xfrm>
            <a:prstGeom prst="rect">
              <a:avLst/>
            </a:prstGeom>
            <a:solidFill>
              <a:srgbClr val="FFFFFF"/>
            </a:solidFill>
            <a:ln w="9525">
              <a:noFill/>
              <a:miter lim="800000"/>
              <a:headEnd/>
              <a:tailEnd/>
            </a:ln>
          </p:spPr>
          <p:txBody>
            <a:bodyPr/>
            <a:lstStyle/>
            <a:p>
              <a:endParaRPr lang="en-US"/>
            </a:p>
          </p:txBody>
        </p:sp>
        <p:sp>
          <p:nvSpPr>
            <p:cNvPr id="425037" name="Rectangle 77"/>
            <p:cNvSpPr>
              <a:spLocks noChangeArrowheads="1"/>
            </p:cNvSpPr>
            <p:nvPr/>
          </p:nvSpPr>
          <p:spPr bwMode="auto">
            <a:xfrm>
              <a:off x="1197" y="3313"/>
              <a:ext cx="655"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Z )</a:t>
              </a:r>
              <a:endParaRPr lang="en-US" sz="1800" b="0"/>
            </a:p>
          </p:txBody>
        </p:sp>
        <p:sp>
          <p:nvSpPr>
            <p:cNvPr id="425038" name="Freeform 78"/>
            <p:cNvSpPr>
              <a:spLocks/>
            </p:cNvSpPr>
            <p:nvPr/>
          </p:nvSpPr>
          <p:spPr bwMode="auto">
            <a:xfrm>
              <a:off x="1011" y="3459"/>
              <a:ext cx="2454" cy="59"/>
            </a:xfrm>
            <a:custGeom>
              <a:avLst/>
              <a:gdLst/>
              <a:ahLst/>
              <a:cxnLst>
                <a:cxn ang="0">
                  <a:pos x="0" y="0"/>
                </a:cxn>
                <a:cxn ang="0">
                  <a:pos x="614" y="8"/>
                </a:cxn>
                <a:cxn ang="0">
                  <a:pos x="1227" y="21"/>
                </a:cxn>
                <a:cxn ang="0">
                  <a:pos x="1840" y="38"/>
                </a:cxn>
                <a:cxn ang="0">
                  <a:pos x="2454" y="59"/>
                </a:cxn>
              </a:cxnLst>
              <a:rect l="0" t="0" r="r" b="b"/>
              <a:pathLst>
                <a:path w="2454" h="59">
                  <a:moveTo>
                    <a:pt x="0" y="0"/>
                  </a:moveTo>
                  <a:lnTo>
                    <a:pt x="614" y="8"/>
                  </a:lnTo>
                  <a:lnTo>
                    <a:pt x="1227" y="21"/>
                  </a:lnTo>
                  <a:lnTo>
                    <a:pt x="1840" y="38"/>
                  </a:lnTo>
                  <a:lnTo>
                    <a:pt x="2454" y="59"/>
                  </a:lnTo>
                </a:path>
              </a:pathLst>
            </a:custGeom>
            <a:noFill/>
            <a:ln w="3175">
              <a:solidFill>
                <a:srgbClr val="000000"/>
              </a:solidFill>
              <a:prstDash val="solid"/>
              <a:round/>
              <a:headEnd/>
              <a:tailEnd/>
            </a:ln>
          </p:spPr>
          <p:txBody>
            <a:bodyPr/>
            <a:lstStyle/>
            <a:p>
              <a:endParaRPr lang="en-US"/>
            </a:p>
          </p:txBody>
        </p:sp>
        <p:sp>
          <p:nvSpPr>
            <p:cNvPr id="425039" name="Freeform 79"/>
            <p:cNvSpPr>
              <a:spLocks/>
            </p:cNvSpPr>
            <p:nvPr/>
          </p:nvSpPr>
          <p:spPr bwMode="auto">
            <a:xfrm>
              <a:off x="3460" y="3500"/>
              <a:ext cx="38" cy="38"/>
            </a:xfrm>
            <a:custGeom>
              <a:avLst/>
              <a:gdLst/>
              <a:ahLst/>
              <a:cxnLst>
                <a:cxn ang="0">
                  <a:pos x="2" y="0"/>
                </a:cxn>
                <a:cxn ang="0">
                  <a:pos x="38" y="20"/>
                </a:cxn>
                <a:cxn ang="0">
                  <a:pos x="0" y="38"/>
                </a:cxn>
                <a:cxn ang="0">
                  <a:pos x="2" y="0"/>
                </a:cxn>
              </a:cxnLst>
              <a:rect l="0" t="0" r="r" b="b"/>
              <a:pathLst>
                <a:path w="38" h="38">
                  <a:moveTo>
                    <a:pt x="2" y="0"/>
                  </a:moveTo>
                  <a:lnTo>
                    <a:pt x="38" y="20"/>
                  </a:lnTo>
                  <a:lnTo>
                    <a:pt x="0" y="38"/>
                  </a:lnTo>
                  <a:lnTo>
                    <a:pt x="2" y="0"/>
                  </a:lnTo>
                  <a:close/>
                </a:path>
              </a:pathLst>
            </a:custGeom>
            <a:solidFill>
              <a:srgbClr val="000000"/>
            </a:solidFill>
            <a:ln w="3175">
              <a:solidFill>
                <a:srgbClr val="000000"/>
              </a:solidFill>
              <a:prstDash val="solid"/>
              <a:round/>
              <a:headEnd/>
              <a:tailEnd/>
            </a:ln>
          </p:spPr>
          <p:txBody>
            <a:bodyPr/>
            <a:lstStyle/>
            <a:p>
              <a:endParaRPr lang="en-US"/>
            </a:p>
          </p:txBody>
        </p:sp>
        <p:sp>
          <p:nvSpPr>
            <p:cNvPr id="425040" name="Rectangle 80"/>
            <p:cNvSpPr>
              <a:spLocks noChangeArrowheads="1"/>
            </p:cNvSpPr>
            <p:nvPr/>
          </p:nvSpPr>
          <p:spPr bwMode="auto">
            <a:xfrm>
              <a:off x="2197" y="3434"/>
              <a:ext cx="800" cy="109"/>
            </a:xfrm>
            <a:prstGeom prst="rect">
              <a:avLst/>
            </a:prstGeom>
            <a:solidFill>
              <a:srgbClr val="FFFFFF"/>
            </a:solidFill>
            <a:ln w="9525">
              <a:noFill/>
              <a:miter lim="800000"/>
              <a:headEnd/>
              <a:tailEnd/>
            </a:ln>
          </p:spPr>
          <p:txBody>
            <a:bodyPr/>
            <a:lstStyle/>
            <a:p>
              <a:endParaRPr lang="en-US"/>
            </a:p>
          </p:txBody>
        </p:sp>
        <p:sp>
          <p:nvSpPr>
            <p:cNvPr id="425041" name="Rectangle 81"/>
            <p:cNvSpPr>
              <a:spLocks noChangeArrowheads="1"/>
            </p:cNvSpPr>
            <p:nvPr/>
          </p:nvSpPr>
          <p:spPr bwMode="auto">
            <a:xfrm>
              <a:off x="2202" y="3437"/>
              <a:ext cx="75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GetNextRequest ( Z )</a:t>
              </a:r>
              <a:endParaRPr lang="en-US" sz="1800" b="0"/>
            </a:p>
          </p:txBody>
        </p:sp>
        <p:sp>
          <p:nvSpPr>
            <p:cNvPr id="425042" name="Freeform 82"/>
            <p:cNvSpPr>
              <a:spLocks/>
            </p:cNvSpPr>
            <p:nvPr/>
          </p:nvSpPr>
          <p:spPr bwMode="auto">
            <a:xfrm>
              <a:off x="1044" y="3583"/>
              <a:ext cx="2454" cy="60"/>
            </a:xfrm>
            <a:custGeom>
              <a:avLst/>
              <a:gdLst/>
              <a:ahLst/>
              <a:cxnLst>
                <a:cxn ang="0">
                  <a:pos x="0" y="60"/>
                </a:cxn>
                <a:cxn ang="0">
                  <a:pos x="491" y="38"/>
                </a:cxn>
                <a:cxn ang="0">
                  <a:pos x="982" y="22"/>
                </a:cxn>
                <a:cxn ang="0">
                  <a:pos x="1473" y="10"/>
                </a:cxn>
                <a:cxn ang="0">
                  <a:pos x="1963" y="2"/>
                </a:cxn>
                <a:cxn ang="0">
                  <a:pos x="2454" y="0"/>
                </a:cxn>
              </a:cxnLst>
              <a:rect l="0" t="0" r="r" b="b"/>
              <a:pathLst>
                <a:path w="2454" h="60">
                  <a:moveTo>
                    <a:pt x="0" y="60"/>
                  </a:moveTo>
                  <a:lnTo>
                    <a:pt x="491" y="38"/>
                  </a:lnTo>
                  <a:lnTo>
                    <a:pt x="982" y="22"/>
                  </a:lnTo>
                  <a:lnTo>
                    <a:pt x="1473" y="10"/>
                  </a:lnTo>
                  <a:lnTo>
                    <a:pt x="1963" y="2"/>
                  </a:lnTo>
                  <a:lnTo>
                    <a:pt x="2454" y="0"/>
                  </a:lnTo>
                </a:path>
              </a:pathLst>
            </a:custGeom>
            <a:noFill/>
            <a:ln w="3175">
              <a:solidFill>
                <a:srgbClr val="000000"/>
              </a:solidFill>
              <a:prstDash val="solid"/>
              <a:round/>
              <a:headEnd/>
              <a:tailEnd/>
            </a:ln>
          </p:spPr>
          <p:txBody>
            <a:bodyPr/>
            <a:lstStyle/>
            <a:p>
              <a:endParaRPr lang="en-US"/>
            </a:p>
          </p:txBody>
        </p:sp>
        <p:sp>
          <p:nvSpPr>
            <p:cNvPr id="425043" name="Freeform 83"/>
            <p:cNvSpPr>
              <a:spLocks/>
            </p:cNvSpPr>
            <p:nvPr/>
          </p:nvSpPr>
          <p:spPr bwMode="auto">
            <a:xfrm>
              <a:off x="1011" y="3624"/>
              <a:ext cx="40" cy="39"/>
            </a:xfrm>
            <a:custGeom>
              <a:avLst/>
              <a:gdLst/>
              <a:ahLst/>
              <a:cxnLst>
                <a:cxn ang="0">
                  <a:pos x="38" y="0"/>
                </a:cxn>
                <a:cxn ang="0">
                  <a:pos x="0" y="20"/>
                </a:cxn>
                <a:cxn ang="0">
                  <a:pos x="40" y="39"/>
                </a:cxn>
                <a:cxn ang="0">
                  <a:pos x="38" y="0"/>
                </a:cxn>
              </a:cxnLst>
              <a:rect l="0" t="0" r="r" b="b"/>
              <a:pathLst>
                <a:path w="40" h="39">
                  <a:moveTo>
                    <a:pt x="38" y="0"/>
                  </a:moveTo>
                  <a:lnTo>
                    <a:pt x="0" y="20"/>
                  </a:lnTo>
                  <a:lnTo>
                    <a:pt x="40" y="39"/>
                  </a:lnTo>
                  <a:lnTo>
                    <a:pt x="38" y="0"/>
                  </a:lnTo>
                  <a:close/>
                </a:path>
              </a:pathLst>
            </a:custGeom>
            <a:solidFill>
              <a:srgbClr val="000000"/>
            </a:solidFill>
            <a:ln w="3175">
              <a:solidFill>
                <a:srgbClr val="000000"/>
              </a:solidFill>
              <a:prstDash val="solid"/>
              <a:round/>
              <a:headEnd/>
              <a:tailEnd/>
            </a:ln>
          </p:spPr>
          <p:txBody>
            <a:bodyPr/>
            <a:lstStyle/>
            <a:p>
              <a:endParaRPr lang="en-US"/>
            </a:p>
          </p:txBody>
        </p:sp>
        <p:sp>
          <p:nvSpPr>
            <p:cNvPr id="425044" name="Rectangle 84"/>
            <p:cNvSpPr>
              <a:spLocks noChangeArrowheads="1"/>
            </p:cNvSpPr>
            <p:nvPr/>
          </p:nvSpPr>
          <p:spPr bwMode="auto">
            <a:xfrm>
              <a:off x="1185" y="3558"/>
              <a:ext cx="1146" cy="110"/>
            </a:xfrm>
            <a:prstGeom prst="rect">
              <a:avLst/>
            </a:prstGeom>
            <a:solidFill>
              <a:srgbClr val="FFFFFF"/>
            </a:solidFill>
            <a:ln w="9525">
              <a:noFill/>
              <a:miter lim="800000"/>
              <a:headEnd/>
              <a:tailEnd/>
            </a:ln>
          </p:spPr>
          <p:txBody>
            <a:bodyPr/>
            <a:lstStyle/>
            <a:p>
              <a:endParaRPr lang="en-US"/>
            </a:p>
          </p:txBody>
        </p:sp>
        <p:sp>
          <p:nvSpPr>
            <p:cNvPr id="425045" name="Rectangle 85"/>
            <p:cNvSpPr>
              <a:spLocks noChangeArrowheads="1"/>
            </p:cNvSpPr>
            <p:nvPr/>
          </p:nvSpPr>
          <p:spPr bwMode="auto">
            <a:xfrm>
              <a:off x="1190" y="3562"/>
              <a:ext cx="10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GetResponse ( noSuchName )</a:t>
              </a:r>
              <a:endParaRPr lang="en-US" sz="1800" b="0"/>
            </a:p>
          </p:txBody>
        </p:sp>
        <p:sp>
          <p:nvSpPr>
            <p:cNvPr id="425046" name="Rectangle 86"/>
            <p:cNvSpPr>
              <a:spLocks noChangeArrowheads="1"/>
            </p:cNvSpPr>
            <p:nvPr/>
          </p:nvSpPr>
          <p:spPr bwMode="auto">
            <a:xfrm>
              <a:off x="718" y="792"/>
              <a:ext cx="621" cy="249"/>
            </a:xfrm>
            <a:prstGeom prst="rect">
              <a:avLst/>
            </a:prstGeom>
            <a:solidFill>
              <a:srgbClr val="FFFFFF"/>
            </a:solidFill>
            <a:ln w="3175">
              <a:solidFill>
                <a:srgbClr val="000000"/>
              </a:solidFill>
              <a:miter lim="800000"/>
              <a:headEnd/>
              <a:tailEnd/>
            </a:ln>
          </p:spPr>
          <p:txBody>
            <a:bodyPr/>
            <a:lstStyle/>
            <a:p>
              <a:endParaRPr lang="en-US"/>
            </a:p>
          </p:txBody>
        </p:sp>
        <p:sp>
          <p:nvSpPr>
            <p:cNvPr id="425047" name="Rectangle 87"/>
            <p:cNvSpPr>
              <a:spLocks noChangeArrowheads="1"/>
            </p:cNvSpPr>
            <p:nvPr/>
          </p:nvSpPr>
          <p:spPr bwMode="auto">
            <a:xfrm>
              <a:off x="864" y="816"/>
              <a:ext cx="314"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Manager</a:t>
              </a:r>
              <a:endParaRPr lang="en-US" sz="1800" b="0"/>
            </a:p>
          </p:txBody>
        </p:sp>
        <p:sp>
          <p:nvSpPr>
            <p:cNvPr id="425048" name="Rectangle 88"/>
            <p:cNvSpPr>
              <a:spLocks noChangeArrowheads="1"/>
            </p:cNvSpPr>
            <p:nvPr/>
          </p:nvSpPr>
          <p:spPr bwMode="auto">
            <a:xfrm>
              <a:off x="878" y="915"/>
              <a:ext cx="2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sp>
          <p:nvSpPr>
            <p:cNvPr id="425049" name="Rectangle 89"/>
            <p:cNvSpPr>
              <a:spLocks noChangeArrowheads="1"/>
            </p:cNvSpPr>
            <p:nvPr/>
          </p:nvSpPr>
          <p:spPr bwMode="auto">
            <a:xfrm>
              <a:off x="3203" y="789"/>
              <a:ext cx="622" cy="249"/>
            </a:xfrm>
            <a:prstGeom prst="rect">
              <a:avLst/>
            </a:prstGeom>
            <a:solidFill>
              <a:srgbClr val="FFFFFF"/>
            </a:solidFill>
            <a:ln w="3175">
              <a:solidFill>
                <a:srgbClr val="000000"/>
              </a:solidFill>
              <a:miter lim="800000"/>
              <a:headEnd/>
              <a:tailEnd/>
            </a:ln>
          </p:spPr>
          <p:txBody>
            <a:bodyPr/>
            <a:lstStyle/>
            <a:p>
              <a:endParaRPr lang="en-US"/>
            </a:p>
          </p:txBody>
        </p:sp>
        <p:sp>
          <p:nvSpPr>
            <p:cNvPr id="425050" name="Rectangle 90"/>
            <p:cNvSpPr>
              <a:spLocks noChangeArrowheads="1"/>
            </p:cNvSpPr>
            <p:nvPr/>
          </p:nvSpPr>
          <p:spPr bwMode="auto">
            <a:xfrm>
              <a:off x="3418" y="813"/>
              <a:ext cx="207"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Agent</a:t>
              </a:r>
              <a:endParaRPr lang="en-US" sz="1800" b="0"/>
            </a:p>
          </p:txBody>
        </p:sp>
        <p:sp>
          <p:nvSpPr>
            <p:cNvPr id="425051" name="Rectangle 91"/>
            <p:cNvSpPr>
              <a:spLocks noChangeArrowheads="1"/>
            </p:cNvSpPr>
            <p:nvPr/>
          </p:nvSpPr>
          <p:spPr bwMode="auto">
            <a:xfrm>
              <a:off x="3377" y="912"/>
              <a:ext cx="288" cy="96"/>
            </a:xfrm>
            <a:prstGeom prst="rect">
              <a:avLst/>
            </a:prstGeom>
            <a:noFill/>
            <a:ln w="9525">
              <a:noFill/>
              <a:miter lim="800000"/>
              <a:headEnd/>
              <a:tailEnd/>
            </a:ln>
          </p:spPr>
          <p:txBody>
            <a:bodyPr wrap="none" lIns="0" tIns="0" rIns="0" bIns="0">
              <a:spAutoFit/>
            </a:bodyPr>
            <a:lstStyle/>
            <a:p>
              <a:r>
                <a:rPr lang="en-US" sz="1000" b="0">
                  <a:solidFill>
                    <a:srgbClr val="000000"/>
                  </a:solidFill>
                  <a:latin typeface="Arial" charset="0"/>
                </a:rPr>
                <a:t>Process</a:t>
              </a:r>
              <a:endParaRPr lang="en-US" sz="1800" b="0"/>
            </a:p>
          </p:txBody>
        </p:sp>
      </p:gr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2"/>
          <p:cNvSpPr>
            <a:spLocks noGrp="1" noChangeArrowheads="1"/>
          </p:cNvSpPr>
          <p:nvPr>
            <p:ph type="title"/>
          </p:nvPr>
        </p:nvSpPr>
        <p:spPr/>
        <p:txBody>
          <a:bodyPr/>
          <a:lstStyle/>
          <a:p>
            <a:r>
              <a:rPr lang="de-DE" sz="3600" dirty="0"/>
              <a:t>Lexicographic Ordring- example</a:t>
            </a:r>
            <a:endParaRPr lang="en-US" sz="3600" dirty="0"/>
          </a:p>
        </p:txBody>
      </p:sp>
      <p:sp>
        <p:nvSpPr>
          <p:cNvPr id="50" name="Slide Number Placeholder 49"/>
          <p:cNvSpPr>
            <a:spLocks noGrp="1"/>
          </p:cNvSpPr>
          <p:nvPr>
            <p:ph type="sldNum" sz="quarter" idx="12"/>
          </p:nvPr>
        </p:nvSpPr>
        <p:spPr/>
        <p:txBody>
          <a:bodyPr/>
          <a:lstStyle/>
          <a:p>
            <a:pPr>
              <a:defRPr/>
            </a:pPr>
            <a:fld id="{885F405F-1637-4F5F-B595-48DB63026E45}" type="slidenum">
              <a:rPr lang="en-US" altLang="en-US" smtClean="0"/>
              <a:pPr>
                <a:defRPr/>
              </a:pPr>
              <a:t>26</a:t>
            </a:fld>
            <a:endParaRPr lang="en-US" altLang="en-US"/>
          </a:p>
        </p:txBody>
      </p:sp>
      <p:grpSp>
        <p:nvGrpSpPr>
          <p:cNvPr id="2" name="Group 11"/>
          <p:cNvGrpSpPr>
            <a:grpSpLocks/>
          </p:cNvGrpSpPr>
          <p:nvPr/>
        </p:nvGrpSpPr>
        <p:grpSpPr bwMode="auto">
          <a:xfrm>
            <a:off x="574104" y="1600200"/>
            <a:ext cx="4343400" cy="990600"/>
            <a:chOff x="480" y="960"/>
            <a:chExt cx="2736" cy="624"/>
          </a:xfrm>
        </p:grpSpPr>
        <p:sp>
          <p:nvSpPr>
            <p:cNvPr id="440324" name="Rectangle 4"/>
            <p:cNvSpPr>
              <a:spLocks noChangeArrowheads="1"/>
            </p:cNvSpPr>
            <p:nvPr/>
          </p:nvSpPr>
          <p:spPr bwMode="auto">
            <a:xfrm>
              <a:off x="480" y="960"/>
              <a:ext cx="2736" cy="624"/>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1200" dirty="0" err="1">
                  <a:latin typeface="Courier New" pitchFamily="49" charset="0"/>
                </a:rPr>
                <a:t>ipRouteDest</a:t>
              </a:r>
              <a:r>
                <a:rPr lang="en-US" sz="1200" dirty="0">
                  <a:latin typeface="Courier New" pitchFamily="49" charset="0"/>
                </a:rPr>
                <a:t>   ipRouteMetric1  </a:t>
              </a:r>
              <a:r>
                <a:rPr lang="en-US" sz="1200" dirty="0" err="1">
                  <a:latin typeface="Courier New" pitchFamily="49" charset="0"/>
                </a:rPr>
                <a:t>ipRouteNextHop</a:t>
              </a:r>
              <a:endParaRPr lang="en-US" sz="1200" dirty="0">
                <a:latin typeface="Courier New" pitchFamily="49" charset="0"/>
              </a:endParaRPr>
            </a:p>
            <a:p>
              <a:pPr marL="342900" indent="-342900" algn="just">
                <a:spcBef>
                  <a:spcPct val="20000"/>
                </a:spcBef>
                <a:buClr>
                  <a:schemeClr val="accent2"/>
                </a:buClr>
                <a:buSzPct val="85000"/>
                <a:buFont typeface="Wingdings" pitchFamily="2" charset="2"/>
                <a:buNone/>
              </a:pPr>
              <a:r>
                <a:rPr lang="en-US" sz="1200" b="0" dirty="0" smtClean="0">
                  <a:latin typeface="Comic Sans MS" pitchFamily="66" charset="0"/>
                </a:rPr>
                <a:t>9.1.2.3                        </a:t>
              </a:r>
              <a:r>
                <a:rPr lang="en-US" sz="1200" b="0" dirty="0">
                  <a:latin typeface="Comic Sans MS" pitchFamily="66" charset="0"/>
                </a:rPr>
                <a:t>3                          99.0.0.3</a:t>
              </a:r>
            </a:p>
            <a:p>
              <a:pPr marL="342900" indent="-342900" algn="just">
                <a:spcBef>
                  <a:spcPct val="20000"/>
                </a:spcBef>
                <a:buClr>
                  <a:schemeClr val="accent2"/>
                </a:buClr>
                <a:buSzPct val="85000"/>
                <a:buFont typeface="Wingdings" pitchFamily="2" charset="2"/>
                <a:buNone/>
              </a:pPr>
              <a:r>
                <a:rPr lang="en-US" sz="1200" b="0" dirty="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1200" b="0" dirty="0">
                  <a:latin typeface="Comic Sans MS" pitchFamily="66" charset="0"/>
                </a:rPr>
                <a:t>10.0.0.99                    5                          89.1.1.42</a:t>
              </a:r>
            </a:p>
          </p:txBody>
        </p:sp>
        <p:sp>
          <p:nvSpPr>
            <p:cNvPr id="440325" name="Line 5"/>
            <p:cNvSpPr>
              <a:spLocks noChangeShapeType="1"/>
            </p:cNvSpPr>
            <p:nvPr/>
          </p:nvSpPr>
          <p:spPr bwMode="auto">
            <a:xfrm flipV="1">
              <a:off x="528" y="1104"/>
              <a:ext cx="2592" cy="0"/>
            </a:xfrm>
            <a:prstGeom prst="line">
              <a:avLst/>
            </a:prstGeom>
            <a:noFill/>
            <a:ln w="9525">
              <a:solidFill>
                <a:schemeClr val="tx1"/>
              </a:solidFill>
              <a:round/>
              <a:headEnd/>
              <a:tailEnd/>
            </a:ln>
            <a:effectLst/>
          </p:spPr>
          <p:txBody>
            <a:bodyPr/>
            <a:lstStyle/>
            <a:p>
              <a:endParaRPr lang="en-US"/>
            </a:p>
          </p:txBody>
        </p:sp>
        <p:sp>
          <p:nvSpPr>
            <p:cNvPr id="440326" name="Line 6"/>
            <p:cNvSpPr>
              <a:spLocks noChangeShapeType="1"/>
            </p:cNvSpPr>
            <p:nvPr/>
          </p:nvSpPr>
          <p:spPr bwMode="auto">
            <a:xfrm>
              <a:off x="1248" y="960"/>
              <a:ext cx="0" cy="576"/>
            </a:xfrm>
            <a:prstGeom prst="line">
              <a:avLst/>
            </a:prstGeom>
            <a:noFill/>
            <a:ln w="9525">
              <a:solidFill>
                <a:schemeClr val="tx1"/>
              </a:solidFill>
              <a:round/>
              <a:headEnd/>
              <a:tailEnd/>
            </a:ln>
            <a:effectLst/>
          </p:spPr>
          <p:txBody>
            <a:bodyPr/>
            <a:lstStyle/>
            <a:p>
              <a:endParaRPr lang="en-US"/>
            </a:p>
          </p:txBody>
        </p:sp>
        <p:sp>
          <p:nvSpPr>
            <p:cNvPr id="440327" name="Line 7"/>
            <p:cNvSpPr>
              <a:spLocks noChangeShapeType="1"/>
            </p:cNvSpPr>
            <p:nvPr/>
          </p:nvSpPr>
          <p:spPr bwMode="auto">
            <a:xfrm>
              <a:off x="2208" y="960"/>
              <a:ext cx="0" cy="576"/>
            </a:xfrm>
            <a:prstGeom prst="line">
              <a:avLst/>
            </a:prstGeom>
            <a:noFill/>
            <a:ln w="9525">
              <a:solidFill>
                <a:schemeClr val="tx1"/>
              </a:solidFill>
              <a:round/>
              <a:headEnd/>
              <a:tailEnd/>
            </a:ln>
            <a:effectLst/>
          </p:spPr>
          <p:txBody>
            <a:bodyPr/>
            <a:lstStyle/>
            <a:p>
              <a:endParaRPr lang="en-US"/>
            </a:p>
          </p:txBody>
        </p:sp>
      </p:grpSp>
      <p:grpSp>
        <p:nvGrpSpPr>
          <p:cNvPr id="3" name="Group 56"/>
          <p:cNvGrpSpPr>
            <a:grpSpLocks/>
          </p:cNvGrpSpPr>
          <p:nvPr/>
        </p:nvGrpSpPr>
        <p:grpSpPr bwMode="auto">
          <a:xfrm>
            <a:off x="832867" y="2438400"/>
            <a:ext cx="8275637" cy="4191000"/>
            <a:chOff x="18" y="1536"/>
            <a:chExt cx="5214" cy="2640"/>
          </a:xfrm>
        </p:grpSpPr>
        <p:sp>
          <p:nvSpPr>
            <p:cNvPr id="440332" name="Text Box 12"/>
            <p:cNvSpPr txBox="1">
              <a:spLocks noChangeArrowheads="1"/>
            </p:cNvSpPr>
            <p:nvPr/>
          </p:nvSpPr>
          <p:spPr bwMode="auto">
            <a:xfrm>
              <a:off x="2352" y="1536"/>
              <a:ext cx="1044"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ipRouteTable</a:t>
              </a:r>
            </a:p>
            <a:p>
              <a:pPr algn="ctr"/>
              <a:r>
                <a:rPr lang="en-US" sz="1200">
                  <a:latin typeface="Courier New" pitchFamily="49" charset="0"/>
                </a:rPr>
                <a:t>1.3.6.1.2.1.4.21</a:t>
              </a:r>
            </a:p>
          </p:txBody>
        </p:sp>
        <p:sp>
          <p:nvSpPr>
            <p:cNvPr id="440334" name="Text Box 14"/>
            <p:cNvSpPr txBox="1">
              <a:spLocks noChangeArrowheads="1"/>
            </p:cNvSpPr>
            <p:nvPr/>
          </p:nvSpPr>
          <p:spPr bwMode="auto">
            <a:xfrm>
              <a:off x="2178" y="2016"/>
              <a:ext cx="1392"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ipRouteEntry</a:t>
              </a:r>
            </a:p>
            <a:p>
              <a:pPr algn="ctr"/>
              <a:r>
                <a:rPr lang="en-US" sz="1200">
                  <a:latin typeface="Courier New" pitchFamily="49" charset="0"/>
                </a:rPr>
                <a:t>1.3.6.1.2.1.4.21.1 = x</a:t>
              </a:r>
            </a:p>
          </p:txBody>
        </p:sp>
        <p:sp>
          <p:nvSpPr>
            <p:cNvPr id="440335" name="Text Box 15"/>
            <p:cNvSpPr txBox="1">
              <a:spLocks noChangeArrowheads="1"/>
            </p:cNvSpPr>
            <p:nvPr/>
          </p:nvSpPr>
          <p:spPr bwMode="auto">
            <a:xfrm>
              <a:off x="912" y="2544"/>
              <a:ext cx="754"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ipRouteDest</a:t>
              </a:r>
            </a:p>
            <a:p>
              <a:pPr algn="ctr"/>
              <a:r>
                <a:rPr lang="en-US" sz="1200">
                  <a:latin typeface="Courier New" pitchFamily="49" charset="0"/>
                </a:rPr>
                <a:t>x.1</a:t>
              </a:r>
            </a:p>
          </p:txBody>
        </p:sp>
        <p:sp>
          <p:nvSpPr>
            <p:cNvPr id="440336" name="Text Box 16"/>
            <p:cNvSpPr txBox="1">
              <a:spLocks noChangeArrowheads="1"/>
            </p:cNvSpPr>
            <p:nvPr/>
          </p:nvSpPr>
          <p:spPr bwMode="auto">
            <a:xfrm>
              <a:off x="2528" y="2544"/>
              <a:ext cx="92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ipRouteMetric1</a:t>
              </a:r>
            </a:p>
            <a:p>
              <a:pPr algn="ctr"/>
              <a:r>
                <a:rPr lang="en-US" sz="1200">
                  <a:latin typeface="Courier New" pitchFamily="49" charset="0"/>
                </a:rPr>
                <a:t>x.3</a:t>
              </a:r>
            </a:p>
          </p:txBody>
        </p:sp>
        <p:sp>
          <p:nvSpPr>
            <p:cNvPr id="440337" name="Text Box 17"/>
            <p:cNvSpPr txBox="1">
              <a:spLocks noChangeArrowheads="1"/>
            </p:cNvSpPr>
            <p:nvPr/>
          </p:nvSpPr>
          <p:spPr bwMode="auto">
            <a:xfrm>
              <a:off x="4304" y="2544"/>
              <a:ext cx="92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ipRouteNextHop</a:t>
              </a:r>
            </a:p>
            <a:p>
              <a:pPr algn="ctr"/>
              <a:r>
                <a:rPr lang="en-US" sz="1200">
                  <a:latin typeface="Courier New" pitchFamily="49" charset="0"/>
                </a:rPr>
                <a:t>x.7</a:t>
              </a:r>
            </a:p>
          </p:txBody>
        </p:sp>
        <p:sp>
          <p:nvSpPr>
            <p:cNvPr id="440338" name="Text Box 18"/>
            <p:cNvSpPr txBox="1">
              <a:spLocks noChangeArrowheads="1"/>
            </p:cNvSpPr>
            <p:nvPr/>
          </p:nvSpPr>
          <p:spPr bwMode="auto">
            <a:xfrm>
              <a:off x="29" y="3072"/>
              <a:ext cx="121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ipRouteDest.9.1.2.3</a:t>
              </a:r>
            </a:p>
            <a:p>
              <a:pPr algn="ctr"/>
              <a:r>
                <a:rPr lang="en-US" sz="1200">
                  <a:latin typeface="Courier New" pitchFamily="49" charset="0"/>
                </a:rPr>
                <a:t>x.1.9.1.2.3</a:t>
              </a:r>
            </a:p>
          </p:txBody>
        </p:sp>
        <p:sp>
          <p:nvSpPr>
            <p:cNvPr id="440339" name="Text Box 19"/>
            <p:cNvSpPr txBox="1">
              <a:spLocks noChangeArrowheads="1"/>
            </p:cNvSpPr>
            <p:nvPr/>
          </p:nvSpPr>
          <p:spPr bwMode="auto">
            <a:xfrm>
              <a:off x="18" y="3456"/>
              <a:ext cx="1392"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ipRouteDest.10.0.0.51 </a:t>
              </a:r>
            </a:p>
            <a:p>
              <a:pPr algn="ctr"/>
              <a:r>
                <a:rPr lang="en-US" sz="1200">
                  <a:latin typeface="Courier New" pitchFamily="49" charset="0"/>
                </a:rPr>
                <a:t>x.1.10.0.0.51</a:t>
              </a:r>
            </a:p>
          </p:txBody>
        </p:sp>
        <p:sp>
          <p:nvSpPr>
            <p:cNvPr id="440340" name="Text Box 20"/>
            <p:cNvSpPr txBox="1">
              <a:spLocks noChangeArrowheads="1"/>
            </p:cNvSpPr>
            <p:nvPr/>
          </p:nvSpPr>
          <p:spPr bwMode="auto">
            <a:xfrm>
              <a:off x="47" y="3840"/>
              <a:ext cx="1334"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ipRouteDest.10.0.0.99</a:t>
              </a:r>
            </a:p>
            <a:p>
              <a:pPr algn="ctr"/>
              <a:r>
                <a:rPr lang="en-US" sz="1200">
                  <a:latin typeface="Courier New" pitchFamily="49" charset="0"/>
                </a:rPr>
                <a:t>x.1.10.0.0.99</a:t>
              </a:r>
            </a:p>
          </p:txBody>
        </p:sp>
        <p:sp>
          <p:nvSpPr>
            <p:cNvPr id="440341" name="Text Box 21"/>
            <p:cNvSpPr txBox="1">
              <a:spLocks noChangeArrowheads="1"/>
            </p:cNvSpPr>
            <p:nvPr/>
          </p:nvSpPr>
          <p:spPr bwMode="auto">
            <a:xfrm>
              <a:off x="1622" y="3072"/>
              <a:ext cx="1392"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ipRouteMetric1.9.1.2.3</a:t>
              </a:r>
            </a:p>
            <a:p>
              <a:pPr algn="ctr"/>
              <a:r>
                <a:rPr lang="en-US" sz="1200">
                  <a:latin typeface="Courier New" pitchFamily="49" charset="0"/>
                </a:rPr>
                <a:t>x.3.9.1.2.3</a:t>
              </a:r>
            </a:p>
          </p:txBody>
        </p:sp>
        <p:sp>
          <p:nvSpPr>
            <p:cNvPr id="440342" name="Text Box 22"/>
            <p:cNvSpPr txBox="1">
              <a:spLocks noChangeArrowheads="1"/>
            </p:cNvSpPr>
            <p:nvPr/>
          </p:nvSpPr>
          <p:spPr bwMode="auto">
            <a:xfrm>
              <a:off x="1628" y="3504"/>
              <a:ext cx="150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ipRouteMetric1.10.0.0.51</a:t>
              </a:r>
            </a:p>
            <a:p>
              <a:pPr algn="ctr"/>
              <a:r>
                <a:rPr lang="en-US" sz="1200">
                  <a:latin typeface="Courier New" pitchFamily="49" charset="0"/>
                </a:rPr>
                <a:t>x.3.10.0.0.51</a:t>
              </a:r>
            </a:p>
          </p:txBody>
        </p:sp>
        <p:sp>
          <p:nvSpPr>
            <p:cNvPr id="440343" name="Text Box 23"/>
            <p:cNvSpPr txBox="1">
              <a:spLocks noChangeArrowheads="1"/>
            </p:cNvSpPr>
            <p:nvPr/>
          </p:nvSpPr>
          <p:spPr bwMode="auto">
            <a:xfrm>
              <a:off x="1628" y="3888"/>
              <a:ext cx="150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ipRouteMetric1.10.0.0.99</a:t>
              </a:r>
            </a:p>
            <a:p>
              <a:pPr algn="ctr"/>
              <a:r>
                <a:rPr lang="en-US" sz="1200">
                  <a:latin typeface="Courier New" pitchFamily="49" charset="0"/>
                </a:rPr>
                <a:t>x.3.10.0.0.99</a:t>
              </a:r>
            </a:p>
          </p:txBody>
        </p:sp>
        <p:sp>
          <p:nvSpPr>
            <p:cNvPr id="440344" name="Text Box 24"/>
            <p:cNvSpPr txBox="1">
              <a:spLocks noChangeArrowheads="1"/>
            </p:cNvSpPr>
            <p:nvPr/>
          </p:nvSpPr>
          <p:spPr bwMode="auto">
            <a:xfrm>
              <a:off x="3330" y="3120"/>
              <a:ext cx="1392"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ipRouteNextHop.9.1.2.3</a:t>
              </a:r>
            </a:p>
            <a:p>
              <a:pPr algn="ctr"/>
              <a:r>
                <a:rPr lang="en-US" sz="1200">
                  <a:latin typeface="Courier New" pitchFamily="49" charset="0"/>
                </a:rPr>
                <a:t>x.7.9.1.2.3</a:t>
              </a:r>
            </a:p>
          </p:txBody>
        </p:sp>
        <p:sp>
          <p:nvSpPr>
            <p:cNvPr id="440345" name="Text Box 25"/>
            <p:cNvSpPr txBox="1">
              <a:spLocks noChangeArrowheads="1"/>
            </p:cNvSpPr>
            <p:nvPr/>
          </p:nvSpPr>
          <p:spPr bwMode="auto">
            <a:xfrm>
              <a:off x="3260" y="3504"/>
              <a:ext cx="150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ipRouteNextHop.10.0.0.51</a:t>
              </a:r>
            </a:p>
            <a:p>
              <a:pPr algn="ctr"/>
              <a:r>
                <a:rPr lang="en-US" sz="1200">
                  <a:latin typeface="Courier New" pitchFamily="49" charset="0"/>
                </a:rPr>
                <a:t>x.7.10.0.0.51</a:t>
              </a:r>
            </a:p>
          </p:txBody>
        </p:sp>
        <p:sp>
          <p:nvSpPr>
            <p:cNvPr id="440346" name="Text Box 26"/>
            <p:cNvSpPr txBox="1">
              <a:spLocks noChangeArrowheads="1"/>
            </p:cNvSpPr>
            <p:nvPr/>
          </p:nvSpPr>
          <p:spPr bwMode="auto">
            <a:xfrm>
              <a:off x="3260" y="3888"/>
              <a:ext cx="1508" cy="288"/>
            </a:xfrm>
            <a:prstGeom prst="rect">
              <a:avLst/>
            </a:prstGeom>
            <a:noFill/>
            <a:ln w="9525">
              <a:noFill/>
              <a:miter lim="800000"/>
              <a:headEnd/>
              <a:tailEnd/>
            </a:ln>
            <a:effectLst/>
          </p:spPr>
          <p:txBody>
            <a:bodyPr wrap="none">
              <a:spAutoFit/>
            </a:bodyPr>
            <a:lstStyle/>
            <a:p>
              <a:pPr algn="ctr"/>
              <a:r>
                <a:rPr lang="en-US" sz="1200">
                  <a:latin typeface="Courier New" pitchFamily="49" charset="0"/>
                </a:rPr>
                <a:t>ipRouteNextHop.10.0.0.99</a:t>
              </a:r>
            </a:p>
            <a:p>
              <a:pPr algn="ctr"/>
              <a:r>
                <a:rPr lang="en-US" sz="1200">
                  <a:latin typeface="Courier New" pitchFamily="49" charset="0"/>
                </a:rPr>
                <a:t>x.7.10.0.0.99</a:t>
              </a:r>
            </a:p>
          </p:txBody>
        </p:sp>
        <p:sp>
          <p:nvSpPr>
            <p:cNvPr id="440347" name="Line 27"/>
            <p:cNvSpPr>
              <a:spLocks noChangeShapeType="1"/>
            </p:cNvSpPr>
            <p:nvPr/>
          </p:nvSpPr>
          <p:spPr bwMode="auto">
            <a:xfrm>
              <a:off x="2832" y="1824"/>
              <a:ext cx="0" cy="192"/>
            </a:xfrm>
            <a:prstGeom prst="line">
              <a:avLst/>
            </a:prstGeom>
            <a:noFill/>
            <a:ln w="9525">
              <a:solidFill>
                <a:schemeClr val="tx1"/>
              </a:solidFill>
              <a:round/>
              <a:headEnd/>
              <a:tailEnd/>
            </a:ln>
            <a:effectLst/>
          </p:spPr>
          <p:txBody>
            <a:bodyPr/>
            <a:lstStyle/>
            <a:p>
              <a:endParaRPr lang="en-US"/>
            </a:p>
          </p:txBody>
        </p:sp>
        <p:cxnSp>
          <p:nvCxnSpPr>
            <p:cNvPr id="440348" name="AutoShape 28"/>
            <p:cNvCxnSpPr>
              <a:cxnSpLocks noChangeShapeType="1"/>
            </p:cNvCxnSpPr>
            <p:nvPr/>
          </p:nvCxnSpPr>
          <p:spPr bwMode="auto">
            <a:xfrm rot="16200000">
              <a:off x="1849" y="1607"/>
              <a:ext cx="240" cy="1537"/>
            </a:xfrm>
            <a:prstGeom prst="bentConnector3">
              <a:avLst>
                <a:gd name="adj1" fmla="val 49579"/>
              </a:avLst>
            </a:prstGeom>
            <a:noFill/>
            <a:ln w="9525">
              <a:solidFill>
                <a:schemeClr val="tx1"/>
              </a:solidFill>
              <a:miter lim="800000"/>
              <a:headEnd/>
              <a:tailEnd/>
            </a:ln>
            <a:effectLst/>
          </p:spPr>
        </p:cxnSp>
        <p:sp>
          <p:nvSpPr>
            <p:cNvPr id="440352" name="Line 32"/>
            <p:cNvSpPr>
              <a:spLocks noChangeShapeType="1"/>
            </p:cNvSpPr>
            <p:nvPr/>
          </p:nvSpPr>
          <p:spPr bwMode="auto">
            <a:xfrm>
              <a:off x="2928" y="2256"/>
              <a:ext cx="0" cy="288"/>
            </a:xfrm>
            <a:prstGeom prst="line">
              <a:avLst/>
            </a:prstGeom>
            <a:noFill/>
            <a:ln w="9525">
              <a:solidFill>
                <a:schemeClr val="tx1"/>
              </a:solidFill>
              <a:round/>
              <a:headEnd/>
              <a:tailEnd/>
            </a:ln>
            <a:effectLst/>
          </p:spPr>
          <p:txBody>
            <a:bodyPr/>
            <a:lstStyle/>
            <a:p>
              <a:endParaRPr lang="en-US"/>
            </a:p>
          </p:txBody>
        </p:sp>
        <p:sp>
          <p:nvSpPr>
            <p:cNvPr id="440355" name="Line 35"/>
            <p:cNvSpPr>
              <a:spLocks noChangeShapeType="1"/>
            </p:cNvSpPr>
            <p:nvPr/>
          </p:nvSpPr>
          <p:spPr bwMode="auto">
            <a:xfrm>
              <a:off x="1488" y="2832"/>
              <a:ext cx="0" cy="1200"/>
            </a:xfrm>
            <a:prstGeom prst="line">
              <a:avLst/>
            </a:prstGeom>
            <a:noFill/>
            <a:ln w="9525">
              <a:solidFill>
                <a:schemeClr val="tx1"/>
              </a:solidFill>
              <a:round/>
              <a:headEnd/>
              <a:tailEnd/>
            </a:ln>
            <a:effectLst/>
          </p:spPr>
          <p:txBody>
            <a:bodyPr/>
            <a:lstStyle/>
            <a:p>
              <a:endParaRPr lang="en-US"/>
            </a:p>
          </p:txBody>
        </p:sp>
        <p:sp>
          <p:nvSpPr>
            <p:cNvPr id="440356" name="Line 36"/>
            <p:cNvSpPr>
              <a:spLocks noChangeShapeType="1"/>
            </p:cNvSpPr>
            <p:nvPr/>
          </p:nvSpPr>
          <p:spPr bwMode="auto">
            <a:xfrm flipH="1">
              <a:off x="1200" y="4032"/>
              <a:ext cx="288" cy="0"/>
            </a:xfrm>
            <a:prstGeom prst="line">
              <a:avLst/>
            </a:prstGeom>
            <a:noFill/>
            <a:ln w="9525">
              <a:solidFill>
                <a:schemeClr val="tx1"/>
              </a:solidFill>
              <a:round/>
              <a:headEnd/>
              <a:tailEnd/>
            </a:ln>
            <a:effectLst/>
          </p:spPr>
          <p:txBody>
            <a:bodyPr/>
            <a:lstStyle/>
            <a:p>
              <a:endParaRPr lang="en-US"/>
            </a:p>
          </p:txBody>
        </p:sp>
        <p:sp>
          <p:nvSpPr>
            <p:cNvPr id="440357" name="Line 37"/>
            <p:cNvSpPr>
              <a:spLocks noChangeShapeType="1"/>
            </p:cNvSpPr>
            <p:nvPr/>
          </p:nvSpPr>
          <p:spPr bwMode="auto">
            <a:xfrm>
              <a:off x="1392" y="2832"/>
              <a:ext cx="0" cy="816"/>
            </a:xfrm>
            <a:prstGeom prst="line">
              <a:avLst/>
            </a:prstGeom>
            <a:noFill/>
            <a:ln w="9525">
              <a:solidFill>
                <a:schemeClr val="tx1"/>
              </a:solidFill>
              <a:round/>
              <a:headEnd/>
              <a:tailEnd/>
            </a:ln>
            <a:effectLst/>
          </p:spPr>
          <p:txBody>
            <a:bodyPr/>
            <a:lstStyle/>
            <a:p>
              <a:endParaRPr lang="en-US"/>
            </a:p>
          </p:txBody>
        </p:sp>
        <p:sp>
          <p:nvSpPr>
            <p:cNvPr id="440358" name="Line 38"/>
            <p:cNvSpPr>
              <a:spLocks noChangeShapeType="1"/>
            </p:cNvSpPr>
            <p:nvPr/>
          </p:nvSpPr>
          <p:spPr bwMode="auto">
            <a:xfrm flipH="1">
              <a:off x="1200" y="3648"/>
              <a:ext cx="192" cy="0"/>
            </a:xfrm>
            <a:prstGeom prst="line">
              <a:avLst/>
            </a:prstGeom>
            <a:noFill/>
            <a:ln w="9525">
              <a:solidFill>
                <a:schemeClr val="tx1"/>
              </a:solidFill>
              <a:round/>
              <a:headEnd/>
              <a:tailEnd/>
            </a:ln>
            <a:effectLst/>
          </p:spPr>
          <p:txBody>
            <a:bodyPr/>
            <a:lstStyle/>
            <a:p>
              <a:endParaRPr lang="en-US"/>
            </a:p>
          </p:txBody>
        </p:sp>
        <p:sp>
          <p:nvSpPr>
            <p:cNvPr id="440359" name="Line 39"/>
            <p:cNvSpPr>
              <a:spLocks noChangeShapeType="1"/>
            </p:cNvSpPr>
            <p:nvPr/>
          </p:nvSpPr>
          <p:spPr bwMode="auto">
            <a:xfrm>
              <a:off x="1248" y="2832"/>
              <a:ext cx="0" cy="432"/>
            </a:xfrm>
            <a:prstGeom prst="line">
              <a:avLst/>
            </a:prstGeom>
            <a:noFill/>
            <a:ln w="9525">
              <a:solidFill>
                <a:schemeClr val="tx1"/>
              </a:solidFill>
              <a:round/>
              <a:headEnd/>
              <a:tailEnd/>
            </a:ln>
            <a:effectLst/>
          </p:spPr>
          <p:txBody>
            <a:bodyPr/>
            <a:lstStyle/>
            <a:p>
              <a:endParaRPr lang="en-US"/>
            </a:p>
          </p:txBody>
        </p:sp>
        <p:sp>
          <p:nvSpPr>
            <p:cNvPr id="440360" name="Line 40"/>
            <p:cNvSpPr>
              <a:spLocks noChangeShapeType="1"/>
            </p:cNvSpPr>
            <p:nvPr/>
          </p:nvSpPr>
          <p:spPr bwMode="auto">
            <a:xfrm flipH="1">
              <a:off x="1200" y="3264"/>
              <a:ext cx="48" cy="0"/>
            </a:xfrm>
            <a:prstGeom prst="line">
              <a:avLst/>
            </a:prstGeom>
            <a:noFill/>
            <a:ln w="9525">
              <a:solidFill>
                <a:schemeClr val="tx1"/>
              </a:solidFill>
              <a:round/>
              <a:headEnd/>
              <a:tailEnd/>
            </a:ln>
            <a:effectLst/>
          </p:spPr>
          <p:txBody>
            <a:bodyPr/>
            <a:lstStyle/>
            <a:p>
              <a:endParaRPr lang="en-US"/>
            </a:p>
          </p:txBody>
        </p:sp>
        <p:sp>
          <p:nvSpPr>
            <p:cNvPr id="440361" name="Line 41"/>
            <p:cNvSpPr>
              <a:spLocks noChangeShapeType="1"/>
            </p:cNvSpPr>
            <p:nvPr/>
          </p:nvSpPr>
          <p:spPr bwMode="auto">
            <a:xfrm>
              <a:off x="3168" y="2832"/>
              <a:ext cx="0" cy="1200"/>
            </a:xfrm>
            <a:prstGeom prst="line">
              <a:avLst/>
            </a:prstGeom>
            <a:noFill/>
            <a:ln w="9525">
              <a:solidFill>
                <a:schemeClr val="tx1"/>
              </a:solidFill>
              <a:round/>
              <a:headEnd/>
              <a:tailEnd/>
            </a:ln>
            <a:effectLst/>
          </p:spPr>
          <p:txBody>
            <a:bodyPr/>
            <a:lstStyle/>
            <a:p>
              <a:endParaRPr lang="en-US"/>
            </a:p>
          </p:txBody>
        </p:sp>
        <p:sp>
          <p:nvSpPr>
            <p:cNvPr id="440362" name="Line 42"/>
            <p:cNvSpPr>
              <a:spLocks noChangeShapeType="1"/>
            </p:cNvSpPr>
            <p:nvPr/>
          </p:nvSpPr>
          <p:spPr bwMode="auto">
            <a:xfrm flipH="1">
              <a:off x="2880" y="4032"/>
              <a:ext cx="288" cy="0"/>
            </a:xfrm>
            <a:prstGeom prst="line">
              <a:avLst/>
            </a:prstGeom>
            <a:noFill/>
            <a:ln w="9525">
              <a:solidFill>
                <a:schemeClr val="tx1"/>
              </a:solidFill>
              <a:round/>
              <a:headEnd/>
              <a:tailEnd/>
            </a:ln>
            <a:effectLst/>
          </p:spPr>
          <p:txBody>
            <a:bodyPr/>
            <a:lstStyle/>
            <a:p>
              <a:endParaRPr lang="en-US"/>
            </a:p>
          </p:txBody>
        </p:sp>
        <p:sp>
          <p:nvSpPr>
            <p:cNvPr id="440363" name="Line 43"/>
            <p:cNvSpPr>
              <a:spLocks noChangeShapeType="1"/>
            </p:cNvSpPr>
            <p:nvPr/>
          </p:nvSpPr>
          <p:spPr bwMode="auto">
            <a:xfrm>
              <a:off x="3072" y="2832"/>
              <a:ext cx="0" cy="816"/>
            </a:xfrm>
            <a:prstGeom prst="line">
              <a:avLst/>
            </a:prstGeom>
            <a:noFill/>
            <a:ln w="9525">
              <a:solidFill>
                <a:schemeClr val="tx1"/>
              </a:solidFill>
              <a:round/>
              <a:headEnd/>
              <a:tailEnd/>
            </a:ln>
            <a:effectLst/>
          </p:spPr>
          <p:txBody>
            <a:bodyPr/>
            <a:lstStyle/>
            <a:p>
              <a:endParaRPr lang="en-US"/>
            </a:p>
          </p:txBody>
        </p:sp>
        <p:sp>
          <p:nvSpPr>
            <p:cNvPr id="440364" name="Line 44"/>
            <p:cNvSpPr>
              <a:spLocks noChangeShapeType="1"/>
            </p:cNvSpPr>
            <p:nvPr/>
          </p:nvSpPr>
          <p:spPr bwMode="auto">
            <a:xfrm flipH="1">
              <a:off x="2880" y="3648"/>
              <a:ext cx="192" cy="0"/>
            </a:xfrm>
            <a:prstGeom prst="line">
              <a:avLst/>
            </a:prstGeom>
            <a:noFill/>
            <a:ln w="9525">
              <a:solidFill>
                <a:schemeClr val="tx1"/>
              </a:solidFill>
              <a:round/>
              <a:headEnd/>
              <a:tailEnd/>
            </a:ln>
            <a:effectLst/>
          </p:spPr>
          <p:txBody>
            <a:bodyPr/>
            <a:lstStyle/>
            <a:p>
              <a:endParaRPr lang="en-US"/>
            </a:p>
          </p:txBody>
        </p:sp>
        <p:sp>
          <p:nvSpPr>
            <p:cNvPr id="440365" name="Line 45"/>
            <p:cNvSpPr>
              <a:spLocks noChangeShapeType="1"/>
            </p:cNvSpPr>
            <p:nvPr/>
          </p:nvSpPr>
          <p:spPr bwMode="auto">
            <a:xfrm>
              <a:off x="2928" y="2832"/>
              <a:ext cx="0" cy="432"/>
            </a:xfrm>
            <a:prstGeom prst="line">
              <a:avLst/>
            </a:prstGeom>
            <a:noFill/>
            <a:ln w="9525">
              <a:solidFill>
                <a:schemeClr val="tx1"/>
              </a:solidFill>
              <a:round/>
              <a:headEnd/>
              <a:tailEnd/>
            </a:ln>
            <a:effectLst/>
          </p:spPr>
          <p:txBody>
            <a:bodyPr/>
            <a:lstStyle/>
            <a:p>
              <a:endParaRPr lang="en-US"/>
            </a:p>
          </p:txBody>
        </p:sp>
        <p:sp>
          <p:nvSpPr>
            <p:cNvPr id="440366" name="Line 46"/>
            <p:cNvSpPr>
              <a:spLocks noChangeShapeType="1"/>
            </p:cNvSpPr>
            <p:nvPr/>
          </p:nvSpPr>
          <p:spPr bwMode="auto">
            <a:xfrm flipH="1">
              <a:off x="2880" y="3264"/>
              <a:ext cx="48" cy="0"/>
            </a:xfrm>
            <a:prstGeom prst="line">
              <a:avLst/>
            </a:prstGeom>
            <a:noFill/>
            <a:ln w="9525">
              <a:solidFill>
                <a:schemeClr val="tx1"/>
              </a:solidFill>
              <a:round/>
              <a:headEnd/>
              <a:tailEnd/>
            </a:ln>
            <a:effectLst/>
          </p:spPr>
          <p:txBody>
            <a:bodyPr/>
            <a:lstStyle/>
            <a:p>
              <a:endParaRPr lang="en-US"/>
            </a:p>
          </p:txBody>
        </p:sp>
        <p:sp>
          <p:nvSpPr>
            <p:cNvPr id="440367" name="Line 47"/>
            <p:cNvSpPr>
              <a:spLocks noChangeShapeType="1"/>
            </p:cNvSpPr>
            <p:nvPr/>
          </p:nvSpPr>
          <p:spPr bwMode="auto">
            <a:xfrm>
              <a:off x="4848" y="2832"/>
              <a:ext cx="0" cy="1200"/>
            </a:xfrm>
            <a:prstGeom prst="line">
              <a:avLst/>
            </a:prstGeom>
            <a:noFill/>
            <a:ln w="9525">
              <a:solidFill>
                <a:schemeClr val="tx1"/>
              </a:solidFill>
              <a:round/>
              <a:headEnd/>
              <a:tailEnd/>
            </a:ln>
            <a:effectLst/>
          </p:spPr>
          <p:txBody>
            <a:bodyPr/>
            <a:lstStyle/>
            <a:p>
              <a:endParaRPr lang="en-US"/>
            </a:p>
          </p:txBody>
        </p:sp>
        <p:sp>
          <p:nvSpPr>
            <p:cNvPr id="440368" name="Line 48"/>
            <p:cNvSpPr>
              <a:spLocks noChangeShapeType="1"/>
            </p:cNvSpPr>
            <p:nvPr/>
          </p:nvSpPr>
          <p:spPr bwMode="auto">
            <a:xfrm flipH="1">
              <a:off x="4560" y="4032"/>
              <a:ext cx="288" cy="0"/>
            </a:xfrm>
            <a:prstGeom prst="line">
              <a:avLst/>
            </a:prstGeom>
            <a:noFill/>
            <a:ln w="9525">
              <a:solidFill>
                <a:schemeClr val="tx1"/>
              </a:solidFill>
              <a:round/>
              <a:headEnd/>
              <a:tailEnd/>
            </a:ln>
            <a:effectLst/>
          </p:spPr>
          <p:txBody>
            <a:bodyPr/>
            <a:lstStyle/>
            <a:p>
              <a:endParaRPr lang="en-US"/>
            </a:p>
          </p:txBody>
        </p:sp>
        <p:sp>
          <p:nvSpPr>
            <p:cNvPr id="440369" name="Line 49"/>
            <p:cNvSpPr>
              <a:spLocks noChangeShapeType="1"/>
            </p:cNvSpPr>
            <p:nvPr/>
          </p:nvSpPr>
          <p:spPr bwMode="auto">
            <a:xfrm>
              <a:off x="4752" y="2832"/>
              <a:ext cx="0" cy="816"/>
            </a:xfrm>
            <a:prstGeom prst="line">
              <a:avLst/>
            </a:prstGeom>
            <a:noFill/>
            <a:ln w="9525">
              <a:solidFill>
                <a:schemeClr val="tx1"/>
              </a:solidFill>
              <a:round/>
              <a:headEnd/>
              <a:tailEnd/>
            </a:ln>
            <a:effectLst/>
          </p:spPr>
          <p:txBody>
            <a:bodyPr/>
            <a:lstStyle/>
            <a:p>
              <a:endParaRPr lang="en-US"/>
            </a:p>
          </p:txBody>
        </p:sp>
        <p:sp>
          <p:nvSpPr>
            <p:cNvPr id="440370" name="Line 50"/>
            <p:cNvSpPr>
              <a:spLocks noChangeShapeType="1"/>
            </p:cNvSpPr>
            <p:nvPr/>
          </p:nvSpPr>
          <p:spPr bwMode="auto">
            <a:xfrm flipH="1">
              <a:off x="4560" y="3648"/>
              <a:ext cx="192" cy="0"/>
            </a:xfrm>
            <a:prstGeom prst="line">
              <a:avLst/>
            </a:prstGeom>
            <a:noFill/>
            <a:ln w="9525">
              <a:solidFill>
                <a:schemeClr val="tx1"/>
              </a:solidFill>
              <a:round/>
              <a:headEnd/>
              <a:tailEnd/>
            </a:ln>
            <a:effectLst/>
          </p:spPr>
          <p:txBody>
            <a:bodyPr/>
            <a:lstStyle/>
            <a:p>
              <a:endParaRPr lang="en-US"/>
            </a:p>
          </p:txBody>
        </p:sp>
        <p:sp>
          <p:nvSpPr>
            <p:cNvPr id="440371" name="Line 51"/>
            <p:cNvSpPr>
              <a:spLocks noChangeShapeType="1"/>
            </p:cNvSpPr>
            <p:nvPr/>
          </p:nvSpPr>
          <p:spPr bwMode="auto">
            <a:xfrm>
              <a:off x="4608" y="2832"/>
              <a:ext cx="0" cy="432"/>
            </a:xfrm>
            <a:prstGeom prst="line">
              <a:avLst/>
            </a:prstGeom>
            <a:noFill/>
            <a:ln w="9525">
              <a:solidFill>
                <a:schemeClr val="tx1"/>
              </a:solidFill>
              <a:round/>
              <a:headEnd/>
              <a:tailEnd/>
            </a:ln>
            <a:effectLst/>
          </p:spPr>
          <p:txBody>
            <a:bodyPr/>
            <a:lstStyle/>
            <a:p>
              <a:endParaRPr lang="en-US"/>
            </a:p>
          </p:txBody>
        </p:sp>
        <p:sp>
          <p:nvSpPr>
            <p:cNvPr id="440372" name="Line 52"/>
            <p:cNvSpPr>
              <a:spLocks noChangeShapeType="1"/>
            </p:cNvSpPr>
            <p:nvPr/>
          </p:nvSpPr>
          <p:spPr bwMode="auto">
            <a:xfrm flipH="1">
              <a:off x="4560" y="3264"/>
              <a:ext cx="48" cy="0"/>
            </a:xfrm>
            <a:prstGeom prst="line">
              <a:avLst/>
            </a:prstGeom>
            <a:noFill/>
            <a:ln w="9525">
              <a:solidFill>
                <a:schemeClr val="tx1"/>
              </a:solidFill>
              <a:round/>
              <a:headEnd/>
              <a:tailEnd/>
            </a:ln>
            <a:effectLst/>
          </p:spPr>
          <p:txBody>
            <a:bodyPr/>
            <a:lstStyle/>
            <a:p>
              <a:endParaRPr lang="en-US"/>
            </a:p>
          </p:txBody>
        </p:sp>
        <p:cxnSp>
          <p:nvCxnSpPr>
            <p:cNvPr id="440375" name="AutoShape 55"/>
            <p:cNvCxnSpPr>
              <a:cxnSpLocks noChangeShapeType="1"/>
            </p:cNvCxnSpPr>
            <p:nvPr/>
          </p:nvCxnSpPr>
          <p:spPr bwMode="auto">
            <a:xfrm rot="16200000" flipH="1">
              <a:off x="3821" y="1517"/>
              <a:ext cx="240" cy="1718"/>
            </a:xfrm>
            <a:prstGeom prst="bentConnector3">
              <a:avLst>
                <a:gd name="adj1" fmla="val 50000"/>
              </a:avLst>
            </a:prstGeom>
            <a:noFill/>
            <a:ln w="9525">
              <a:solidFill>
                <a:schemeClr val="tx1"/>
              </a:solidFill>
              <a:miter lim="800000"/>
              <a:headEnd/>
              <a:tailEnd/>
            </a:ln>
            <a:effectLst/>
          </p:spPr>
        </p:cxnSp>
      </p:grpSp>
      <p:sp>
        <p:nvSpPr>
          <p:cNvPr id="440377" name="AutoShape 57"/>
          <p:cNvSpPr>
            <a:spLocks noChangeArrowheads="1"/>
          </p:cNvSpPr>
          <p:nvPr/>
        </p:nvSpPr>
        <p:spPr bwMode="auto">
          <a:xfrm>
            <a:off x="955104" y="2590800"/>
            <a:ext cx="381000" cy="381000"/>
          </a:xfrm>
          <a:prstGeom prst="upArrow">
            <a:avLst>
              <a:gd name="adj1" fmla="val 50000"/>
              <a:gd name="adj2" fmla="val 25000"/>
            </a:avLst>
          </a:prstGeom>
          <a:solidFill>
            <a:schemeClr val="bg1"/>
          </a:solidFill>
          <a:ln w="9525">
            <a:solidFill>
              <a:srgbClr val="FF3300"/>
            </a:solidFill>
            <a:miter lim="800000"/>
            <a:headEnd/>
            <a:tailEnd/>
          </a:ln>
          <a:effectLst/>
        </p:spPr>
        <p:txBody>
          <a:bodyPr wrap="none" anchor="ctr"/>
          <a:lstStyle/>
          <a:p>
            <a:endParaRPr lang="en-US"/>
          </a:p>
        </p:txBody>
      </p:sp>
      <p:sp>
        <p:nvSpPr>
          <p:cNvPr id="440378" name="Text Box 58"/>
          <p:cNvSpPr txBox="1">
            <a:spLocks noChangeArrowheads="1"/>
          </p:cNvSpPr>
          <p:nvPr/>
        </p:nvSpPr>
        <p:spPr bwMode="auto">
          <a:xfrm>
            <a:off x="497904" y="3048000"/>
            <a:ext cx="1579563" cy="346075"/>
          </a:xfrm>
          <a:prstGeom prst="rect">
            <a:avLst/>
          </a:prstGeom>
          <a:noFill/>
          <a:ln w="9525">
            <a:solidFill>
              <a:schemeClr val="bg1"/>
            </a:solidFill>
            <a:miter lim="800000"/>
            <a:headEnd/>
            <a:tailEnd/>
          </a:ln>
          <a:effectLst/>
        </p:spPr>
        <p:txBody>
          <a:bodyPr wrap="none">
            <a:spAutoFit/>
          </a:bodyPr>
          <a:lstStyle/>
          <a:p>
            <a:r>
              <a:rPr lang="en-US" sz="1600" b="0">
                <a:solidFill>
                  <a:srgbClr val="FF3300"/>
                </a:solidFill>
                <a:latin typeface="Comic Sans MS" pitchFamily="66" charset="0"/>
              </a:rPr>
              <a:t>Index of table</a:t>
            </a:r>
          </a:p>
        </p:txBody>
      </p:sp>
      <p:sp>
        <p:nvSpPr>
          <p:cNvPr id="440379" name="Rectangle 59"/>
          <p:cNvSpPr>
            <a:spLocks noChangeArrowheads="1"/>
          </p:cNvSpPr>
          <p:nvPr/>
        </p:nvSpPr>
        <p:spPr bwMode="auto">
          <a:xfrm>
            <a:off x="1640904" y="5105400"/>
            <a:ext cx="762000" cy="152400"/>
          </a:xfrm>
          <a:prstGeom prst="rect">
            <a:avLst/>
          </a:prstGeom>
          <a:noFill/>
          <a:ln w="9525">
            <a:solidFill>
              <a:srgbClr val="FF0000"/>
            </a:solidFill>
            <a:miter lim="800000"/>
            <a:headEnd/>
            <a:tailEnd/>
          </a:ln>
          <a:effectLst/>
        </p:spPr>
        <p:txBody>
          <a:bodyPr wrap="none" anchor="ctr"/>
          <a:lstStyle/>
          <a:p>
            <a:endParaRPr lang="en-US"/>
          </a:p>
        </p:txBody>
      </p:sp>
      <p:sp>
        <p:nvSpPr>
          <p:cNvPr id="440380" name="Rectangle 60"/>
          <p:cNvSpPr>
            <a:spLocks noChangeArrowheads="1"/>
          </p:cNvSpPr>
          <p:nvPr/>
        </p:nvSpPr>
        <p:spPr bwMode="auto">
          <a:xfrm>
            <a:off x="4307904" y="5105400"/>
            <a:ext cx="762000" cy="152400"/>
          </a:xfrm>
          <a:prstGeom prst="rect">
            <a:avLst/>
          </a:prstGeom>
          <a:noFill/>
          <a:ln w="9525">
            <a:solidFill>
              <a:srgbClr val="FF0000"/>
            </a:solidFill>
            <a:miter lim="800000"/>
            <a:headEnd/>
            <a:tailEnd/>
          </a:ln>
          <a:effectLst/>
        </p:spPr>
        <p:txBody>
          <a:bodyPr wrap="none" anchor="ctr"/>
          <a:lstStyle/>
          <a:p>
            <a:endParaRPr lang="en-US"/>
          </a:p>
        </p:txBody>
      </p:sp>
      <p:sp>
        <p:nvSpPr>
          <p:cNvPr id="440381" name="Rectangle 61"/>
          <p:cNvSpPr>
            <a:spLocks noChangeArrowheads="1"/>
          </p:cNvSpPr>
          <p:nvPr/>
        </p:nvSpPr>
        <p:spPr bwMode="auto">
          <a:xfrm>
            <a:off x="7051104" y="5181600"/>
            <a:ext cx="762000" cy="152400"/>
          </a:xfrm>
          <a:prstGeom prst="rect">
            <a:avLst/>
          </a:prstGeom>
          <a:noFill/>
          <a:ln w="9525">
            <a:solidFill>
              <a:srgbClr val="FF0000"/>
            </a:solidFill>
            <a:miter lim="800000"/>
            <a:headEnd/>
            <a:tailEnd/>
          </a:ln>
          <a:effec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Rectangle 2"/>
          <p:cNvSpPr>
            <a:spLocks noGrp="1" noChangeArrowheads="1"/>
          </p:cNvSpPr>
          <p:nvPr>
            <p:ph type="title"/>
          </p:nvPr>
        </p:nvSpPr>
        <p:spPr/>
        <p:txBody>
          <a:bodyPr/>
          <a:lstStyle/>
          <a:p>
            <a:r>
              <a:rPr lang="de-DE" sz="3600" dirty="0"/>
              <a:t>Accessing Table Values</a:t>
            </a:r>
            <a:endParaRPr lang="en-US" sz="3600" dirty="0"/>
          </a:p>
        </p:txBody>
      </p:sp>
      <p:sp>
        <p:nvSpPr>
          <p:cNvPr id="9" name="Slide Number Placeholder 8"/>
          <p:cNvSpPr>
            <a:spLocks noGrp="1"/>
          </p:cNvSpPr>
          <p:nvPr>
            <p:ph type="sldNum" sz="quarter" idx="12"/>
          </p:nvPr>
        </p:nvSpPr>
        <p:spPr/>
        <p:txBody>
          <a:bodyPr/>
          <a:lstStyle/>
          <a:p>
            <a:pPr>
              <a:defRPr/>
            </a:pPr>
            <a:fld id="{885F405F-1637-4F5F-B595-48DB63026E45}" type="slidenum">
              <a:rPr lang="en-US" altLang="en-US" smtClean="0"/>
              <a:pPr>
                <a:defRPr/>
              </a:pPr>
              <a:t>27</a:t>
            </a:fld>
            <a:endParaRPr lang="en-US" altLang="en-US"/>
          </a:p>
        </p:txBody>
      </p:sp>
      <p:sp>
        <p:nvSpPr>
          <p:cNvPr id="444420" name="Rectangle 4"/>
          <p:cNvSpPr>
            <a:spLocks noChangeArrowheads="1"/>
          </p:cNvSpPr>
          <p:nvPr/>
        </p:nvSpPr>
        <p:spPr bwMode="auto">
          <a:xfrm>
            <a:off x="609600" y="2895600"/>
            <a:ext cx="7848600" cy="35052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a:latin typeface="Comic Sans MS" pitchFamily="66" charset="0"/>
              </a:rPr>
              <a:t>Retrieving the entire table w/out knowing its contents or number of rows:</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GetNextRequest (ipRouteDest, ipRouteMetric1, ipRouteNextHop)</a:t>
            </a: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sym typeface="Wingdings" pitchFamily="2" charset="2"/>
            </a:endParaRPr>
          </a:p>
          <a:p>
            <a:pPr marL="342900" indent="-342900">
              <a:spcBef>
                <a:spcPct val="20000"/>
              </a:spcBef>
              <a:buClr>
                <a:schemeClr val="accent2"/>
              </a:buClr>
              <a:buSzPct val="85000"/>
              <a:buFont typeface="Wingdings" pitchFamily="2" charset="2"/>
              <a:buNone/>
            </a:pPr>
            <a:r>
              <a:rPr lang="en-US" sz="1800" b="0">
                <a:latin typeface="Comic Sans MS" pitchFamily="66" charset="0"/>
                <a:sym typeface="Wingdings" pitchFamily="2" charset="2"/>
              </a:rPr>
              <a:t> The agent will respond with the values from the first row</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GetResponse ((ipRouteDest.9.1.2.3 = 9.1.2.3),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(ipRouteMetric1.9.1.2.3 = 3),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(ipRouteNextHop.9.1.2.3 = 99.0.0.3))</a:t>
            </a: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a:p>
            <a:pPr marL="342900" indent="-342900">
              <a:spcBef>
                <a:spcPct val="20000"/>
              </a:spcBef>
              <a:buClr>
                <a:schemeClr val="accent2"/>
              </a:buClr>
              <a:buSzPct val="85000"/>
              <a:buFont typeface="Wingdings" pitchFamily="2" charset="2"/>
              <a:buNone/>
            </a:pPr>
            <a:r>
              <a:rPr lang="en-US" sz="1800" b="0">
                <a:latin typeface="Comic Sans MS" pitchFamily="66" charset="0"/>
                <a:sym typeface="Wingdings" pitchFamily="2" charset="2"/>
              </a:rPr>
              <a:t> The MS stores this info and retrieves the second row</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p:txBody>
      </p:sp>
      <p:grpSp>
        <p:nvGrpSpPr>
          <p:cNvPr id="2" name="Group 45"/>
          <p:cNvGrpSpPr>
            <a:grpSpLocks/>
          </p:cNvGrpSpPr>
          <p:nvPr/>
        </p:nvGrpSpPr>
        <p:grpSpPr bwMode="auto">
          <a:xfrm>
            <a:off x="2438400" y="1524000"/>
            <a:ext cx="4343400" cy="990600"/>
            <a:chOff x="480" y="960"/>
            <a:chExt cx="2736" cy="624"/>
          </a:xfrm>
        </p:grpSpPr>
        <p:sp>
          <p:nvSpPr>
            <p:cNvPr id="444462" name="Rectangle 46"/>
            <p:cNvSpPr>
              <a:spLocks noChangeArrowheads="1"/>
            </p:cNvSpPr>
            <p:nvPr/>
          </p:nvSpPr>
          <p:spPr bwMode="auto">
            <a:xfrm>
              <a:off x="480" y="960"/>
              <a:ext cx="2736" cy="624"/>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1200">
                  <a:latin typeface="Courier New" pitchFamily="49" charset="0"/>
                </a:rPr>
                <a:t>ipRouteDest   ipRouteMetric1  ipRouteNextHop</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9.1.2.3                        3                          99.0.0.3</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10.0.0.99                    5                          89.1.1.42</a:t>
              </a:r>
            </a:p>
          </p:txBody>
        </p:sp>
        <p:sp>
          <p:nvSpPr>
            <p:cNvPr id="444463" name="Line 47"/>
            <p:cNvSpPr>
              <a:spLocks noChangeShapeType="1"/>
            </p:cNvSpPr>
            <p:nvPr/>
          </p:nvSpPr>
          <p:spPr bwMode="auto">
            <a:xfrm flipV="1">
              <a:off x="528" y="1104"/>
              <a:ext cx="2592" cy="0"/>
            </a:xfrm>
            <a:prstGeom prst="line">
              <a:avLst/>
            </a:prstGeom>
            <a:noFill/>
            <a:ln w="9525">
              <a:solidFill>
                <a:schemeClr val="tx1"/>
              </a:solidFill>
              <a:round/>
              <a:headEnd/>
              <a:tailEnd/>
            </a:ln>
            <a:effectLst/>
          </p:spPr>
          <p:txBody>
            <a:bodyPr/>
            <a:lstStyle/>
            <a:p>
              <a:endParaRPr lang="en-US"/>
            </a:p>
          </p:txBody>
        </p:sp>
        <p:sp>
          <p:nvSpPr>
            <p:cNvPr id="444464" name="Line 48"/>
            <p:cNvSpPr>
              <a:spLocks noChangeShapeType="1"/>
            </p:cNvSpPr>
            <p:nvPr/>
          </p:nvSpPr>
          <p:spPr bwMode="auto">
            <a:xfrm>
              <a:off x="1248" y="960"/>
              <a:ext cx="0" cy="576"/>
            </a:xfrm>
            <a:prstGeom prst="line">
              <a:avLst/>
            </a:prstGeom>
            <a:noFill/>
            <a:ln w="9525">
              <a:solidFill>
                <a:schemeClr val="tx1"/>
              </a:solidFill>
              <a:round/>
              <a:headEnd/>
              <a:tailEnd/>
            </a:ln>
            <a:effectLst/>
          </p:spPr>
          <p:txBody>
            <a:bodyPr/>
            <a:lstStyle/>
            <a:p>
              <a:endParaRPr lang="en-US"/>
            </a:p>
          </p:txBody>
        </p:sp>
        <p:sp>
          <p:nvSpPr>
            <p:cNvPr id="444465" name="Line 49"/>
            <p:cNvSpPr>
              <a:spLocks noChangeShapeType="1"/>
            </p:cNvSpPr>
            <p:nvPr/>
          </p:nvSpPr>
          <p:spPr bwMode="auto">
            <a:xfrm>
              <a:off x="2208" y="960"/>
              <a:ext cx="0" cy="576"/>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lstStyle/>
          <a:p>
            <a:r>
              <a:rPr lang="de-DE" sz="3600" dirty="0"/>
              <a:t>Accessing Table Values</a:t>
            </a:r>
            <a:endParaRPr lang="en-US" sz="3600" dirty="0"/>
          </a:p>
        </p:txBody>
      </p:sp>
      <p:sp>
        <p:nvSpPr>
          <p:cNvPr id="9" name="Slide Number Placeholder 8"/>
          <p:cNvSpPr>
            <a:spLocks noGrp="1"/>
          </p:cNvSpPr>
          <p:nvPr>
            <p:ph type="sldNum" sz="quarter" idx="12"/>
          </p:nvPr>
        </p:nvSpPr>
        <p:spPr/>
        <p:txBody>
          <a:bodyPr/>
          <a:lstStyle/>
          <a:p>
            <a:pPr>
              <a:defRPr/>
            </a:pPr>
            <a:fld id="{885F405F-1637-4F5F-B595-48DB63026E45}" type="slidenum">
              <a:rPr lang="en-US" altLang="en-US" smtClean="0"/>
              <a:pPr>
                <a:defRPr/>
              </a:pPr>
              <a:t>28</a:t>
            </a:fld>
            <a:endParaRPr lang="en-US" altLang="en-US"/>
          </a:p>
        </p:txBody>
      </p:sp>
      <p:sp>
        <p:nvSpPr>
          <p:cNvPr id="445443" name="Rectangle 3"/>
          <p:cNvSpPr>
            <a:spLocks noChangeArrowheads="1"/>
          </p:cNvSpPr>
          <p:nvPr/>
        </p:nvSpPr>
        <p:spPr bwMode="auto">
          <a:xfrm>
            <a:off x="609600" y="2895600"/>
            <a:ext cx="7848600" cy="35052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GetNextRequest (ipRouteDest.</a:t>
            </a:r>
            <a:r>
              <a:rPr lang="en-US" sz="1400">
                <a:solidFill>
                  <a:srgbClr val="FF3300"/>
                </a:solidFill>
                <a:latin typeface="Courier New" pitchFamily="49" charset="0"/>
              </a:rPr>
              <a:t>9.1.2.3</a:t>
            </a:r>
            <a:r>
              <a:rPr lang="en-US" sz="1400">
                <a:solidFill>
                  <a:schemeClr val="accent2"/>
                </a:solidFill>
                <a:latin typeface="Courier New" pitchFamily="49" charset="0"/>
              </a:rPr>
              <a:t>, ipRouteMetric1.</a:t>
            </a:r>
            <a:r>
              <a:rPr lang="en-US" sz="1400">
                <a:solidFill>
                  <a:srgbClr val="FF3300"/>
                </a:solidFill>
                <a:latin typeface="Courier New" pitchFamily="49" charset="0"/>
              </a:rPr>
              <a:t>9.1.2.3</a:t>
            </a:r>
            <a:r>
              <a:rPr lang="en-US" sz="1400">
                <a:solidFill>
                  <a:schemeClr val="accent2"/>
                </a:solidFill>
                <a:latin typeface="Courier New" pitchFamily="49" charset="0"/>
              </a:rPr>
              <a:t>,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a:t>
            </a:r>
            <a:r>
              <a:rPr lang="en-US" sz="1400">
                <a:solidFill>
                  <a:srgbClr val="FF3300"/>
                </a:solidFill>
                <a:latin typeface="Courier New" pitchFamily="49" charset="0"/>
              </a:rPr>
              <a:t>9.1.2.3</a:t>
            </a:r>
            <a:r>
              <a:rPr lang="en-US" sz="1400">
                <a:solidFill>
                  <a:schemeClr val="accent2"/>
                </a:solidFill>
                <a:latin typeface="Courier New" pitchFamily="49" charset="0"/>
              </a:rPr>
              <a:t>)</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GetResponse ((ipRouteDest.10.0.0.51 = 10.0.0.51),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(ipRouteMetric1.10.0.0.51 = 5),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(ipRouteNextHop.10.0.0.51 = 89.1.1.42))</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GetNextRequest (ipRouteDest.</a:t>
            </a:r>
            <a:r>
              <a:rPr lang="en-US" sz="1400">
                <a:solidFill>
                  <a:srgbClr val="FF0000"/>
                </a:solidFill>
                <a:latin typeface="Courier New" pitchFamily="49" charset="0"/>
              </a:rPr>
              <a:t>10.0.0.51</a:t>
            </a:r>
            <a:r>
              <a:rPr lang="en-US" sz="1400">
                <a:solidFill>
                  <a:schemeClr val="accent2"/>
                </a:solidFill>
                <a:latin typeface="Courier New" pitchFamily="49" charset="0"/>
              </a:rPr>
              <a:t>, ipRouteMetric1.</a:t>
            </a:r>
            <a:r>
              <a:rPr lang="en-US" sz="1400">
                <a:solidFill>
                  <a:srgbClr val="FF0000"/>
                </a:solidFill>
                <a:latin typeface="Courier New" pitchFamily="49" charset="0"/>
              </a:rPr>
              <a:t>10.0.0.51</a:t>
            </a:r>
            <a:r>
              <a:rPr lang="en-US" sz="1400">
                <a:solidFill>
                  <a:schemeClr val="accent2"/>
                </a:solidFill>
                <a:latin typeface="Courier New" pitchFamily="49" charset="0"/>
              </a:rPr>
              <a:t>,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a:t>
            </a:r>
            <a:r>
              <a:rPr lang="en-US" sz="1400">
                <a:solidFill>
                  <a:srgbClr val="FF0000"/>
                </a:solidFill>
                <a:latin typeface="Courier New" pitchFamily="49" charset="0"/>
              </a:rPr>
              <a:t>10.0.0.51</a:t>
            </a:r>
            <a:r>
              <a:rPr lang="en-US" sz="1400">
                <a:solidFill>
                  <a:schemeClr val="accent2"/>
                </a:solidFill>
                <a:latin typeface="Courier New" pitchFamily="49" charset="0"/>
              </a:rPr>
              <a:t>)</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GetResponse ((ipRouteDest.10.0.0.99 = 10.0.0.99),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(ipRouteMetric1.10.0.0.99 = 5),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(ipRouteNextHop.10.0.0.99 = 89.1.1.42))</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p:txBody>
      </p:sp>
      <p:grpSp>
        <p:nvGrpSpPr>
          <p:cNvPr id="2" name="Group 4"/>
          <p:cNvGrpSpPr>
            <a:grpSpLocks/>
          </p:cNvGrpSpPr>
          <p:nvPr/>
        </p:nvGrpSpPr>
        <p:grpSpPr bwMode="auto">
          <a:xfrm>
            <a:off x="2438400" y="1524000"/>
            <a:ext cx="4343400" cy="990600"/>
            <a:chOff x="480" y="960"/>
            <a:chExt cx="2736" cy="624"/>
          </a:xfrm>
        </p:grpSpPr>
        <p:sp>
          <p:nvSpPr>
            <p:cNvPr id="445445" name="Rectangle 5"/>
            <p:cNvSpPr>
              <a:spLocks noChangeArrowheads="1"/>
            </p:cNvSpPr>
            <p:nvPr/>
          </p:nvSpPr>
          <p:spPr bwMode="auto">
            <a:xfrm>
              <a:off x="480" y="960"/>
              <a:ext cx="2736" cy="624"/>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1200">
                  <a:latin typeface="Courier New" pitchFamily="49" charset="0"/>
                </a:rPr>
                <a:t>ipRouteDest   ipRouteMetric1  ipRouteNextHop</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9.1.2.3                        3                          99.0.0.3</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10.0.0.99                    5                          89.1.1.42</a:t>
              </a:r>
            </a:p>
          </p:txBody>
        </p:sp>
        <p:sp>
          <p:nvSpPr>
            <p:cNvPr id="445446" name="Line 6"/>
            <p:cNvSpPr>
              <a:spLocks noChangeShapeType="1"/>
            </p:cNvSpPr>
            <p:nvPr/>
          </p:nvSpPr>
          <p:spPr bwMode="auto">
            <a:xfrm flipV="1">
              <a:off x="528" y="1104"/>
              <a:ext cx="2592" cy="0"/>
            </a:xfrm>
            <a:prstGeom prst="line">
              <a:avLst/>
            </a:prstGeom>
            <a:noFill/>
            <a:ln w="9525">
              <a:solidFill>
                <a:schemeClr val="tx1"/>
              </a:solidFill>
              <a:round/>
              <a:headEnd/>
              <a:tailEnd/>
            </a:ln>
            <a:effectLst/>
          </p:spPr>
          <p:txBody>
            <a:bodyPr/>
            <a:lstStyle/>
            <a:p>
              <a:endParaRPr lang="en-US"/>
            </a:p>
          </p:txBody>
        </p:sp>
        <p:sp>
          <p:nvSpPr>
            <p:cNvPr id="445447" name="Line 7"/>
            <p:cNvSpPr>
              <a:spLocks noChangeShapeType="1"/>
            </p:cNvSpPr>
            <p:nvPr/>
          </p:nvSpPr>
          <p:spPr bwMode="auto">
            <a:xfrm>
              <a:off x="1248" y="960"/>
              <a:ext cx="0" cy="576"/>
            </a:xfrm>
            <a:prstGeom prst="line">
              <a:avLst/>
            </a:prstGeom>
            <a:noFill/>
            <a:ln w="9525">
              <a:solidFill>
                <a:schemeClr val="tx1"/>
              </a:solidFill>
              <a:round/>
              <a:headEnd/>
              <a:tailEnd/>
            </a:ln>
            <a:effectLst/>
          </p:spPr>
          <p:txBody>
            <a:bodyPr/>
            <a:lstStyle/>
            <a:p>
              <a:endParaRPr lang="en-US"/>
            </a:p>
          </p:txBody>
        </p:sp>
        <p:sp>
          <p:nvSpPr>
            <p:cNvPr id="445448" name="Line 8"/>
            <p:cNvSpPr>
              <a:spLocks noChangeShapeType="1"/>
            </p:cNvSpPr>
            <p:nvPr/>
          </p:nvSpPr>
          <p:spPr bwMode="auto">
            <a:xfrm>
              <a:off x="2208" y="960"/>
              <a:ext cx="0" cy="576"/>
            </a:xfrm>
            <a:prstGeom prst="line">
              <a:avLst/>
            </a:prstGeom>
            <a:noFill/>
            <a:ln w="9525">
              <a:solidFill>
                <a:schemeClr val="tx1"/>
              </a:solidFill>
              <a:round/>
              <a:headEnd/>
              <a:tailEnd/>
            </a:ln>
            <a:effectLst/>
          </p:spPr>
          <p:txBody>
            <a:bodyPr/>
            <a:lstStyle/>
            <a:p>
              <a:endParaRPr lang="en-US"/>
            </a:p>
          </p:txBody>
        </p:sp>
      </p:gr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r>
              <a:rPr lang="de-DE" sz="3600" dirty="0"/>
              <a:t>Accessing Table Values</a:t>
            </a:r>
            <a:endParaRPr lang="en-US" sz="3600" dirty="0"/>
          </a:p>
        </p:txBody>
      </p:sp>
      <p:sp>
        <p:nvSpPr>
          <p:cNvPr id="10" name="Slide Number Placeholder 9"/>
          <p:cNvSpPr>
            <a:spLocks noGrp="1"/>
          </p:cNvSpPr>
          <p:nvPr>
            <p:ph type="sldNum" sz="quarter" idx="12"/>
          </p:nvPr>
        </p:nvSpPr>
        <p:spPr/>
        <p:txBody>
          <a:bodyPr/>
          <a:lstStyle/>
          <a:p>
            <a:pPr>
              <a:defRPr/>
            </a:pPr>
            <a:fld id="{885F405F-1637-4F5F-B595-48DB63026E45}" type="slidenum">
              <a:rPr lang="en-US" altLang="en-US" smtClean="0"/>
              <a:pPr>
                <a:defRPr/>
              </a:pPr>
              <a:t>29</a:t>
            </a:fld>
            <a:endParaRPr lang="en-US" altLang="en-US"/>
          </a:p>
        </p:txBody>
      </p:sp>
      <p:sp>
        <p:nvSpPr>
          <p:cNvPr id="446467" name="Rectangle 3"/>
          <p:cNvSpPr>
            <a:spLocks noChangeArrowheads="1"/>
          </p:cNvSpPr>
          <p:nvPr/>
        </p:nvSpPr>
        <p:spPr bwMode="auto">
          <a:xfrm>
            <a:off x="609600" y="2895600"/>
            <a:ext cx="7848600" cy="35052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a:latin typeface="Comic Sans MS" pitchFamily="66" charset="0"/>
              </a:rPr>
              <a:t>What happens next!, When does the MS stop?</a:t>
            </a: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GetNextRequest (ipRouteDest.</a:t>
            </a:r>
            <a:r>
              <a:rPr lang="en-US" sz="1400">
                <a:solidFill>
                  <a:srgbClr val="FF0000"/>
                </a:solidFill>
                <a:latin typeface="Courier New" pitchFamily="49" charset="0"/>
              </a:rPr>
              <a:t>10.0.0.99</a:t>
            </a:r>
            <a:r>
              <a:rPr lang="en-US" sz="1400">
                <a:solidFill>
                  <a:schemeClr val="accent2"/>
                </a:solidFill>
                <a:latin typeface="Courier New" pitchFamily="49" charset="0"/>
              </a:rPr>
              <a:t>, ipRouteMetric1.</a:t>
            </a:r>
            <a:r>
              <a:rPr lang="en-US" sz="1400">
                <a:solidFill>
                  <a:srgbClr val="FF0000"/>
                </a:solidFill>
                <a:latin typeface="Courier New" pitchFamily="49" charset="0"/>
              </a:rPr>
              <a:t>10.0.0.99</a:t>
            </a:r>
            <a:r>
              <a:rPr lang="en-US" sz="1400">
                <a:solidFill>
                  <a:schemeClr val="accent2"/>
                </a:solidFill>
                <a:latin typeface="Courier New" pitchFamily="49" charset="0"/>
              </a:rPr>
              <a:t>,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a:t>
            </a:r>
            <a:r>
              <a:rPr lang="en-US" sz="1400">
                <a:solidFill>
                  <a:srgbClr val="FF0000"/>
                </a:solidFill>
                <a:latin typeface="Courier New" pitchFamily="49" charset="0"/>
              </a:rPr>
              <a:t>10.0.0.99</a:t>
            </a:r>
            <a:r>
              <a:rPr lang="en-US" sz="1400">
                <a:solidFill>
                  <a:schemeClr val="accent2"/>
                </a:solidFill>
                <a:latin typeface="Courier New" pitchFamily="49" charset="0"/>
              </a:rPr>
              <a:t>)</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GetResponse ((ipRouteMetric1.9.1.2.3 = 3),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(ipRouteNextHop.9.1.2.3 = 99.0.0.3), </a:t>
            </a:r>
          </a:p>
          <a:p>
            <a:pPr marL="342900" indent="-342900">
              <a:spcBef>
                <a:spcPct val="20000"/>
              </a:spcBef>
              <a:buClr>
                <a:schemeClr val="accent2"/>
              </a:buClr>
              <a:buSzPct val="85000"/>
              <a:buFont typeface="Wingdings" pitchFamily="2" charset="2"/>
              <a:buNone/>
            </a:pPr>
            <a:r>
              <a:rPr lang="en-US" sz="1400">
                <a:solidFill>
                  <a:schemeClr val="accent2"/>
                </a:solidFill>
                <a:latin typeface="Courier New" pitchFamily="49" charset="0"/>
              </a:rPr>
              <a:t>             (</a:t>
            </a:r>
            <a:r>
              <a:rPr lang="en-US" sz="1400">
                <a:solidFill>
                  <a:srgbClr val="009900"/>
                </a:solidFill>
                <a:latin typeface="Courier New" pitchFamily="49" charset="0"/>
              </a:rPr>
              <a:t>ipNetToMediaIfIndex.1.3 = 1</a:t>
            </a:r>
            <a:r>
              <a:rPr lang="en-US" sz="1400">
                <a:solidFill>
                  <a:schemeClr val="accent2"/>
                </a:solidFill>
                <a:latin typeface="Courier New" pitchFamily="49" charset="0"/>
              </a:rPr>
              <a:t>))</a:t>
            </a:r>
            <a:endParaRPr lang="en-US" sz="1800" b="0">
              <a:latin typeface="Comic Sans MS" pitchFamily="66" charset="0"/>
            </a:endParaRPr>
          </a:p>
          <a:p>
            <a:pPr marL="342900" indent="-342900">
              <a:spcBef>
                <a:spcPct val="20000"/>
              </a:spcBef>
              <a:buClr>
                <a:schemeClr val="accent2"/>
              </a:buClr>
              <a:buSzPct val="85000"/>
              <a:buFont typeface="Wingdings" pitchFamily="2" charset="2"/>
              <a:buNone/>
            </a:pPr>
            <a:endParaRPr lang="en-US" sz="1400">
              <a:solidFill>
                <a:schemeClr val="accent2"/>
              </a:solidFill>
              <a:latin typeface="Courier New" pitchFamily="49" charset="0"/>
            </a:endParaRPr>
          </a:p>
        </p:txBody>
      </p:sp>
      <p:grpSp>
        <p:nvGrpSpPr>
          <p:cNvPr id="2" name="Group 4"/>
          <p:cNvGrpSpPr>
            <a:grpSpLocks/>
          </p:cNvGrpSpPr>
          <p:nvPr/>
        </p:nvGrpSpPr>
        <p:grpSpPr bwMode="auto">
          <a:xfrm>
            <a:off x="2438400" y="1524000"/>
            <a:ext cx="4343400" cy="990600"/>
            <a:chOff x="480" y="960"/>
            <a:chExt cx="2736" cy="624"/>
          </a:xfrm>
        </p:grpSpPr>
        <p:sp>
          <p:nvSpPr>
            <p:cNvPr id="446469" name="Rectangle 5"/>
            <p:cNvSpPr>
              <a:spLocks noChangeArrowheads="1"/>
            </p:cNvSpPr>
            <p:nvPr/>
          </p:nvSpPr>
          <p:spPr bwMode="auto">
            <a:xfrm>
              <a:off x="480" y="960"/>
              <a:ext cx="2736" cy="624"/>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1200">
                  <a:latin typeface="Courier New" pitchFamily="49" charset="0"/>
                </a:rPr>
                <a:t>ipRouteDest   ipRouteMetric1  ipRouteNextHop</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9.1.2.3                        3                          99.0.0.3</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10.0.0.99                    5                          89.1.1.42</a:t>
              </a:r>
            </a:p>
          </p:txBody>
        </p:sp>
        <p:sp>
          <p:nvSpPr>
            <p:cNvPr id="446470" name="Line 6"/>
            <p:cNvSpPr>
              <a:spLocks noChangeShapeType="1"/>
            </p:cNvSpPr>
            <p:nvPr/>
          </p:nvSpPr>
          <p:spPr bwMode="auto">
            <a:xfrm flipV="1">
              <a:off x="528" y="1104"/>
              <a:ext cx="2592" cy="0"/>
            </a:xfrm>
            <a:prstGeom prst="line">
              <a:avLst/>
            </a:prstGeom>
            <a:noFill/>
            <a:ln w="9525">
              <a:solidFill>
                <a:schemeClr val="tx1"/>
              </a:solidFill>
              <a:round/>
              <a:headEnd/>
              <a:tailEnd/>
            </a:ln>
            <a:effectLst/>
          </p:spPr>
          <p:txBody>
            <a:bodyPr/>
            <a:lstStyle/>
            <a:p>
              <a:endParaRPr lang="en-US"/>
            </a:p>
          </p:txBody>
        </p:sp>
        <p:sp>
          <p:nvSpPr>
            <p:cNvPr id="446471" name="Line 7"/>
            <p:cNvSpPr>
              <a:spLocks noChangeShapeType="1"/>
            </p:cNvSpPr>
            <p:nvPr/>
          </p:nvSpPr>
          <p:spPr bwMode="auto">
            <a:xfrm>
              <a:off x="1248" y="960"/>
              <a:ext cx="0" cy="576"/>
            </a:xfrm>
            <a:prstGeom prst="line">
              <a:avLst/>
            </a:prstGeom>
            <a:noFill/>
            <a:ln w="9525">
              <a:solidFill>
                <a:schemeClr val="tx1"/>
              </a:solidFill>
              <a:round/>
              <a:headEnd/>
              <a:tailEnd/>
            </a:ln>
            <a:effectLst/>
          </p:spPr>
          <p:txBody>
            <a:bodyPr/>
            <a:lstStyle/>
            <a:p>
              <a:endParaRPr lang="en-US"/>
            </a:p>
          </p:txBody>
        </p:sp>
        <p:sp>
          <p:nvSpPr>
            <p:cNvPr id="446472" name="Line 8"/>
            <p:cNvSpPr>
              <a:spLocks noChangeShapeType="1"/>
            </p:cNvSpPr>
            <p:nvPr/>
          </p:nvSpPr>
          <p:spPr bwMode="auto">
            <a:xfrm>
              <a:off x="2208" y="960"/>
              <a:ext cx="0" cy="576"/>
            </a:xfrm>
            <a:prstGeom prst="line">
              <a:avLst/>
            </a:prstGeom>
            <a:noFill/>
            <a:ln w="9525">
              <a:solidFill>
                <a:schemeClr val="tx1"/>
              </a:solidFill>
              <a:round/>
              <a:headEnd/>
              <a:tailEnd/>
            </a:ln>
            <a:effectLst/>
          </p:spPr>
          <p:txBody>
            <a:bodyPr/>
            <a:lstStyle/>
            <a:p>
              <a:endParaRPr lang="en-US"/>
            </a:p>
          </p:txBody>
        </p:sp>
      </p:grpSp>
      <p:sp>
        <p:nvSpPr>
          <p:cNvPr id="446473" name="Text Box 9"/>
          <p:cNvSpPr txBox="1">
            <a:spLocks noChangeArrowheads="1"/>
          </p:cNvSpPr>
          <p:nvPr/>
        </p:nvSpPr>
        <p:spPr bwMode="auto">
          <a:xfrm>
            <a:off x="762000" y="5791200"/>
            <a:ext cx="7467600" cy="581025"/>
          </a:xfrm>
          <a:prstGeom prst="rect">
            <a:avLst/>
          </a:prstGeom>
          <a:noFill/>
          <a:ln w="9525">
            <a:noFill/>
            <a:miter lim="800000"/>
            <a:headEnd/>
            <a:tailEnd/>
          </a:ln>
          <a:effectLst/>
        </p:spPr>
        <p:txBody>
          <a:bodyPr wrap="none">
            <a:spAutoFit/>
          </a:bodyPr>
          <a:lstStyle/>
          <a:p>
            <a:r>
              <a:rPr lang="en-US" sz="1600" b="0">
                <a:latin typeface="Comic Sans MS" pitchFamily="66" charset="0"/>
              </a:rPr>
              <a:t>Object names in the list in the response does not match those in the request</a:t>
            </a:r>
          </a:p>
          <a:p>
            <a:r>
              <a:rPr lang="en-US" sz="1600" b="0">
                <a:latin typeface="Comic Sans MS" pitchFamily="66" charset="0"/>
                <a:sym typeface="Wingdings" pitchFamily="2" charset="2"/>
              </a:rPr>
              <a:t> MS knows it has reached the end of the table</a:t>
            </a:r>
            <a:endParaRPr lang="en-US" sz="1600" b="0">
              <a:latin typeface="Comic Sans MS"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64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64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r>
              <a:rPr lang="en-US" sz="3600" dirty="0" smtClean="0"/>
              <a:t>SNMP Structure</a:t>
            </a:r>
            <a:endParaRPr lang="en-US" sz="3600" dirty="0"/>
          </a:p>
        </p:txBody>
      </p:sp>
      <p:sp>
        <p:nvSpPr>
          <p:cNvPr id="328707" name="Rectangle 3"/>
          <p:cNvSpPr>
            <a:spLocks noGrp="1" noChangeArrowheads="1"/>
          </p:cNvSpPr>
          <p:nvPr>
            <p:ph idx="1"/>
          </p:nvPr>
        </p:nvSpPr>
        <p:spPr>
          <a:xfrm>
            <a:off x="179512" y="1340768"/>
            <a:ext cx="8712968" cy="5040559"/>
          </a:xfrm>
        </p:spPr>
        <p:txBody>
          <a:bodyPr>
            <a:noAutofit/>
          </a:bodyPr>
          <a:lstStyle/>
          <a:p>
            <a:pPr>
              <a:lnSpc>
                <a:spcPct val="150000"/>
              </a:lnSpc>
            </a:pPr>
            <a:r>
              <a:rPr lang="en-US" sz="2400" dirty="0" smtClean="0"/>
              <a:t>Each SNMP message contains a protocol data unit (PDU). </a:t>
            </a:r>
          </a:p>
          <a:p>
            <a:pPr>
              <a:lnSpc>
                <a:spcPct val="150000"/>
              </a:lnSpc>
            </a:pPr>
            <a:r>
              <a:rPr lang="en-US" sz="2400" dirty="0" smtClean="0"/>
              <a:t>These SNMP PDUs are used for communication between SNMP managers and SNMP agents. </a:t>
            </a:r>
          </a:p>
          <a:p>
            <a:pPr>
              <a:lnSpc>
                <a:spcPct val="150000"/>
              </a:lnSpc>
            </a:pPr>
            <a:r>
              <a:rPr lang="en-US" sz="2400" dirty="0" smtClean="0"/>
              <a:t>The SNMP Version 1 architecture defines the following types of PDUs that flow between SNMP managers and SNMP agents:</a:t>
            </a:r>
          </a:p>
          <a:p>
            <a:pPr lvl="1">
              <a:lnSpc>
                <a:spcPct val="150000"/>
              </a:lnSpc>
            </a:pPr>
            <a:r>
              <a:rPr lang="en-US" sz="1600" b="1" dirty="0" smtClean="0">
                <a:solidFill>
                  <a:srgbClr val="00B0F0"/>
                </a:solidFill>
              </a:rPr>
              <a:t>GETREQUEST </a:t>
            </a:r>
            <a:endParaRPr lang="en-US" sz="1050" b="1" dirty="0" smtClean="0">
              <a:solidFill>
                <a:srgbClr val="00B0F0"/>
              </a:solidFill>
            </a:endParaRPr>
          </a:p>
          <a:p>
            <a:pPr lvl="1">
              <a:lnSpc>
                <a:spcPct val="150000"/>
              </a:lnSpc>
            </a:pPr>
            <a:r>
              <a:rPr lang="en-US" sz="1600" b="1" dirty="0" smtClean="0">
                <a:solidFill>
                  <a:srgbClr val="00B0F0"/>
                </a:solidFill>
              </a:rPr>
              <a:t>GETNEXTREQUEST</a:t>
            </a:r>
            <a:endParaRPr lang="en-US" sz="1050" b="1" dirty="0" smtClean="0">
              <a:solidFill>
                <a:srgbClr val="00B0F0"/>
              </a:solidFill>
            </a:endParaRPr>
          </a:p>
          <a:p>
            <a:pPr lvl="1">
              <a:lnSpc>
                <a:spcPct val="150000"/>
              </a:lnSpc>
            </a:pPr>
            <a:r>
              <a:rPr lang="en-US" sz="1600" b="1" dirty="0" smtClean="0">
                <a:solidFill>
                  <a:srgbClr val="00B0F0"/>
                </a:solidFill>
              </a:rPr>
              <a:t>SETREQUEST</a:t>
            </a:r>
            <a:endParaRPr lang="en-US" sz="1050" b="1" dirty="0" smtClean="0">
              <a:solidFill>
                <a:srgbClr val="00B0F0"/>
              </a:solidFill>
            </a:endParaRPr>
          </a:p>
          <a:p>
            <a:pPr lvl="1">
              <a:lnSpc>
                <a:spcPct val="150000"/>
              </a:lnSpc>
            </a:pPr>
            <a:r>
              <a:rPr lang="en-US" sz="1600" b="1" dirty="0" smtClean="0">
                <a:solidFill>
                  <a:srgbClr val="00B0F0"/>
                </a:solidFill>
              </a:rPr>
              <a:t>GETRESPONSE PDU</a:t>
            </a:r>
          </a:p>
          <a:p>
            <a:pPr lvl="1">
              <a:lnSpc>
                <a:spcPct val="150000"/>
              </a:lnSpc>
            </a:pPr>
            <a:r>
              <a:rPr lang="en-US" sz="1600" b="1" dirty="0" smtClean="0">
                <a:solidFill>
                  <a:srgbClr val="00B0F0"/>
                </a:solidFill>
              </a:rPr>
              <a:t>TRAP PDU</a:t>
            </a:r>
            <a:endParaRPr lang="en-US" sz="2000" b="1" dirty="0" smtClean="0">
              <a:solidFill>
                <a:srgbClr val="00B0F0"/>
              </a:solidFill>
            </a:endParaRPr>
          </a:p>
        </p:txBody>
      </p:sp>
      <p:sp>
        <p:nvSpPr>
          <p:cNvPr id="4" name="Slide Number Placeholder 3"/>
          <p:cNvSpPr>
            <a:spLocks noGrp="1"/>
          </p:cNvSpPr>
          <p:nvPr>
            <p:ph type="sldNum" sz="quarter" idx="12"/>
          </p:nvPr>
        </p:nvSpPr>
        <p:spPr/>
        <p:txBody>
          <a:bodyPr/>
          <a:lstStyle/>
          <a:p>
            <a:pPr>
              <a:defRPr/>
            </a:pPr>
            <a:fld id="{083FDE61-6DB7-42B5-B213-519BFB402FBE}" type="slidenum">
              <a:rPr lang="en-US" altLang="en-US" smtClean="0"/>
              <a:pPr>
                <a:defRPr/>
              </a:pPr>
              <a:t>3</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Grp="1" noChangeArrowheads="1"/>
          </p:cNvSpPr>
          <p:nvPr>
            <p:ph type="title"/>
          </p:nvPr>
        </p:nvSpPr>
        <p:spPr/>
        <p:txBody>
          <a:bodyPr/>
          <a:lstStyle/>
          <a:p>
            <a:r>
              <a:rPr lang="de-DE" sz="3600" dirty="0"/>
              <a:t>SetRequest-PDU</a:t>
            </a:r>
            <a:endParaRPr lang="en-US" sz="3600" dirty="0"/>
          </a:p>
        </p:txBody>
      </p:sp>
      <p:sp>
        <p:nvSpPr>
          <p:cNvPr id="5" name="Slide Number Placeholder 4"/>
          <p:cNvSpPr>
            <a:spLocks noGrp="1"/>
          </p:cNvSpPr>
          <p:nvPr>
            <p:ph type="sldNum" sz="quarter" idx="12"/>
          </p:nvPr>
        </p:nvSpPr>
        <p:spPr/>
        <p:txBody>
          <a:bodyPr/>
          <a:lstStyle/>
          <a:p>
            <a:pPr>
              <a:defRPr/>
            </a:pPr>
            <a:fld id="{885F405F-1637-4F5F-B595-48DB63026E45}" type="slidenum">
              <a:rPr lang="en-US" altLang="en-US" smtClean="0"/>
              <a:pPr>
                <a:defRPr/>
              </a:pPr>
              <a:t>30</a:t>
            </a:fld>
            <a:endParaRPr lang="en-US" altLang="en-US"/>
          </a:p>
        </p:txBody>
      </p:sp>
      <p:sp>
        <p:nvSpPr>
          <p:cNvPr id="447498" name="Rectangle 10"/>
          <p:cNvSpPr>
            <a:spLocks noChangeArrowheads="1"/>
          </p:cNvSpPr>
          <p:nvPr/>
        </p:nvSpPr>
        <p:spPr bwMode="auto">
          <a:xfrm>
            <a:off x="609600" y="1637928"/>
            <a:ext cx="7848600" cy="11430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Char char="q"/>
            </a:pPr>
            <a:r>
              <a:rPr lang="en-US" sz="1800" b="0" dirty="0">
                <a:latin typeface="Comic Sans MS" pitchFamily="66" charset="0"/>
              </a:rPr>
              <a:t>Write a value rather than reading a variable</a:t>
            </a:r>
          </a:p>
          <a:p>
            <a:pPr marL="342900" indent="-342900">
              <a:spcBef>
                <a:spcPct val="20000"/>
              </a:spcBef>
              <a:buClr>
                <a:schemeClr val="accent2"/>
              </a:buClr>
              <a:buSzPct val="85000"/>
              <a:buFont typeface="Wingdings" pitchFamily="2" charset="2"/>
              <a:buChar char="q"/>
            </a:pPr>
            <a:r>
              <a:rPr lang="en-US" sz="1800" b="0" dirty="0">
                <a:latin typeface="Comic Sans MS" pitchFamily="66" charset="0"/>
              </a:rPr>
              <a:t>The operation is atomic: </a:t>
            </a:r>
          </a:p>
          <a:p>
            <a:pPr marL="742950" lvl="1" indent="-285750">
              <a:spcBef>
                <a:spcPct val="20000"/>
              </a:spcBef>
              <a:buClr>
                <a:schemeClr val="accent2"/>
              </a:buClr>
              <a:buSzPct val="75000"/>
              <a:buFontTx/>
              <a:buChar char="o"/>
            </a:pPr>
            <a:r>
              <a:rPr lang="en-US" sz="1600" b="0" dirty="0">
                <a:latin typeface="Comic Sans MS" pitchFamily="66" charset="0"/>
              </a:rPr>
              <a:t>either all variables in binding list are updated or none</a:t>
            </a:r>
          </a:p>
          <a:p>
            <a:pPr marL="342900" indent="-342900">
              <a:spcBef>
                <a:spcPct val="20000"/>
              </a:spcBef>
              <a:buClr>
                <a:schemeClr val="accent2"/>
              </a:buClr>
              <a:buSzPct val="85000"/>
              <a:buFont typeface="Wingdings" pitchFamily="2" charset="2"/>
              <a:buNone/>
            </a:pPr>
            <a:endParaRPr lang="en-US" sz="1400" dirty="0">
              <a:solidFill>
                <a:schemeClr val="accent2"/>
              </a:solidFill>
              <a:latin typeface="Courier New" pitchFamily="49" charset="0"/>
            </a:endParaRPr>
          </a:p>
        </p:txBody>
      </p:sp>
      <p:sp>
        <p:nvSpPr>
          <p:cNvPr id="447499" name="Rectangle 11"/>
          <p:cNvSpPr>
            <a:spLocks noChangeArrowheads="1"/>
          </p:cNvSpPr>
          <p:nvPr/>
        </p:nvSpPr>
        <p:spPr bwMode="auto">
          <a:xfrm>
            <a:off x="609600" y="2787352"/>
            <a:ext cx="8077200" cy="38100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dirty="0">
                <a:latin typeface="Comic Sans MS" pitchFamily="66" charset="0"/>
              </a:rPr>
              <a:t>Procedure</a:t>
            </a:r>
            <a:r>
              <a:rPr lang="en-US" sz="1800" dirty="0">
                <a:latin typeface="Comic Sans MS" pitchFamily="66" charset="0"/>
              </a:rPr>
              <a:t> </a:t>
            </a:r>
            <a:r>
              <a:rPr lang="en-US" sz="1800" dirty="0">
                <a:latin typeface="Courier New" pitchFamily="49" charset="0"/>
              </a:rPr>
              <a:t>receive-</a:t>
            </a:r>
            <a:r>
              <a:rPr lang="en-US" sz="1800" dirty="0" err="1">
                <a:latin typeface="Courier New" pitchFamily="49" charset="0"/>
              </a:rPr>
              <a:t>SetRequest</a:t>
            </a:r>
            <a:r>
              <a:rPr lang="en-US" sz="1800" dirty="0">
                <a:latin typeface="Courier New" pitchFamily="49" charset="0"/>
              </a:rPr>
              <a:t>:</a:t>
            </a:r>
          </a:p>
          <a:p>
            <a:pPr marL="342900" indent="-342900">
              <a:spcBef>
                <a:spcPct val="20000"/>
              </a:spcBef>
              <a:buClr>
                <a:schemeClr val="accent2"/>
              </a:buClr>
              <a:buSzPct val="85000"/>
              <a:buFont typeface="Wingdings" pitchFamily="2" charset="2"/>
              <a:buNone/>
            </a:pPr>
            <a:r>
              <a:rPr lang="en-US" sz="1800" dirty="0">
                <a:solidFill>
                  <a:schemeClr val="accent2"/>
                </a:solidFill>
                <a:latin typeface="Courier New" pitchFamily="49" charset="0"/>
              </a:rPr>
              <a:t>begin</a:t>
            </a:r>
          </a:p>
          <a:p>
            <a:pPr marL="342900" indent="-342900">
              <a:spcBef>
                <a:spcPct val="20000"/>
              </a:spcBef>
              <a:buClr>
                <a:schemeClr val="accent2"/>
              </a:buClr>
              <a:buSzPct val="85000"/>
              <a:buFont typeface="Wingdings" pitchFamily="2" charset="2"/>
              <a:buNone/>
            </a:pPr>
            <a:r>
              <a:rPr lang="en-US" sz="1800" dirty="0">
                <a:latin typeface="Courier New" pitchFamily="49" charset="0"/>
              </a:rPr>
              <a:t>    </a:t>
            </a:r>
            <a:r>
              <a:rPr lang="en-US" sz="1800" dirty="0">
                <a:solidFill>
                  <a:schemeClr val="accent2"/>
                </a:solidFill>
                <a:latin typeface="Courier New" pitchFamily="49" charset="0"/>
              </a:rPr>
              <a:t>if</a:t>
            </a:r>
            <a:r>
              <a:rPr lang="en-US" sz="1800" dirty="0">
                <a:latin typeface="Courier New" pitchFamily="49" charset="0"/>
              </a:rPr>
              <a:t> object not available for set </a:t>
            </a:r>
            <a:r>
              <a:rPr lang="en-US" sz="1800" dirty="0">
                <a:solidFill>
                  <a:schemeClr val="accent2"/>
                </a:solidFill>
                <a:latin typeface="Courier New" pitchFamily="49" charset="0"/>
              </a:rPr>
              <a:t>then</a:t>
            </a:r>
            <a:endParaRPr lang="en-US" sz="1800" dirty="0">
              <a:latin typeface="Courier New" pitchFamily="49" charset="0"/>
            </a:endParaRPr>
          </a:p>
          <a:p>
            <a:pPr marL="342900" indent="-342900">
              <a:spcBef>
                <a:spcPct val="20000"/>
              </a:spcBef>
              <a:buClr>
                <a:schemeClr val="accent2"/>
              </a:buClr>
              <a:buSzPct val="85000"/>
              <a:buFont typeface="Wingdings" pitchFamily="2" charset="2"/>
              <a:buNone/>
            </a:pPr>
            <a:r>
              <a:rPr lang="en-US" sz="1800" dirty="0">
                <a:latin typeface="Courier New" pitchFamily="49" charset="0"/>
              </a:rPr>
              <a:t>       issue </a:t>
            </a:r>
            <a:r>
              <a:rPr lang="en-US" sz="1800" dirty="0" err="1">
                <a:latin typeface="Courier New" pitchFamily="49" charset="0"/>
              </a:rPr>
              <a:t>getresponse</a:t>
            </a:r>
            <a:r>
              <a:rPr lang="en-US" sz="1800" dirty="0">
                <a:latin typeface="Courier New" pitchFamily="49" charset="0"/>
              </a:rPr>
              <a:t> (</a:t>
            </a:r>
            <a:r>
              <a:rPr lang="en-US" sz="1800" dirty="0" err="1">
                <a:solidFill>
                  <a:srgbClr val="FF0000"/>
                </a:solidFill>
                <a:latin typeface="Courier New" pitchFamily="49" charset="0"/>
              </a:rPr>
              <a:t>noSuchName</a:t>
            </a:r>
            <a:r>
              <a:rPr lang="en-US" sz="1800" dirty="0">
                <a:latin typeface="Courier New" pitchFamily="49" charset="0"/>
              </a:rPr>
              <a:t>, index)</a:t>
            </a:r>
          </a:p>
          <a:p>
            <a:pPr marL="342900" indent="-342900">
              <a:spcBef>
                <a:spcPct val="20000"/>
              </a:spcBef>
              <a:buClr>
                <a:schemeClr val="accent2"/>
              </a:buClr>
              <a:buSzPct val="85000"/>
              <a:buFont typeface="Wingdings" pitchFamily="2" charset="2"/>
              <a:buNone/>
            </a:pPr>
            <a:r>
              <a:rPr lang="en-US" sz="1800" dirty="0">
                <a:latin typeface="Courier New" pitchFamily="49" charset="0"/>
              </a:rPr>
              <a:t>    </a:t>
            </a:r>
            <a:r>
              <a:rPr lang="en-US" sz="1800" dirty="0">
                <a:solidFill>
                  <a:schemeClr val="accent2"/>
                </a:solidFill>
                <a:latin typeface="Courier New" pitchFamily="49" charset="0"/>
              </a:rPr>
              <a:t>else</a:t>
            </a:r>
            <a:r>
              <a:rPr lang="en-US" sz="1800" dirty="0">
                <a:latin typeface="Courier New" pitchFamily="49" charset="0"/>
              </a:rPr>
              <a:t> </a:t>
            </a:r>
            <a:r>
              <a:rPr lang="en-US" sz="1800" dirty="0">
                <a:solidFill>
                  <a:schemeClr val="accent2"/>
                </a:solidFill>
                <a:latin typeface="Courier New" pitchFamily="49" charset="0"/>
              </a:rPr>
              <a:t>if</a:t>
            </a:r>
            <a:r>
              <a:rPr lang="en-US" sz="1800" dirty="0">
                <a:latin typeface="Courier New" pitchFamily="49" charset="0"/>
              </a:rPr>
              <a:t> inconsistent object value </a:t>
            </a:r>
            <a:r>
              <a:rPr lang="en-US" sz="1800" dirty="0">
                <a:solidFill>
                  <a:schemeClr val="accent2"/>
                </a:solidFill>
                <a:latin typeface="Courier New" pitchFamily="49" charset="0"/>
              </a:rPr>
              <a:t>then</a:t>
            </a:r>
            <a:endParaRPr lang="en-US" sz="1800" dirty="0">
              <a:latin typeface="Courier New" pitchFamily="49" charset="0"/>
            </a:endParaRPr>
          </a:p>
          <a:p>
            <a:pPr marL="342900" indent="-342900">
              <a:spcBef>
                <a:spcPct val="20000"/>
              </a:spcBef>
              <a:buClr>
                <a:schemeClr val="accent2"/>
              </a:buClr>
              <a:buSzPct val="85000"/>
              <a:buFont typeface="Wingdings" pitchFamily="2" charset="2"/>
              <a:buNone/>
            </a:pPr>
            <a:r>
              <a:rPr lang="en-US" sz="1800" dirty="0">
                <a:latin typeface="Courier New" pitchFamily="49" charset="0"/>
              </a:rPr>
              <a:t>       issue </a:t>
            </a:r>
            <a:r>
              <a:rPr lang="en-US" sz="1800" dirty="0" err="1">
                <a:latin typeface="Courier New" pitchFamily="49" charset="0"/>
              </a:rPr>
              <a:t>getresponse</a:t>
            </a:r>
            <a:r>
              <a:rPr lang="en-US" sz="1800" dirty="0">
                <a:latin typeface="Courier New" pitchFamily="49" charset="0"/>
              </a:rPr>
              <a:t> (</a:t>
            </a:r>
            <a:r>
              <a:rPr lang="en-US" sz="1800" dirty="0" err="1">
                <a:solidFill>
                  <a:srgbClr val="FF0000"/>
                </a:solidFill>
                <a:latin typeface="Courier New" pitchFamily="49" charset="0"/>
              </a:rPr>
              <a:t>badValue</a:t>
            </a:r>
            <a:r>
              <a:rPr lang="en-US" sz="1800" dirty="0">
                <a:latin typeface="Courier New" pitchFamily="49" charset="0"/>
              </a:rPr>
              <a:t>, index)</a:t>
            </a:r>
          </a:p>
          <a:p>
            <a:pPr marL="342900" indent="-342900">
              <a:spcBef>
                <a:spcPct val="20000"/>
              </a:spcBef>
              <a:buClr>
                <a:schemeClr val="accent2"/>
              </a:buClr>
              <a:buSzPct val="85000"/>
              <a:buFont typeface="Wingdings" pitchFamily="2" charset="2"/>
              <a:buNone/>
            </a:pPr>
            <a:r>
              <a:rPr lang="en-US" sz="1800" dirty="0">
                <a:latin typeface="Courier New" pitchFamily="49" charset="0"/>
              </a:rPr>
              <a:t>    </a:t>
            </a:r>
            <a:r>
              <a:rPr lang="en-US" sz="1800" dirty="0">
                <a:solidFill>
                  <a:schemeClr val="accent2"/>
                </a:solidFill>
                <a:latin typeface="Courier New" pitchFamily="49" charset="0"/>
              </a:rPr>
              <a:t>else</a:t>
            </a:r>
            <a:r>
              <a:rPr lang="en-US" sz="1800" dirty="0">
                <a:latin typeface="Courier New" pitchFamily="49" charset="0"/>
              </a:rPr>
              <a:t> </a:t>
            </a:r>
            <a:r>
              <a:rPr lang="en-US" sz="1800" dirty="0">
                <a:solidFill>
                  <a:schemeClr val="accent2"/>
                </a:solidFill>
                <a:latin typeface="Courier New" pitchFamily="49" charset="0"/>
              </a:rPr>
              <a:t>if</a:t>
            </a:r>
            <a:r>
              <a:rPr lang="en-US" sz="1800" dirty="0">
                <a:latin typeface="Courier New" pitchFamily="49" charset="0"/>
              </a:rPr>
              <a:t> generated PDU too big </a:t>
            </a:r>
            <a:r>
              <a:rPr lang="en-US" sz="1800" dirty="0">
                <a:solidFill>
                  <a:schemeClr val="accent2"/>
                </a:solidFill>
                <a:latin typeface="Courier New" pitchFamily="49" charset="0"/>
              </a:rPr>
              <a:t>then</a:t>
            </a:r>
            <a:endParaRPr lang="en-US" sz="1800" dirty="0">
              <a:latin typeface="Courier New" pitchFamily="49" charset="0"/>
            </a:endParaRPr>
          </a:p>
          <a:p>
            <a:pPr marL="342900" indent="-342900">
              <a:spcBef>
                <a:spcPct val="20000"/>
              </a:spcBef>
              <a:buClr>
                <a:schemeClr val="accent2"/>
              </a:buClr>
              <a:buSzPct val="85000"/>
              <a:buFont typeface="Wingdings" pitchFamily="2" charset="2"/>
              <a:buNone/>
            </a:pPr>
            <a:r>
              <a:rPr lang="en-US" sz="1800" dirty="0">
                <a:latin typeface="Courier New" pitchFamily="49" charset="0"/>
              </a:rPr>
              <a:t>       issue </a:t>
            </a:r>
            <a:r>
              <a:rPr lang="en-US" sz="1800" dirty="0" err="1">
                <a:latin typeface="Courier New" pitchFamily="49" charset="0"/>
              </a:rPr>
              <a:t>getresponse</a:t>
            </a:r>
            <a:r>
              <a:rPr lang="en-US" sz="1800" dirty="0">
                <a:latin typeface="Courier New" pitchFamily="49" charset="0"/>
              </a:rPr>
              <a:t> (</a:t>
            </a:r>
            <a:r>
              <a:rPr lang="en-US" sz="1800" dirty="0" err="1">
                <a:solidFill>
                  <a:srgbClr val="FF0000"/>
                </a:solidFill>
                <a:latin typeface="Courier New" pitchFamily="49" charset="0"/>
              </a:rPr>
              <a:t>tooBig</a:t>
            </a:r>
            <a:r>
              <a:rPr lang="en-US" sz="1800" dirty="0">
                <a:latin typeface="Courier New" pitchFamily="49" charset="0"/>
              </a:rPr>
              <a:t>)</a:t>
            </a:r>
          </a:p>
          <a:p>
            <a:pPr marL="342900" indent="-342900">
              <a:spcBef>
                <a:spcPct val="20000"/>
              </a:spcBef>
              <a:buClr>
                <a:schemeClr val="accent2"/>
              </a:buClr>
              <a:buSzPct val="85000"/>
              <a:buFont typeface="Wingdings" pitchFamily="2" charset="2"/>
              <a:buNone/>
            </a:pPr>
            <a:r>
              <a:rPr lang="en-US" sz="1800" dirty="0">
                <a:latin typeface="Courier New" pitchFamily="49" charset="0"/>
              </a:rPr>
              <a:t>    </a:t>
            </a:r>
            <a:r>
              <a:rPr lang="en-US" sz="1800" dirty="0">
                <a:solidFill>
                  <a:schemeClr val="accent2"/>
                </a:solidFill>
                <a:latin typeface="Courier New" pitchFamily="49" charset="0"/>
              </a:rPr>
              <a:t>else</a:t>
            </a:r>
            <a:r>
              <a:rPr lang="en-US" sz="1800" dirty="0">
                <a:latin typeface="Courier New" pitchFamily="49" charset="0"/>
              </a:rPr>
              <a:t> </a:t>
            </a:r>
            <a:r>
              <a:rPr lang="en-US" sz="1800" dirty="0">
                <a:solidFill>
                  <a:schemeClr val="accent2"/>
                </a:solidFill>
                <a:latin typeface="Courier New" pitchFamily="49" charset="0"/>
              </a:rPr>
              <a:t>if</a:t>
            </a:r>
            <a:r>
              <a:rPr lang="en-US" sz="1800" dirty="0">
                <a:latin typeface="Courier New" pitchFamily="49" charset="0"/>
              </a:rPr>
              <a:t> value not settable for some other reason </a:t>
            </a:r>
            <a:r>
              <a:rPr lang="en-US" sz="1800" dirty="0">
                <a:solidFill>
                  <a:schemeClr val="accent2"/>
                </a:solidFill>
                <a:latin typeface="Courier New" pitchFamily="49" charset="0"/>
              </a:rPr>
              <a:t>then</a:t>
            </a:r>
            <a:endParaRPr lang="en-US" sz="1800" dirty="0">
              <a:latin typeface="Courier New" pitchFamily="49" charset="0"/>
            </a:endParaRPr>
          </a:p>
          <a:p>
            <a:pPr marL="342900" indent="-342900">
              <a:spcBef>
                <a:spcPct val="20000"/>
              </a:spcBef>
              <a:buClr>
                <a:schemeClr val="accent2"/>
              </a:buClr>
              <a:buSzPct val="85000"/>
              <a:buFont typeface="Wingdings" pitchFamily="2" charset="2"/>
              <a:buNone/>
            </a:pPr>
            <a:r>
              <a:rPr lang="en-US" sz="1800" dirty="0">
                <a:latin typeface="Courier New" pitchFamily="49" charset="0"/>
              </a:rPr>
              <a:t>       issue </a:t>
            </a:r>
            <a:r>
              <a:rPr lang="en-US" sz="1800" dirty="0" err="1">
                <a:latin typeface="Courier New" pitchFamily="49" charset="0"/>
              </a:rPr>
              <a:t>getresponse</a:t>
            </a:r>
            <a:r>
              <a:rPr lang="en-US" sz="1800" dirty="0">
                <a:latin typeface="Courier New" pitchFamily="49" charset="0"/>
              </a:rPr>
              <a:t> (</a:t>
            </a:r>
            <a:r>
              <a:rPr lang="en-US" sz="1800" dirty="0" err="1">
                <a:solidFill>
                  <a:srgbClr val="FF0000"/>
                </a:solidFill>
                <a:latin typeface="Courier New" pitchFamily="49" charset="0"/>
              </a:rPr>
              <a:t>genErr</a:t>
            </a:r>
            <a:r>
              <a:rPr lang="en-US" sz="1800" dirty="0">
                <a:latin typeface="Courier New" pitchFamily="49" charset="0"/>
              </a:rPr>
              <a:t>, index)</a:t>
            </a:r>
          </a:p>
          <a:p>
            <a:pPr marL="342900" indent="-342900">
              <a:spcBef>
                <a:spcPct val="20000"/>
              </a:spcBef>
              <a:buClr>
                <a:schemeClr val="accent2"/>
              </a:buClr>
              <a:buSzPct val="85000"/>
              <a:buFont typeface="Wingdings" pitchFamily="2" charset="2"/>
              <a:buNone/>
            </a:pPr>
            <a:r>
              <a:rPr lang="en-US" sz="1800" dirty="0">
                <a:latin typeface="Courier New" pitchFamily="49" charset="0"/>
              </a:rPr>
              <a:t>    </a:t>
            </a:r>
            <a:r>
              <a:rPr lang="en-US" sz="1800" dirty="0">
                <a:solidFill>
                  <a:schemeClr val="accent2"/>
                </a:solidFill>
                <a:latin typeface="Courier New" pitchFamily="49" charset="0"/>
              </a:rPr>
              <a:t>else</a:t>
            </a:r>
            <a:r>
              <a:rPr lang="en-US" sz="1800" dirty="0">
                <a:latin typeface="Courier New" pitchFamily="49" charset="0"/>
              </a:rPr>
              <a:t> issue </a:t>
            </a:r>
            <a:r>
              <a:rPr lang="en-US" sz="1800" dirty="0" err="1">
                <a:latin typeface="Courier New" pitchFamily="49" charset="0"/>
              </a:rPr>
              <a:t>getresponse</a:t>
            </a:r>
            <a:r>
              <a:rPr lang="en-US" sz="1800" dirty="0">
                <a:latin typeface="Courier New" pitchFamily="49" charset="0"/>
              </a:rPr>
              <a:t> (</a:t>
            </a:r>
            <a:r>
              <a:rPr lang="en-US" sz="1800" dirty="0">
                <a:solidFill>
                  <a:srgbClr val="009900"/>
                </a:solidFill>
                <a:latin typeface="Courier New" pitchFamily="49" charset="0"/>
              </a:rPr>
              <a:t>variable bindings</a:t>
            </a:r>
            <a:r>
              <a:rPr lang="en-US" sz="1800" dirty="0">
                <a:latin typeface="Courier New" pitchFamily="49" charset="0"/>
              </a:rPr>
              <a:t>)</a:t>
            </a:r>
          </a:p>
          <a:p>
            <a:pPr marL="342900" indent="-342900">
              <a:spcBef>
                <a:spcPct val="20000"/>
              </a:spcBef>
              <a:buClr>
                <a:schemeClr val="accent2"/>
              </a:buClr>
              <a:buSzPct val="85000"/>
              <a:buFont typeface="Wingdings" pitchFamily="2" charset="2"/>
              <a:buNone/>
            </a:pPr>
            <a:r>
              <a:rPr lang="en-US" sz="1800" dirty="0">
                <a:solidFill>
                  <a:schemeClr val="accent2"/>
                </a:solidFill>
                <a:latin typeface="Courier New" pitchFamily="49" charset="0"/>
              </a:rPr>
              <a:t>end</a:t>
            </a:r>
            <a:r>
              <a:rPr lang="en-US" sz="1800" dirty="0">
                <a:latin typeface="Courier New" pitchFamily="49" charset="0"/>
              </a:rPr>
              <a:t>;</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r>
              <a:rPr lang="de-DE" sz="3600" dirty="0"/>
              <a:t>SetRequest-PDU-example</a:t>
            </a:r>
            <a:endParaRPr lang="en-US" sz="3600" dirty="0"/>
          </a:p>
        </p:txBody>
      </p:sp>
      <p:sp>
        <p:nvSpPr>
          <p:cNvPr id="13" name="Slide Number Placeholder 12"/>
          <p:cNvSpPr>
            <a:spLocks noGrp="1"/>
          </p:cNvSpPr>
          <p:nvPr>
            <p:ph type="sldNum" sz="quarter" idx="12"/>
          </p:nvPr>
        </p:nvSpPr>
        <p:spPr/>
        <p:txBody>
          <a:bodyPr/>
          <a:lstStyle/>
          <a:p>
            <a:pPr>
              <a:defRPr/>
            </a:pPr>
            <a:fld id="{885F405F-1637-4F5F-B595-48DB63026E45}" type="slidenum">
              <a:rPr lang="en-US" altLang="en-US" smtClean="0"/>
              <a:pPr>
                <a:defRPr/>
              </a:pPr>
              <a:t>31</a:t>
            </a:fld>
            <a:endParaRPr lang="en-US" altLang="en-US"/>
          </a:p>
        </p:txBody>
      </p:sp>
      <p:sp>
        <p:nvSpPr>
          <p:cNvPr id="448516" name="Rectangle 4"/>
          <p:cNvSpPr>
            <a:spLocks noChangeArrowheads="1"/>
          </p:cNvSpPr>
          <p:nvPr/>
        </p:nvSpPr>
        <p:spPr bwMode="auto">
          <a:xfrm>
            <a:off x="609600" y="3075384"/>
            <a:ext cx="8077200" cy="38100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dirty="0">
                <a:latin typeface="Comic Sans MS" pitchFamily="66" charset="0"/>
              </a:rPr>
              <a:t>Updating the value of ipRouteMetric1 metric of the first row:</a:t>
            </a:r>
            <a:endParaRPr lang="en-US" sz="1800" dirty="0">
              <a:solidFill>
                <a:srgbClr val="0033CC"/>
              </a:solidFill>
              <a:latin typeface="Courier New" pitchFamily="49" charset="0"/>
            </a:endParaRPr>
          </a:p>
          <a:p>
            <a:pPr marL="342900" indent="-342900" algn="ctr">
              <a:spcBef>
                <a:spcPct val="20000"/>
              </a:spcBef>
              <a:buClr>
                <a:schemeClr val="accent2"/>
              </a:buClr>
              <a:buSzPct val="85000"/>
              <a:buFont typeface="Wingdings" pitchFamily="2" charset="2"/>
              <a:buNone/>
            </a:pPr>
            <a:r>
              <a:rPr lang="en-US" sz="1800" dirty="0" err="1">
                <a:solidFill>
                  <a:srgbClr val="0033CC"/>
                </a:solidFill>
                <a:latin typeface="Courier New" pitchFamily="49" charset="0"/>
              </a:rPr>
              <a:t>SetRequest</a:t>
            </a:r>
            <a:r>
              <a:rPr lang="en-US" sz="1800" dirty="0">
                <a:solidFill>
                  <a:srgbClr val="0033CC"/>
                </a:solidFill>
                <a:latin typeface="Courier New" pitchFamily="49" charset="0"/>
              </a:rPr>
              <a:t> (ipRouteMetric1.9.1.2.3 = 9)</a:t>
            </a:r>
          </a:p>
          <a:p>
            <a:pPr marL="342900" indent="-342900" algn="ctr">
              <a:spcBef>
                <a:spcPct val="20000"/>
              </a:spcBef>
              <a:buClr>
                <a:schemeClr val="accent2"/>
              </a:buClr>
              <a:buSzPct val="85000"/>
              <a:buFont typeface="Wingdings" pitchFamily="2" charset="2"/>
              <a:buNone/>
            </a:pPr>
            <a:r>
              <a:rPr lang="en-US" sz="1800" dirty="0" err="1">
                <a:solidFill>
                  <a:srgbClr val="0033CC"/>
                </a:solidFill>
                <a:latin typeface="Courier New" pitchFamily="49" charset="0"/>
              </a:rPr>
              <a:t>GetResponse</a:t>
            </a:r>
            <a:r>
              <a:rPr lang="en-US" sz="1800" dirty="0">
                <a:solidFill>
                  <a:srgbClr val="0033CC"/>
                </a:solidFill>
                <a:latin typeface="Courier New" pitchFamily="49" charset="0"/>
              </a:rPr>
              <a:t> (ipRouteMetric1.9.1.2.3 = 9)</a:t>
            </a:r>
          </a:p>
          <a:p>
            <a:pPr marL="342900" indent="-342900">
              <a:spcBef>
                <a:spcPct val="20000"/>
              </a:spcBef>
              <a:buClr>
                <a:schemeClr val="accent2"/>
              </a:buClr>
              <a:buSzPct val="85000"/>
              <a:buFont typeface="Wingdings" pitchFamily="2" charset="2"/>
              <a:buNone/>
            </a:pPr>
            <a:endParaRPr lang="en-US" sz="1800" b="0" dirty="0">
              <a:latin typeface="Comic Sans MS" pitchFamily="66" charset="0"/>
            </a:endParaRPr>
          </a:p>
          <a:p>
            <a:pPr marL="342900" indent="-342900">
              <a:spcBef>
                <a:spcPct val="20000"/>
              </a:spcBef>
              <a:buClr>
                <a:schemeClr val="accent2"/>
              </a:buClr>
              <a:buSzPct val="85000"/>
              <a:buFont typeface="Wingdings" pitchFamily="2" charset="2"/>
              <a:buNone/>
            </a:pPr>
            <a:r>
              <a:rPr lang="en-US" sz="1800" b="0" dirty="0">
                <a:latin typeface="Comic Sans MS" pitchFamily="66" charset="0"/>
              </a:rPr>
              <a:t>Adding a row to the table -- a MS issues a command:</a:t>
            </a:r>
          </a:p>
          <a:p>
            <a:pPr marL="342900" indent="-342900">
              <a:spcBef>
                <a:spcPct val="20000"/>
              </a:spcBef>
              <a:buClr>
                <a:schemeClr val="accent2"/>
              </a:buClr>
              <a:buSzPct val="85000"/>
              <a:buFont typeface="Wingdings" pitchFamily="2" charset="2"/>
              <a:buNone/>
            </a:pPr>
            <a:r>
              <a:rPr lang="en-US" sz="1800" dirty="0" err="1">
                <a:solidFill>
                  <a:srgbClr val="0033CC"/>
                </a:solidFill>
                <a:latin typeface="Courier New" pitchFamily="49" charset="0"/>
              </a:rPr>
              <a:t>SetRequest</a:t>
            </a:r>
            <a:r>
              <a:rPr lang="en-US" sz="1800" dirty="0">
                <a:solidFill>
                  <a:srgbClr val="0033CC"/>
                </a:solidFill>
                <a:latin typeface="Courier New" pitchFamily="49" charset="0"/>
              </a:rPr>
              <a:t> ((ipRouteDest.</a:t>
            </a:r>
            <a:r>
              <a:rPr lang="en-US" sz="1800" dirty="0">
                <a:solidFill>
                  <a:srgbClr val="FF0000"/>
                </a:solidFill>
                <a:latin typeface="Courier New" pitchFamily="49" charset="0"/>
              </a:rPr>
              <a:t>11.3.3.12</a:t>
            </a:r>
            <a:r>
              <a:rPr lang="en-US" sz="1800" dirty="0">
                <a:solidFill>
                  <a:srgbClr val="0033CC"/>
                </a:solidFill>
                <a:latin typeface="Courier New" pitchFamily="49" charset="0"/>
              </a:rPr>
              <a:t> = </a:t>
            </a:r>
            <a:r>
              <a:rPr lang="en-US" sz="1800" dirty="0">
                <a:solidFill>
                  <a:srgbClr val="FF0000"/>
                </a:solidFill>
                <a:latin typeface="Courier New" pitchFamily="49" charset="0"/>
              </a:rPr>
              <a:t>11.3.3.12</a:t>
            </a:r>
            <a:r>
              <a:rPr lang="en-US" sz="1800" dirty="0">
                <a:solidFill>
                  <a:srgbClr val="0033CC"/>
                </a:solidFill>
                <a:latin typeface="Courier New" pitchFamily="49" charset="0"/>
              </a:rPr>
              <a:t>), </a:t>
            </a:r>
          </a:p>
          <a:p>
            <a:pPr marL="342900" indent="-342900">
              <a:spcBef>
                <a:spcPct val="20000"/>
              </a:spcBef>
              <a:buClr>
                <a:schemeClr val="accent2"/>
              </a:buClr>
              <a:buSzPct val="85000"/>
              <a:buFont typeface="Wingdings" pitchFamily="2" charset="2"/>
              <a:buNone/>
            </a:pPr>
            <a:r>
              <a:rPr lang="en-US" sz="1800" dirty="0">
                <a:solidFill>
                  <a:srgbClr val="0033CC"/>
                </a:solidFill>
                <a:latin typeface="Courier New" pitchFamily="49" charset="0"/>
              </a:rPr>
              <a:t>            (ipRouteMetric1.11.3.3.12 = 9), </a:t>
            </a:r>
          </a:p>
          <a:p>
            <a:pPr marL="342900" indent="-342900">
              <a:spcBef>
                <a:spcPct val="20000"/>
              </a:spcBef>
              <a:buClr>
                <a:schemeClr val="accent2"/>
              </a:buClr>
              <a:buSzPct val="85000"/>
              <a:buFont typeface="Wingdings" pitchFamily="2" charset="2"/>
              <a:buNone/>
            </a:pPr>
            <a:r>
              <a:rPr lang="en-US" sz="1800" dirty="0">
                <a:solidFill>
                  <a:srgbClr val="0033CC"/>
                </a:solidFill>
                <a:latin typeface="Courier New" pitchFamily="49" charset="0"/>
              </a:rPr>
              <a:t>            (ipRouteNextHop.11.3.3.12 = 91.0.0.5))</a:t>
            </a:r>
          </a:p>
        </p:txBody>
      </p:sp>
      <p:grpSp>
        <p:nvGrpSpPr>
          <p:cNvPr id="2" name="Group 5"/>
          <p:cNvGrpSpPr>
            <a:grpSpLocks/>
          </p:cNvGrpSpPr>
          <p:nvPr/>
        </p:nvGrpSpPr>
        <p:grpSpPr bwMode="auto">
          <a:xfrm>
            <a:off x="2438400" y="1932384"/>
            <a:ext cx="4343400" cy="990600"/>
            <a:chOff x="480" y="960"/>
            <a:chExt cx="2736" cy="624"/>
          </a:xfrm>
        </p:grpSpPr>
        <p:sp>
          <p:nvSpPr>
            <p:cNvPr id="448518" name="Rectangle 6"/>
            <p:cNvSpPr>
              <a:spLocks noChangeArrowheads="1"/>
            </p:cNvSpPr>
            <p:nvPr/>
          </p:nvSpPr>
          <p:spPr bwMode="auto">
            <a:xfrm>
              <a:off x="480" y="960"/>
              <a:ext cx="2736" cy="624"/>
            </a:xfrm>
            <a:prstGeom prst="rect">
              <a:avLst/>
            </a:prstGeom>
            <a:noFill/>
            <a:ln w="9525">
              <a:noFill/>
              <a:miter lim="800000"/>
              <a:headEnd/>
              <a:tailEnd/>
            </a:ln>
            <a:effectLst/>
          </p:spPr>
          <p:txBody>
            <a:bodyPr/>
            <a:lstStyle/>
            <a:p>
              <a:pPr marL="342900" indent="-342900" algn="just">
                <a:spcBef>
                  <a:spcPct val="20000"/>
                </a:spcBef>
                <a:buClr>
                  <a:schemeClr val="accent2"/>
                </a:buClr>
                <a:buSzPct val="85000"/>
                <a:buFont typeface="Wingdings" pitchFamily="2" charset="2"/>
                <a:buNone/>
              </a:pPr>
              <a:r>
                <a:rPr lang="en-US" sz="1200">
                  <a:latin typeface="Courier New" pitchFamily="49" charset="0"/>
                </a:rPr>
                <a:t>ipRouteDest   ipRouteMetric1  ipRouteNextHop</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9.1.2.3                        3                          99.0.0.3</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10.0.0.51                     5                          89.1.1.42</a:t>
              </a:r>
            </a:p>
            <a:p>
              <a:pPr marL="342900" indent="-342900" algn="just">
                <a:spcBef>
                  <a:spcPct val="20000"/>
                </a:spcBef>
                <a:buClr>
                  <a:schemeClr val="accent2"/>
                </a:buClr>
                <a:buSzPct val="85000"/>
                <a:buFont typeface="Wingdings" pitchFamily="2" charset="2"/>
                <a:buNone/>
              </a:pPr>
              <a:r>
                <a:rPr lang="en-US" sz="1200" b="0">
                  <a:latin typeface="Comic Sans MS" pitchFamily="66" charset="0"/>
                </a:rPr>
                <a:t>10.0.0.99                    5                          89.1.1.42</a:t>
              </a:r>
            </a:p>
          </p:txBody>
        </p:sp>
        <p:sp>
          <p:nvSpPr>
            <p:cNvPr id="448519" name="Line 7"/>
            <p:cNvSpPr>
              <a:spLocks noChangeShapeType="1"/>
            </p:cNvSpPr>
            <p:nvPr/>
          </p:nvSpPr>
          <p:spPr bwMode="auto">
            <a:xfrm flipV="1">
              <a:off x="528" y="1104"/>
              <a:ext cx="2592" cy="0"/>
            </a:xfrm>
            <a:prstGeom prst="line">
              <a:avLst/>
            </a:prstGeom>
            <a:noFill/>
            <a:ln w="9525">
              <a:solidFill>
                <a:schemeClr val="tx1"/>
              </a:solidFill>
              <a:round/>
              <a:headEnd/>
              <a:tailEnd/>
            </a:ln>
            <a:effectLst/>
          </p:spPr>
          <p:txBody>
            <a:bodyPr/>
            <a:lstStyle/>
            <a:p>
              <a:endParaRPr lang="en-US"/>
            </a:p>
          </p:txBody>
        </p:sp>
        <p:sp>
          <p:nvSpPr>
            <p:cNvPr id="448520" name="Line 8"/>
            <p:cNvSpPr>
              <a:spLocks noChangeShapeType="1"/>
            </p:cNvSpPr>
            <p:nvPr/>
          </p:nvSpPr>
          <p:spPr bwMode="auto">
            <a:xfrm>
              <a:off x="1248" y="960"/>
              <a:ext cx="0" cy="576"/>
            </a:xfrm>
            <a:prstGeom prst="line">
              <a:avLst/>
            </a:prstGeom>
            <a:noFill/>
            <a:ln w="9525">
              <a:solidFill>
                <a:schemeClr val="tx1"/>
              </a:solidFill>
              <a:round/>
              <a:headEnd/>
              <a:tailEnd/>
            </a:ln>
            <a:effectLst/>
          </p:spPr>
          <p:txBody>
            <a:bodyPr/>
            <a:lstStyle/>
            <a:p>
              <a:endParaRPr lang="en-US"/>
            </a:p>
          </p:txBody>
        </p:sp>
        <p:sp>
          <p:nvSpPr>
            <p:cNvPr id="448521" name="Line 9"/>
            <p:cNvSpPr>
              <a:spLocks noChangeShapeType="1"/>
            </p:cNvSpPr>
            <p:nvPr/>
          </p:nvSpPr>
          <p:spPr bwMode="auto">
            <a:xfrm>
              <a:off x="2208" y="960"/>
              <a:ext cx="0" cy="576"/>
            </a:xfrm>
            <a:prstGeom prst="line">
              <a:avLst/>
            </a:prstGeom>
            <a:noFill/>
            <a:ln w="9525">
              <a:solidFill>
                <a:schemeClr val="tx1"/>
              </a:solidFill>
              <a:round/>
              <a:headEnd/>
              <a:tailEnd/>
            </a:ln>
            <a:effectLst/>
          </p:spPr>
          <p:txBody>
            <a:bodyPr/>
            <a:lstStyle/>
            <a:p>
              <a:endParaRPr lang="en-US"/>
            </a:p>
          </p:txBody>
        </p:sp>
      </p:grpSp>
      <p:sp>
        <p:nvSpPr>
          <p:cNvPr id="448522" name="Line 10"/>
          <p:cNvSpPr>
            <a:spLocks noChangeShapeType="1"/>
          </p:cNvSpPr>
          <p:nvPr/>
        </p:nvSpPr>
        <p:spPr bwMode="auto">
          <a:xfrm flipH="1">
            <a:off x="6400800" y="4446984"/>
            <a:ext cx="685800" cy="304800"/>
          </a:xfrm>
          <a:prstGeom prst="line">
            <a:avLst/>
          </a:prstGeom>
          <a:noFill/>
          <a:ln w="9525">
            <a:solidFill>
              <a:schemeClr val="tx1"/>
            </a:solidFill>
            <a:round/>
            <a:headEnd/>
            <a:tailEnd type="triangle" w="med" len="med"/>
          </a:ln>
          <a:effectLst/>
        </p:spPr>
        <p:txBody>
          <a:bodyPr/>
          <a:lstStyle/>
          <a:p>
            <a:endParaRPr lang="en-US"/>
          </a:p>
        </p:txBody>
      </p:sp>
      <p:sp>
        <p:nvSpPr>
          <p:cNvPr id="448523" name="Text Box 11"/>
          <p:cNvSpPr txBox="1">
            <a:spLocks noChangeArrowheads="1"/>
          </p:cNvSpPr>
          <p:nvPr/>
        </p:nvSpPr>
        <p:spPr bwMode="auto">
          <a:xfrm>
            <a:off x="7135813" y="4002484"/>
            <a:ext cx="1931987" cy="825500"/>
          </a:xfrm>
          <a:prstGeom prst="rect">
            <a:avLst/>
          </a:prstGeom>
          <a:noFill/>
          <a:ln w="9525">
            <a:noFill/>
            <a:miter lim="800000"/>
            <a:headEnd/>
            <a:tailEnd/>
          </a:ln>
          <a:effectLst/>
        </p:spPr>
        <p:txBody>
          <a:bodyPr wrap="none">
            <a:spAutoFit/>
          </a:bodyPr>
          <a:lstStyle/>
          <a:p>
            <a:r>
              <a:rPr lang="en-US" sz="1600" b="0">
                <a:latin typeface="Comic Sans MS" pitchFamily="66" charset="0"/>
              </a:rPr>
              <a:t>Index of the new </a:t>
            </a:r>
          </a:p>
          <a:p>
            <a:r>
              <a:rPr lang="en-US" sz="1600" b="0">
                <a:latin typeface="Comic Sans MS" pitchFamily="66" charset="0"/>
              </a:rPr>
              <a:t>object instance in </a:t>
            </a:r>
          </a:p>
          <a:p>
            <a:r>
              <a:rPr lang="en-US" sz="1600" b="0">
                <a:latin typeface="Comic Sans MS" pitchFamily="66" charset="0"/>
              </a:rPr>
              <a:t>the table</a:t>
            </a:r>
          </a:p>
        </p:txBody>
      </p:sp>
      <p:sp>
        <p:nvSpPr>
          <p:cNvPr id="448524" name="Line 12"/>
          <p:cNvSpPr>
            <a:spLocks noChangeShapeType="1"/>
          </p:cNvSpPr>
          <p:nvPr/>
        </p:nvSpPr>
        <p:spPr bwMode="auto">
          <a:xfrm flipV="1">
            <a:off x="2590800" y="4980384"/>
            <a:ext cx="2133600" cy="914400"/>
          </a:xfrm>
          <a:prstGeom prst="line">
            <a:avLst/>
          </a:prstGeom>
          <a:noFill/>
          <a:ln w="9525">
            <a:solidFill>
              <a:schemeClr val="tx1"/>
            </a:solidFill>
            <a:round/>
            <a:headEnd/>
            <a:tailEnd type="triangle" w="med" len="med"/>
          </a:ln>
          <a:effectLst/>
        </p:spPr>
        <p:txBody>
          <a:bodyPr/>
          <a:lstStyle/>
          <a:p>
            <a:endParaRPr lang="en-US"/>
          </a:p>
        </p:txBody>
      </p:sp>
      <p:sp>
        <p:nvSpPr>
          <p:cNvPr id="448525" name="Text Box 13"/>
          <p:cNvSpPr txBox="1">
            <a:spLocks noChangeArrowheads="1"/>
          </p:cNvSpPr>
          <p:nvPr/>
        </p:nvSpPr>
        <p:spPr bwMode="auto">
          <a:xfrm>
            <a:off x="533400" y="5847159"/>
            <a:ext cx="2351088" cy="581025"/>
          </a:xfrm>
          <a:prstGeom prst="rect">
            <a:avLst/>
          </a:prstGeom>
          <a:noFill/>
          <a:ln w="9525">
            <a:noFill/>
            <a:miter lim="800000"/>
            <a:headEnd/>
            <a:tailEnd/>
          </a:ln>
          <a:effectLst/>
        </p:spPr>
        <p:txBody>
          <a:bodyPr wrap="none">
            <a:spAutoFit/>
          </a:bodyPr>
          <a:lstStyle/>
          <a:p>
            <a:r>
              <a:rPr lang="en-US" sz="1600" b="0">
                <a:latin typeface="Comic Sans MS" pitchFamily="66" charset="0"/>
              </a:rPr>
              <a:t>But this is currently </a:t>
            </a:r>
          </a:p>
          <a:p>
            <a:r>
              <a:rPr lang="en-US" sz="1600" b="0">
                <a:latin typeface="Comic Sans MS" pitchFamily="66" charset="0"/>
              </a:rPr>
              <a:t>unknown for the agent!</a:t>
            </a:r>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49" name="Rectangle 13"/>
          <p:cNvSpPr>
            <a:spLocks noChangeArrowheads="1"/>
          </p:cNvSpPr>
          <p:nvPr/>
        </p:nvSpPr>
        <p:spPr bwMode="auto">
          <a:xfrm>
            <a:off x="25152" y="3124200"/>
            <a:ext cx="7283152" cy="32004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dirty="0">
                <a:latin typeface="Comic Sans MS" pitchFamily="66" charset="0"/>
              </a:rPr>
              <a:t>Three ways for the agent to handle the request:</a:t>
            </a:r>
          </a:p>
          <a:p>
            <a:pPr marL="342900" indent="-342900">
              <a:spcBef>
                <a:spcPct val="20000"/>
              </a:spcBef>
              <a:buClr>
                <a:schemeClr val="accent2"/>
              </a:buClr>
              <a:buSzPct val="85000"/>
              <a:buFont typeface="Wingdings" pitchFamily="2" charset="2"/>
              <a:buNone/>
            </a:pPr>
            <a:r>
              <a:rPr lang="en-US" sz="1800" b="0" dirty="0">
                <a:latin typeface="Comic Sans MS" pitchFamily="66" charset="0"/>
              </a:rPr>
              <a:t>1)- reject the operation with </a:t>
            </a:r>
            <a:r>
              <a:rPr lang="en-US" sz="1800" dirty="0">
                <a:solidFill>
                  <a:srgbClr val="FF0000"/>
                </a:solidFill>
                <a:latin typeface="Courier New" pitchFamily="49" charset="0"/>
              </a:rPr>
              <a:t>error-status</a:t>
            </a:r>
            <a:r>
              <a:rPr lang="en-US" sz="1800" b="0" dirty="0">
                <a:solidFill>
                  <a:srgbClr val="FF0000"/>
                </a:solidFill>
                <a:latin typeface="Comic Sans MS" pitchFamily="66" charset="0"/>
              </a:rPr>
              <a:t> = </a:t>
            </a:r>
            <a:r>
              <a:rPr lang="en-US" sz="1800" dirty="0" err="1">
                <a:solidFill>
                  <a:srgbClr val="FF0000"/>
                </a:solidFill>
                <a:latin typeface="Courier New" pitchFamily="49" charset="0"/>
              </a:rPr>
              <a:t>noSuchName</a:t>
            </a:r>
            <a:endParaRPr lang="en-US" sz="1800" dirty="0">
              <a:solidFill>
                <a:srgbClr val="FF0000"/>
              </a:solidFill>
              <a:latin typeface="Courier New" pitchFamily="49" charset="0"/>
            </a:endParaRPr>
          </a:p>
          <a:p>
            <a:pPr marL="342900" indent="-342900">
              <a:spcBef>
                <a:spcPct val="20000"/>
              </a:spcBef>
              <a:buClr>
                <a:schemeClr val="accent2"/>
              </a:buClr>
              <a:buSzPct val="85000"/>
              <a:buFont typeface="Wingdings" pitchFamily="2" charset="2"/>
              <a:buNone/>
            </a:pPr>
            <a:r>
              <a:rPr lang="en-US" sz="1800" b="0" dirty="0">
                <a:latin typeface="Comic Sans MS" pitchFamily="66" charset="0"/>
              </a:rPr>
              <a:t>2)- recognize the operation (as creation of a new row) and check whether the operation can be accepted (i.e., all values are correct, no syntax error, etc..)</a:t>
            </a:r>
          </a:p>
          <a:p>
            <a:pPr marL="342900" indent="-342900">
              <a:spcBef>
                <a:spcPct val="20000"/>
              </a:spcBef>
              <a:buClr>
                <a:schemeClr val="accent2"/>
              </a:buClr>
              <a:buSzPct val="85000"/>
              <a:buFont typeface="Wingdings" pitchFamily="2" charset="2"/>
              <a:buNone/>
            </a:pPr>
            <a:r>
              <a:rPr lang="en-US" sz="1800" b="0" dirty="0">
                <a:latin typeface="Comic Sans MS" pitchFamily="66" charset="0"/>
              </a:rPr>
              <a:t>	2.1)- if NO, then return </a:t>
            </a:r>
            <a:r>
              <a:rPr lang="en-US" sz="1800" dirty="0">
                <a:solidFill>
                  <a:srgbClr val="FF0000"/>
                </a:solidFill>
                <a:latin typeface="Courier New" pitchFamily="49" charset="0"/>
              </a:rPr>
              <a:t>error-status</a:t>
            </a:r>
            <a:r>
              <a:rPr lang="en-US" sz="1800" b="0" dirty="0">
                <a:solidFill>
                  <a:srgbClr val="FF0000"/>
                </a:solidFill>
                <a:latin typeface="Comic Sans MS" pitchFamily="66" charset="0"/>
              </a:rPr>
              <a:t> = </a:t>
            </a:r>
            <a:r>
              <a:rPr lang="en-US" sz="1800" dirty="0" err="1">
                <a:solidFill>
                  <a:srgbClr val="FF0000"/>
                </a:solidFill>
                <a:latin typeface="Courier New" pitchFamily="49" charset="0"/>
              </a:rPr>
              <a:t>badValue</a:t>
            </a:r>
            <a:endParaRPr lang="en-US" sz="1800" dirty="0">
              <a:solidFill>
                <a:srgbClr val="FF0000"/>
              </a:solidFill>
              <a:latin typeface="Courier New" pitchFamily="49" charset="0"/>
            </a:endParaRPr>
          </a:p>
          <a:p>
            <a:pPr marL="342900" indent="-342900">
              <a:spcBef>
                <a:spcPct val="20000"/>
              </a:spcBef>
              <a:buClr>
                <a:schemeClr val="accent2"/>
              </a:buClr>
              <a:buSzPct val="85000"/>
              <a:buFont typeface="Wingdings" pitchFamily="2" charset="2"/>
              <a:buNone/>
            </a:pPr>
            <a:r>
              <a:rPr lang="en-US" sz="1800" b="0" dirty="0">
                <a:latin typeface="Comic Sans MS" pitchFamily="66" charset="0"/>
              </a:rPr>
              <a:t>	2.2)- if YES, then new row is created and</a:t>
            </a:r>
          </a:p>
          <a:p>
            <a:pPr marL="342900" indent="-342900">
              <a:spcBef>
                <a:spcPct val="20000"/>
              </a:spcBef>
              <a:buClr>
                <a:schemeClr val="accent2"/>
              </a:buClr>
              <a:buSzPct val="85000"/>
              <a:buFont typeface="Wingdings" pitchFamily="2" charset="2"/>
              <a:buNone/>
            </a:pPr>
            <a:r>
              <a:rPr lang="en-US" sz="1800" dirty="0" err="1">
                <a:solidFill>
                  <a:schemeClr val="accent2"/>
                </a:solidFill>
                <a:latin typeface="Courier New" pitchFamily="49" charset="0"/>
              </a:rPr>
              <a:t>GetResponse</a:t>
            </a:r>
            <a:r>
              <a:rPr lang="en-US" sz="1800" dirty="0">
                <a:solidFill>
                  <a:schemeClr val="accent2"/>
                </a:solidFill>
                <a:latin typeface="Courier New" pitchFamily="49" charset="0"/>
              </a:rPr>
              <a:t> ((ipRouteDest.11.3.3.12 = 11.3.3.12), </a:t>
            </a:r>
          </a:p>
          <a:p>
            <a:pPr marL="342900" indent="-342900">
              <a:spcBef>
                <a:spcPct val="20000"/>
              </a:spcBef>
              <a:buClr>
                <a:schemeClr val="accent2"/>
              </a:buClr>
              <a:buSzPct val="85000"/>
              <a:buFont typeface="Wingdings" pitchFamily="2" charset="2"/>
              <a:buNone/>
            </a:pPr>
            <a:r>
              <a:rPr lang="en-US" sz="1800" dirty="0">
                <a:solidFill>
                  <a:schemeClr val="accent2"/>
                </a:solidFill>
                <a:latin typeface="Courier New" pitchFamily="49" charset="0"/>
              </a:rPr>
              <a:t>            (ipRouteMetric1.11.3.3.</a:t>
            </a:r>
            <a:r>
              <a:rPr lang="en-US" sz="1800" dirty="0">
                <a:solidFill>
                  <a:srgbClr val="0033CC"/>
                </a:solidFill>
                <a:latin typeface="Courier New" pitchFamily="49" charset="0"/>
              </a:rPr>
              <a:t>12 = 9), </a:t>
            </a:r>
          </a:p>
          <a:p>
            <a:pPr marL="342900" indent="-342900">
              <a:spcBef>
                <a:spcPct val="20000"/>
              </a:spcBef>
              <a:buClr>
                <a:schemeClr val="accent2"/>
              </a:buClr>
              <a:buSzPct val="85000"/>
              <a:buFont typeface="Wingdings" pitchFamily="2" charset="2"/>
              <a:buNone/>
            </a:pPr>
            <a:r>
              <a:rPr lang="en-US" sz="1800" dirty="0">
                <a:solidFill>
                  <a:srgbClr val="0033CC"/>
                </a:solidFill>
                <a:latin typeface="Courier New" pitchFamily="49" charset="0"/>
              </a:rPr>
              <a:t>            (ipRouteNextHop.11.3.3.12 = 91.0.0.5))</a:t>
            </a:r>
          </a:p>
        </p:txBody>
      </p:sp>
      <p:grpSp>
        <p:nvGrpSpPr>
          <p:cNvPr id="2" name="Group 19"/>
          <p:cNvGrpSpPr>
            <a:grpSpLocks/>
          </p:cNvGrpSpPr>
          <p:nvPr/>
        </p:nvGrpSpPr>
        <p:grpSpPr bwMode="auto">
          <a:xfrm>
            <a:off x="1835696" y="1916835"/>
            <a:ext cx="5113340" cy="287338"/>
            <a:chOff x="1488" y="1200"/>
            <a:chExt cx="3221" cy="181"/>
          </a:xfrm>
        </p:grpSpPr>
        <p:sp>
          <p:nvSpPr>
            <p:cNvPr id="449550" name="Oval 14"/>
            <p:cNvSpPr>
              <a:spLocks noChangeArrowheads="1"/>
            </p:cNvSpPr>
            <p:nvPr/>
          </p:nvSpPr>
          <p:spPr bwMode="auto">
            <a:xfrm>
              <a:off x="1488" y="1200"/>
              <a:ext cx="2832" cy="144"/>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449554" name="Line 18"/>
            <p:cNvSpPr>
              <a:spLocks noChangeShapeType="1"/>
            </p:cNvSpPr>
            <p:nvPr/>
          </p:nvSpPr>
          <p:spPr bwMode="auto">
            <a:xfrm flipH="1" flipV="1">
              <a:off x="3552" y="1344"/>
              <a:ext cx="1157" cy="37"/>
            </a:xfrm>
            <a:prstGeom prst="line">
              <a:avLst/>
            </a:prstGeom>
            <a:noFill/>
            <a:ln w="9525">
              <a:solidFill>
                <a:schemeClr val="tx1"/>
              </a:solidFill>
              <a:round/>
              <a:headEnd/>
              <a:tailEnd type="triangle" w="med" len="med"/>
            </a:ln>
            <a:effectLst/>
          </p:spPr>
          <p:txBody>
            <a:bodyPr/>
            <a:lstStyle/>
            <a:p>
              <a:endParaRPr lang="en-US"/>
            </a:p>
          </p:txBody>
        </p:sp>
      </p:grpSp>
      <p:sp>
        <p:nvSpPr>
          <p:cNvPr id="449538" name="Rectangle 2"/>
          <p:cNvSpPr>
            <a:spLocks noGrp="1" noChangeArrowheads="1"/>
          </p:cNvSpPr>
          <p:nvPr>
            <p:ph type="title"/>
          </p:nvPr>
        </p:nvSpPr>
        <p:spPr/>
        <p:txBody>
          <a:bodyPr/>
          <a:lstStyle/>
          <a:p>
            <a:r>
              <a:rPr lang="de-DE" sz="3600" dirty="0"/>
              <a:t>SetRequest-PDU-example</a:t>
            </a:r>
            <a:endParaRPr lang="en-US" sz="3600" dirty="0"/>
          </a:p>
        </p:txBody>
      </p:sp>
      <p:sp>
        <p:nvSpPr>
          <p:cNvPr id="10" name="Slide Number Placeholder 9"/>
          <p:cNvSpPr>
            <a:spLocks noGrp="1"/>
          </p:cNvSpPr>
          <p:nvPr>
            <p:ph type="sldNum" sz="quarter" idx="12"/>
          </p:nvPr>
        </p:nvSpPr>
        <p:spPr/>
        <p:txBody>
          <a:bodyPr/>
          <a:lstStyle/>
          <a:p>
            <a:pPr>
              <a:defRPr/>
            </a:pPr>
            <a:fld id="{885F405F-1637-4F5F-B595-48DB63026E45}" type="slidenum">
              <a:rPr lang="en-US" altLang="en-US" smtClean="0"/>
              <a:pPr>
                <a:defRPr/>
              </a:pPr>
              <a:t>32</a:t>
            </a:fld>
            <a:endParaRPr lang="en-US" altLang="en-US"/>
          </a:p>
        </p:txBody>
      </p:sp>
      <p:sp>
        <p:nvSpPr>
          <p:cNvPr id="449539" name="Rectangle 3"/>
          <p:cNvSpPr>
            <a:spLocks noChangeArrowheads="1"/>
          </p:cNvSpPr>
          <p:nvPr/>
        </p:nvSpPr>
        <p:spPr bwMode="auto">
          <a:xfrm>
            <a:off x="23192" y="1524000"/>
            <a:ext cx="8077200" cy="14478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dirty="0">
                <a:latin typeface="Comic Sans MS" pitchFamily="66" charset="0"/>
              </a:rPr>
              <a:t>Adding a row to the table -- a MS issues a command:</a:t>
            </a:r>
          </a:p>
          <a:p>
            <a:pPr marL="342900" indent="-342900">
              <a:spcBef>
                <a:spcPct val="20000"/>
              </a:spcBef>
              <a:buClr>
                <a:schemeClr val="accent2"/>
              </a:buClr>
              <a:buSzPct val="85000"/>
              <a:buFont typeface="Wingdings" pitchFamily="2" charset="2"/>
              <a:buNone/>
            </a:pPr>
            <a:r>
              <a:rPr lang="en-US" sz="1800" dirty="0" err="1">
                <a:solidFill>
                  <a:srgbClr val="0033CC"/>
                </a:solidFill>
                <a:latin typeface="Courier New" pitchFamily="49" charset="0"/>
              </a:rPr>
              <a:t>SetRequest</a:t>
            </a:r>
            <a:r>
              <a:rPr lang="en-US" sz="1800" dirty="0">
                <a:solidFill>
                  <a:srgbClr val="0033CC"/>
                </a:solidFill>
                <a:latin typeface="Courier New" pitchFamily="49" charset="0"/>
              </a:rPr>
              <a:t> ((ipRouteDest.</a:t>
            </a:r>
            <a:r>
              <a:rPr lang="en-US" sz="1800" dirty="0">
                <a:solidFill>
                  <a:srgbClr val="FF0000"/>
                </a:solidFill>
                <a:latin typeface="Courier New" pitchFamily="49" charset="0"/>
              </a:rPr>
              <a:t>11.3.3.12</a:t>
            </a:r>
            <a:r>
              <a:rPr lang="en-US" sz="1800" dirty="0">
                <a:solidFill>
                  <a:srgbClr val="0033CC"/>
                </a:solidFill>
                <a:latin typeface="Courier New" pitchFamily="49" charset="0"/>
              </a:rPr>
              <a:t> = </a:t>
            </a:r>
            <a:r>
              <a:rPr lang="en-US" sz="1800" dirty="0">
                <a:solidFill>
                  <a:srgbClr val="FF0000"/>
                </a:solidFill>
                <a:latin typeface="Courier New" pitchFamily="49" charset="0"/>
              </a:rPr>
              <a:t>11.3.3.12</a:t>
            </a:r>
            <a:r>
              <a:rPr lang="en-US" sz="1800" dirty="0">
                <a:solidFill>
                  <a:srgbClr val="0033CC"/>
                </a:solidFill>
                <a:latin typeface="Courier New" pitchFamily="49" charset="0"/>
              </a:rPr>
              <a:t>), </a:t>
            </a:r>
          </a:p>
          <a:p>
            <a:pPr marL="342900" indent="-342900">
              <a:spcBef>
                <a:spcPct val="20000"/>
              </a:spcBef>
              <a:buClr>
                <a:schemeClr val="accent2"/>
              </a:buClr>
              <a:buSzPct val="85000"/>
              <a:buFont typeface="Wingdings" pitchFamily="2" charset="2"/>
              <a:buNone/>
            </a:pPr>
            <a:r>
              <a:rPr lang="en-US" sz="1800" dirty="0">
                <a:solidFill>
                  <a:srgbClr val="0033CC"/>
                </a:solidFill>
                <a:latin typeface="Courier New" pitchFamily="49" charset="0"/>
              </a:rPr>
              <a:t>            (ipRouteMetric1.11.3.3.12 = 9), </a:t>
            </a:r>
          </a:p>
          <a:p>
            <a:pPr marL="342900" indent="-342900">
              <a:spcBef>
                <a:spcPct val="20000"/>
              </a:spcBef>
              <a:buClr>
                <a:schemeClr val="accent2"/>
              </a:buClr>
              <a:buSzPct val="85000"/>
              <a:buFont typeface="Wingdings" pitchFamily="2" charset="2"/>
              <a:buNone/>
            </a:pPr>
            <a:r>
              <a:rPr lang="en-US" sz="1800" dirty="0">
                <a:solidFill>
                  <a:srgbClr val="0033CC"/>
                </a:solidFill>
                <a:latin typeface="Courier New" pitchFamily="49" charset="0"/>
              </a:rPr>
              <a:t>            (ipRouteNextHop.11.3.3.12 = 91.0.0.5))</a:t>
            </a:r>
          </a:p>
        </p:txBody>
      </p:sp>
      <p:sp>
        <p:nvSpPr>
          <p:cNvPr id="449551" name="Text Box 15"/>
          <p:cNvSpPr txBox="1">
            <a:spLocks noChangeArrowheads="1"/>
          </p:cNvSpPr>
          <p:nvPr/>
        </p:nvSpPr>
        <p:spPr bwMode="auto">
          <a:xfrm>
            <a:off x="442913" y="2632075"/>
            <a:ext cx="184150" cy="457200"/>
          </a:xfrm>
          <a:prstGeom prst="rect">
            <a:avLst/>
          </a:prstGeom>
          <a:noFill/>
          <a:ln w="9525">
            <a:noFill/>
            <a:miter lim="800000"/>
            <a:headEnd/>
            <a:tailEnd/>
          </a:ln>
          <a:effectLst/>
        </p:spPr>
        <p:txBody>
          <a:bodyPr wrap="none">
            <a:spAutoFit/>
          </a:bodyPr>
          <a:lstStyle/>
          <a:p>
            <a:endParaRPr lang="en-US"/>
          </a:p>
        </p:txBody>
      </p:sp>
      <p:sp>
        <p:nvSpPr>
          <p:cNvPr id="12" name="TextBox 11"/>
          <p:cNvSpPr txBox="1"/>
          <p:nvPr/>
        </p:nvSpPr>
        <p:spPr>
          <a:xfrm>
            <a:off x="6948264" y="1556792"/>
            <a:ext cx="2016224" cy="2246769"/>
          </a:xfrm>
          <a:prstGeom prst="rect">
            <a:avLst/>
          </a:prstGeom>
          <a:noFill/>
          <a:ln>
            <a:solidFill>
              <a:schemeClr val="tx1"/>
            </a:solidFill>
          </a:ln>
        </p:spPr>
        <p:txBody>
          <a:bodyPr wrap="square" rtlCol="1">
            <a:spAutoFit/>
          </a:bodyPr>
          <a:lstStyle/>
          <a:p>
            <a:pPr algn="just"/>
            <a:r>
              <a:rPr lang="en-US" sz="1400" dirty="0" smtClean="0">
                <a:latin typeface="Comic Sans MS" pitchFamily="66" charset="0"/>
              </a:rPr>
              <a:t>If only this argument is passed, </a:t>
            </a:r>
          </a:p>
          <a:p>
            <a:pPr algn="just"/>
            <a:r>
              <a:rPr lang="en-US" sz="1400" dirty="0" smtClean="0">
                <a:latin typeface="Comic Sans MS" pitchFamily="66" charset="0"/>
              </a:rPr>
              <a:t>then the agent may accept or not; </a:t>
            </a:r>
          </a:p>
          <a:p>
            <a:pPr algn="just"/>
            <a:r>
              <a:rPr lang="en-US" sz="1400" dirty="0" smtClean="0">
                <a:latin typeface="Comic Sans MS" pitchFamily="66" charset="0"/>
              </a:rPr>
              <a:t>if it accepts to create the row, </a:t>
            </a:r>
          </a:p>
          <a:p>
            <a:pPr algn="just"/>
            <a:r>
              <a:rPr lang="en-US" sz="1400" dirty="0" smtClean="0">
                <a:latin typeface="Comic Sans MS" pitchFamily="66" charset="0"/>
              </a:rPr>
              <a:t>then the other objects are assigned </a:t>
            </a:r>
          </a:p>
          <a:p>
            <a:pPr algn="just"/>
            <a:r>
              <a:rPr lang="en-US" sz="1400" dirty="0" smtClean="0">
                <a:latin typeface="Comic Sans MS" pitchFamily="66" charset="0"/>
              </a:rPr>
              <a:t>default values</a:t>
            </a:r>
          </a:p>
          <a:p>
            <a:pPr algn="just"/>
            <a:endParaRPr lang="x-none"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Rectangle 2"/>
          <p:cNvSpPr>
            <a:spLocks noGrp="1" noChangeArrowheads="1"/>
          </p:cNvSpPr>
          <p:nvPr>
            <p:ph type="title"/>
          </p:nvPr>
        </p:nvSpPr>
        <p:spPr/>
        <p:txBody>
          <a:bodyPr/>
          <a:lstStyle/>
          <a:p>
            <a:r>
              <a:rPr lang="de-DE" sz="3600" dirty="0"/>
              <a:t>SetRequest-PDU-example</a:t>
            </a:r>
            <a:endParaRPr lang="en-US" sz="3600" dirty="0"/>
          </a:p>
        </p:txBody>
      </p:sp>
      <p:sp>
        <p:nvSpPr>
          <p:cNvPr id="5" name="Slide Number Placeholder 4"/>
          <p:cNvSpPr>
            <a:spLocks noGrp="1"/>
          </p:cNvSpPr>
          <p:nvPr>
            <p:ph type="sldNum" sz="quarter" idx="12"/>
          </p:nvPr>
        </p:nvSpPr>
        <p:spPr/>
        <p:txBody>
          <a:bodyPr/>
          <a:lstStyle/>
          <a:p>
            <a:pPr>
              <a:defRPr/>
            </a:pPr>
            <a:fld id="{885F405F-1637-4F5F-B595-48DB63026E45}" type="slidenum">
              <a:rPr lang="en-US" altLang="en-US" smtClean="0"/>
              <a:pPr>
                <a:defRPr/>
              </a:pPr>
              <a:t>33</a:t>
            </a:fld>
            <a:endParaRPr lang="en-US" altLang="en-US"/>
          </a:p>
        </p:txBody>
      </p:sp>
      <p:sp>
        <p:nvSpPr>
          <p:cNvPr id="450563" name="Rectangle 3"/>
          <p:cNvSpPr>
            <a:spLocks noChangeArrowheads="1"/>
          </p:cNvSpPr>
          <p:nvPr/>
        </p:nvSpPr>
        <p:spPr bwMode="auto">
          <a:xfrm>
            <a:off x="457200" y="1524000"/>
            <a:ext cx="8077200" cy="14478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a:solidFill>
                  <a:srgbClr val="FF0000"/>
                </a:solidFill>
                <a:latin typeface="Comic Sans MS" pitchFamily="66" charset="0"/>
              </a:rPr>
              <a:t>Row Deletion: </a:t>
            </a:r>
          </a:p>
          <a:p>
            <a:pPr marL="342900" indent="-342900" algn="ctr">
              <a:spcBef>
                <a:spcPct val="20000"/>
              </a:spcBef>
              <a:buClr>
                <a:schemeClr val="accent2"/>
              </a:buClr>
              <a:buSzPct val="85000"/>
              <a:buFont typeface="Wingdings" pitchFamily="2" charset="2"/>
              <a:buNone/>
            </a:pPr>
            <a:r>
              <a:rPr lang="en-US" sz="1800">
                <a:solidFill>
                  <a:srgbClr val="0033CC"/>
                </a:solidFill>
                <a:latin typeface="Courier New" pitchFamily="49" charset="0"/>
              </a:rPr>
              <a:t>SetRequest (ipRouteMetric1.7.3.5.3 = invalid)</a:t>
            </a:r>
          </a:p>
          <a:p>
            <a:pPr marL="342900" indent="-342900" algn="ctr">
              <a:spcBef>
                <a:spcPct val="20000"/>
              </a:spcBef>
              <a:buClr>
                <a:schemeClr val="accent2"/>
              </a:buClr>
              <a:buSzPct val="85000"/>
              <a:buFont typeface="Wingdings" pitchFamily="2" charset="2"/>
              <a:buNone/>
            </a:pPr>
            <a:r>
              <a:rPr lang="en-US" sz="1800">
                <a:solidFill>
                  <a:srgbClr val="0033CC"/>
                </a:solidFill>
                <a:latin typeface="Courier New" pitchFamily="49" charset="0"/>
              </a:rPr>
              <a:t>GetResponse (ipRouteMetric1. 7.3.5.3 = invalid)</a:t>
            </a:r>
          </a:p>
          <a:p>
            <a:pPr marL="342900" indent="-342900">
              <a:spcBef>
                <a:spcPct val="20000"/>
              </a:spcBef>
              <a:buClr>
                <a:schemeClr val="accent2"/>
              </a:buClr>
              <a:buSzPct val="85000"/>
              <a:buFont typeface="Wingdings" pitchFamily="2" charset="2"/>
              <a:buNone/>
            </a:pPr>
            <a:r>
              <a:rPr lang="en-US" sz="1800" b="0">
                <a:latin typeface="Comic Sans MS" pitchFamily="66" charset="0"/>
              </a:rPr>
              <a:t>	Some other tables may/may not allow any operation to be done on its columnar objects – check RFCs for more details</a:t>
            </a:r>
          </a:p>
        </p:txBody>
      </p:sp>
      <p:sp>
        <p:nvSpPr>
          <p:cNvPr id="450565" name="Rectangle 5"/>
          <p:cNvSpPr>
            <a:spLocks noChangeArrowheads="1"/>
          </p:cNvSpPr>
          <p:nvPr/>
        </p:nvSpPr>
        <p:spPr bwMode="auto">
          <a:xfrm>
            <a:off x="457200" y="3505200"/>
            <a:ext cx="8077200" cy="1828800"/>
          </a:xfrm>
          <a:prstGeom prst="rect">
            <a:avLst/>
          </a:prstGeom>
          <a:noFill/>
          <a:ln w="9525">
            <a:noFill/>
            <a:miter lim="800000"/>
            <a:headEnd/>
            <a:tailEnd/>
          </a:ln>
          <a:effectLst/>
        </p:spPr>
        <p:txBody>
          <a:bodyPr/>
          <a:lstStyle/>
          <a:p>
            <a:pPr marL="342900" indent="-342900">
              <a:spcBef>
                <a:spcPct val="20000"/>
              </a:spcBef>
              <a:buClr>
                <a:schemeClr val="accent2"/>
              </a:buClr>
              <a:buSzPct val="85000"/>
              <a:buFont typeface="Wingdings" pitchFamily="2" charset="2"/>
              <a:buNone/>
            </a:pPr>
            <a:r>
              <a:rPr lang="en-US" sz="1800" b="0">
                <a:solidFill>
                  <a:srgbClr val="FF0000"/>
                </a:solidFill>
                <a:latin typeface="Comic Sans MS" pitchFamily="66" charset="0"/>
              </a:rPr>
              <a:t>Performing an action: </a:t>
            </a:r>
          </a:p>
          <a:p>
            <a:pPr marL="342900" indent="-342900">
              <a:spcBef>
                <a:spcPct val="20000"/>
              </a:spcBef>
              <a:buClr>
                <a:schemeClr val="accent2"/>
              </a:buClr>
              <a:buSzPct val="85000"/>
              <a:buFont typeface="Wingdings" pitchFamily="2" charset="2"/>
              <a:buNone/>
            </a:pPr>
            <a:r>
              <a:rPr lang="en-US" sz="1800" b="0">
                <a:latin typeface="Comic Sans MS" pitchFamily="66" charset="0"/>
              </a:rPr>
              <a:t>	SNMP can </a:t>
            </a:r>
            <a:r>
              <a:rPr lang="en-US" sz="1800" b="0">
                <a:solidFill>
                  <a:schemeClr val="accent2"/>
                </a:solidFill>
                <a:latin typeface="Comic Sans MS" pitchFamily="66" charset="0"/>
              </a:rPr>
              <a:t>read</a:t>
            </a:r>
            <a:r>
              <a:rPr lang="en-US" sz="1800" b="0">
                <a:latin typeface="Comic Sans MS" pitchFamily="66" charset="0"/>
              </a:rPr>
              <a:t> and </a:t>
            </a:r>
            <a:r>
              <a:rPr lang="en-US" sz="1800" b="0">
                <a:solidFill>
                  <a:schemeClr val="accent2"/>
                </a:solidFill>
                <a:latin typeface="Comic Sans MS" pitchFamily="66" charset="0"/>
              </a:rPr>
              <a:t>set</a:t>
            </a:r>
            <a:r>
              <a:rPr lang="en-US" sz="1800" b="0">
                <a:latin typeface="Comic Sans MS" pitchFamily="66" charset="0"/>
              </a:rPr>
              <a:t> values of objects. SNMP can also issue commands to perform certain actions: example, a device may have a flag “reBoot”, if it is set by the manager, then the device will reboot.</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5" name="Rectangle 3"/>
          <p:cNvSpPr>
            <a:spLocks noGrp="1" noChangeArrowheads="1"/>
          </p:cNvSpPr>
          <p:nvPr>
            <p:ph type="title"/>
          </p:nvPr>
        </p:nvSpPr>
        <p:spPr>
          <a:noFill/>
          <a:ln/>
        </p:spPr>
        <p:txBody>
          <a:bodyPr/>
          <a:lstStyle/>
          <a:p>
            <a:r>
              <a:rPr lang="en-US" sz="3600" dirty="0"/>
              <a:t>Polling Frequency</a:t>
            </a:r>
          </a:p>
        </p:txBody>
      </p:sp>
      <p:sp>
        <p:nvSpPr>
          <p:cNvPr id="428034" name="Rectangle 2"/>
          <p:cNvSpPr>
            <a:spLocks noGrp="1" noChangeArrowheads="1"/>
          </p:cNvSpPr>
          <p:nvPr>
            <p:ph idx="1"/>
          </p:nvPr>
        </p:nvSpPr>
        <p:spPr/>
        <p:txBody>
          <a:bodyPr>
            <a:normAutofit lnSpcReduction="10000"/>
          </a:bodyPr>
          <a:lstStyle/>
          <a:p>
            <a:pPr algn="l">
              <a:buFont typeface="Wingdings" pitchFamily="2" charset="2"/>
              <a:buChar char="q"/>
            </a:pPr>
            <a:r>
              <a:rPr lang="en-US" altLang="ko-KR" sz="2000" dirty="0">
                <a:ea typeface="굴림" pitchFamily="34" charset="-127"/>
              </a:rPr>
              <a:t>Few traps exist in the standard!</a:t>
            </a:r>
          </a:p>
          <a:p>
            <a:pPr lvl="1" algn="l">
              <a:buFontTx/>
              <a:buChar char="o"/>
            </a:pPr>
            <a:r>
              <a:rPr lang="en-US" altLang="ko-KR" sz="2000" dirty="0">
                <a:ea typeface="굴림" pitchFamily="34" charset="-127"/>
              </a:rPr>
              <a:t> Thus </a:t>
            </a:r>
            <a:r>
              <a:rPr lang="en-US" altLang="ko-KR" sz="2000" dirty="0">
                <a:solidFill>
                  <a:srgbClr val="FF0000"/>
                </a:solidFill>
                <a:ea typeface="굴림" pitchFamily="34" charset="-127"/>
              </a:rPr>
              <a:t>most of the management information is gathered by means of polls</a:t>
            </a:r>
            <a:r>
              <a:rPr lang="en-US" altLang="ko-KR" sz="2000" dirty="0">
                <a:ea typeface="굴림" pitchFamily="34" charset="-127"/>
              </a:rPr>
              <a:t> (</a:t>
            </a:r>
            <a:r>
              <a:rPr lang="en-US" altLang="ko-KR" sz="2000" dirty="0" err="1">
                <a:ea typeface="굴림" pitchFamily="34" charset="-127"/>
              </a:rPr>
              <a:t>GetRequest</a:t>
            </a:r>
            <a:r>
              <a:rPr lang="en-US" altLang="ko-KR" sz="2000" dirty="0">
                <a:ea typeface="굴림" pitchFamily="34" charset="-127"/>
              </a:rPr>
              <a:t>, </a:t>
            </a:r>
            <a:r>
              <a:rPr lang="en-US" altLang="ko-KR" sz="2000" dirty="0" err="1">
                <a:ea typeface="굴림" pitchFamily="34" charset="-127"/>
              </a:rPr>
              <a:t>GetNextRequest</a:t>
            </a:r>
            <a:r>
              <a:rPr lang="en-US" altLang="ko-KR" sz="2000" dirty="0">
                <a:ea typeface="굴림" pitchFamily="34" charset="-127"/>
              </a:rPr>
              <a:t>)</a:t>
            </a:r>
          </a:p>
          <a:p>
            <a:pPr algn="l">
              <a:buFont typeface="Wingdings" pitchFamily="2" charset="2"/>
              <a:buChar char="q"/>
            </a:pPr>
            <a:endParaRPr lang="en-US" altLang="ko-KR" sz="2000" dirty="0">
              <a:ea typeface="굴림" pitchFamily="34" charset="-127"/>
            </a:endParaRPr>
          </a:p>
          <a:p>
            <a:pPr algn="l">
              <a:buFont typeface="Wingdings" pitchFamily="2" charset="2"/>
              <a:buChar char="q"/>
            </a:pPr>
            <a:r>
              <a:rPr lang="en-US" altLang="ko-KR" sz="2000" dirty="0">
                <a:ea typeface="굴림" pitchFamily="34" charset="-127"/>
              </a:rPr>
              <a:t>If polling is done un-frequently</a:t>
            </a:r>
          </a:p>
          <a:p>
            <a:pPr lvl="1" algn="l">
              <a:buFontTx/>
              <a:buChar char="o"/>
            </a:pPr>
            <a:r>
              <a:rPr lang="en-US" altLang="ko-KR" sz="2000" dirty="0">
                <a:ea typeface="굴림" pitchFamily="34" charset="-127"/>
              </a:rPr>
              <a:t> A </a:t>
            </a:r>
            <a:r>
              <a:rPr lang="en-US" altLang="ko-KR" sz="2000" dirty="0" smtClean="0">
                <a:ea typeface="굴림" pitchFamily="34" charset="-127"/>
              </a:rPr>
              <a:t>management station </a:t>
            </a:r>
            <a:r>
              <a:rPr lang="en-US" altLang="ko-KR" sz="2000" dirty="0">
                <a:ea typeface="굴림" pitchFamily="34" charset="-127"/>
              </a:rPr>
              <a:t>may have </a:t>
            </a:r>
            <a:r>
              <a:rPr lang="en-US" altLang="ko-KR" sz="2000" dirty="0">
                <a:solidFill>
                  <a:srgbClr val="FF0000"/>
                </a:solidFill>
                <a:ea typeface="굴림" pitchFamily="34" charset="-127"/>
              </a:rPr>
              <a:t>outdated view of the network</a:t>
            </a:r>
            <a:r>
              <a:rPr lang="en-US" altLang="ko-KR" sz="2000" dirty="0">
                <a:ea typeface="굴림" pitchFamily="34" charset="-127"/>
              </a:rPr>
              <a:t> (e.g., congestion might happen and the NM may not be alerted)</a:t>
            </a:r>
          </a:p>
          <a:p>
            <a:pPr algn="l">
              <a:buFont typeface="Wingdings" pitchFamily="2" charset="2"/>
              <a:buChar char="q"/>
            </a:pPr>
            <a:endParaRPr lang="en-US" altLang="ko-KR" sz="2000" dirty="0">
              <a:ea typeface="굴림" pitchFamily="34" charset="-127"/>
            </a:endParaRPr>
          </a:p>
          <a:p>
            <a:pPr algn="l">
              <a:buFont typeface="Wingdings" pitchFamily="2" charset="2"/>
              <a:buChar char="q"/>
            </a:pPr>
            <a:r>
              <a:rPr lang="en-US" altLang="ko-KR" sz="2000" dirty="0">
                <a:ea typeface="굴림" pitchFamily="34" charset="-127"/>
              </a:rPr>
              <a:t>If polling is done frequently</a:t>
            </a:r>
          </a:p>
          <a:p>
            <a:pPr lvl="1" algn="l">
              <a:buFontTx/>
              <a:buChar char="o"/>
            </a:pPr>
            <a:r>
              <a:rPr lang="en-US" altLang="ko-KR" sz="2000" dirty="0">
                <a:ea typeface="굴림" pitchFamily="34" charset="-127"/>
              </a:rPr>
              <a:t> The </a:t>
            </a:r>
            <a:r>
              <a:rPr lang="en-US" altLang="ko-KR" sz="2000" dirty="0">
                <a:solidFill>
                  <a:srgbClr val="FF0000"/>
                </a:solidFill>
                <a:ea typeface="굴림" pitchFamily="34" charset="-127"/>
              </a:rPr>
              <a:t>control messages overhead</a:t>
            </a:r>
            <a:r>
              <a:rPr lang="en-US" altLang="ko-KR" sz="2000" dirty="0">
                <a:ea typeface="굴림" pitchFamily="34" charset="-127"/>
              </a:rPr>
              <a:t> will be high and degrade the performance </a:t>
            </a:r>
          </a:p>
          <a:p>
            <a:pPr algn="l">
              <a:buFont typeface="Wingdings" pitchFamily="2" charset="2"/>
              <a:buChar char="q"/>
            </a:pPr>
            <a:endParaRPr lang="en-US" altLang="ko-KR" sz="2000" dirty="0">
              <a:ea typeface="굴림" pitchFamily="34" charset="-127"/>
            </a:endParaRPr>
          </a:p>
          <a:p>
            <a:pPr algn="l">
              <a:buFont typeface="Wingdings" pitchFamily="2" charset="2"/>
              <a:buChar char="q"/>
            </a:pPr>
            <a:r>
              <a:rPr lang="en-US" altLang="ko-KR" sz="2000" dirty="0">
                <a:solidFill>
                  <a:srgbClr val="FF0000"/>
                </a:solidFill>
                <a:ea typeface="굴림" pitchFamily="34" charset="-127"/>
              </a:rPr>
              <a:t>Polling frequency requires some policy definition </a:t>
            </a:r>
          </a:p>
          <a:p>
            <a:pPr lvl="1" algn="l">
              <a:buFontTx/>
              <a:buChar char="o"/>
            </a:pPr>
            <a:r>
              <a:rPr lang="en-US" altLang="ko-KR" sz="2000" dirty="0">
                <a:ea typeface="굴림" pitchFamily="34" charset="-127"/>
              </a:rPr>
              <a:t> e.g., size of the network (i.e., #agents a MS can handle)</a:t>
            </a:r>
          </a:p>
        </p:txBody>
      </p:sp>
      <p:sp>
        <p:nvSpPr>
          <p:cNvPr id="4" name="Slide Number Placeholder 3"/>
          <p:cNvSpPr>
            <a:spLocks noGrp="1"/>
          </p:cNvSpPr>
          <p:nvPr>
            <p:ph type="sldNum" sz="quarter" idx="12"/>
          </p:nvPr>
        </p:nvSpPr>
        <p:spPr/>
        <p:txBody>
          <a:bodyPr/>
          <a:lstStyle/>
          <a:p>
            <a:pPr>
              <a:defRPr/>
            </a:pPr>
            <a:fld id="{885F405F-1637-4F5F-B595-48DB63026E45}" type="slidenum">
              <a:rPr lang="en-US" altLang="en-US" smtClean="0"/>
              <a:pPr>
                <a:defRPr/>
              </a:pPr>
              <a:t>34</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9059" name="Rectangle 3"/>
          <p:cNvSpPr>
            <a:spLocks noGrp="1" noChangeArrowheads="1"/>
          </p:cNvSpPr>
          <p:nvPr>
            <p:ph type="title"/>
          </p:nvPr>
        </p:nvSpPr>
        <p:spPr>
          <a:noFill/>
          <a:ln/>
        </p:spPr>
        <p:txBody>
          <a:bodyPr/>
          <a:lstStyle/>
          <a:p>
            <a:r>
              <a:rPr lang="en-US" sz="3600"/>
              <a:t>Polling Frequency</a:t>
            </a:r>
          </a:p>
        </p:txBody>
      </p:sp>
      <p:sp>
        <p:nvSpPr>
          <p:cNvPr id="429058" name="Rectangle 2"/>
          <p:cNvSpPr>
            <a:spLocks noGrp="1" noChangeArrowheads="1"/>
          </p:cNvSpPr>
          <p:nvPr>
            <p:ph idx="1"/>
          </p:nvPr>
        </p:nvSpPr>
        <p:spPr/>
        <p:txBody>
          <a:bodyPr/>
          <a:lstStyle/>
          <a:p>
            <a:pPr algn="l">
              <a:buFont typeface="Wingdings" pitchFamily="2" charset="2"/>
              <a:buChar char="q"/>
            </a:pPr>
            <a:r>
              <a:rPr lang="en-US" altLang="ko-KR" sz="2000" dirty="0">
                <a:ea typeface="굴림" pitchFamily="34" charset="-127"/>
              </a:rPr>
              <a:t>Assumption: assume the MS can handle only one agent at a time (i.e., when polling an agent, a MS does no other work until it is done)</a:t>
            </a:r>
          </a:p>
          <a:p>
            <a:pPr algn="l">
              <a:buFont typeface="Wingdings" pitchFamily="2" charset="2"/>
              <a:buChar char="q"/>
            </a:pPr>
            <a:r>
              <a:rPr lang="en-US" altLang="ko-KR" sz="2000" dirty="0">
                <a:ea typeface="굴림" pitchFamily="34" charset="-127"/>
              </a:rPr>
              <a:t>A poll may involve a single get/response transaction or multiple such transactions</a:t>
            </a:r>
          </a:p>
          <a:p>
            <a:pPr algn="l">
              <a:buFont typeface="Wingdings" pitchFamily="2" charset="2"/>
              <a:buChar char="q"/>
            </a:pPr>
            <a:r>
              <a:rPr lang="en-US" altLang="ko-KR" sz="2000" dirty="0">
                <a:solidFill>
                  <a:srgbClr val="FF0000"/>
                </a:solidFill>
                <a:ea typeface="굴림" pitchFamily="34" charset="-127"/>
              </a:rPr>
              <a:t>The maximum number of agents a MS can handle</a:t>
            </a:r>
            <a:r>
              <a:rPr lang="en-US" altLang="ko-KR" sz="2000" dirty="0">
                <a:ea typeface="굴림" pitchFamily="34" charset="-127"/>
              </a:rPr>
              <a:t>, considering that it is engaged full time in polling is:</a:t>
            </a:r>
          </a:p>
          <a:p>
            <a:pPr algn="l">
              <a:buFont typeface="Wingdings" pitchFamily="2" charset="2"/>
              <a:buNone/>
            </a:pPr>
            <a:r>
              <a:rPr lang="en-US" sz="2000" dirty="0"/>
              <a:t>        </a:t>
            </a:r>
          </a:p>
          <a:p>
            <a:pPr algn="l">
              <a:buFont typeface="Wingdings" pitchFamily="2" charset="2"/>
              <a:buNone/>
            </a:pPr>
            <a:r>
              <a:rPr lang="en-US" sz="2000" dirty="0"/>
              <a:t>                              </a:t>
            </a:r>
            <a:r>
              <a:rPr lang="en-US" sz="2000" b="1" dirty="0">
                <a:solidFill>
                  <a:srgbClr val="FF0000"/>
                </a:solidFill>
              </a:rPr>
              <a:t>N </a:t>
            </a:r>
            <a:r>
              <a:rPr lang="en-US" sz="2000" b="1" dirty="0">
                <a:solidFill>
                  <a:srgbClr val="FF0000"/>
                </a:solidFill>
                <a:sym typeface="Symbol" pitchFamily="18" charset="2"/>
              </a:rPr>
              <a:t> (T/)</a:t>
            </a:r>
            <a:endParaRPr lang="en-US" sz="2000" b="1" dirty="0">
              <a:solidFill>
                <a:srgbClr val="FF0000"/>
              </a:solidFill>
            </a:endParaRPr>
          </a:p>
          <a:p>
            <a:pPr algn="l">
              <a:buFont typeface="Wingdings" pitchFamily="2" charset="2"/>
              <a:buNone/>
            </a:pPr>
            <a:endParaRPr lang="en-US" sz="2000" b="1" dirty="0">
              <a:solidFill>
                <a:srgbClr val="FF0000"/>
              </a:solidFill>
            </a:endParaRPr>
          </a:p>
          <a:p>
            <a:pPr algn="l">
              <a:buFont typeface="Wingdings" pitchFamily="2" charset="2"/>
              <a:buNone/>
            </a:pPr>
            <a:r>
              <a:rPr lang="en-US" sz="2000" dirty="0"/>
              <a:t>N: number of agents</a:t>
            </a:r>
          </a:p>
          <a:p>
            <a:pPr algn="l">
              <a:buFont typeface="Wingdings" pitchFamily="2" charset="2"/>
              <a:buNone/>
            </a:pPr>
            <a:r>
              <a:rPr lang="en-US" sz="2000" dirty="0"/>
              <a:t>T: desired polling interval</a:t>
            </a:r>
          </a:p>
          <a:p>
            <a:pPr algn="l">
              <a:buFont typeface="Wingdings" pitchFamily="2" charset="2"/>
              <a:buNone/>
            </a:pPr>
            <a:r>
              <a:rPr lang="en-US" sz="2000" dirty="0">
                <a:sym typeface="Symbol" pitchFamily="18" charset="2"/>
              </a:rPr>
              <a:t></a:t>
            </a:r>
            <a:r>
              <a:rPr lang="en-US" sz="2000" dirty="0"/>
              <a:t>: average time required to perform a single </a:t>
            </a:r>
            <a:r>
              <a:rPr lang="en-US" sz="2000" dirty="0" smtClean="0"/>
              <a:t>poll</a:t>
            </a:r>
            <a:endParaRPr lang="en-US" sz="2000" dirty="0"/>
          </a:p>
        </p:txBody>
      </p:sp>
      <p:sp>
        <p:nvSpPr>
          <p:cNvPr id="20" name="Slide Number Placeholder 19"/>
          <p:cNvSpPr>
            <a:spLocks noGrp="1"/>
          </p:cNvSpPr>
          <p:nvPr>
            <p:ph type="sldNum" sz="quarter" idx="12"/>
          </p:nvPr>
        </p:nvSpPr>
        <p:spPr/>
        <p:txBody>
          <a:bodyPr/>
          <a:lstStyle/>
          <a:p>
            <a:pPr>
              <a:defRPr/>
            </a:pPr>
            <a:fld id="{885F405F-1637-4F5F-B595-48DB63026E45}" type="slidenum">
              <a:rPr lang="en-US" altLang="en-US" smtClean="0"/>
              <a:pPr>
                <a:defRPr/>
              </a:pPr>
              <a:t>35</a:t>
            </a:fld>
            <a:endParaRPr lang="en-US" altLang="en-US"/>
          </a:p>
        </p:txBody>
      </p:sp>
      <p:grpSp>
        <p:nvGrpSpPr>
          <p:cNvPr id="2" name="Group 4"/>
          <p:cNvGrpSpPr>
            <a:grpSpLocks/>
          </p:cNvGrpSpPr>
          <p:nvPr/>
        </p:nvGrpSpPr>
        <p:grpSpPr bwMode="auto">
          <a:xfrm>
            <a:off x="4860032" y="3810000"/>
            <a:ext cx="3565525" cy="1447800"/>
            <a:chOff x="3217" y="2400"/>
            <a:chExt cx="2246" cy="912"/>
          </a:xfrm>
        </p:grpSpPr>
        <p:sp>
          <p:nvSpPr>
            <p:cNvPr id="429061" name="Line 5"/>
            <p:cNvSpPr>
              <a:spLocks noChangeShapeType="1"/>
            </p:cNvSpPr>
            <p:nvPr/>
          </p:nvSpPr>
          <p:spPr bwMode="auto">
            <a:xfrm>
              <a:off x="3456" y="2784"/>
              <a:ext cx="1776" cy="0"/>
            </a:xfrm>
            <a:prstGeom prst="line">
              <a:avLst/>
            </a:prstGeom>
            <a:noFill/>
            <a:ln w="9525">
              <a:solidFill>
                <a:schemeClr val="tx1"/>
              </a:solidFill>
              <a:round/>
              <a:headEnd/>
              <a:tailEnd/>
            </a:ln>
            <a:effectLst/>
          </p:spPr>
          <p:txBody>
            <a:bodyPr/>
            <a:lstStyle/>
            <a:p>
              <a:endParaRPr lang="en-US"/>
            </a:p>
          </p:txBody>
        </p:sp>
        <p:sp>
          <p:nvSpPr>
            <p:cNvPr id="429062" name="Line 6"/>
            <p:cNvSpPr>
              <a:spLocks noChangeShapeType="1"/>
            </p:cNvSpPr>
            <p:nvPr/>
          </p:nvSpPr>
          <p:spPr bwMode="auto">
            <a:xfrm flipV="1">
              <a:off x="3456" y="2640"/>
              <a:ext cx="0" cy="144"/>
            </a:xfrm>
            <a:prstGeom prst="line">
              <a:avLst/>
            </a:prstGeom>
            <a:noFill/>
            <a:ln w="9525">
              <a:solidFill>
                <a:schemeClr val="tx1"/>
              </a:solidFill>
              <a:round/>
              <a:headEnd/>
              <a:tailEnd type="triangle" w="med" len="med"/>
            </a:ln>
            <a:effectLst/>
          </p:spPr>
          <p:txBody>
            <a:bodyPr/>
            <a:lstStyle/>
            <a:p>
              <a:endParaRPr lang="en-US"/>
            </a:p>
          </p:txBody>
        </p:sp>
        <p:sp>
          <p:nvSpPr>
            <p:cNvPr id="429063" name="Line 7"/>
            <p:cNvSpPr>
              <a:spLocks noChangeShapeType="1"/>
            </p:cNvSpPr>
            <p:nvPr/>
          </p:nvSpPr>
          <p:spPr bwMode="auto">
            <a:xfrm flipV="1">
              <a:off x="3744" y="2640"/>
              <a:ext cx="0" cy="144"/>
            </a:xfrm>
            <a:prstGeom prst="line">
              <a:avLst/>
            </a:prstGeom>
            <a:noFill/>
            <a:ln w="9525">
              <a:solidFill>
                <a:schemeClr val="tx1"/>
              </a:solidFill>
              <a:round/>
              <a:headEnd/>
              <a:tailEnd type="triangle" w="med" len="med"/>
            </a:ln>
            <a:effectLst/>
          </p:spPr>
          <p:txBody>
            <a:bodyPr/>
            <a:lstStyle/>
            <a:p>
              <a:endParaRPr lang="en-US"/>
            </a:p>
          </p:txBody>
        </p:sp>
        <p:sp>
          <p:nvSpPr>
            <p:cNvPr id="429064" name="Line 8"/>
            <p:cNvSpPr>
              <a:spLocks noChangeShapeType="1"/>
            </p:cNvSpPr>
            <p:nvPr/>
          </p:nvSpPr>
          <p:spPr bwMode="auto">
            <a:xfrm flipV="1">
              <a:off x="4032" y="2640"/>
              <a:ext cx="0" cy="144"/>
            </a:xfrm>
            <a:prstGeom prst="line">
              <a:avLst/>
            </a:prstGeom>
            <a:noFill/>
            <a:ln w="9525">
              <a:solidFill>
                <a:schemeClr val="tx1"/>
              </a:solidFill>
              <a:round/>
              <a:headEnd/>
              <a:tailEnd type="triangle" w="med" len="med"/>
            </a:ln>
            <a:effectLst/>
          </p:spPr>
          <p:txBody>
            <a:bodyPr/>
            <a:lstStyle/>
            <a:p>
              <a:endParaRPr lang="en-US"/>
            </a:p>
          </p:txBody>
        </p:sp>
        <p:sp>
          <p:nvSpPr>
            <p:cNvPr id="429065" name="Line 9"/>
            <p:cNvSpPr>
              <a:spLocks noChangeShapeType="1"/>
            </p:cNvSpPr>
            <p:nvPr/>
          </p:nvSpPr>
          <p:spPr bwMode="auto">
            <a:xfrm flipV="1">
              <a:off x="5232" y="2640"/>
              <a:ext cx="0" cy="144"/>
            </a:xfrm>
            <a:prstGeom prst="line">
              <a:avLst/>
            </a:prstGeom>
            <a:noFill/>
            <a:ln w="9525">
              <a:solidFill>
                <a:schemeClr val="tx1"/>
              </a:solidFill>
              <a:round/>
              <a:headEnd/>
              <a:tailEnd type="triangle" w="med" len="med"/>
            </a:ln>
            <a:effectLst/>
          </p:spPr>
          <p:txBody>
            <a:bodyPr/>
            <a:lstStyle/>
            <a:p>
              <a:endParaRPr lang="en-US"/>
            </a:p>
          </p:txBody>
        </p:sp>
        <p:sp>
          <p:nvSpPr>
            <p:cNvPr id="429066" name="Line 10"/>
            <p:cNvSpPr>
              <a:spLocks noChangeShapeType="1"/>
            </p:cNvSpPr>
            <p:nvPr/>
          </p:nvSpPr>
          <p:spPr bwMode="auto">
            <a:xfrm flipV="1">
              <a:off x="4944" y="2640"/>
              <a:ext cx="0" cy="144"/>
            </a:xfrm>
            <a:prstGeom prst="line">
              <a:avLst/>
            </a:prstGeom>
            <a:noFill/>
            <a:ln w="9525">
              <a:solidFill>
                <a:schemeClr val="tx1"/>
              </a:solidFill>
              <a:round/>
              <a:headEnd/>
              <a:tailEnd type="triangle" w="med" len="med"/>
            </a:ln>
            <a:effectLst/>
          </p:spPr>
          <p:txBody>
            <a:bodyPr/>
            <a:lstStyle/>
            <a:p>
              <a:endParaRPr lang="en-US"/>
            </a:p>
          </p:txBody>
        </p:sp>
        <p:sp>
          <p:nvSpPr>
            <p:cNvPr id="429067" name="Line 11"/>
            <p:cNvSpPr>
              <a:spLocks noChangeShapeType="1"/>
            </p:cNvSpPr>
            <p:nvPr/>
          </p:nvSpPr>
          <p:spPr bwMode="auto">
            <a:xfrm>
              <a:off x="4224" y="2688"/>
              <a:ext cx="480" cy="0"/>
            </a:xfrm>
            <a:prstGeom prst="line">
              <a:avLst/>
            </a:prstGeom>
            <a:noFill/>
            <a:ln w="9525" cap="rnd">
              <a:solidFill>
                <a:schemeClr val="tx1"/>
              </a:solidFill>
              <a:prstDash val="sysDot"/>
              <a:round/>
              <a:headEnd/>
              <a:tailEnd/>
            </a:ln>
            <a:effectLst/>
          </p:spPr>
          <p:txBody>
            <a:bodyPr/>
            <a:lstStyle/>
            <a:p>
              <a:endParaRPr lang="en-US"/>
            </a:p>
          </p:txBody>
        </p:sp>
        <p:sp>
          <p:nvSpPr>
            <p:cNvPr id="429068" name="Line 12"/>
            <p:cNvSpPr>
              <a:spLocks noChangeShapeType="1"/>
            </p:cNvSpPr>
            <p:nvPr/>
          </p:nvSpPr>
          <p:spPr bwMode="auto">
            <a:xfrm>
              <a:off x="3456" y="3081"/>
              <a:ext cx="1776" cy="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429069" name="Text Box 13"/>
            <p:cNvSpPr txBox="1">
              <a:spLocks noChangeArrowheads="1"/>
            </p:cNvSpPr>
            <p:nvPr/>
          </p:nvSpPr>
          <p:spPr bwMode="auto">
            <a:xfrm>
              <a:off x="4355" y="3081"/>
              <a:ext cx="205" cy="231"/>
            </a:xfrm>
            <a:prstGeom prst="rect">
              <a:avLst/>
            </a:prstGeom>
            <a:noFill/>
            <a:ln w="9525">
              <a:noFill/>
              <a:miter lim="800000"/>
              <a:headEnd/>
              <a:tailEnd/>
            </a:ln>
            <a:effectLst/>
          </p:spPr>
          <p:txBody>
            <a:bodyPr wrap="none">
              <a:spAutoFit/>
            </a:bodyPr>
            <a:lstStyle/>
            <a:p>
              <a:r>
                <a:rPr lang="en-US" sz="1800" b="0"/>
                <a:t>T</a:t>
              </a:r>
            </a:p>
          </p:txBody>
        </p:sp>
        <p:sp>
          <p:nvSpPr>
            <p:cNvPr id="429070" name="AutoShape 14"/>
            <p:cNvSpPr>
              <a:spLocks/>
            </p:cNvSpPr>
            <p:nvPr/>
          </p:nvSpPr>
          <p:spPr bwMode="auto">
            <a:xfrm rot="-5392123">
              <a:off x="3576" y="2712"/>
              <a:ext cx="47" cy="288"/>
            </a:xfrm>
            <a:prstGeom prst="leftBrace">
              <a:avLst>
                <a:gd name="adj1" fmla="val 51064"/>
                <a:gd name="adj2" fmla="val 50000"/>
              </a:avLst>
            </a:prstGeom>
            <a:noFill/>
            <a:ln w="9525">
              <a:solidFill>
                <a:schemeClr val="tx1"/>
              </a:solidFill>
              <a:round/>
              <a:headEnd/>
              <a:tailEnd/>
            </a:ln>
            <a:effectLst/>
          </p:spPr>
          <p:txBody>
            <a:bodyPr wrap="none" anchor="ctr"/>
            <a:lstStyle/>
            <a:p>
              <a:endParaRPr lang="en-US"/>
            </a:p>
          </p:txBody>
        </p:sp>
        <p:sp>
          <p:nvSpPr>
            <p:cNvPr id="429071" name="Text Box 15"/>
            <p:cNvSpPr txBox="1">
              <a:spLocks noChangeArrowheads="1"/>
            </p:cNvSpPr>
            <p:nvPr/>
          </p:nvSpPr>
          <p:spPr bwMode="auto">
            <a:xfrm>
              <a:off x="3504" y="2817"/>
              <a:ext cx="214" cy="250"/>
            </a:xfrm>
            <a:prstGeom prst="rect">
              <a:avLst/>
            </a:prstGeom>
            <a:noFill/>
            <a:ln w="9525">
              <a:noFill/>
              <a:miter lim="800000"/>
              <a:headEnd/>
              <a:tailEnd/>
            </a:ln>
            <a:effectLst/>
          </p:spPr>
          <p:txBody>
            <a:bodyPr wrap="none">
              <a:spAutoFit/>
            </a:bodyPr>
            <a:lstStyle/>
            <a:p>
              <a:r>
                <a:rPr lang="en-US" sz="2000" b="0">
                  <a:effectLst>
                    <a:outerShdw blurRad="38100" dist="38100" dir="2700000" algn="tl">
                      <a:srgbClr val="C0C0C0"/>
                    </a:outerShdw>
                  </a:effectLst>
                  <a:sym typeface="Symbol" pitchFamily="18" charset="2"/>
                </a:rPr>
                <a:t></a:t>
              </a:r>
            </a:p>
          </p:txBody>
        </p:sp>
        <p:sp>
          <p:nvSpPr>
            <p:cNvPr id="429072" name="Text Box 16"/>
            <p:cNvSpPr txBox="1">
              <a:spLocks noChangeArrowheads="1"/>
            </p:cNvSpPr>
            <p:nvPr/>
          </p:nvSpPr>
          <p:spPr bwMode="auto">
            <a:xfrm>
              <a:off x="3217" y="2438"/>
              <a:ext cx="431" cy="154"/>
            </a:xfrm>
            <a:prstGeom prst="rect">
              <a:avLst/>
            </a:prstGeom>
            <a:noFill/>
            <a:ln w="9525">
              <a:noFill/>
              <a:miter lim="800000"/>
              <a:headEnd/>
              <a:tailEnd/>
            </a:ln>
            <a:effectLst/>
          </p:spPr>
          <p:txBody>
            <a:bodyPr wrap="none">
              <a:spAutoFit/>
            </a:bodyPr>
            <a:lstStyle/>
            <a:p>
              <a:r>
                <a:rPr lang="en-US" sz="1000" b="0"/>
                <a:t>Agent 1</a:t>
              </a:r>
            </a:p>
          </p:txBody>
        </p:sp>
        <p:sp>
          <p:nvSpPr>
            <p:cNvPr id="429073" name="Text Box 17"/>
            <p:cNvSpPr txBox="1">
              <a:spLocks noChangeArrowheads="1"/>
            </p:cNvSpPr>
            <p:nvPr/>
          </p:nvSpPr>
          <p:spPr bwMode="auto">
            <a:xfrm>
              <a:off x="3553" y="2496"/>
              <a:ext cx="431" cy="154"/>
            </a:xfrm>
            <a:prstGeom prst="rect">
              <a:avLst/>
            </a:prstGeom>
            <a:noFill/>
            <a:ln w="9525">
              <a:noFill/>
              <a:miter lim="800000"/>
              <a:headEnd/>
              <a:tailEnd/>
            </a:ln>
            <a:effectLst/>
          </p:spPr>
          <p:txBody>
            <a:bodyPr wrap="none">
              <a:spAutoFit/>
            </a:bodyPr>
            <a:lstStyle/>
            <a:p>
              <a:r>
                <a:rPr lang="en-US" sz="1000" b="0"/>
                <a:t>Agent 2</a:t>
              </a:r>
            </a:p>
          </p:txBody>
        </p:sp>
        <p:sp>
          <p:nvSpPr>
            <p:cNvPr id="429074" name="Text Box 18"/>
            <p:cNvSpPr txBox="1">
              <a:spLocks noChangeArrowheads="1"/>
            </p:cNvSpPr>
            <p:nvPr/>
          </p:nvSpPr>
          <p:spPr bwMode="auto">
            <a:xfrm>
              <a:off x="5032" y="2486"/>
              <a:ext cx="431" cy="154"/>
            </a:xfrm>
            <a:prstGeom prst="rect">
              <a:avLst/>
            </a:prstGeom>
            <a:noFill/>
            <a:ln w="9525">
              <a:noFill/>
              <a:miter lim="800000"/>
              <a:headEnd/>
              <a:tailEnd/>
            </a:ln>
            <a:effectLst/>
          </p:spPr>
          <p:txBody>
            <a:bodyPr wrap="none">
              <a:spAutoFit/>
            </a:bodyPr>
            <a:lstStyle/>
            <a:p>
              <a:r>
                <a:rPr lang="en-US" sz="1000" b="0"/>
                <a:t>Agent 1</a:t>
              </a:r>
            </a:p>
          </p:txBody>
        </p:sp>
        <p:sp>
          <p:nvSpPr>
            <p:cNvPr id="429075" name="Text Box 19"/>
            <p:cNvSpPr txBox="1">
              <a:spLocks noChangeArrowheads="1"/>
            </p:cNvSpPr>
            <p:nvPr/>
          </p:nvSpPr>
          <p:spPr bwMode="auto">
            <a:xfrm>
              <a:off x="4704" y="2400"/>
              <a:ext cx="440" cy="154"/>
            </a:xfrm>
            <a:prstGeom prst="rect">
              <a:avLst/>
            </a:prstGeom>
            <a:noFill/>
            <a:ln w="9525">
              <a:noFill/>
              <a:miter lim="800000"/>
              <a:headEnd/>
              <a:tailEnd/>
            </a:ln>
            <a:effectLst/>
          </p:spPr>
          <p:txBody>
            <a:bodyPr wrap="none">
              <a:spAutoFit/>
            </a:bodyPr>
            <a:lstStyle/>
            <a:p>
              <a:r>
                <a:rPr lang="en-US" sz="1000" b="0"/>
                <a:t>Agent N</a:t>
              </a:r>
            </a:p>
          </p:txBody>
        </p:sp>
      </p:gr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3" name="Rectangle 3"/>
          <p:cNvSpPr>
            <a:spLocks noGrp="1" noChangeArrowheads="1"/>
          </p:cNvSpPr>
          <p:nvPr>
            <p:ph type="title"/>
          </p:nvPr>
        </p:nvSpPr>
        <p:spPr>
          <a:noFill/>
          <a:ln/>
        </p:spPr>
        <p:txBody>
          <a:bodyPr/>
          <a:lstStyle/>
          <a:p>
            <a:r>
              <a:rPr lang="en-US" sz="3600" dirty="0"/>
              <a:t>Polling Frequency</a:t>
            </a:r>
          </a:p>
        </p:txBody>
      </p:sp>
      <p:sp>
        <p:nvSpPr>
          <p:cNvPr id="430082" name="Rectangle 2"/>
          <p:cNvSpPr>
            <a:spLocks noGrp="1" noChangeArrowheads="1"/>
          </p:cNvSpPr>
          <p:nvPr>
            <p:ph idx="1"/>
          </p:nvPr>
        </p:nvSpPr>
        <p:spPr/>
        <p:txBody>
          <a:bodyPr>
            <a:normAutofit fontScale="92500" lnSpcReduction="10000"/>
          </a:bodyPr>
          <a:lstStyle/>
          <a:p>
            <a:pPr algn="l">
              <a:buFont typeface="Wingdings" pitchFamily="2" charset="2"/>
              <a:buNone/>
            </a:pPr>
            <a:r>
              <a:rPr lang="en-US" sz="2400" dirty="0">
                <a:solidFill>
                  <a:srgbClr val="FF0000"/>
                </a:solidFill>
                <a:sym typeface="Symbol" pitchFamily="18" charset="2"/>
              </a:rPr>
              <a:t> depends on multiple factors:</a:t>
            </a:r>
          </a:p>
          <a:p>
            <a:pPr lvl="1" algn="l">
              <a:buFontTx/>
              <a:buChar char="o"/>
            </a:pPr>
            <a:r>
              <a:rPr lang="en-US" sz="1800" dirty="0"/>
              <a:t> Processing time to generate a request at the MS </a:t>
            </a:r>
          </a:p>
          <a:p>
            <a:pPr lvl="1" algn="l">
              <a:buFontTx/>
              <a:buChar char="o"/>
            </a:pPr>
            <a:r>
              <a:rPr lang="en-US" sz="1800" dirty="0"/>
              <a:t> Network delay from MS to agent</a:t>
            </a:r>
          </a:p>
          <a:p>
            <a:pPr lvl="1" algn="l">
              <a:buFontTx/>
              <a:buChar char="o"/>
            </a:pPr>
            <a:r>
              <a:rPr lang="en-US" sz="1800" dirty="0"/>
              <a:t> Processing time at the agent to interpret the received message</a:t>
            </a:r>
          </a:p>
          <a:p>
            <a:pPr lvl="1" algn="l">
              <a:buFontTx/>
              <a:buChar char="o"/>
            </a:pPr>
            <a:r>
              <a:rPr lang="en-US" sz="1800" dirty="0"/>
              <a:t> Processing time at the agent to generate response </a:t>
            </a:r>
          </a:p>
          <a:p>
            <a:pPr lvl="1" algn="l">
              <a:buFontTx/>
              <a:buChar char="o"/>
            </a:pPr>
            <a:r>
              <a:rPr lang="en-US" sz="1800" dirty="0"/>
              <a:t> Network delay from agent to manager</a:t>
            </a:r>
          </a:p>
          <a:p>
            <a:pPr lvl="1" algn="l">
              <a:buFontTx/>
              <a:buChar char="o"/>
            </a:pPr>
            <a:r>
              <a:rPr lang="en-US" sz="1800" dirty="0"/>
              <a:t> Processing time at the manager to interpret the message </a:t>
            </a:r>
          </a:p>
          <a:p>
            <a:pPr lvl="1" algn="l">
              <a:buFontTx/>
              <a:buChar char="o"/>
            </a:pPr>
            <a:r>
              <a:rPr lang="en-US" sz="1800" dirty="0"/>
              <a:t> Number of request/response transactions to obtain all desired info.</a:t>
            </a:r>
          </a:p>
          <a:p>
            <a:pPr lvl="1" algn="l">
              <a:buFont typeface="Wingdings" pitchFamily="2" charset="2"/>
              <a:buChar char="q"/>
            </a:pPr>
            <a:endParaRPr lang="en-US" sz="1800" dirty="0"/>
          </a:p>
          <a:p>
            <a:pPr algn="l">
              <a:buFont typeface="Wingdings" pitchFamily="2" charset="2"/>
              <a:buNone/>
            </a:pPr>
            <a:r>
              <a:rPr lang="en-US" sz="2400" dirty="0">
                <a:solidFill>
                  <a:srgbClr val="FF0000"/>
                </a:solidFill>
                <a:sym typeface="Symbol" pitchFamily="18" charset="2"/>
              </a:rPr>
              <a:t>Example</a:t>
            </a:r>
          </a:p>
          <a:p>
            <a:pPr lvl="1" algn="l">
              <a:buFontTx/>
              <a:buChar char="o"/>
            </a:pPr>
            <a:r>
              <a:rPr lang="en-US" sz="1800" dirty="0"/>
              <a:t>Devices on a LAN; each device is to be polled every 15 minutes</a:t>
            </a:r>
          </a:p>
          <a:p>
            <a:pPr lvl="1" algn="l">
              <a:buFontTx/>
              <a:buChar char="o"/>
            </a:pPr>
            <a:r>
              <a:rPr lang="en-US" sz="1800" dirty="0"/>
              <a:t>Processing times = 50ms; </a:t>
            </a:r>
          </a:p>
          <a:p>
            <a:pPr lvl="1" algn="l">
              <a:buFontTx/>
              <a:buChar char="o"/>
            </a:pPr>
            <a:r>
              <a:rPr lang="en-US" sz="1800" dirty="0"/>
              <a:t>Network delay = 1ms (no network congestion)</a:t>
            </a:r>
          </a:p>
          <a:p>
            <a:pPr lvl="1" algn="l">
              <a:buFont typeface="Wingdings" pitchFamily="2" charset="2"/>
              <a:buNone/>
            </a:pPr>
            <a:r>
              <a:rPr lang="en-US" sz="1800" dirty="0"/>
              <a:t>			N </a:t>
            </a:r>
            <a:r>
              <a:rPr lang="en-US" sz="1800" dirty="0">
                <a:sym typeface="Symbol" pitchFamily="18" charset="2"/>
              </a:rPr>
              <a:t> (1560/) = 4,500</a:t>
            </a:r>
          </a:p>
          <a:p>
            <a:pPr lvl="1" algn="l">
              <a:buFont typeface="Wingdings" pitchFamily="2" charset="2"/>
              <a:buNone/>
            </a:pPr>
            <a:r>
              <a:rPr lang="en-US" sz="1800" dirty="0">
                <a:sym typeface="Symbol" pitchFamily="18" charset="2"/>
              </a:rPr>
              <a:t>	       Where  = 50 + 1+ 50+ 50+ 1+ 50 = 202 ms</a:t>
            </a:r>
          </a:p>
        </p:txBody>
      </p:sp>
      <p:sp>
        <p:nvSpPr>
          <p:cNvPr id="4" name="Slide Number Placeholder 3"/>
          <p:cNvSpPr>
            <a:spLocks noGrp="1"/>
          </p:cNvSpPr>
          <p:nvPr>
            <p:ph type="sldNum" sz="quarter" idx="12"/>
          </p:nvPr>
        </p:nvSpPr>
        <p:spPr/>
        <p:txBody>
          <a:bodyPr/>
          <a:lstStyle/>
          <a:p>
            <a:pPr>
              <a:defRPr/>
            </a:pPr>
            <a:fld id="{885F405F-1637-4F5F-B595-48DB63026E45}" type="slidenum">
              <a:rPr lang="en-US" altLang="en-US" smtClean="0"/>
              <a:pPr>
                <a:defRPr/>
              </a:pPr>
              <a:t>36</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1" name="Rectangle 3"/>
          <p:cNvSpPr>
            <a:spLocks noGrp="1" noChangeArrowheads="1"/>
          </p:cNvSpPr>
          <p:nvPr>
            <p:ph type="title"/>
          </p:nvPr>
        </p:nvSpPr>
        <p:spPr>
          <a:noFill/>
          <a:ln/>
        </p:spPr>
        <p:txBody>
          <a:bodyPr/>
          <a:lstStyle/>
          <a:p>
            <a:r>
              <a:rPr lang="en-US" sz="3600" dirty="0"/>
              <a:t>Some Limitations of SNMPv1</a:t>
            </a:r>
          </a:p>
        </p:txBody>
      </p:sp>
      <p:sp>
        <p:nvSpPr>
          <p:cNvPr id="432130" name="Rectangle 2"/>
          <p:cNvSpPr>
            <a:spLocks noGrp="1" noChangeArrowheads="1"/>
          </p:cNvSpPr>
          <p:nvPr>
            <p:ph idx="1"/>
          </p:nvPr>
        </p:nvSpPr>
        <p:spPr/>
        <p:txBody>
          <a:bodyPr>
            <a:normAutofit/>
          </a:bodyPr>
          <a:lstStyle/>
          <a:p>
            <a:pPr algn="l">
              <a:buFont typeface="Wingdings" pitchFamily="2" charset="2"/>
              <a:buChar char="q"/>
            </a:pPr>
            <a:r>
              <a:rPr lang="en-US" altLang="ko-KR" sz="1800" dirty="0">
                <a:ea typeface="굴림" pitchFamily="34" charset="-127"/>
              </a:rPr>
              <a:t>SNMP may not be suitable for the mgmt of truly large networks because of the </a:t>
            </a:r>
            <a:r>
              <a:rPr lang="en-US" altLang="ko-KR" sz="1800" u="sng" dirty="0">
                <a:solidFill>
                  <a:srgbClr val="FF0000"/>
                </a:solidFill>
                <a:ea typeface="굴림" pitchFamily="34" charset="-127"/>
              </a:rPr>
              <a:t>performance limitations of polling</a:t>
            </a:r>
          </a:p>
          <a:p>
            <a:pPr algn="l">
              <a:buFont typeface="Wingdings" pitchFamily="2" charset="2"/>
              <a:buChar char="q"/>
            </a:pPr>
            <a:endParaRPr lang="en-US" altLang="ko-KR" sz="800" dirty="0">
              <a:ea typeface="굴림" pitchFamily="34" charset="-127"/>
            </a:endParaRPr>
          </a:p>
          <a:p>
            <a:pPr algn="l">
              <a:buFont typeface="Wingdings" pitchFamily="2" charset="2"/>
              <a:buChar char="q"/>
            </a:pPr>
            <a:r>
              <a:rPr lang="en-US" altLang="ko-KR" sz="1800" dirty="0">
                <a:ea typeface="굴림" pitchFamily="34" charset="-127"/>
              </a:rPr>
              <a:t>SNMP is not well suited for </a:t>
            </a:r>
            <a:r>
              <a:rPr lang="en-US" altLang="ko-KR" sz="1800" u="sng" dirty="0">
                <a:solidFill>
                  <a:srgbClr val="FF0000"/>
                </a:solidFill>
                <a:ea typeface="굴림" pitchFamily="34" charset="-127"/>
              </a:rPr>
              <a:t>retrieving large volumes of data</a:t>
            </a:r>
            <a:r>
              <a:rPr lang="en-US" altLang="ko-KR" sz="1800" dirty="0">
                <a:ea typeface="굴림" pitchFamily="34" charset="-127"/>
              </a:rPr>
              <a:t>, such as an entire routing table</a:t>
            </a:r>
          </a:p>
          <a:p>
            <a:pPr algn="l">
              <a:buFont typeface="Wingdings" pitchFamily="2" charset="2"/>
              <a:buChar char="q"/>
            </a:pPr>
            <a:endParaRPr lang="en-US" altLang="ko-KR" sz="800" dirty="0">
              <a:ea typeface="굴림" pitchFamily="34" charset="-127"/>
            </a:endParaRPr>
          </a:p>
          <a:p>
            <a:pPr algn="l">
              <a:buFont typeface="Wingdings" pitchFamily="2" charset="2"/>
              <a:buChar char="q"/>
            </a:pPr>
            <a:r>
              <a:rPr lang="en-US" altLang="ko-KR" sz="1800" u="sng" dirty="0">
                <a:ea typeface="굴림" pitchFamily="34" charset="-127"/>
              </a:rPr>
              <a:t>SNMP traps are unacknowledged &amp; may not be delivered</a:t>
            </a:r>
          </a:p>
          <a:p>
            <a:pPr algn="l">
              <a:buFont typeface="Wingdings" pitchFamily="2" charset="2"/>
              <a:buChar char="q"/>
            </a:pPr>
            <a:endParaRPr lang="en-US" altLang="ko-KR" sz="800" dirty="0">
              <a:ea typeface="굴림" pitchFamily="34" charset="-127"/>
            </a:endParaRPr>
          </a:p>
          <a:p>
            <a:pPr algn="l">
              <a:buFont typeface="Wingdings" pitchFamily="2" charset="2"/>
              <a:buChar char="q"/>
            </a:pPr>
            <a:r>
              <a:rPr lang="en-US" altLang="ko-KR" sz="1800" dirty="0">
                <a:ea typeface="굴림" pitchFamily="34" charset="-127"/>
              </a:rPr>
              <a:t>SNMP provides only </a:t>
            </a:r>
            <a:r>
              <a:rPr lang="en-US" altLang="ko-KR" sz="1800" u="sng" dirty="0">
                <a:solidFill>
                  <a:srgbClr val="FF0000"/>
                </a:solidFill>
                <a:ea typeface="굴림" pitchFamily="34" charset="-127"/>
              </a:rPr>
              <a:t>trivial authentication</a:t>
            </a:r>
            <a:r>
              <a:rPr lang="en-US" altLang="ko-KR" sz="1800" dirty="0">
                <a:solidFill>
                  <a:srgbClr val="0066FF"/>
                </a:solidFill>
                <a:ea typeface="굴림" pitchFamily="34" charset="-127"/>
              </a:rPr>
              <a:t> </a:t>
            </a:r>
          </a:p>
          <a:p>
            <a:pPr lvl="1" algn="l">
              <a:buFontTx/>
              <a:buChar char="o"/>
            </a:pPr>
            <a:r>
              <a:rPr lang="en-US" altLang="ko-KR" sz="1800" dirty="0">
                <a:ea typeface="굴림" pitchFamily="34" charset="-127"/>
              </a:rPr>
              <a:t>i.e. it is suitable for monitoring rather than control</a:t>
            </a:r>
          </a:p>
          <a:p>
            <a:pPr lvl="1" algn="l">
              <a:buFontTx/>
              <a:buChar char="o"/>
            </a:pPr>
            <a:endParaRPr lang="en-US" altLang="ko-KR" sz="800" dirty="0">
              <a:ea typeface="굴림" pitchFamily="34" charset="-127"/>
            </a:endParaRPr>
          </a:p>
          <a:p>
            <a:pPr algn="l">
              <a:buFont typeface="Wingdings" pitchFamily="2" charset="2"/>
              <a:buChar char="q"/>
            </a:pPr>
            <a:r>
              <a:rPr lang="en-US" altLang="ko-KR" sz="1800" dirty="0">
                <a:ea typeface="굴림" pitchFamily="34" charset="-127"/>
              </a:rPr>
              <a:t>SNMP does not support explicit actions</a:t>
            </a:r>
          </a:p>
          <a:p>
            <a:pPr lvl="1" algn="l">
              <a:buFontTx/>
              <a:buChar char="o"/>
            </a:pPr>
            <a:r>
              <a:rPr lang="en-US" altLang="ko-KR" sz="1800" dirty="0">
                <a:ea typeface="굴림" pitchFamily="34" charset="-127"/>
              </a:rPr>
              <a:t>i.e., an action is taken by changing a parameter or setting an object value (indirectly)</a:t>
            </a:r>
          </a:p>
          <a:p>
            <a:pPr lvl="1" algn="l">
              <a:buFontTx/>
              <a:buChar char="o"/>
            </a:pPr>
            <a:endParaRPr lang="en-US" altLang="ko-KR" sz="800" dirty="0">
              <a:ea typeface="굴림" pitchFamily="34" charset="-127"/>
            </a:endParaRPr>
          </a:p>
          <a:p>
            <a:pPr algn="l">
              <a:buFont typeface="Wingdings" pitchFamily="2" charset="2"/>
              <a:buChar char="q"/>
            </a:pPr>
            <a:r>
              <a:rPr lang="en-US" altLang="ko-KR" sz="1800" dirty="0">
                <a:ea typeface="굴림" pitchFamily="34" charset="-127"/>
              </a:rPr>
              <a:t>SNMP does not support </a:t>
            </a:r>
            <a:r>
              <a:rPr lang="en-US" altLang="ko-KR" sz="1800" u="sng" dirty="0">
                <a:ea typeface="굴림" pitchFamily="34" charset="-127"/>
              </a:rPr>
              <a:t>manager-to-manager communications</a:t>
            </a:r>
          </a:p>
          <a:p>
            <a:pPr algn="l">
              <a:buFont typeface="Wingdings" pitchFamily="2" charset="2"/>
              <a:buChar char="q"/>
            </a:pPr>
            <a:endParaRPr lang="en-US" altLang="ko-KR" sz="800" u="sng" dirty="0">
              <a:ea typeface="굴림" pitchFamily="34" charset="-127"/>
            </a:endParaRPr>
          </a:p>
          <a:p>
            <a:pPr algn="l">
              <a:buFont typeface="ZapfDingbats" pitchFamily="82" charset="2"/>
              <a:buChar char="r"/>
            </a:pPr>
            <a:r>
              <a:rPr lang="en-US" altLang="ko-KR" sz="1800" u="sng" dirty="0">
                <a:solidFill>
                  <a:srgbClr val="FF0000"/>
                </a:solidFill>
                <a:ea typeface="굴림" pitchFamily="34" charset="-127"/>
              </a:rPr>
              <a:t>Many of these problems are addressed in SNMPv2!</a:t>
            </a:r>
          </a:p>
          <a:p>
            <a:endParaRPr lang="en-US" sz="1800" dirty="0">
              <a:solidFill>
                <a:srgbClr val="00CC00"/>
              </a:solidFill>
            </a:endParaRPr>
          </a:p>
        </p:txBody>
      </p:sp>
      <p:sp>
        <p:nvSpPr>
          <p:cNvPr id="4" name="Slide Number Placeholder 3"/>
          <p:cNvSpPr>
            <a:spLocks noGrp="1"/>
          </p:cNvSpPr>
          <p:nvPr>
            <p:ph type="sldNum" sz="quarter" idx="12"/>
          </p:nvPr>
        </p:nvSpPr>
        <p:spPr/>
        <p:txBody>
          <a:bodyPr/>
          <a:lstStyle/>
          <a:p>
            <a:pPr>
              <a:defRPr/>
            </a:pPr>
            <a:fld id="{885F405F-1637-4F5F-B595-48DB63026E45}" type="slidenum">
              <a:rPr lang="en-US" altLang="en-US" smtClean="0"/>
              <a:pPr>
                <a:defRPr/>
              </a:pPr>
              <a:t>37</a:t>
            </a:fld>
            <a:endParaRPr lang="en-US" altLang="en-US"/>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References</a:t>
            </a:r>
            <a:endParaRPr lang="x-none" dirty="0"/>
          </a:p>
        </p:txBody>
      </p:sp>
      <p:sp>
        <p:nvSpPr>
          <p:cNvPr id="4" name="Content Placeholder 3"/>
          <p:cNvSpPr>
            <a:spLocks noGrp="1"/>
          </p:cNvSpPr>
          <p:nvPr>
            <p:ph idx="1"/>
          </p:nvPr>
        </p:nvSpPr>
        <p:spPr/>
        <p:txBody>
          <a:bodyPr/>
          <a:lstStyle/>
          <a:p>
            <a:r>
              <a:rPr lang="en-US" sz="2400" dirty="0" smtClean="0">
                <a:solidFill>
                  <a:schemeClr val="tx2"/>
                </a:solidFill>
              </a:rPr>
              <a:t>Reference: by </a:t>
            </a:r>
            <a:r>
              <a:rPr lang="en-US" sz="2400" dirty="0" err="1" smtClean="0">
                <a:solidFill>
                  <a:schemeClr val="tx2"/>
                </a:solidFill>
              </a:rPr>
              <a:t>Behzad</a:t>
            </a:r>
            <a:r>
              <a:rPr lang="en-US" sz="2400" dirty="0" smtClean="0">
                <a:solidFill>
                  <a:schemeClr val="tx2"/>
                </a:solidFill>
              </a:rPr>
              <a:t> </a:t>
            </a:r>
            <a:r>
              <a:rPr lang="en-US" sz="2400" dirty="0" err="1" smtClean="0">
                <a:solidFill>
                  <a:schemeClr val="tx2"/>
                </a:solidFill>
              </a:rPr>
              <a:t>Akbari</a:t>
            </a:r>
            <a:r>
              <a:rPr lang="en-US" sz="2400" dirty="0" smtClean="0">
                <a:solidFill>
                  <a:schemeClr val="tx2"/>
                </a:solidFill>
              </a:rPr>
              <a:t> Fall 2011, </a:t>
            </a:r>
            <a:r>
              <a:rPr lang="en-US" sz="2400" i="1" dirty="0" smtClean="0">
                <a:solidFill>
                  <a:schemeClr val="tx2"/>
                </a:solidFill>
              </a:rPr>
              <a:t>“</a:t>
            </a:r>
            <a:r>
              <a:rPr lang="en-US" sz="2400" i="1" dirty="0" smtClean="0"/>
              <a:t>SNMPv1 Communication and Functional</a:t>
            </a:r>
            <a:br>
              <a:rPr lang="en-US" sz="2400" i="1" dirty="0" smtClean="0"/>
            </a:br>
            <a:r>
              <a:rPr lang="en-US" sz="2400" i="1" dirty="0" smtClean="0"/>
              <a:t>Models”</a:t>
            </a:r>
            <a:endParaRPr lang="en-US" sz="2400" i="1" dirty="0" smtClean="0">
              <a:solidFill>
                <a:schemeClr val="tx2"/>
              </a:solidFill>
            </a:endParaRPr>
          </a:p>
          <a:p>
            <a:endParaRPr lang="x-none" dirty="0"/>
          </a:p>
        </p:txBody>
      </p:sp>
      <p:sp>
        <p:nvSpPr>
          <p:cNvPr id="2" name="Slide Number Placeholder 1"/>
          <p:cNvSpPr>
            <a:spLocks noGrp="1"/>
          </p:cNvSpPr>
          <p:nvPr>
            <p:ph type="sldNum" sz="quarter" idx="12"/>
          </p:nvPr>
        </p:nvSpPr>
        <p:spPr/>
        <p:txBody>
          <a:bodyPr/>
          <a:lstStyle/>
          <a:p>
            <a:pPr>
              <a:defRPr/>
            </a:pPr>
            <a:fld id="{885F405F-1637-4F5F-B595-48DB63026E45}" type="slidenum">
              <a:rPr lang="en-US" altLang="en-US" smtClean="0"/>
              <a:pPr>
                <a:defRPr/>
              </a:pPr>
              <a:t>38</a:t>
            </a:fld>
            <a:endParaRPr lang="en-US"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SNMP v1 PDUs:</a:t>
            </a:r>
            <a:endParaRPr lang="x-none" dirty="0"/>
          </a:p>
        </p:txBody>
      </p:sp>
      <p:sp>
        <p:nvSpPr>
          <p:cNvPr id="3" name="Content Placeholder 2"/>
          <p:cNvSpPr>
            <a:spLocks noGrp="1"/>
          </p:cNvSpPr>
          <p:nvPr>
            <p:ph idx="1"/>
          </p:nvPr>
        </p:nvSpPr>
        <p:spPr>
          <a:xfrm>
            <a:off x="457200" y="1484784"/>
            <a:ext cx="8229600" cy="5373215"/>
          </a:xfrm>
        </p:spPr>
        <p:txBody>
          <a:bodyPr>
            <a:normAutofit/>
          </a:bodyPr>
          <a:lstStyle/>
          <a:p>
            <a:pPr marL="342900" indent="-225425" algn="just">
              <a:lnSpc>
                <a:spcPct val="220000"/>
              </a:lnSpc>
              <a:buFont typeface="+mj-lt"/>
              <a:buAutoNum type="arabicParenR"/>
            </a:pPr>
            <a:r>
              <a:rPr lang="en-US" sz="1400" b="1" u="sng" dirty="0" smtClean="0"/>
              <a:t>GETREQUEST:</a:t>
            </a:r>
            <a:r>
              <a:rPr lang="en-US" sz="1400" dirty="0" smtClean="0"/>
              <a:t> PDU Sent by the SNMP manager to retrieve one or more requested MIB variables specified in the PDU.</a:t>
            </a:r>
          </a:p>
          <a:p>
            <a:pPr marL="342900" indent="-225425" algn="just">
              <a:lnSpc>
                <a:spcPct val="220000"/>
              </a:lnSpc>
              <a:buFont typeface="+mj-lt"/>
              <a:buAutoNum type="arabicParenR"/>
            </a:pPr>
            <a:r>
              <a:rPr lang="en-US" sz="1400" b="1" u="sng" dirty="0" smtClean="0"/>
              <a:t>GETNEXTREQUEST: </a:t>
            </a:r>
            <a:r>
              <a:rPr lang="en-US" sz="1400" dirty="0" smtClean="0"/>
              <a:t>PDU Sent by the SNMP manager to retrieve the next MIB variable that is specified in the PDU. You can have multiple requests in the PDU. This PDU is primarily used by the SNMP manager to walk through the SNMP agent MIB.</a:t>
            </a:r>
          </a:p>
          <a:p>
            <a:pPr marL="342900" indent="-225425" algn="just">
              <a:lnSpc>
                <a:spcPct val="220000"/>
              </a:lnSpc>
              <a:buFont typeface="+mj-lt"/>
              <a:buAutoNum type="arabicParenR"/>
            </a:pPr>
            <a:r>
              <a:rPr lang="en-US" sz="1400" b="1" u="sng" dirty="0" smtClean="0"/>
              <a:t>SETREQUEST :</a:t>
            </a:r>
            <a:r>
              <a:rPr lang="en-US" sz="1400" dirty="0" smtClean="0"/>
              <a:t> PDU Sent by the SNMP manager to set one or more MIB variables specified in the PDU with the value specified in the PDU.</a:t>
            </a:r>
          </a:p>
          <a:p>
            <a:pPr marL="342900" indent="-225425" algn="just">
              <a:lnSpc>
                <a:spcPct val="220000"/>
              </a:lnSpc>
              <a:buFont typeface="+mj-lt"/>
              <a:buAutoNum type="arabicParenR"/>
            </a:pPr>
            <a:r>
              <a:rPr lang="en-US" sz="1400" b="1" u="sng" dirty="0" smtClean="0"/>
              <a:t>GETRESPONSE PDU:</a:t>
            </a:r>
            <a:r>
              <a:rPr lang="en-US" sz="1400" dirty="0" smtClean="0"/>
              <a:t> Sent by the SNMP agent in response to a GETREQUEST, GETNEXTREQUEST, or SETREQUEST PDU.</a:t>
            </a:r>
          </a:p>
          <a:p>
            <a:pPr marL="342900" indent="-225425" algn="just">
              <a:lnSpc>
                <a:spcPct val="220000"/>
              </a:lnSpc>
              <a:buFont typeface="+mj-lt"/>
              <a:buAutoNum type="arabicParenR"/>
            </a:pPr>
            <a:r>
              <a:rPr lang="en-US" sz="1400" b="1" u="sng" dirty="0" smtClean="0"/>
              <a:t>TRAP PDU: </a:t>
            </a:r>
            <a:r>
              <a:rPr lang="en-US" sz="1400" dirty="0" smtClean="0"/>
              <a:t>message sent by the SNMP agent to notify the SNMP manager about a significant event that occurred in the agent.</a:t>
            </a:r>
          </a:p>
        </p:txBody>
      </p:sp>
      <p:sp>
        <p:nvSpPr>
          <p:cNvPr id="4" name="Slide Number Placeholder 3"/>
          <p:cNvSpPr>
            <a:spLocks noGrp="1"/>
          </p:cNvSpPr>
          <p:nvPr>
            <p:ph type="sldNum" sz="quarter" idx="12"/>
          </p:nvPr>
        </p:nvSpPr>
        <p:spPr/>
        <p:txBody>
          <a:bodyPr/>
          <a:lstStyle/>
          <a:p>
            <a:pPr>
              <a:defRPr/>
            </a:pPr>
            <a:fld id="{083FDE61-6DB7-42B5-B213-519BFB402FBE}" type="slidenum">
              <a:rPr lang="en-US" altLang="en-US" smtClean="0"/>
              <a:pPr>
                <a:defRPr/>
              </a:pPr>
              <a:t>4</a:t>
            </a:fld>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a:xfrm>
            <a:off x="251520" y="155448"/>
            <a:ext cx="8712968" cy="1252728"/>
          </a:xfrm>
        </p:spPr>
        <p:txBody>
          <a:bodyPr>
            <a:normAutofit/>
          </a:bodyPr>
          <a:lstStyle/>
          <a:p>
            <a:r>
              <a:rPr lang="en-US" sz="3200" b="0" dirty="0" smtClean="0"/>
              <a:t>The Message format of the SNMP PDUs </a:t>
            </a:r>
            <a:r>
              <a:rPr lang="en-US" sz="2000" dirty="0" smtClean="0">
                <a:solidFill>
                  <a:srgbClr val="FF0000"/>
                </a:solidFill>
              </a:rPr>
              <a:t>(</a:t>
            </a:r>
            <a:r>
              <a:rPr lang="en-US" sz="2000" i="1" dirty="0" smtClean="0">
                <a:solidFill>
                  <a:srgbClr val="FF0000"/>
                </a:solidFill>
              </a:rPr>
              <a:t>GETREQUEST, GETNEXTREQUEST, SETREQUEST, GETRESPONSE )</a:t>
            </a:r>
            <a:endParaRPr lang="en-US" sz="3600" dirty="0">
              <a:solidFill>
                <a:srgbClr val="FF0000"/>
              </a:solidFill>
            </a:endParaRPr>
          </a:p>
        </p:txBody>
      </p:sp>
      <p:graphicFrame>
        <p:nvGraphicFramePr>
          <p:cNvPr id="16" name="Content Placeholder 15"/>
          <p:cNvGraphicFramePr>
            <a:graphicFrameLocks noGrp="1"/>
          </p:cNvGraphicFramePr>
          <p:nvPr>
            <p:ph idx="1"/>
          </p:nvPr>
        </p:nvGraphicFramePr>
        <p:xfrm>
          <a:off x="150688" y="2564904"/>
          <a:ext cx="8813800" cy="3637280"/>
        </p:xfrm>
        <a:graphic>
          <a:graphicData uri="http://schemas.openxmlformats.org/drawingml/2006/table">
            <a:tbl>
              <a:tblPr rtl="1" firstRow="1" bandRow="1">
                <a:tableStyleId>{2D5ABB26-0587-4C30-8999-92F81FD0307C}</a:tableStyleId>
              </a:tblPr>
              <a:tblGrid>
                <a:gridCol w="88138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Version: </a:t>
                      </a:r>
                      <a:r>
                        <a:rPr lang="en-US" sz="1600" b="0" dirty="0" smtClean="0"/>
                        <a:t>The version of the SNMP message.</a:t>
                      </a:r>
                    </a:p>
                  </a:txBody>
                  <a:tcPr>
                    <a:solidFill>
                      <a:schemeClr val="accent3">
                        <a:lumMod val="40000"/>
                        <a:lumOff val="6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Community name : </a:t>
                      </a:r>
                      <a:r>
                        <a:rPr lang="en-US" sz="1600" dirty="0" smtClean="0"/>
                        <a:t>A string of the name of the community from where the PDU originated. This value can be up to 255 characters in length.</a:t>
                      </a:r>
                    </a:p>
                  </a:txBody>
                  <a:tcPr>
                    <a:solidFill>
                      <a:schemeClr val="accent1">
                        <a:lumMod val="60000"/>
                        <a:lumOff val="40000"/>
                      </a:schemeClr>
                    </a:solidFill>
                  </a:tcPr>
                </a:tc>
              </a:tr>
              <a:tr h="370840">
                <a:tc>
                  <a:txBody>
                    <a:bodyPr/>
                    <a:lstStyle/>
                    <a:p>
                      <a:pPr algn="l" rtl="0"/>
                      <a:r>
                        <a:rPr lang="en-US" sz="1600" b="1" u="sng" dirty="0" smtClean="0"/>
                        <a:t>PDU type: </a:t>
                      </a:r>
                      <a:r>
                        <a:rPr lang="en-US" sz="1600" dirty="0" smtClean="0"/>
                        <a:t>The type of PDU contained by the SNMP message. PDU type can be one of the</a:t>
                      </a:r>
                      <a:r>
                        <a:rPr lang="en-US" sz="1600" baseline="0" dirty="0" smtClean="0"/>
                        <a:t> </a:t>
                      </a:r>
                      <a:r>
                        <a:rPr lang="en-US" sz="1600" dirty="0" smtClean="0"/>
                        <a:t>following: GETREQUEST</a:t>
                      </a:r>
                      <a:r>
                        <a:rPr lang="en-US" sz="1600" baseline="0" dirty="0" smtClean="0"/>
                        <a:t> – </a:t>
                      </a:r>
                      <a:r>
                        <a:rPr lang="en-US" sz="1600" dirty="0" smtClean="0"/>
                        <a:t>GETNEXTREQUEST</a:t>
                      </a:r>
                      <a:r>
                        <a:rPr lang="en-US" sz="1600" baseline="0" dirty="0" smtClean="0"/>
                        <a:t> – </a:t>
                      </a:r>
                      <a:r>
                        <a:rPr lang="en-US" sz="1600" dirty="0" smtClean="0"/>
                        <a:t>SETREQUEST</a:t>
                      </a:r>
                      <a:r>
                        <a:rPr lang="en-US" sz="1600" baseline="0" dirty="0" smtClean="0"/>
                        <a:t> - </a:t>
                      </a:r>
                      <a:r>
                        <a:rPr lang="en-US" sz="1600" dirty="0" smtClean="0"/>
                        <a:t>GETRESPONSE</a:t>
                      </a:r>
                    </a:p>
                  </a:txBody>
                  <a:tcPr>
                    <a:solidFill>
                      <a:schemeClr val="accent2">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Request ID</a:t>
                      </a:r>
                      <a:r>
                        <a:rPr lang="en-US" sz="1600" b="1" dirty="0" smtClean="0"/>
                        <a:t>: </a:t>
                      </a:r>
                      <a:r>
                        <a:rPr lang="en-US" sz="1600" dirty="0" smtClean="0"/>
                        <a:t>A unique number that is used to distinguish between different requests and to associate them with the corresponding response.</a:t>
                      </a:r>
                    </a:p>
                  </a:txBody>
                  <a:tcPr>
                    <a:solidFill>
                      <a:schemeClr val="accent4">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Error status: </a:t>
                      </a:r>
                      <a:r>
                        <a:rPr lang="en-US" sz="1600" dirty="0" smtClean="0"/>
                        <a:t>Used to indicate that an error occurred while the agent was processing a request.</a:t>
                      </a:r>
                    </a:p>
                  </a:txBody>
                  <a:tcPr>
                    <a:solidFill>
                      <a:srgbClr val="CC99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Error index: </a:t>
                      </a:r>
                      <a:r>
                        <a:rPr lang="en-US" sz="1600" dirty="0" smtClean="0"/>
                        <a:t>Used to provide additional information about the</a:t>
                      </a:r>
                      <a:r>
                        <a:rPr lang="en-US" sz="1600" baseline="0" dirty="0" smtClean="0"/>
                        <a:t> error</a:t>
                      </a:r>
                      <a:r>
                        <a:rPr lang="en-US" sz="1600" dirty="0" smtClean="0"/>
                        <a:t> by identifying which variable in the list caused an error.</a:t>
                      </a:r>
                    </a:p>
                  </a:txBody>
                  <a:tcPr>
                    <a:solidFill>
                      <a:srgbClr val="00FF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Variable binding list:</a:t>
                      </a:r>
                      <a:r>
                        <a:rPr lang="en-US" sz="1600" dirty="0" smtClean="0"/>
                        <a:t>  grouping of number of operations in a single message: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e.g., one request to get all values and one response listing all values</a:t>
                      </a:r>
                    </a:p>
                  </a:txBody>
                  <a:tcPr>
                    <a:solidFill>
                      <a:schemeClr val="bg1">
                        <a:lumMod val="75000"/>
                      </a:schemeClr>
                    </a:solidFill>
                  </a:tcPr>
                </a:tc>
              </a:tr>
            </a:tbl>
          </a:graphicData>
        </a:graphic>
      </p:graphicFrame>
      <p:sp>
        <p:nvSpPr>
          <p:cNvPr id="10" name="Slide Number Placeholder 9"/>
          <p:cNvSpPr>
            <a:spLocks noGrp="1"/>
          </p:cNvSpPr>
          <p:nvPr>
            <p:ph type="sldNum" sz="quarter" idx="12"/>
          </p:nvPr>
        </p:nvSpPr>
        <p:spPr/>
        <p:txBody>
          <a:bodyPr/>
          <a:lstStyle/>
          <a:p>
            <a:pPr>
              <a:defRPr/>
            </a:pPr>
            <a:fld id="{7A14CE4F-FF1C-4396-AF6C-13C3161EF6B7}" type="slidenum">
              <a:rPr lang="en-US" altLang="en-US" smtClean="0"/>
              <a:pPr>
                <a:defRPr/>
              </a:pPr>
              <a:t>5</a:t>
            </a:fld>
            <a:endParaRPr lang="en-US" altLang="en-US"/>
          </a:p>
        </p:txBody>
      </p:sp>
      <p:graphicFrame>
        <p:nvGraphicFramePr>
          <p:cNvPr id="13" name="Table 12"/>
          <p:cNvGraphicFramePr>
            <a:graphicFrameLocks noGrp="1"/>
          </p:cNvGraphicFramePr>
          <p:nvPr/>
        </p:nvGraphicFramePr>
        <p:xfrm>
          <a:off x="539552" y="1628800"/>
          <a:ext cx="8208915" cy="504056"/>
        </p:xfrm>
        <a:graphic>
          <a:graphicData uri="http://schemas.openxmlformats.org/drawingml/2006/table">
            <a:tbl>
              <a:tblPr/>
              <a:tblGrid>
                <a:gridCol w="813499"/>
                <a:gridCol w="1562768"/>
                <a:gridCol w="877721"/>
                <a:gridCol w="994487"/>
                <a:gridCol w="1152128"/>
                <a:gridCol w="1080120"/>
                <a:gridCol w="1728192"/>
              </a:tblGrid>
              <a:tr h="504056">
                <a:tc>
                  <a:txBody>
                    <a:bodyPr/>
                    <a:lstStyle/>
                    <a:p>
                      <a:pPr algn="ctr" rtl="0"/>
                      <a:r>
                        <a:rPr lang="en-US" sz="15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5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5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lang="en-US" sz="1500" b="1" dirty="0">
                          <a:solidFill>
                            <a:srgbClr val="000000"/>
                          </a:solidFill>
                        </a:rPr>
                        <a:t>Request ID</a:t>
                      </a:r>
                    </a:p>
                  </a:txBody>
                  <a:tcPr marL="31182" marR="31182" marT="31182" marB="31182" anchor="ctr">
                    <a:lnL>
                      <a:noFill/>
                    </a:lnL>
                    <a:lnR>
                      <a:noFill/>
                    </a:lnR>
                    <a:lnT>
                      <a:noFill/>
                    </a:lnT>
                    <a:lnB>
                      <a:noFill/>
                    </a:lnB>
                    <a:solidFill>
                      <a:schemeClr val="accent4">
                        <a:lumMod val="60000"/>
                        <a:lumOff val="40000"/>
                      </a:schemeClr>
                    </a:solidFill>
                  </a:tcPr>
                </a:tc>
                <a:tc>
                  <a:txBody>
                    <a:bodyPr/>
                    <a:lstStyle/>
                    <a:p>
                      <a:pPr algn="ctr" rtl="0"/>
                      <a:r>
                        <a:rPr lang="en-US" sz="1500" b="1" dirty="0">
                          <a:solidFill>
                            <a:srgbClr val="000000"/>
                          </a:solidFill>
                        </a:rPr>
                        <a:t>Error status</a:t>
                      </a:r>
                    </a:p>
                  </a:txBody>
                  <a:tcPr marL="31182" marR="31182" marT="31182" marB="31182" anchor="ctr">
                    <a:lnL>
                      <a:noFill/>
                    </a:lnL>
                    <a:lnR>
                      <a:noFill/>
                    </a:lnR>
                    <a:lnT>
                      <a:noFill/>
                    </a:lnT>
                    <a:lnB>
                      <a:noFill/>
                    </a:lnB>
                    <a:solidFill>
                      <a:srgbClr val="CC99FF"/>
                    </a:solidFill>
                  </a:tcPr>
                </a:tc>
                <a:tc>
                  <a:txBody>
                    <a:bodyPr/>
                    <a:lstStyle/>
                    <a:p>
                      <a:pPr algn="ctr" rtl="0"/>
                      <a:r>
                        <a:rPr lang="en-US" sz="1500" b="1" dirty="0">
                          <a:solidFill>
                            <a:srgbClr val="000000"/>
                          </a:solidFill>
                        </a:rPr>
                        <a:t>Error index</a:t>
                      </a:r>
                    </a:p>
                  </a:txBody>
                  <a:tcPr marL="31182" marR="31182" marT="31182" marB="31182" anchor="ctr">
                    <a:lnL>
                      <a:noFill/>
                    </a:lnL>
                    <a:lnR>
                      <a:noFill/>
                    </a:lnR>
                    <a:lnT>
                      <a:noFill/>
                    </a:lnT>
                    <a:lnB>
                      <a:noFill/>
                    </a:lnB>
                    <a:solidFill>
                      <a:srgbClr val="00FFFF"/>
                    </a:solidFill>
                  </a:tcPr>
                </a:tc>
                <a:tc>
                  <a:txBody>
                    <a:bodyPr/>
                    <a:lstStyle/>
                    <a:p>
                      <a:pPr algn="ctr" rtl="0"/>
                      <a:r>
                        <a:rPr lang="en-US" sz="1500" b="1" dirty="0">
                          <a:solidFill>
                            <a:srgbClr val="000000"/>
                          </a:solidFill>
                        </a:rPr>
                        <a:t>Variable binding list</a:t>
                      </a:r>
                    </a:p>
                  </a:txBody>
                  <a:tcPr marL="31182" marR="31182" marT="31182" marB="31182" anchor="ctr">
                    <a:lnL>
                      <a:noFill/>
                    </a:lnL>
                    <a:lnR>
                      <a:noFill/>
                    </a:lnR>
                    <a:lnT>
                      <a:noFill/>
                    </a:lnT>
                    <a:lnB>
                      <a:noFill/>
                    </a:lnB>
                    <a:solidFill>
                      <a:schemeClr val="bg1">
                        <a:lumMod val="75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title"/>
          </p:nvPr>
        </p:nvSpPr>
        <p:spPr/>
        <p:txBody>
          <a:bodyPr>
            <a:normAutofit/>
          </a:bodyPr>
          <a:lstStyle/>
          <a:p>
            <a:pPr algn="ctr"/>
            <a:r>
              <a:rPr lang="en-US" sz="3200" b="0" dirty="0" smtClean="0"/>
              <a:t>The Message format of the SNMP PDUs </a:t>
            </a:r>
            <a:br>
              <a:rPr lang="en-US" sz="3200" b="0" dirty="0" smtClean="0"/>
            </a:br>
            <a:r>
              <a:rPr lang="en-US" sz="2400" i="1" dirty="0" smtClean="0">
                <a:solidFill>
                  <a:srgbClr val="FF0000"/>
                </a:solidFill>
              </a:rPr>
              <a:t>(</a:t>
            </a:r>
            <a:r>
              <a:rPr lang="en-US" sz="2400" i="1" dirty="0" err="1" smtClean="0">
                <a:solidFill>
                  <a:srgbClr val="FF0000"/>
                </a:solidFill>
              </a:rPr>
              <a:t>TrapPDU</a:t>
            </a:r>
            <a:r>
              <a:rPr lang="en-US" sz="2400" i="1" dirty="0" smtClean="0">
                <a:solidFill>
                  <a:srgbClr val="FF0000"/>
                </a:solidFill>
              </a:rPr>
              <a:t>)</a:t>
            </a:r>
            <a:endParaRPr lang="en-US" sz="3200" i="1" dirty="0">
              <a:solidFill>
                <a:srgbClr val="FF0000"/>
              </a:solidFill>
            </a:endParaRPr>
          </a:p>
        </p:txBody>
      </p:sp>
      <p:graphicFrame>
        <p:nvGraphicFramePr>
          <p:cNvPr id="16" name="Content Placeholder 15"/>
          <p:cNvGraphicFramePr>
            <a:graphicFrameLocks noGrp="1"/>
          </p:cNvGraphicFramePr>
          <p:nvPr>
            <p:ph idx="1"/>
          </p:nvPr>
        </p:nvGraphicFramePr>
        <p:xfrm>
          <a:off x="150688" y="2282656"/>
          <a:ext cx="8813800" cy="4170680"/>
        </p:xfrm>
        <a:graphic>
          <a:graphicData uri="http://schemas.openxmlformats.org/drawingml/2006/table">
            <a:tbl>
              <a:tblPr rtl="1" firstRow="1" bandRow="1">
                <a:tableStyleId>{2D5ABB26-0587-4C30-8999-92F81FD0307C}</a:tableStyleId>
              </a:tblPr>
              <a:tblGrid>
                <a:gridCol w="88138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Version: </a:t>
                      </a:r>
                      <a:r>
                        <a:rPr lang="en-US" sz="1600" b="0" dirty="0" smtClean="0"/>
                        <a:t>The version of the SNMP message.</a:t>
                      </a:r>
                    </a:p>
                  </a:txBody>
                  <a:tcPr>
                    <a:solidFill>
                      <a:schemeClr val="accent3">
                        <a:lumMod val="40000"/>
                        <a:lumOff val="6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Community name : </a:t>
                      </a:r>
                      <a:r>
                        <a:rPr lang="en-US" sz="1600" dirty="0" smtClean="0"/>
                        <a:t>A string of the name of the community from where the PDU originated. This value can be up to 255 characters in length.</a:t>
                      </a:r>
                    </a:p>
                  </a:txBody>
                  <a:tcPr>
                    <a:solidFill>
                      <a:schemeClr val="accent1">
                        <a:lumMod val="60000"/>
                        <a:lumOff val="40000"/>
                      </a:schemeClr>
                    </a:solidFill>
                  </a:tcPr>
                </a:tc>
              </a:tr>
              <a:tr h="370840">
                <a:tc>
                  <a:txBody>
                    <a:bodyPr/>
                    <a:lstStyle/>
                    <a:p>
                      <a:pPr algn="l" rtl="0"/>
                      <a:r>
                        <a:rPr lang="en-US" sz="1600" b="1" u="sng" dirty="0" smtClean="0"/>
                        <a:t>PDU type: </a:t>
                      </a:r>
                      <a:r>
                        <a:rPr kumimoji="0" lang="en-US" sz="1600" b="0" i="0" kern="1200" dirty="0" smtClean="0">
                          <a:solidFill>
                            <a:schemeClr val="tx1"/>
                          </a:solidFill>
                          <a:latin typeface="+mn-lt"/>
                          <a:ea typeface="+mn-ea"/>
                          <a:cs typeface="+mn-cs"/>
                        </a:rPr>
                        <a:t>The type of PDU contained by the SNMP message; in this case, a trap PDU.</a:t>
                      </a:r>
                      <a:endParaRPr lang="en-US" sz="1600" dirty="0" smtClean="0"/>
                    </a:p>
                  </a:txBody>
                  <a:tcPr>
                    <a:solidFill>
                      <a:schemeClr val="accent2">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Enterprise object identifier: </a:t>
                      </a:r>
                      <a:r>
                        <a:rPr lang="en-US" sz="1600" dirty="0" smtClean="0"/>
                        <a:t>The unique identifier of the SNMP agent that is sending the trap. This value can be up to 255 characters in length.</a:t>
                      </a:r>
                    </a:p>
                  </a:txBody>
                  <a:tcPr>
                    <a:solidFill>
                      <a:schemeClr val="accent4">
                        <a:lumMod val="60000"/>
                        <a:lumOff val="40000"/>
                      </a:schemeClr>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Network address:</a:t>
                      </a:r>
                      <a:r>
                        <a:rPr lang="en-US" sz="1600" dirty="0" smtClean="0"/>
                        <a:t> The default IP address of the SNMP agent that is sending the trap.</a:t>
                      </a:r>
                    </a:p>
                  </a:txBody>
                  <a:tcPr>
                    <a:solidFill>
                      <a:srgbClr val="CC99FF"/>
                    </a:solidFill>
                  </a:tcPr>
                </a:tc>
              </a:tr>
              <a:tr h="370840">
                <a:tc>
                  <a:txBody>
                    <a:bodyPr/>
                    <a:lstStyle/>
                    <a:p>
                      <a:pPr algn="l" rtl="0"/>
                      <a:r>
                        <a:rPr lang="en-US" sz="1600" b="1" u="sng" dirty="0" smtClean="0"/>
                        <a:t>Trap type: </a:t>
                      </a:r>
                      <a:r>
                        <a:rPr lang="en-US" sz="1600" dirty="0" smtClean="0"/>
                        <a:t>The type of trap PDU being sent. The following trap values can be defined: Authentication failure</a:t>
                      </a:r>
                      <a:r>
                        <a:rPr lang="en-US" sz="1600" baseline="0" dirty="0" smtClean="0"/>
                        <a:t> – </a:t>
                      </a:r>
                      <a:r>
                        <a:rPr lang="en-US" sz="1600" dirty="0" err="1" smtClean="0"/>
                        <a:t>Coldstart</a:t>
                      </a:r>
                      <a:r>
                        <a:rPr lang="en-US" sz="1600" baseline="0" dirty="0" smtClean="0"/>
                        <a:t> – </a:t>
                      </a:r>
                      <a:r>
                        <a:rPr lang="en-US" sz="1600" dirty="0" err="1" smtClean="0"/>
                        <a:t>EgpNeighborLoss</a:t>
                      </a:r>
                      <a:r>
                        <a:rPr lang="en-US" sz="1600" baseline="0" dirty="0" smtClean="0"/>
                        <a:t> - </a:t>
                      </a:r>
                      <a:r>
                        <a:rPr lang="en-US" sz="1600" dirty="0" smtClean="0"/>
                        <a:t>Enterprise-specific</a:t>
                      </a:r>
                      <a:r>
                        <a:rPr lang="en-US" sz="1600" baseline="0" dirty="0" smtClean="0"/>
                        <a:t> – </a:t>
                      </a:r>
                      <a:r>
                        <a:rPr lang="en-US" sz="1600" dirty="0" err="1" smtClean="0"/>
                        <a:t>Linkdown</a:t>
                      </a:r>
                      <a:r>
                        <a:rPr lang="en-US" sz="1600" baseline="0" dirty="0" smtClean="0"/>
                        <a:t> – </a:t>
                      </a:r>
                      <a:r>
                        <a:rPr lang="en-US" sz="1600" dirty="0" smtClean="0"/>
                        <a:t>Linkup</a:t>
                      </a:r>
                      <a:r>
                        <a:rPr lang="en-US" sz="1600" baseline="0" dirty="0" smtClean="0"/>
                        <a:t> - </a:t>
                      </a:r>
                      <a:r>
                        <a:rPr lang="en-US" sz="1600" dirty="0" err="1" smtClean="0"/>
                        <a:t>Warmstart</a:t>
                      </a:r>
                      <a:endParaRPr lang="en-US" sz="1600" dirty="0" smtClean="0"/>
                    </a:p>
                  </a:txBody>
                  <a:tcPr>
                    <a:solidFill>
                      <a:srgbClr val="00FFFF"/>
                    </a:solidFill>
                  </a:tcPr>
                </a:tc>
              </a:tr>
              <a:tr h="370840">
                <a:tc>
                  <a:txBody>
                    <a:bodyPr/>
                    <a:lstStyle/>
                    <a:p>
                      <a:pPr algn="l" rtl="0"/>
                      <a:r>
                        <a:rPr lang="en-US" sz="1600" b="1" u="sng" dirty="0" smtClean="0"/>
                        <a:t>Specific trap type:</a:t>
                      </a:r>
                      <a:r>
                        <a:rPr lang="en-US" sz="1600" dirty="0" smtClean="0"/>
                        <a:t> A user-defined value for an enterprise-specific trap.</a:t>
                      </a:r>
                    </a:p>
                  </a:txBody>
                  <a:tcPr>
                    <a:solidFill>
                      <a:schemeClr val="bg1">
                        <a:lumMod val="65000"/>
                      </a:schemeClr>
                    </a:solidFill>
                  </a:tcPr>
                </a:tc>
              </a:tr>
              <a:tr h="370840">
                <a:tc>
                  <a:txBody>
                    <a:bodyPr/>
                    <a:lstStyle/>
                    <a:p>
                      <a:pPr algn="l" rtl="0"/>
                      <a:r>
                        <a:rPr lang="en-US" sz="1600" b="1" u="sng" dirty="0" smtClean="0"/>
                        <a:t>Time stamp: </a:t>
                      </a:r>
                      <a:r>
                        <a:rPr lang="en-US" sz="1600" dirty="0" smtClean="0"/>
                        <a:t>The system up time, in 1/1000 second, for the system generating the trap.</a:t>
                      </a:r>
                    </a:p>
                  </a:txBody>
                  <a:tcPr>
                    <a:solidFill>
                      <a:srgbClr val="FF99FF"/>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u="sng" dirty="0" smtClean="0"/>
                        <a:t>Variable binding list:</a:t>
                      </a:r>
                      <a:r>
                        <a:rPr lang="en-US" sz="1600" dirty="0" smtClean="0"/>
                        <a:t> grouping of number of operations in a single message: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	e.g., one request to get all values and one response listing all values</a:t>
                      </a:r>
                    </a:p>
                  </a:txBody>
                  <a:tcPr>
                    <a:solidFill>
                      <a:srgbClr val="CCFF66"/>
                    </a:solidFill>
                  </a:tcPr>
                </a:tc>
              </a:tr>
            </a:tbl>
          </a:graphicData>
        </a:graphic>
      </p:graphicFrame>
      <p:sp>
        <p:nvSpPr>
          <p:cNvPr id="10" name="Slide Number Placeholder 9"/>
          <p:cNvSpPr>
            <a:spLocks noGrp="1"/>
          </p:cNvSpPr>
          <p:nvPr>
            <p:ph type="sldNum" sz="quarter" idx="12"/>
          </p:nvPr>
        </p:nvSpPr>
        <p:spPr/>
        <p:txBody>
          <a:bodyPr/>
          <a:lstStyle/>
          <a:p>
            <a:pPr>
              <a:defRPr/>
            </a:pPr>
            <a:fld id="{7A14CE4F-FF1C-4396-AF6C-13C3161EF6B7}" type="slidenum">
              <a:rPr lang="en-US" altLang="en-US" smtClean="0"/>
              <a:pPr>
                <a:defRPr/>
              </a:pPr>
              <a:t>6</a:t>
            </a:fld>
            <a:endParaRPr lang="en-US" altLang="en-US"/>
          </a:p>
        </p:txBody>
      </p:sp>
      <p:graphicFrame>
        <p:nvGraphicFramePr>
          <p:cNvPr id="13" name="Table 12"/>
          <p:cNvGraphicFramePr>
            <a:graphicFrameLocks noGrp="1"/>
          </p:cNvGraphicFramePr>
          <p:nvPr/>
        </p:nvGraphicFramePr>
        <p:xfrm>
          <a:off x="323524" y="1556792"/>
          <a:ext cx="8496948" cy="504056"/>
        </p:xfrm>
        <a:graphic>
          <a:graphicData uri="http://schemas.openxmlformats.org/drawingml/2006/table">
            <a:tbl>
              <a:tblPr/>
              <a:tblGrid>
                <a:gridCol w="648072"/>
                <a:gridCol w="1008112"/>
                <a:gridCol w="648072"/>
                <a:gridCol w="1152132"/>
                <a:gridCol w="1080120"/>
                <a:gridCol w="864096"/>
                <a:gridCol w="936104"/>
                <a:gridCol w="936104"/>
                <a:gridCol w="1224136"/>
              </a:tblGrid>
              <a:tr h="504056">
                <a:tc>
                  <a:txBody>
                    <a:bodyPr/>
                    <a:lstStyle/>
                    <a:p>
                      <a:pPr algn="ctr" rtl="0"/>
                      <a:r>
                        <a:rPr lang="en-US" sz="12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2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2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Enterprise object identifier</a:t>
                      </a:r>
                      <a:endParaRPr lang="en-US" sz="1200" b="1" dirty="0">
                        <a:solidFill>
                          <a:srgbClr val="000000"/>
                        </a:solidFill>
                      </a:endParaRPr>
                    </a:p>
                  </a:txBody>
                  <a:tcPr marL="31182" marR="31182" marT="31182" marB="31182" anchor="ctr">
                    <a:lnL>
                      <a:noFill/>
                    </a:lnL>
                    <a:lnR>
                      <a:noFill/>
                    </a:lnR>
                    <a:lnT>
                      <a:noFill/>
                    </a:lnT>
                    <a:lnB>
                      <a:noFill/>
                    </a:lnB>
                    <a:solidFill>
                      <a:schemeClr val="accent4">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Network address</a:t>
                      </a:r>
                      <a:endParaRPr lang="en-US" sz="1200" b="1" dirty="0">
                        <a:solidFill>
                          <a:srgbClr val="000000"/>
                        </a:solidFill>
                      </a:endParaRPr>
                    </a:p>
                  </a:txBody>
                  <a:tcPr marL="31182" marR="31182" marT="31182" marB="31182" anchor="ctr">
                    <a:lnL>
                      <a:noFill/>
                    </a:lnL>
                    <a:lnR>
                      <a:noFill/>
                    </a:lnR>
                    <a:lnT>
                      <a:noFill/>
                    </a:lnT>
                    <a:lnB>
                      <a:noFill/>
                    </a:lnB>
                    <a:solidFill>
                      <a:srgbClr val="CC99FF"/>
                    </a:solidFill>
                  </a:tcPr>
                </a:tc>
                <a:tc>
                  <a:txBody>
                    <a:bodyPr/>
                    <a:lstStyle/>
                    <a:p>
                      <a:pPr algn="ctr" rtl="0"/>
                      <a:r>
                        <a:rPr kumimoji="0" lang="en-US" sz="1200" b="1" i="0" kern="1200" dirty="0" smtClean="0">
                          <a:solidFill>
                            <a:schemeClr val="tx1"/>
                          </a:solidFill>
                          <a:latin typeface="+mn-lt"/>
                          <a:ea typeface="+mn-ea"/>
                          <a:cs typeface="+mn-cs"/>
                        </a:rPr>
                        <a:t>Trap type</a:t>
                      </a:r>
                      <a:endParaRPr lang="en-US" sz="1200" b="1" dirty="0">
                        <a:solidFill>
                          <a:srgbClr val="000000"/>
                        </a:solidFill>
                      </a:endParaRPr>
                    </a:p>
                  </a:txBody>
                  <a:tcPr marL="31182" marR="31182" marT="31182" marB="31182" anchor="ctr">
                    <a:lnL>
                      <a:noFill/>
                    </a:lnL>
                    <a:lnR>
                      <a:noFill/>
                    </a:lnR>
                    <a:lnT>
                      <a:noFill/>
                    </a:lnT>
                    <a:lnB>
                      <a:noFill/>
                    </a:lnB>
                    <a:solidFill>
                      <a:srgbClr val="00FFFF"/>
                    </a:solidFill>
                  </a:tcPr>
                </a:tc>
                <a:tc>
                  <a:txBody>
                    <a:bodyPr/>
                    <a:lstStyle/>
                    <a:p>
                      <a:pPr algn="ctr" rtl="0"/>
                      <a:r>
                        <a:rPr kumimoji="0" lang="en-US" sz="1200" b="1" i="0" kern="1200" dirty="0" smtClean="0">
                          <a:solidFill>
                            <a:schemeClr val="tx1"/>
                          </a:solidFill>
                          <a:latin typeface="+mn-lt"/>
                          <a:ea typeface="+mn-ea"/>
                          <a:cs typeface="+mn-cs"/>
                        </a:rPr>
                        <a:t>Specific trap type</a:t>
                      </a:r>
                      <a:endParaRPr lang="en-US" sz="1200" b="1" dirty="0">
                        <a:solidFill>
                          <a:srgbClr val="000000"/>
                        </a:solidFill>
                      </a:endParaRPr>
                    </a:p>
                  </a:txBody>
                  <a:tcPr marL="31182" marR="31182" marT="31182" marB="31182" anchor="ctr">
                    <a:lnL>
                      <a:noFill/>
                    </a:lnL>
                    <a:lnR>
                      <a:noFill/>
                    </a:lnR>
                    <a:lnT>
                      <a:noFill/>
                    </a:lnT>
                    <a:lnB>
                      <a:noFill/>
                    </a:lnB>
                    <a:solidFill>
                      <a:schemeClr val="bg1">
                        <a:lumMod val="75000"/>
                      </a:schemeClr>
                    </a:solidFill>
                  </a:tcPr>
                </a:tc>
                <a:tc>
                  <a:txBody>
                    <a:bodyPr/>
                    <a:lstStyle/>
                    <a:p>
                      <a:pPr algn="ctr"/>
                      <a:r>
                        <a:rPr lang="en-US" sz="1200" b="1" dirty="0">
                          <a:solidFill>
                            <a:srgbClr val="000000"/>
                          </a:solidFill>
                        </a:rPr>
                        <a:t>Time stamp</a:t>
                      </a:r>
                    </a:p>
                  </a:txBody>
                  <a:tcPr marL="38100" marR="38100" marT="38100" marB="38100" anchor="ctr">
                    <a:lnL>
                      <a:noFill/>
                    </a:lnL>
                    <a:lnR>
                      <a:noFill/>
                    </a:lnR>
                    <a:lnT>
                      <a:noFill/>
                    </a:lnT>
                    <a:lnB>
                      <a:noFill/>
                    </a:lnB>
                    <a:solidFill>
                      <a:srgbClr val="FF99FF"/>
                    </a:solidFill>
                  </a:tcPr>
                </a:tc>
                <a:tc>
                  <a:txBody>
                    <a:bodyPr/>
                    <a:lstStyle/>
                    <a:p>
                      <a:pPr algn="ctr" rtl="0"/>
                      <a:r>
                        <a:rPr kumimoji="0" lang="en-US" sz="1200" b="1" i="0" kern="1200" dirty="0" smtClean="0">
                          <a:solidFill>
                            <a:schemeClr val="tx1"/>
                          </a:solidFill>
                          <a:latin typeface="+mn-lt"/>
                          <a:ea typeface="+mn-ea"/>
                          <a:cs typeface="+mn-cs"/>
                        </a:rPr>
                        <a:t>Variable binding list</a:t>
                      </a:r>
                      <a:endParaRPr lang="en-US" sz="1200" b="1" dirty="0">
                        <a:solidFill>
                          <a:srgbClr val="000000"/>
                        </a:solidFill>
                      </a:endParaRPr>
                    </a:p>
                  </a:txBody>
                  <a:tcPr marL="31182" marR="31182" marT="31182" marB="31182" anchor="ctr">
                    <a:lnL>
                      <a:noFill/>
                    </a:lnL>
                    <a:lnR>
                      <a:noFill/>
                    </a:lnR>
                    <a:lnT>
                      <a:noFill/>
                    </a:lnT>
                    <a:lnB>
                      <a:noFill/>
                    </a:lnB>
                    <a:solidFill>
                      <a:srgbClr val="CCFF66"/>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
          <p:cNvGrpSpPr>
            <a:grpSpLocks/>
          </p:cNvGrpSpPr>
          <p:nvPr/>
        </p:nvGrpSpPr>
        <p:grpSpPr bwMode="auto">
          <a:xfrm>
            <a:off x="0" y="3717032"/>
            <a:ext cx="2995613" cy="2582862"/>
            <a:chOff x="144" y="1680"/>
            <a:chExt cx="1887" cy="1627"/>
          </a:xfrm>
        </p:grpSpPr>
        <p:grpSp>
          <p:nvGrpSpPr>
            <p:cNvPr id="3" name="Group 10"/>
            <p:cNvGrpSpPr>
              <a:grpSpLocks/>
            </p:cNvGrpSpPr>
            <p:nvPr/>
          </p:nvGrpSpPr>
          <p:grpSpPr bwMode="auto">
            <a:xfrm>
              <a:off x="144" y="1680"/>
              <a:ext cx="1887" cy="1627"/>
              <a:chOff x="144" y="1680"/>
              <a:chExt cx="1887" cy="1627"/>
            </a:xfrm>
          </p:grpSpPr>
          <p:sp>
            <p:nvSpPr>
              <p:cNvPr id="409611" name="Oval 11"/>
              <p:cNvSpPr>
                <a:spLocks noChangeArrowheads="1"/>
              </p:cNvSpPr>
              <p:nvPr/>
            </p:nvSpPr>
            <p:spPr bwMode="auto">
              <a:xfrm>
                <a:off x="768" y="1680"/>
                <a:ext cx="768" cy="240"/>
              </a:xfrm>
              <a:prstGeom prst="ellipse">
                <a:avLst/>
              </a:prstGeom>
              <a:solidFill>
                <a:schemeClr val="bg1"/>
              </a:solidFill>
              <a:ln w="9525">
                <a:solidFill>
                  <a:srgbClr val="FF0000"/>
                </a:solidFill>
                <a:round/>
                <a:headEnd/>
                <a:tailEnd/>
              </a:ln>
              <a:effectLst/>
            </p:spPr>
            <p:txBody>
              <a:bodyPr wrap="none" anchor="ctr"/>
              <a:lstStyle/>
              <a:p>
                <a:endParaRPr lang="en-US"/>
              </a:p>
            </p:txBody>
          </p:sp>
          <p:sp>
            <p:nvSpPr>
              <p:cNvPr id="409612" name="Text Box 12"/>
              <p:cNvSpPr txBox="1">
                <a:spLocks noChangeArrowheads="1"/>
              </p:cNvSpPr>
              <p:nvPr/>
            </p:nvSpPr>
            <p:spPr bwMode="auto">
              <a:xfrm>
                <a:off x="144" y="2941"/>
                <a:ext cx="1887" cy="366"/>
              </a:xfrm>
              <a:prstGeom prst="rect">
                <a:avLst/>
              </a:prstGeom>
              <a:noFill/>
              <a:ln w="9525">
                <a:noFill/>
                <a:miter lim="800000"/>
                <a:headEnd/>
                <a:tailEnd/>
              </a:ln>
              <a:effectLst/>
            </p:spPr>
            <p:txBody>
              <a:bodyPr wrap="none">
                <a:spAutoFit/>
              </a:bodyPr>
              <a:lstStyle/>
              <a:p>
                <a:r>
                  <a:rPr lang="en-US" sz="1600">
                    <a:solidFill>
                      <a:srgbClr val="FF0000"/>
                    </a:solidFill>
                    <a:latin typeface="Courier New" pitchFamily="49" charset="0"/>
                  </a:rPr>
                  <a:t>3 different versions:  </a:t>
                </a:r>
              </a:p>
              <a:p>
                <a:r>
                  <a:rPr lang="en-US" sz="1600">
                    <a:solidFill>
                      <a:srgbClr val="FF0000"/>
                    </a:solidFill>
                    <a:latin typeface="Courier New" pitchFamily="49" charset="0"/>
                  </a:rPr>
                  <a:t>SNMPv1, SNMPv2, SNMPv3</a:t>
                </a:r>
              </a:p>
            </p:txBody>
          </p:sp>
        </p:grpSp>
        <p:sp>
          <p:nvSpPr>
            <p:cNvPr id="409613" name="Freeform 13"/>
            <p:cNvSpPr>
              <a:spLocks/>
            </p:cNvSpPr>
            <p:nvPr/>
          </p:nvSpPr>
          <p:spPr bwMode="auto">
            <a:xfrm>
              <a:off x="240" y="1824"/>
              <a:ext cx="488" cy="1056"/>
            </a:xfrm>
            <a:custGeom>
              <a:avLst/>
              <a:gdLst/>
              <a:ahLst/>
              <a:cxnLst>
                <a:cxn ang="0">
                  <a:pos x="488" y="0"/>
                </a:cxn>
                <a:cxn ang="0">
                  <a:pos x="104" y="192"/>
                </a:cxn>
                <a:cxn ang="0">
                  <a:pos x="8" y="720"/>
                </a:cxn>
                <a:cxn ang="0">
                  <a:pos x="56" y="1056"/>
                </a:cxn>
              </a:cxnLst>
              <a:rect l="0" t="0" r="r" b="b"/>
              <a:pathLst>
                <a:path w="488" h="1056">
                  <a:moveTo>
                    <a:pt x="488" y="0"/>
                  </a:moveTo>
                  <a:cubicBezTo>
                    <a:pt x="336" y="36"/>
                    <a:pt x="184" y="72"/>
                    <a:pt x="104" y="192"/>
                  </a:cubicBezTo>
                  <a:cubicBezTo>
                    <a:pt x="24" y="312"/>
                    <a:pt x="16" y="576"/>
                    <a:pt x="8" y="720"/>
                  </a:cubicBezTo>
                  <a:cubicBezTo>
                    <a:pt x="0" y="864"/>
                    <a:pt x="28" y="960"/>
                    <a:pt x="56" y="1056"/>
                  </a:cubicBezTo>
                </a:path>
              </a:pathLst>
            </a:custGeom>
            <a:noFill/>
            <a:ln w="9525" cap="flat" cmpd="sng">
              <a:solidFill>
                <a:srgbClr val="FF0000"/>
              </a:solidFill>
              <a:prstDash val="solid"/>
              <a:round/>
              <a:headEnd/>
              <a:tailEnd type="triangle" w="med" len="med"/>
            </a:ln>
            <a:effectLst/>
          </p:spPr>
          <p:txBody>
            <a:bodyPr/>
            <a:lstStyle/>
            <a:p>
              <a:endParaRPr lang="en-US"/>
            </a:p>
          </p:txBody>
        </p:sp>
      </p:grpSp>
      <p:sp>
        <p:nvSpPr>
          <p:cNvPr id="409602" name="Rectangle 2"/>
          <p:cNvSpPr>
            <a:spLocks noGrp="1" noChangeArrowheads="1"/>
          </p:cNvSpPr>
          <p:nvPr>
            <p:ph type="title"/>
          </p:nvPr>
        </p:nvSpPr>
        <p:spPr/>
        <p:txBody>
          <a:bodyPr/>
          <a:lstStyle/>
          <a:p>
            <a:r>
              <a:rPr lang="en-US" sz="3200" dirty="0" smtClean="0"/>
              <a:t>General Message Format for all PDUs</a:t>
            </a:r>
            <a:endParaRPr lang="en-US" sz="3200" dirty="0"/>
          </a:p>
        </p:txBody>
      </p:sp>
      <p:sp>
        <p:nvSpPr>
          <p:cNvPr id="409603" name="Rectangle 3"/>
          <p:cNvSpPr>
            <a:spLocks noGrp="1" noChangeArrowheads="1"/>
          </p:cNvSpPr>
          <p:nvPr>
            <p:ph idx="1"/>
          </p:nvPr>
        </p:nvSpPr>
        <p:spPr>
          <a:xfrm>
            <a:off x="107504" y="2564904"/>
            <a:ext cx="8229600" cy="4625609"/>
          </a:xfrm>
        </p:spPr>
        <p:txBody>
          <a:bodyPr/>
          <a:lstStyle/>
          <a:p>
            <a:pPr>
              <a:buFont typeface="Wingdings" pitchFamily="2" charset="2"/>
              <a:buChar char="q"/>
            </a:pPr>
            <a:r>
              <a:rPr lang="en-US" sz="2400" dirty="0"/>
              <a:t>SNMP message format is defined using ASN.1, encoded for transmission over </a:t>
            </a:r>
            <a:r>
              <a:rPr lang="en-US" sz="2400" dirty="0" smtClean="0"/>
              <a:t>UDP</a:t>
            </a:r>
            <a:endParaRPr lang="en-US" sz="2400" dirty="0"/>
          </a:p>
          <a:p>
            <a:pPr>
              <a:buFont typeface="Wingdings" pitchFamily="2" charset="2"/>
              <a:buNone/>
            </a:pPr>
            <a:r>
              <a:rPr lang="en-US" sz="2400" b="1" dirty="0">
                <a:latin typeface="Courier New" pitchFamily="49" charset="0"/>
              </a:rPr>
              <a:t>  </a:t>
            </a:r>
            <a:r>
              <a:rPr lang="en-US" sz="2000" b="1" dirty="0">
                <a:latin typeface="Courier New" pitchFamily="49" charset="0"/>
              </a:rPr>
              <a:t>Message ::= SEQUENCE {</a:t>
            </a:r>
            <a:br>
              <a:rPr lang="en-US" sz="2000" b="1" dirty="0">
                <a:latin typeface="Courier New" pitchFamily="49" charset="0"/>
              </a:rPr>
            </a:br>
            <a:r>
              <a:rPr lang="en-US" sz="2000" b="1" dirty="0">
                <a:latin typeface="Courier New" pitchFamily="49" charset="0"/>
              </a:rPr>
              <a:t>   version   INTEGER {version-1(0)},</a:t>
            </a:r>
            <a:br>
              <a:rPr lang="en-US" sz="2000" b="1" dirty="0">
                <a:latin typeface="Courier New" pitchFamily="49" charset="0"/>
              </a:rPr>
            </a:br>
            <a:r>
              <a:rPr lang="en-US" sz="2000" b="1" dirty="0">
                <a:latin typeface="Courier New" pitchFamily="49" charset="0"/>
              </a:rPr>
              <a:t>   community OCTET STRING,</a:t>
            </a:r>
            <a:br>
              <a:rPr lang="en-US" sz="2000" b="1" dirty="0">
                <a:latin typeface="Courier New" pitchFamily="49" charset="0"/>
              </a:rPr>
            </a:br>
            <a:r>
              <a:rPr lang="en-US" sz="2000" b="1" dirty="0">
                <a:latin typeface="Courier New" pitchFamily="49" charset="0"/>
              </a:rPr>
              <a:t>   data      PDUs</a:t>
            </a:r>
            <a:br>
              <a:rPr lang="en-US" sz="2000" b="1" dirty="0">
                <a:latin typeface="Courier New" pitchFamily="49" charset="0"/>
              </a:rPr>
            </a:br>
            <a:r>
              <a:rPr lang="en-US" sz="2000" b="1" dirty="0">
                <a:latin typeface="Courier New" pitchFamily="49" charset="0"/>
              </a:rPr>
              <a:t>}</a:t>
            </a:r>
          </a:p>
        </p:txBody>
      </p:sp>
      <p:sp>
        <p:nvSpPr>
          <p:cNvPr id="13" name="Slide Number Placeholder 12"/>
          <p:cNvSpPr>
            <a:spLocks noGrp="1"/>
          </p:cNvSpPr>
          <p:nvPr>
            <p:ph type="sldNum" sz="quarter" idx="12"/>
          </p:nvPr>
        </p:nvSpPr>
        <p:spPr/>
        <p:txBody>
          <a:bodyPr/>
          <a:lstStyle/>
          <a:p>
            <a:pPr>
              <a:defRPr/>
            </a:pPr>
            <a:fld id="{885F405F-1637-4F5F-B595-48DB63026E45}" type="slidenum">
              <a:rPr lang="en-US" altLang="en-US" smtClean="0"/>
              <a:pPr>
                <a:defRPr/>
              </a:pPr>
              <a:t>7</a:t>
            </a:fld>
            <a:endParaRPr lang="en-US" altLang="en-US"/>
          </a:p>
        </p:txBody>
      </p:sp>
      <p:graphicFrame>
        <p:nvGraphicFramePr>
          <p:cNvPr id="14" name="Table 13"/>
          <p:cNvGraphicFramePr>
            <a:graphicFrameLocks noGrp="1"/>
          </p:cNvGraphicFramePr>
          <p:nvPr/>
        </p:nvGraphicFramePr>
        <p:xfrm>
          <a:off x="683568" y="1772816"/>
          <a:ext cx="7704860" cy="504056"/>
        </p:xfrm>
        <a:graphic>
          <a:graphicData uri="http://schemas.openxmlformats.org/drawingml/2006/table">
            <a:tbl>
              <a:tblPr/>
              <a:tblGrid>
                <a:gridCol w="1415178"/>
                <a:gridCol w="2201389"/>
                <a:gridCol w="1415178"/>
                <a:gridCol w="2673115"/>
              </a:tblGrid>
              <a:tr h="504056">
                <a:tc>
                  <a:txBody>
                    <a:bodyPr/>
                    <a:lstStyle/>
                    <a:p>
                      <a:pPr algn="ctr" rtl="0"/>
                      <a:r>
                        <a:rPr lang="en-US" sz="12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2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2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Variable binding list</a:t>
                      </a:r>
                      <a:endParaRPr lang="en-US" sz="1200" b="1" dirty="0">
                        <a:solidFill>
                          <a:srgbClr val="000000"/>
                        </a:solidFill>
                      </a:endParaRPr>
                    </a:p>
                  </a:txBody>
                  <a:tcPr marL="31182" marR="31182" marT="31182" marB="31182" anchor="ctr">
                    <a:lnL>
                      <a:noFill/>
                    </a:lnL>
                    <a:lnR>
                      <a:noFill/>
                    </a:lnR>
                    <a:lnT>
                      <a:noFill/>
                    </a:lnT>
                    <a:lnB>
                      <a:noFill/>
                    </a:lnB>
                    <a:solidFill>
                      <a:srgbClr val="CCFF66"/>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5" name="Rectangle 7"/>
          <p:cNvSpPr>
            <a:spLocks noGrp="1" noChangeArrowheads="1"/>
          </p:cNvSpPr>
          <p:nvPr>
            <p:ph type="title"/>
          </p:nvPr>
        </p:nvSpPr>
        <p:spPr/>
        <p:txBody>
          <a:bodyPr/>
          <a:lstStyle/>
          <a:p>
            <a:r>
              <a:rPr lang="en-US" sz="3200" dirty="0" smtClean="0"/>
              <a:t>General Message Format for all PDUs</a:t>
            </a:r>
            <a:endParaRPr lang="en-US" sz="3200" dirty="0"/>
          </a:p>
        </p:txBody>
      </p:sp>
      <p:sp>
        <p:nvSpPr>
          <p:cNvPr id="8" name="Slide Number Placeholder 7"/>
          <p:cNvSpPr>
            <a:spLocks noGrp="1"/>
          </p:cNvSpPr>
          <p:nvPr>
            <p:ph type="sldNum" sz="quarter" idx="12"/>
          </p:nvPr>
        </p:nvSpPr>
        <p:spPr/>
        <p:txBody>
          <a:bodyPr/>
          <a:lstStyle/>
          <a:p>
            <a:pPr>
              <a:defRPr/>
            </a:pPr>
            <a:fld id="{885F405F-1637-4F5F-B595-48DB63026E45}" type="slidenum">
              <a:rPr lang="en-US" altLang="en-US" smtClean="0"/>
              <a:pPr>
                <a:defRPr/>
              </a:pPr>
              <a:t>8</a:t>
            </a:fld>
            <a:endParaRPr lang="en-US" altLang="en-US"/>
          </a:p>
        </p:txBody>
      </p:sp>
      <p:sp>
        <p:nvSpPr>
          <p:cNvPr id="411666" name="Rectangle 18"/>
          <p:cNvSpPr>
            <a:spLocks noChangeArrowheads="1"/>
          </p:cNvSpPr>
          <p:nvPr/>
        </p:nvSpPr>
        <p:spPr bwMode="auto">
          <a:xfrm>
            <a:off x="1043608" y="2420888"/>
            <a:ext cx="7620000" cy="3962400"/>
          </a:xfrm>
          <a:prstGeom prst="rect">
            <a:avLst/>
          </a:prstGeom>
          <a:noFill/>
          <a:ln w="9525">
            <a:noFill/>
            <a:miter lim="800000"/>
            <a:headEnd/>
            <a:tailEnd/>
          </a:ln>
          <a:effectLst/>
        </p:spPr>
        <p:txBody>
          <a:bodyPr/>
          <a:lstStyle/>
          <a:p>
            <a:pPr eaLnBrk="0" hangingPunct="0">
              <a:spcBef>
                <a:spcPct val="50000"/>
              </a:spcBef>
              <a:buClr>
                <a:srgbClr val="FF0000"/>
              </a:buClr>
              <a:buSzPct val="85000"/>
              <a:buFont typeface="ZapfDingbats" pitchFamily="82" charset="2"/>
              <a:buNone/>
            </a:pPr>
            <a:r>
              <a:rPr lang="de-DE" sz="1800" dirty="0">
                <a:solidFill>
                  <a:schemeClr val="bg2"/>
                </a:solidFill>
                <a:latin typeface="Courier New" pitchFamily="49" charset="0"/>
              </a:rPr>
              <a:t>Message </a:t>
            </a:r>
            <a:r>
              <a:rPr lang="de-DE" sz="1800" dirty="0">
                <a:solidFill>
                  <a:srgbClr val="FF9933"/>
                </a:solidFill>
                <a:latin typeface="Courier New" pitchFamily="49" charset="0"/>
              </a:rPr>
              <a:t>::=</a:t>
            </a:r>
            <a:r>
              <a:rPr lang="de-DE" sz="1800" dirty="0">
                <a:solidFill>
                  <a:schemeClr val="bg2"/>
                </a:solidFill>
                <a:latin typeface="Courier New" pitchFamily="49" charset="0"/>
              </a:rPr>
              <a:t> SEQUENCE {</a:t>
            </a:r>
            <a:br>
              <a:rPr lang="de-DE" sz="1800" dirty="0">
                <a:solidFill>
                  <a:schemeClr val="bg2"/>
                </a:solidFill>
                <a:latin typeface="Courier New" pitchFamily="49" charset="0"/>
              </a:rPr>
            </a:br>
            <a:r>
              <a:rPr lang="de-DE" sz="1800" dirty="0">
                <a:solidFill>
                  <a:schemeClr val="bg2"/>
                </a:solidFill>
                <a:latin typeface="Courier New" pitchFamily="49" charset="0"/>
              </a:rPr>
              <a:t>   version   INTEGER {version-1(0)},</a:t>
            </a:r>
            <a:br>
              <a:rPr lang="de-DE" sz="1800" dirty="0">
                <a:solidFill>
                  <a:schemeClr val="bg2"/>
                </a:solidFill>
                <a:latin typeface="Courier New" pitchFamily="49" charset="0"/>
              </a:rPr>
            </a:br>
            <a:r>
              <a:rPr lang="de-DE" sz="1800" dirty="0">
                <a:solidFill>
                  <a:schemeClr val="bg2"/>
                </a:solidFill>
                <a:latin typeface="Courier New" pitchFamily="49" charset="0"/>
              </a:rPr>
              <a:t>   community OCTET STRING,</a:t>
            </a:r>
            <a:br>
              <a:rPr lang="de-DE" sz="1800" dirty="0">
                <a:solidFill>
                  <a:schemeClr val="bg2"/>
                </a:solidFill>
                <a:latin typeface="Courier New" pitchFamily="49" charset="0"/>
              </a:rPr>
            </a:br>
            <a:r>
              <a:rPr lang="de-DE" sz="1800" dirty="0">
                <a:solidFill>
                  <a:schemeClr val="bg2"/>
                </a:solidFill>
                <a:latin typeface="Courier New" pitchFamily="49" charset="0"/>
              </a:rPr>
              <a:t>   data      PDUs</a:t>
            </a:r>
            <a:br>
              <a:rPr lang="de-DE" sz="1800" dirty="0">
                <a:solidFill>
                  <a:schemeClr val="bg2"/>
                </a:solidFill>
                <a:latin typeface="Courier New" pitchFamily="49" charset="0"/>
              </a:rPr>
            </a:br>
            <a:r>
              <a:rPr lang="de-DE" sz="1800" dirty="0">
                <a:solidFill>
                  <a:schemeClr val="bg2"/>
                </a:solidFill>
                <a:latin typeface="Courier New" pitchFamily="49" charset="0"/>
              </a:rPr>
              <a:t>}</a:t>
            </a:r>
          </a:p>
          <a:p>
            <a:pPr eaLnBrk="0" hangingPunct="0">
              <a:buClr>
                <a:schemeClr val="accent2"/>
              </a:buClr>
              <a:buSzPct val="85000"/>
              <a:buFont typeface="ZapfDingbats" pitchFamily="82" charset="2"/>
              <a:buNone/>
            </a:pPr>
            <a:r>
              <a:rPr lang="de-DE" sz="1800" dirty="0">
                <a:latin typeface="Courier New" pitchFamily="49" charset="0"/>
              </a:rPr>
              <a:t>PDUs</a:t>
            </a:r>
            <a:r>
              <a:rPr lang="de-DE" sz="1800" dirty="0">
                <a:solidFill>
                  <a:srgbClr val="FF0000"/>
                </a:solidFill>
                <a:latin typeface="Courier New" pitchFamily="49" charset="0"/>
              </a:rPr>
              <a:t>::=</a:t>
            </a:r>
            <a:r>
              <a:rPr lang="de-DE" sz="1800" dirty="0">
                <a:latin typeface="Courier New" pitchFamily="49" charset="0"/>
              </a:rPr>
              <a:t> CHOICE {</a:t>
            </a:r>
            <a:br>
              <a:rPr lang="de-DE" sz="1800" dirty="0">
                <a:latin typeface="Courier New" pitchFamily="49" charset="0"/>
              </a:rPr>
            </a:br>
            <a:r>
              <a:rPr lang="de-DE" sz="1800" dirty="0">
                <a:latin typeface="Courier New" pitchFamily="49" charset="0"/>
              </a:rPr>
              <a:t>   get-request      </a:t>
            </a:r>
            <a:r>
              <a:rPr lang="de-DE" sz="1800" dirty="0">
                <a:solidFill>
                  <a:srgbClr val="FF0000"/>
                </a:solidFill>
                <a:latin typeface="Courier New" pitchFamily="49" charset="0"/>
              </a:rPr>
              <a:t>[0]</a:t>
            </a:r>
            <a:r>
              <a:rPr lang="de-DE" sz="1800" dirty="0">
                <a:latin typeface="Courier New" pitchFamily="49" charset="0"/>
              </a:rPr>
              <a:t> IMPLICIT PDU,</a:t>
            </a:r>
            <a:br>
              <a:rPr lang="de-DE" sz="1800" dirty="0">
                <a:latin typeface="Courier New" pitchFamily="49" charset="0"/>
              </a:rPr>
            </a:br>
            <a:r>
              <a:rPr lang="de-DE" sz="1800" dirty="0">
                <a:solidFill>
                  <a:srgbClr val="FF0000"/>
                </a:solidFill>
                <a:latin typeface="Courier New" pitchFamily="49" charset="0"/>
              </a:rPr>
              <a:t> </a:t>
            </a:r>
            <a:r>
              <a:rPr lang="de-DE" sz="1800" dirty="0">
                <a:latin typeface="Courier New" pitchFamily="49" charset="0"/>
              </a:rPr>
              <a:t>  get-next-request </a:t>
            </a:r>
            <a:r>
              <a:rPr lang="de-DE" sz="1800" dirty="0">
                <a:solidFill>
                  <a:srgbClr val="FF0000"/>
                </a:solidFill>
                <a:latin typeface="Courier New" pitchFamily="49" charset="0"/>
              </a:rPr>
              <a:t>[1]</a:t>
            </a:r>
            <a:r>
              <a:rPr lang="de-DE" sz="1800" dirty="0">
                <a:latin typeface="Courier New" pitchFamily="49" charset="0"/>
              </a:rPr>
              <a:t> IMPLICIT PDU,</a:t>
            </a:r>
            <a:br>
              <a:rPr lang="de-DE" sz="1800" dirty="0">
                <a:latin typeface="Courier New" pitchFamily="49" charset="0"/>
              </a:rPr>
            </a:br>
            <a:r>
              <a:rPr lang="de-DE" sz="1800" dirty="0">
                <a:solidFill>
                  <a:srgbClr val="FF0000"/>
                </a:solidFill>
                <a:latin typeface="Courier New" pitchFamily="49" charset="0"/>
              </a:rPr>
              <a:t>  </a:t>
            </a:r>
            <a:r>
              <a:rPr lang="de-DE" sz="1800" dirty="0">
                <a:latin typeface="Courier New" pitchFamily="49" charset="0"/>
              </a:rPr>
              <a:t> get-response     </a:t>
            </a:r>
            <a:r>
              <a:rPr lang="de-DE" sz="1800" dirty="0">
                <a:solidFill>
                  <a:srgbClr val="FF0000"/>
                </a:solidFill>
                <a:latin typeface="Courier New" pitchFamily="49" charset="0"/>
              </a:rPr>
              <a:t>[2]</a:t>
            </a:r>
            <a:r>
              <a:rPr lang="de-DE" sz="1800" dirty="0">
                <a:latin typeface="Courier New" pitchFamily="49" charset="0"/>
              </a:rPr>
              <a:t> IMPLICIT PDU,</a:t>
            </a:r>
            <a:br>
              <a:rPr lang="de-DE" sz="1800" dirty="0">
                <a:latin typeface="Courier New" pitchFamily="49" charset="0"/>
              </a:rPr>
            </a:br>
            <a:r>
              <a:rPr lang="de-DE" sz="1800" dirty="0">
                <a:latin typeface="Courier New" pitchFamily="49" charset="0"/>
              </a:rPr>
              <a:t>   set-request      </a:t>
            </a:r>
            <a:r>
              <a:rPr lang="de-DE" sz="1800" dirty="0">
                <a:solidFill>
                  <a:srgbClr val="FF0000"/>
                </a:solidFill>
                <a:latin typeface="Courier New" pitchFamily="49" charset="0"/>
              </a:rPr>
              <a:t>[3]</a:t>
            </a:r>
            <a:r>
              <a:rPr lang="de-DE" sz="1800" dirty="0">
                <a:latin typeface="Courier New" pitchFamily="49" charset="0"/>
              </a:rPr>
              <a:t> IMPLICIT PDU,</a:t>
            </a:r>
            <a:br>
              <a:rPr lang="de-DE" sz="1800" dirty="0">
                <a:latin typeface="Courier New" pitchFamily="49" charset="0"/>
              </a:rPr>
            </a:br>
            <a:r>
              <a:rPr lang="de-DE" sz="1800" dirty="0">
                <a:latin typeface="Courier New" pitchFamily="49" charset="0"/>
              </a:rPr>
              <a:t>   trap             </a:t>
            </a:r>
            <a:r>
              <a:rPr lang="de-DE" sz="1800" dirty="0">
                <a:solidFill>
                  <a:srgbClr val="FF0000"/>
                </a:solidFill>
                <a:latin typeface="Courier New" pitchFamily="49" charset="0"/>
              </a:rPr>
              <a:t>[4]</a:t>
            </a:r>
            <a:r>
              <a:rPr lang="de-DE" sz="1800" dirty="0">
                <a:latin typeface="Courier New" pitchFamily="49" charset="0"/>
              </a:rPr>
              <a:t> IMPLICIT Trap-PDU</a:t>
            </a:r>
          </a:p>
          <a:p>
            <a:pPr eaLnBrk="0" hangingPunct="0">
              <a:buClr>
                <a:schemeClr val="accent2"/>
              </a:buClr>
              <a:buSzPct val="85000"/>
              <a:buFont typeface="ZapfDingbats" pitchFamily="82" charset="2"/>
              <a:buNone/>
            </a:pPr>
            <a:r>
              <a:rPr lang="de-DE" sz="1800" dirty="0">
                <a:latin typeface="Courier New" pitchFamily="49" charset="0"/>
              </a:rPr>
              <a:t>}</a:t>
            </a:r>
          </a:p>
        </p:txBody>
      </p:sp>
      <p:graphicFrame>
        <p:nvGraphicFramePr>
          <p:cNvPr id="10" name="Table 9"/>
          <p:cNvGraphicFramePr>
            <a:graphicFrameLocks noGrp="1"/>
          </p:cNvGraphicFramePr>
          <p:nvPr/>
        </p:nvGraphicFramePr>
        <p:xfrm>
          <a:off x="683568" y="1772816"/>
          <a:ext cx="7704860" cy="504056"/>
        </p:xfrm>
        <a:graphic>
          <a:graphicData uri="http://schemas.openxmlformats.org/drawingml/2006/table">
            <a:tbl>
              <a:tblPr/>
              <a:tblGrid>
                <a:gridCol w="1415178"/>
                <a:gridCol w="2201389"/>
                <a:gridCol w="1415178"/>
                <a:gridCol w="2673115"/>
              </a:tblGrid>
              <a:tr h="504056">
                <a:tc>
                  <a:txBody>
                    <a:bodyPr/>
                    <a:lstStyle/>
                    <a:p>
                      <a:pPr algn="ctr" rtl="0"/>
                      <a:r>
                        <a:rPr lang="en-US" sz="12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2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2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kumimoji="0" lang="en-US" sz="1200" b="1" i="0" kern="1200" dirty="0" smtClean="0">
                          <a:solidFill>
                            <a:schemeClr val="tx1"/>
                          </a:solidFill>
                          <a:latin typeface="+mn-lt"/>
                          <a:ea typeface="+mn-ea"/>
                          <a:cs typeface="+mn-cs"/>
                        </a:rPr>
                        <a:t>Variable binding list</a:t>
                      </a:r>
                      <a:endParaRPr lang="en-US" sz="1200" b="1" dirty="0">
                        <a:solidFill>
                          <a:srgbClr val="000000"/>
                        </a:solidFill>
                      </a:endParaRPr>
                    </a:p>
                  </a:txBody>
                  <a:tcPr marL="31182" marR="31182" marT="31182" marB="31182" anchor="ctr">
                    <a:lnL>
                      <a:noFill/>
                    </a:lnL>
                    <a:lnR>
                      <a:noFill/>
                    </a:lnR>
                    <a:lnT>
                      <a:noFill/>
                    </a:lnT>
                    <a:lnB>
                      <a:noFill/>
                    </a:lnB>
                    <a:solidFill>
                      <a:srgbClr val="CCFF66"/>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a:xfrm>
            <a:off x="179512" y="155448"/>
            <a:ext cx="8712968" cy="1252728"/>
          </a:xfrm>
        </p:spPr>
        <p:txBody>
          <a:bodyPr>
            <a:noAutofit/>
          </a:bodyPr>
          <a:lstStyle/>
          <a:p>
            <a:pPr algn="ctr"/>
            <a:r>
              <a:rPr lang="en-US" sz="2800" b="0" dirty="0" smtClean="0"/>
              <a:t>The Message format of the SNMP PDUs </a:t>
            </a:r>
            <a:br>
              <a:rPr lang="en-US" sz="2800" b="0" dirty="0" smtClean="0"/>
            </a:br>
            <a:r>
              <a:rPr lang="en-US" sz="2000" dirty="0" smtClean="0">
                <a:solidFill>
                  <a:srgbClr val="FF0000"/>
                </a:solidFill>
              </a:rPr>
              <a:t>(</a:t>
            </a:r>
            <a:r>
              <a:rPr lang="en-US" sz="2000" i="1" dirty="0" smtClean="0">
                <a:solidFill>
                  <a:srgbClr val="FF0000"/>
                </a:solidFill>
              </a:rPr>
              <a:t>GETREQUEST, GETNEXTREQUEST, SETREQUEST, GETRESPONSE )</a:t>
            </a:r>
            <a:endParaRPr lang="en-US" sz="2000" dirty="0"/>
          </a:p>
        </p:txBody>
      </p:sp>
      <p:sp>
        <p:nvSpPr>
          <p:cNvPr id="11" name="Slide Number Placeholder 10"/>
          <p:cNvSpPr>
            <a:spLocks noGrp="1"/>
          </p:cNvSpPr>
          <p:nvPr>
            <p:ph type="sldNum" sz="quarter" idx="12"/>
          </p:nvPr>
        </p:nvSpPr>
        <p:spPr/>
        <p:txBody>
          <a:bodyPr/>
          <a:lstStyle/>
          <a:p>
            <a:pPr>
              <a:defRPr/>
            </a:pPr>
            <a:fld id="{885F405F-1637-4F5F-B595-48DB63026E45}" type="slidenum">
              <a:rPr lang="en-US" altLang="en-US" smtClean="0"/>
              <a:pPr>
                <a:defRPr/>
              </a:pPr>
              <a:t>9</a:t>
            </a:fld>
            <a:endParaRPr lang="en-US" altLang="en-US"/>
          </a:p>
        </p:txBody>
      </p:sp>
      <p:sp>
        <p:nvSpPr>
          <p:cNvPr id="412686" name="Rectangle 14"/>
          <p:cNvSpPr>
            <a:spLocks noChangeArrowheads="1"/>
          </p:cNvSpPr>
          <p:nvPr/>
        </p:nvSpPr>
        <p:spPr bwMode="auto">
          <a:xfrm>
            <a:off x="1203176" y="2362200"/>
            <a:ext cx="4953000" cy="3962400"/>
          </a:xfrm>
          <a:prstGeom prst="rect">
            <a:avLst/>
          </a:prstGeom>
          <a:noFill/>
          <a:ln w="9525">
            <a:noFill/>
            <a:miter lim="800000"/>
            <a:headEnd/>
            <a:tailEnd/>
          </a:ln>
          <a:effectLst/>
        </p:spPr>
        <p:txBody>
          <a:bodyPr/>
          <a:lstStyle/>
          <a:p>
            <a:pPr eaLnBrk="0" hangingPunct="0">
              <a:spcBef>
                <a:spcPct val="50000"/>
              </a:spcBef>
              <a:buClr>
                <a:srgbClr val="FF0000"/>
              </a:buClr>
              <a:buSzPct val="85000"/>
              <a:buFont typeface="ZapfDingbats" pitchFamily="82" charset="2"/>
              <a:buNone/>
            </a:pPr>
            <a:r>
              <a:rPr lang="de-DE" sz="1800" dirty="0">
                <a:latin typeface="Courier New" pitchFamily="49" charset="0"/>
              </a:rPr>
              <a:t>PDU</a:t>
            </a:r>
            <a:r>
              <a:rPr lang="de-DE" sz="1800" dirty="0">
                <a:solidFill>
                  <a:srgbClr val="FF0000"/>
                </a:solidFill>
                <a:latin typeface="Courier New" pitchFamily="49" charset="0"/>
              </a:rPr>
              <a:t> ::=</a:t>
            </a:r>
            <a:r>
              <a:rPr lang="de-DE" sz="1800" dirty="0">
                <a:latin typeface="Courier New" pitchFamily="49" charset="0"/>
              </a:rPr>
              <a:t> SEQUENCE {</a:t>
            </a:r>
            <a:r>
              <a:rPr lang="de-DE" sz="1800" dirty="0">
                <a:solidFill>
                  <a:srgbClr val="FF0000"/>
                </a:solidFill>
                <a:latin typeface="Courier New" pitchFamily="49" charset="0"/>
              </a:rPr>
              <a:t/>
            </a:r>
            <a:br>
              <a:rPr lang="de-DE" sz="1800" dirty="0">
                <a:solidFill>
                  <a:srgbClr val="FF0000"/>
                </a:solidFill>
                <a:latin typeface="Courier New" pitchFamily="49" charset="0"/>
              </a:rPr>
            </a:br>
            <a:r>
              <a:rPr lang="de-DE" sz="1800" dirty="0">
                <a:solidFill>
                  <a:srgbClr val="FF0000"/>
                </a:solidFill>
                <a:latin typeface="Courier New" pitchFamily="49" charset="0"/>
              </a:rPr>
              <a:t>  </a:t>
            </a:r>
            <a:r>
              <a:rPr lang="de-DE" sz="1800" dirty="0">
                <a:latin typeface="Courier New" pitchFamily="49" charset="0"/>
              </a:rPr>
              <a:t>request-id      INTEGER,</a:t>
            </a:r>
            <a:br>
              <a:rPr lang="de-DE" sz="1800" dirty="0">
                <a:latin typeface="Courier New" pitchFamily="49" charset="0"/>
              </a:rPr>
            </a:br>
            <a:r>
              <a:rPr lang="de-DE" sz="1800" dirty="0">
                <a:latin typeface="Courier New" pitchFamily="49" charset="0"/>
              </a:rPr>
              <a:t>  error-status    INTEGER {</a:t>
            </a:r>
            <a:br>
              <a:rPr lang="de-DE" sz="1800" dirty="0">
                <a:latin typeface="Courier New" pitchFamily="49" charset="0"/>
              </a:rPr>
            </a:br>
            <a:r>
              <a:rPr lang="de-DE" sz="1800" dirty="0">
                <a:latin typeface="Courier New" pitchFamily="49" charset="0"/>
              </a:rPr>
              <a:t>                    noError   (0),</a:t>
            </a:r>
            <a:br>
              <a:rPr lang="de-DE" sz="1800" dirty="0">
                <a:latin typeface="Courier New" pitchFamily="49" charset="0"/>
              </a:rPr>
            </a:br>
            <a:r>
              <a:rPr lang="de-DE" sz="1800" dirty="0">
                <a:latin typeface="Courier New" pitchFamily="49" charset="0"/>
              </a:rPr>
              <a:t>  			tooBig    (1),</a:t>
            </a:r>
            <a:br>
              <a:rPr lang="de-DE" sz="1800" dirty="0">
                <a:latin typeface="Courier New" pitchFamily="49" charset="0"/>
              </a:rPr>
            </a:br>
            <a:r>
              <a:rPr lang="de-DE" sz="1800" dirty="0">
                <a:latin typeface="Courier New" pitchFamily="49" charset="0"/>
              </a:rPr>
              <a:t>                    noSuchName(2),</a:t>
            </a:r>
            <a:br>
              <a:rPr lang="de-DE" sz="1800" dirty="0">
                <a:latin typeface="Courier New" pitchFamily="49" charset="0"/>
              </a:rPr>
            </a:br>
            <a:r>
              <a:rPr lang="de-DE" sz="1800" dirty="0">
                <a:latin typeface="Courier New" pitchFamily="49" charset="0"/>
              </a:rPr>
              <a:t>                    badValue  (3),</a:t>
            </a:r>
            <a:br>
              <a:rPr lang="de-DE" sz="1800" dirty="0">
                <a:latin typeface="Courier New" pitchFamily="49" charset="0"/>
              </a:rPr>
            </a:br>
            <a:r>
              <a:rPr lang="de-DE" sz="1800" dirty="0">
                <a:latin typeface="Courier New" pitchFamily="49" charset="0"/>
              </a:rPr>
              <a:t>                    readOnly  (4),</a:t>
            </a:r>
            <a:br>
              <a:rPr lang="de-DE" sz="1800" dirty="0">
                <a:latin typeface="Courier New" pitchFamily="49" charset="0"/>
              </a:rPr>
            </a:br>
            <a:r>
              <a:rPr lang="de-DE" sz="1800" dirty="0">
                <a:latin typeface="Courier New" pitchFamily="49" charset="0"/>
              </a:rPr>
              <a:t>                    genErr    (5)</a:t>
            </a:r>
            <a:br>
              <a:rPr lang="de-DE" sz="1800" dirty="0">
                <a:latin typeface="Courier New" pitchFamily="49" charset="0"/>
              </a:rPr>
            </a:br>
            <a:r>
              <a:rPr lang="de-DE" sz="1800" dirty="0">
                <a:latin typeface="Courier New" pitchFamily="49" charset="0"/>
              </a:rPr>
              <a:t>                  },</a:t>
            </a:r>
            <a:br>
              <a:rPr lang="de-DE" sz="1800" dirty="0">
                <a:latin typeface="Courier New" pitchFamily="49" charset="0"/>
              </a:rPr>
            </a:br>
            <a:r>
              <a:rPr lang="de-DE" sz="1800" dirty="0">
                <a:latin typeface="Courier New" pitchFamily="49" charset="0"/>
              </a:rPr>
              <a:t>  error-index      INTEGER,</a:t>
            </a:r>
            <a:br>
              <a:rPr lang="de-DE" sz="1800" dirty="0">
                <a:latin typeface="Courier New" pitchFamily="49" charset="0"/>
              </a:rPr>
            </a:br>
            <a:r>
              <a:rPr lang="de-DE" sz="1800" dirty="0">
                <a:latin typeface="Courier New" pitchFamily="49" charset="0"/>
              </a:rPr>
              <a:t>  variable-bindings VarBindList</a:t>
            </a:r>
            <a:br>
              <a:rPr lang="de-DE" sz="1800" dirty="0">
                <a:latin typeface="Courier New" pitchFamily="49" charset="0"/>
              </a:rPr>
            </a:br>
            <a:r>
              <a:rPr lang="de-DE" sz="1800" dirty="0">
                <a:latin typeface="Courier New" pitchFamily="49" charset="0"/>
              </a:rPr>
              <a:t>}</a:t>
            </a:r>
          </a:p>
        </p:txBody>
      </p:sp>
      <p:graphicFrame>
        <p:nvGraphicFramePr>
          <p:cNvPr id="13" name="Table 12"/>
          <p:cNvGraphicFramePr>
            <a:graphicFrameLocks noGrp="1"/>
          </p:cNvGraphicFramePr>
          <p:nvPr/>
        </p:nvGraphicFramePr>
        <p:xfrm>
          <a:off x="539552" y="1700808"/>
          <a:ext cx="8208915" cy="504056"/>
        </p:xfrm>
        <a:graphic>
          <a:graphicData uri="http://schemas.openxmlformats.org/drawingml/2006/table">
            <a:tbl>
              <a:tblPr/>
              <a:tblGrid>
                <a:gridCol w="813499"/>
                <a:gridCol w="1562768"/>
                <a:gridCol w="877721"/>
                <a:gridCol w="994487"/>
                <a:gridCol w="1152128"/>
                <a:gridCol w="1080120"/>
                <a:gridCol w="1728192"/>
              </a:tblGrid>
              <a:tr h="504056">
                <a:tc>
                  <a:txBody>
                    <a:bodyPr/>
                    <a:lstStyle/>
                    <a:p>
                      <a:pPr algn="ctr" rtl="0"/>
                      <a:r>
                        <a:rPr lang="en-US" sz="1500" b="1" dirty="0">
                          <a:solidFill>
                            <a:srgbClr val="000000"/>
                          </a:solidFill>
                        </a:rPr>
                        <a:t>Version</a:t>
                      </a:r>
                    </a:p>
                  </a:txBody>
                  <a:tcPr marL="31182" marR="31182" marT="31182" marB="31182" anchor="ctr">
                    <a:lnL>
                      <a:noFill/>
                    </a:lnL>
                    <a:lnR>
                      <a:noFill/>
                    </a:lnR>
                    <a:lnT>
                      <a:noFill/>
                    </a:lnT>
                    <a:lnB>
                      <a:noFill/>
                    </a:lnB>
                    <a:solidFill>
                      <a:schemeClr val="accent3">
                        <a:lumMod val="60000"/>
                        <a:lumOff val="40000"/>
                      </a:schemeClr>
                    </a:solidFill>
                  </a:tcPr>
                </a:tc>
                <a:tc>
                  <a:txBody>
                    <a:bodyPr/>
                    <a:lstStyle/>
                    <a:p>
                      <a:pPr algn="ctr" rtl="0"/>
                      <a:r>
                        <a:rPr lang="en-US" sz="1500" b="1" dirty="0">
                          <a:solidFill>
                            <a:srgbClr val="000000"/>
                          </a:solidFill>
                        </a:rPr>
                        <a:t>Community name</a:t>
                      </a:r>
                    </a:p>
                  </a:txBody>
                  <a:tcPr marL="31182" marR="31182" marT="31182" marB="31182" anchor="ctr">
                    <a:lnL>
                      <a:noFill/>
                    </a:lnL>
                    <a:lnR>
                      <a:noFill/>
                    </a:lnR>
                    <a:lnT>
                      <a:noFill/>
                    </a:lnT>
                    <a:lnB>
                      <a:noFill/>
                    </a:lnB>
                    <a:solidFill>
                      <a:schemeClr val="accent1">
                        <a:lumMod val="60000"/>
                        <a:lumOff val="40000"/>
                      </a:schemeClr>
                    </a:solidFill>
                  </a:tcPr>
                </a:tc>
                <a:tc>
                  <a:txBody>
                    <a:bodyPr/>
                    <a:lstStyle/>
                    <a:p>
                      <a:pPr algn="ctr" rtl="0"/>
                      <a:r>
                        <a:rPr lang="en-US" sz="1500" b="1" dirty="0">
                          <a:solidFill>
                            <a:srgbClr val="000000"/>
                          </a:solidFill>
                        </a:rPr>
                        <a:t>PDU type</a:t>
                      </a:r>
                    </a:p>
                  </a:txBody>
                  <a:tcPr marL="31182" marR="31182" marT="31182" marB="31182" anchor="ctr">
                    <a:lnL>
                      <a:noFill/>
                    </a:lnL>
                    <a:lnR>
                      <a:noFill/>
                    </a:lnR>
                    <a:lnT>
                      <a:noFill/>
                    </a:lnT>
                    <a:lnB>
                      <a:noFill/>
                    </a:lnB>
                    <a:solidFill>
                      <a:schemeClr val="accent2">
                        <a:lumMod val="60000"/>
                        <a:lumOff val="40000"/>
                      </a:schemeClr>
                    </a:solidFill>
                  </a:tcPr>
                </a:tc>
                <a:tc>
                  <a:txBody>
                    <a:bodyPr/>
                    <a:lstStyle/>
                    <a:p>
                      <a:pPr algn="ctr" rtl="0"/>
                      <a:r>
                        <a:rPr lang="en-US" sz="1500" b="1" dirty="0">
                          <a:solidFill>
                            <a:srgbClr val="000000"/>
                          </a:solidFill>
                        </a:rPr>
                        <a:t>Request ID</a:t>
                      </a:r>
                    </a:p>
                  </a:txBody>
                  <a:tcPr marL="31182" marR="31182" marT="31182" marB="31182" anchor="ctr">
                    <a:lnL>
                      <a:noFill/>
                    </a:lnL>
                    <a:lnR>
                      <a:noFill/>
                    </a:lnR>
                    <a:lnT>
                      <a:noFill/>
                    </a:lnT>
                    <a:lnB>
                      <a:noFill/>
                    </a:lnB>
                    <a:solidFill>
                      <a:schemeClr val="accent4">
                        <a:lumMod val="60000"/>
                        <a:lumOff val="40000"/>
                      </a:schemeClr>
                    </a:solidFill>
                  </a:tcPr>
                </a:tc>
                <a:tc>
                  <a:txBody>
                    <a:bodyPr/>
                    <a:lstStyle/>
                    <a:p>
                      <a:pPr algn="ctr" rtl="0"/>
                      <a:r>
                        <a:rPr lang="en-US" sz="1500" b="1" dirty="0">
                          <a:solidFill>
                            <a:srgbClr val="000000"/>
                          </a:solidFill>
                        </a:rPr>
                        <a:t>Error status</a:t>
                      </a:r>
                    </a:p>
                  </a:txBody>
                  <a:tcPr marL="31182" marR="31182" marT="31182" marB="31182" anchor="ctr">
                    <a:lnL>
                      <a:noFill/>
                    </a:lnL>
                    <a:lnR>
                      <a:noFill/>
                    </a:lnR>
                    <a:lnT>
                      <a:noFill/>
                    </a:lnT>
                    <a:lnB>
                      <a:noFill/>
                    </a:lnB>
                    <a:solidFill>
                      <a:srgbClr val="CC99FF"/>
                    </a:solidFill>
                  </a:tcPr>
                </a:tc>
                <a:tc>
                  <a:txBody>
                    <a:bodyPr/>
                    <a:lstStyle/>
                    <a:p>
                      <a:pPr algn="ctr" rtl="0"/>
                      <a:r>
                        <a:rPr lang="en-US" sz="1500" b="1" dirty="0">
                          <a:solidFill>
                            <a:srgbClr val="000000"/>
                          </a:solidFill>
                        </a:rPr>
                        <a:t>Error index</a:t>
                      </a:r>
                    </a:p>
                  </a:txBody>
                  <a:tcPr marL="31182" marR="31182" marT="31182" marB="31182" anchor="ctr">
                    <a:lnL>
                      <a:noFill/>
                    </a:lnL>
                    <a:lnR>
                      <a:noFill/>
                    </a:lnR>
                    <a:lnT>
                      <a:noFill/>
                    </a:lnT>
                    <a:lnB>
                      <a:noFill/>
                    </a:lnB>
                    <a:solidFill>
                      <a:srgbClr val="00FFFF"/>
                    </a:solidFill>
                  </a:tcPr>
                </a:tc>
                <a:tc>
                  <a:txBody>
                    <a:bodyPr/>
                    <a:lstStyle/>
                    <a:p>
                      <a:pPr algn="ctr" rtl="0"/>
                      <a:r>
                        <a:rPr lang="en-US" sz="1500" b="1" dirty="0">
                          <a:solidFill>
                            <a:srgbClr val="000000"/>
                          </a:solidFill>
                        </a:rPr>
                        <a:t>Variable binding list</a:t>
                      </a:r>
                    </a:p>
                  </a:txBody>
                  <a:tcPr marL="31182" marR="31182" marT="31182" marB="31182" anchor="ctr">
                    <a:lnL>
                      <a:noFill/>
                    </a:lnL>
                    <a:lnR>
                      <a:noFill/>
                    </a:lnR>
                    <a:lnT>
                      <a:noFill/>
                    </a:lnT>
                    <a:lnB>
                      <a:noFill/>
                    </a:lnB>
                    <a:solidFill>
                      <a:schemeClr val="bg1">
                        <a:lumMod val="75000"/>
                      </a:scheme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75BEF62FB50E9479EACBA5451E22AD9" ma:contentTypeVersion="0" ma:contentTypeDescription="Create a new document." ma:contentTypeScope="" ma:versionID="8871ccb317dcf0786ae7a6cca07915c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025EDE-A9F0-402F-9BA1-FC56074E5E6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7ED401-11CC-4081-AA90-C57D1C5274E4}">
  <ds:schemaRefs>
    <ds:schemaRef ds:uri="http://schemas.microsoft.com/sharepoint/v3/contenttype/forms"/>
  </ds:schemaRefs>
</ds:datastoreItem>
</file>

<file path=customXml/itemProps3.xml><?xml version="1.0" encoding="utf-8"?>
<ds:datastoreItem xmlns:ds="http://schemas.openxmlformats.org/officeDocument/2006/customXml" ds:itemID="{3511B93D-6DE5-4999-816F-356B72136B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Module</Template>
  <TotalTime>8194</TotalTime>
  <Words>3281</Words>
  <Application>Microsoft Macintosh PowerPoint</Application>
  <PresentationFormat>On-screen Show (4:3)</PresentationFormat>
  <Paragraphs>636</Paragraphs>
  <Slides>38</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38</vt:i4>
      </vt:variant>
    </vt:vector>
  </HeadingPairs>
  <TitlesOfParts>
    <vt:vector size="40" baseType="lpstr">
      <vt:lpstr>Module</vt:lpstr>
      <vt:lpstr>Document</vt:lpstr>
      <vt:lpstr>  Lec8: SNMP v1</vt:lpstr>
      <vt:lpstr>Outlines</vt:lpstr>
      <vt:lpstr>SNMP Structure</vt:lpstr>
      <vt:lpstr>SNMP v1 PDUs:</vt:lpstr>
      <vt:lpstr>The Message format of the SNMP PDUs (GETREQUEST, GETNEXTREQUEST, SETREQUEST, GETRESPONSE )</vt:lpstr>
      <vt:lpstr>The Message format of the SNMP PDUs  (TrapPDU)</vt:lpstr>
      <vt:lpstr>General Message Format for all PDUs</vt:lpstr>
      <vt:lpstr>General Message Format for all PDUs</vt:lpstr>
      <vt:lpstr>The Message format of the SNMP PDUs  (GETREQUEST, GETNEXTREQUEST, SETREQUEST, GETRESPONSE )</vt:lpstr>
      <vt:lpstr>Message Format-variable bindings</vt:lpstr>
      <vt:lpstr>Message Format-variable bindings</vt:lpstr>
      <vt:lpstr>Message Format-Trap PDU</vt:lpstr>
      <vt:lpstr>SNMP Operations</vt:lpstr>
      <vt:lpstr>GetRequest PDU</vt:lpstr>
      <vt:lpstr>GetRequest PDU</vt:lpstr>
      <vt:lpstr>GetRequest PDU</vt:lpstr>
      <vt:lpstr>GetRequest PDU</vt:lpstr>
      <vt:lpstr>GetNextRequest PDU</vt:lpstr>
      <vt:lpstr>GetNextRequest PDU</vt:lpstr>
      <vt:lpstr>Generalized Case</vt:lpstr>
      <vt:lpstr>Generalized Case</vt:lpstr>
      <vt:lpstr>Generalized Case</vt:lpstr>
      <vt:lpstr>Lexicographic Ordring- example</vt:lpstr>
      <vt:lpstr>GetNextRequest PDU</vt:lpstr>
      <vt:lpstr>GetNextRequest PDU</vt:lpstr>
      <vt:lpstr>Lexicographic Ordring- example</vt:lpstr>
      <vt:lpstr>Accessing Table Values</vt:lpstr>
      <vt:lpstr>Accessing Table Values</vt:lpstr>
      <vt:lpstr>Accessing Table Values</vt:lpstr>
      <vt:lpstr>SetRequest-PDU</vt:lpstr>
      <vt:lpstr>SetRequest-PDU-example</vt:lpstr>
      <vt:lpstr>SetRequest-PDU-example</vt:lpstr>
      <vt:lpstr>SetRequest-PDU-example</vt:lpstr>
      <vt:lpstr>Polling Frequency</vt:lpstr>
      <vt:lpstr>Polling Frequency</vt:lpstr>
      <vt:lpstr>Polling Frequency</vt:lpstr>
      <vt:lpstr>Some Limitations of SNMPv1</vt:lpstr>
      <vt:lpstr>References</vt:lpstr>
    </vt:vector>
  </TitlesOfParts>
  <Company>Mehrara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Engineering Sharif University of Technology, Kish Island campus, Spring 2008</dc:title>
  <dc:creator>behzad</dc:creator>
  <cp:lastModifiedBy>Nada</cp:lastModifiedBy>
  <cp:revision>232</cp:revision>
  <dcterms:created xsi:type="dcterms:W3CDTF">2008-02-11T19:46:52Z</dcterms:created>
  <dcterms:modified xsi:type="dcterms:W3CDTF">2015-08-16T08:05:12Z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0x010100575BEF62FB50E9479EACBA5451E22AD9</vt:lpwstr>
  </property>
</Properties>
</file>