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media/image1.jpeg" ContentType="image/jpeg"/>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Calibri"/>
          <a:ea typeface="Calibri"/>
          <a:cs typeface="Calibri"/>
        </a:font>
        <a:srgbClr val="2F2B2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1E0D6"/>
          </a:solidFill>
        </a:fill>
      </a:tcStyle>
    </a:wholeTbl>
    <a:band2H>
      <a:tcTxStyle b="def" i="def"/>
      <a:tcStyle>
        <a:tcBdr/>
        <a:fill>
          <a:solidFill>
            <a:srgbClr val="F1F0EC"/>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2F2B2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2F2B2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2F2B2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7E7E7"/>
          </a:solidFill>
        </a:fill>
      </a:tcStyle>
    </a:wholeTbl>
    <a:band2H>
      <a:tcTxStyle b="def" i="def"/>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2F2B20"/>
      </a:tcTxStyle>
      <a:tcStyle>
        <a:tcBdr>
          <a:left>
            <a:ln w="12700" cap="flat">
              <a:noFill/>
              <a:miter lim="400000"/>
            </a:ln>
          </a:left>
          <a:right>
            <a:ln w="12700" cap="flat">
              <a:noFill/>
              <a:miter lim="400000"/>
            </a:ln>
          </a:right>
          <a:top>
            <a:ln w="50800" cap="flat">
              <a:solidFill>
                <a:srgbClr val="2F2B20"/>
              </a:solidFill>
              <a:prstDash val="solid"/>
              <a:round/>
            </a:ln>
          </a:top>
          <a:bottom>
            <a:ln w="25400" cap="flat">
              <a:solidFill>
                <a:srgbClr val="2F2B2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2F2B20"/>
              </a:solidFill>
              <a:prstDash val="solid"/>
              <a:round/>
            </a:ln>
          </a:top>
          <a:bottom>
            <a:ln w="25400" cap="flat">
              <a:solidFill>
                <a:srgbClr val="2F2B2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2F2B2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CBCB"/>
          </a:solidFill>
        </a:fill>
      </a:tcStyle>
    </a:wholeTbl>
    <a:band2H>
      <a:tcTxStyle b="def" i="def"/>
      <a:tcStyle>
        <a:tcBdr/>
        <a:fill>
          <a:solidFill>
            <a:srgbClr val="E7E7E7"/>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F2B2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F2B2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2F2B20"/>
          </a:solidFill>
        </a:fill>
      </a:tcStyle>
    </a:firstRow>
  </a:tblStyle>
  <a:tblStyle styleId="{2708684C-4D16-4618-839F-0558EEFCDFE6}" styleName="">
    <a:tblBg/>
    <a:wholeTbl>
      <a:tcTxStyle b="off" i="off">
        <a:font>
          <a:latin typeface="Calibri"/>
          <a:ea typeface="Calibri"/>
          <a:cs typeface="Calibri"/>
        </a:font>
        <a:srgbClr val="2F2B20"/>
      </a:tcTxStyle>
      <a:tcStyle>
        <a:tcBdr>
          <a:left>
            <a:ln w="12700" cap="flat">
              <a:solidFill>
                <a:srgbClr val="2F2B20"/>
              </a:solidFill>
              <a:prstDash val="solid"/>
              <a:round/>
            </a:ln>
          </a:left>
          <a:right>
            <a:ln w="12700" cap="flat">
              <a:solidFill>
                <a:srgbClr val="2F2B20"/>
              </a:solidFill>
              <a:prstDash val="solid"/>
              <a:round/>
            </a:ln>
          </a:right>
          <a:top>
            <a:ln w="12700" cap="flat">
              <a:solidFill>
                <a:srgbClr val="2F2B20"/>
              </a:solidFill>
              <a:prstDash val="solid"/>
              <a:round/>
            </a:ln>
          </a:top>
          <a:bottom>
            <a:ln w="12700" cap="flat">
              <a:solidFill>
                <a:srgbClr val="2F2B20"/>
              </a:solidFill>
              <a:prstDash val="solid"/>
              <a:round/>
            </a:ln>
          </a:bottom>
          <a:insideH>
            <a:ln w="12700" cap="flat">
              <a:solidFill>
                <a:srgbClr val="2F2B20"/>
              </a:solidFill>
              <a:prstDash val="solid"/>
              <a:round/>
            </a:ln>
          </a:insideH>
          <a:insideV>
            <a:ln w="12700" cap="flat">
              <a:solidFill>
                <a:srgbClr val="2F2B20"/>
              </a:solidFill>
              <a:prstDash val="solid"/>
              <a:round/>
            </a:ln>
          </a:insideV>
        </a:tcBdr>
        <a:fill>
          <a:solidFill>
            <a:srgbClr val="2F2B20">
              <a:alpha val="20000"/>
            </a:srgbClr>
          </a:solidFill>
        </a:fill>
      </a:tcStyle>
    </a:wholeTbl>
    <a:band2H>
      <a:tcTxStyle b="def" i="def"/>
      <a:tcStyle>
        <a:tcBdr/>
        <a:fill>
          <a:solidFill>
            <a:srgbClr val="FFFFFF"/>
          </a:solidFill>
        </a:fill>
      </a:tcStyle>
    </a:band2H>
    <a:firstCol>
      <a:tcTxStyle b="on" i="off">
        <a:font>
          <a:latin typeface="Calibri"/>
          <a:ea typeface="Calibri"/>
          <a:cs typeface="Calibri"/>
        </a:font>
        <a:srgbClr val="2F2B20"/>
      </a:tcTxStyle>
      <a:tcStyle>
        <a:tcBdr>
          <a:left>
            <a:ln w="12700" cap="flat">
              <a:solidFill>
                <a:srgbClr val="2F2B20"/>
              </a:solidFill>
              <a:prstDash val="solid"/>
              <a:round/>
            </a:ln>
          </a:left>
          <a:right>
            <a:ln w="12700" cap="flat">
              <a:solidFill>
                <a:srgbClr val="2F2B20"/>
              </a:solidFill>
              <a:prstDash val="solid"/>
              <a:round/>
            </a:ln>
          </a:right>
          <a:top>
            <a:ln w="12700" cap="flat">
              <a:solidFill>
                <a:srgbClr val="2F2B20"/>
              </a:solidFill>
              <a:prstDash val="solid"/>
              <a:round/>
            </a:ln>
          </a:top>
          <a:bottom>
            <a:ln w="12700" cap="flat">
              <a:solidFill>
                <a:srgbClr val="2F2B20"/>
              </a:solidFill>
              <a:prstDash val="solid"/>
              <a:round/>
            </a:ln>
          </a:bottom>
          <a:insideH>
            <a:ln w="12700" cap="flat">
              <a:solidFill>
                <a:srgbClr val="2F2B20"/>
              </a:solidFill>
              <a:prstDash val="solid"/>
              <a:round/>
            </a:ln>
          </a:insideH>
          <a:insideV>
            <a:ln w="12700" cap="flat">
              <a:solidFill>
                <a:srgbClr val="2F2B20"/>
              </a:solidFill>
              <a:prstDash val="solid"/>
              <a:round/>
            </a:ln>
          </a:insideV>
        </a:tcBdr>
        <a:fill>
          <a:solidFill>
            <a:srgbClr val="2F2B20">
              <a:alpha val="20000"/>
            </a:srgbClr>
          </a:solidFill>
        </a:fill>
      </a:tcStyle>
    </a:firstCol>
    <a:lastRow>
      <a:tcTxStyle b="on" i="off">
        <a:font>
          <a:latin typeface="Calibri"/>
          <a:ea typeface="Calibri"/>
          <a:cs typeface="Calibri"/>
        </a:font>
        <a:srgbClr val="2F2B20"/>
      </a:tcTxStyle>
      <a:tcStyle>
        <a:tcBdr>
          <a:left>
            <a:ln w="12700" cap="flat">
              <a:solidFill>
                <a:srgbClr val="2F2B20"/>
              </a:solidFill>
              <a:prstDash val="solid"/>
              <a:round/>
            </a:ln>
          </a:left>
          <a:right>
            <a:ln w="12700" cap="flat">
              <a:solidFill>
                <a:srgbClr val="2F2B20"/>
              </a:solidFill>
              <a:prstDash val="solid"/>
              <a:round/>
            </a:ln>
          </a:right>
          <a:top>
            <a:ln w="50800" cap="flat">
              <a:solidFill>
                <a:srgbClr val="2F2B20"/>
              </a:solidFill>
              <a:prstDash val="solid"/>
              <a:round/>
            </a:ln>
          </a:top>
          <a:bottom>
            <a:ln w="12700" cap="flat">
              <a:solidFill>
                <a:srgbClr val="2F2B20"/>
              </a:solidFill>
              <a:prstDash val="solid"/>
              <a:round/>
            </a:ln>
          </a:bottom>
          <a:insideH>
            <a:ln w="12700" cap="flat">
              <a:solidFill>
                <a:srgbClr val="2F2B20"/>
              </a:solidFill>
              <a:prstDash val="solid"/>
              <a:round/>
            </a:ln>
          </a:insideH>
          <a:insideV>
            <a:ln w="12700" cap="flat">
              <a:solidFill>
                <a:srgbClr val="2F2B20"/>
              </a:solidFill>
              <a:prstDash val="solid"/>
              <a:round/>
            </a:ln>
          </a:insideV>
        </a:tcBdr>
        <a:fill>
          <a:noFill/>
        </a:fill>
      </a:tcStyle>
    </a:lastRow>
    <a:firstRow>
      <a:tcTxStyle b="on" i="off">
        <a:font>
          <a:latin typeface="Calibri"/>
          <a:ea typeface="Calibri"/>
          <a:cs typeface="Calibri"/>
        </a:font>
        <a:srgbClr val="2F2B20"/>
      </a:tcTxStyle>
      <a:tcStyle>
        <a:tcBdr>
          <a:left>
            <a:ln w="12700" cap="flat">
              <a:solidFill>
                <a:srgbClr val="2F2B20"/>
              </a:solidFill>
              <a:prstDash val="solid"/>
              <a:round/>
            </a:ln>
          </a:left>
          <a:right>
            <a:ln w="12700" cap="flat">
              <a:solidFill>
                <a:srgbClr val="2F2B20"/>
              </a:solidFill>
              <a:prstDash val="solid"/>
              <a:round/>
            </a:ln>
          </a:right>
          <a:top>
            <a:ln w="12700" cap="flat">
              <a:solidFill>
                <a:srgbClr val="2F2B20"/>
              </a:solidFill>
              <a:prstDash val="solid"/>
              <a:round/>
            </a:ln>
          </a:top>
          <a:bottom>
            <a:ln w="25400" cap="flat">
              <a:solidFill>
                <a:srgbClr val="2F2B20"/>
              </a:solidFill>
              <a:prstDash val="solid"/>
              <a:round/>
            </a:ln>
          </a:bottom>
          <a:insideH>
            <a:ln w="12700" cap="flat">
              <a:solidFill>
                <a:srgbClr val="2F2B20"/>
              </a:solidFill>
              <a:prstDash val="solid"/>
              <a:round/>
            </a:ln>
          </a:insideH>
          <a:insideV>
            <a:ln w="12700" cap="flat">
              <a:solidFill>
                <a:srgbClr val="2F2B2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9"/>
          <p:cNvSpPr/>
          <p:nvPr>
            <p:ph type="sldImg"/>
          </p:nvPr>
        </p:nvSpPr>
        <p:spPr>
          <a:xfrm>
            <a:off x="1143000" y="685800"/>
            <a:ext cx="4572000" cy="3429000"/>
          </a:xfrm>
          <a:prstGeom prst="rect">
            <a:avLst/>
          </a:prstGeom>
        </p:spPr>
        <p:txBody>
          <a:bodyPr/>
          <a:lstStyle/>
          <a:p>
            <a:pPr/>
          </a:p>
        </p:txBody>
      </p:sp>
      <p:sp>
        <p:nvSpPr>
          <p:cNvPr id="20" name="Shape 2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Times"/>
      </a:defRPr>
    </a:lvl1pPr>
    <a:lvl2pPr indent="228600" latinLnBrk="0">
      <a:spcBef>
        <a:spcPts val="400"/>
      </a:spcBef>
      <a:defRPr sz="1200">
        <a:latin typeface="+mj-lt"/>
        <a:ea typeface="+mj-ea"/>
        <a:cs typeface="+mj-cs"/>
        <a:sym typeface="Times"/>
      </a:defRPr>
    </a:lvl2pPr>
    <a:lvl3pPr indent="457200" latinLnBrk="0">
      <a:spcBef>
        <a:spcPts val="400"/>
      </a:spcBef>
      <a:defRPr sz="1200">
        <a:latin typeface="+mj-lt"/>
        <a:ea typeface="+mj-ea"/>
        <a:cs typeface="+mj-cs"/>
        <a:sym typeface="Times"/>
      </a:defRPr>
    </a:lvl3pPr>
    <a:lvl4pPr indent="685800" latinLnBrk="0">
      <a:spcBef>
        <a:spcPts val="400"/>
      </a:spcBef>
      <a:defRPr sz="1200">
        <a:latin typeface="+mj-lt"/>
        <a:ea typeface="+mj-ea"/>
        <a:cs typeface="+mj-cs"/>
        <a:sym typeface="Times"/>
      </a:defRPr>
    </a:lvl4pPr>
    <a:lvl5pPr indent="914400" latinLnBrk="0">
      <a:spcBef>
        <a:spcPts val="400"/>
      </a:spcBef>
      <a:defRPr sz="1200">
        <a:latin typeface="+mj-lt"/>
        <a:ea typeface="+mj-ea"/>
        <a:cs typeface="+mj-cs"/>
        <a:sym typeface="Times"/>
      </a:defRPr>
    </a:lvl5pPr>
    <a:lvl6pPr indent="1143000" latinLnBrk="0">
      <a:spcBef>
        <a:spcPts val="400"/>
      </a:spcBef>
      <a:defRPr sz="1200">
        <a:latin typeface="+mj-lt"/>
        <a:ea typeface="+mj-ea"/>
        <a:cs typeface="+mj-cs"/>
        <a:sym typeface="Times"/>
      </a:defRPr>
    </a:lvl6pPr>
    <a:lvl7pPr indent="1371600" latinLnBrk="0">
      <a:spcBef>
        <a:spcPts val="400"/>
      </a:spcBef>
      <a:defRPr sz="1200">
        <a:latin typeface="+mj-lt"/>
        <a:ea typeface="+mj-ea"/>
        <a:cs typeface="+mj-cs"/>
        <a:sym typeface="Times"/>
      </a:defRPr>
    </a:lvl7pPr>
    <a:lvl8pPr indent="1600200" latinLnBrk="0">
      <a:spcBef>
        <a:spcPts val="400"/>
      </a:spcBef>
      <a:defRPr sz="1200">
        <a:latin typeface="+mj-lt"/>
        <a:ea typeface="+mj-ea"/>
        <a:cs typeface="+mj-cs"/>
        <a:sym typeface="Times"/>
      </a:defRPr>
    </a:lvl8pPr>
    <a:lvl9pPr indent="1828800" latinLnBrk="0">
      <a:spcBef>
        <a:spcPts val="400"/>
      </a:spcBef>
      <a:defRPr sz="1200">
        <a:latin typeface="+mj-lt"/>
        <a:ea typeface="+mj-ea"/>
        <a:cs typeface="+mj-cs"/>
        <a:sym typeface="Times"/>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 name="Shape 26"/>
          <p:cNvSpPr/>
          <p:nvPr>
            <p:ph type="sldImg"/>
          </p:nvPr>
        </p:nvSpPr>
        <p:spPr>
          <a:prstGeom prst="rect">
            <a:avLst/>
          </a:prstGeom>
        </p:spPr>
        <p:txBody>
          <a:bodyPr/>
          <a:lstStyle/>
          <a:p>
            <a:pPr/>
          </a:p>
        </p:txBody>
      </p:sp>
      <p:sp>
        <p:nvSpPr>
          <p:cNvPr id="27" name="Shape 27"/>
          <p:cNvSpPr/>
          <p:nvPr>
            <p:ph type="body" sz="quarter" idx="1"/>
          </p:nvPr>
        </p:nvSpPr>
        <p:spPr>
          <a:prstGeom prst="rect">
            <a:avLst/>
          </a:prstGeom>
        </p:spPr>
        <p:txBody>
          <a:bodyPr/>
          <a:lstStyle/>
          <a:p>
            <a:pPr/>
            <a:r>
              <a:t>Most slide from :Justin Weisz</a:t>
            </a:r>
          </a:p>
          <a:p>
            <a:pPr/>
            <a:r>
              <a:t>jweisz@andrew.cmu.edu</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sldImg"/>
          </p:nvPr>
        </p:nvSpPr>
        <p:spPr>
          <a:prstGeom prst="rect">
            <a:avLst/>
          </a:prstGeom>
        </p:spPr>
        <p:txBody>
          <a:bodyPr/>
          <a:lstStyle/>
          <a:p>
            <a:pPr/>
          </a:p>
        </p:txBody>
      </p:sp>
      <p:sp>
        <p:nvSpPr>
          <p:cNvPr id="136" name="Shape 136"/>
          <p:cNvSpPr/>
          <p:nvPr>
            <p:ph type="body" sz="quarter" idx="1"/>
          </p:nvPr>
        </p:nvSpPr>
        <p:spPr>
          <a:prstGeom prst="rect">
            <a:avLst/>
          </a:prstGeom>
        </p:spPr>
        <p:txBody>
          <a:bodyPr/>
          <a:lstStyle/>
          <a:p>
            <a:pPr/>
            <a:r>
              <a:t>Forge source IP so that the victim can</a:t>
            </a:r>
            <a:r>
              <a:rPr>
                <a:latin typeface="Arial"/>
                <a:ea typeface="Arial"/>
                <a:cs typeface="Arial"/>
                <a:sym typeface="Arial"/>
              </a:rPr>
              <a:t>’</a:t>
            </a:r>
            <a:r>
              <a:t>t figure out who you are.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3" name="Shape 203"/>
          <p:cNvSpPr/>
          <p:nvPr>
            <p:ph type="sldImg"/>
          </p:nvPr>
        </p:nvSpPr>
        <p:spPr>
          <a:prstGeom prst="rect">
            <a:avLst/>
          </a:prstGeom>
        </p:spPr>
        <p:txBody>
          <a:bodyPr/>
          <a:lstStyle/>
          <a:p>
            <a:pPr/>
          </a:p>
        </p:txBody>
      </p:sp>
      <p:sp>
        <p:nvSpPr>
          <p:cNvPr id="204" name="Shape 204"/>
          <p:cNvSpPr/>
          <p:nvPr>
            <p:ph type="body" sz="quarter" idx="1"/>
          </p:nvPr>
        </p:nvSpPr>
        <p:spPr>
          <a:prstGeom prst="rect">
            <a:avLst/>
          </a:prstGeom>
        </p:spPr>
        <p:txBody>
          <a:bodyPr/>
          <a:lstStyle/>
          <a:p>
            <a:pPr/>
            <a:r>
              <a:t>Alice can send a RESET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0" name="Shape 230"/>
          <p:cNvSpPr/>
          <p:nvPr>
            <p:ph type="sldImg"/>
          </p:nvPr>
        </p:nvSpPr>
        <p:spPr>
          <a:prstGeom prst="rect">
            <a:avLst/>
          </a:prstGeom>
        </p:spPr>
        <p:txBody>
          <a:bodyPr/>
          <a:lstStyle/>
          <a:p>
            <a:pPr/>
          </a:p>
        </p:txBody>
      </p:sp>
      <p:sp>
        <p:nvSpPr>
          <p:cNvPr id="231" name="Shape 231"/>
          <p:cNvSpPr/>
          <p:nvPr>
            <p:ph type="body" sz="quarter" idx="1"/>
          </p:nvPr>
        </p:nvSpPr>
        <p:spPr>
          <a:prstGeom prst="rect">
            <a:avLst/>
          </a:prstGeom>
        </p:spPr>
        <p:txBody>
          <a:bodyPr/>
          <a:lstStyle/>
          <a:p>
            <a:pPr/>
            <a:r>
              <a:t>Malicious user can send a virus to the trusting web client, instead of the program they thought they were downloading.</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3" name="Shape 13"/>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hape 2"/>
          <p:cNvSpPr/>
          <p:nvPr/>
        </p:nvSpPr>
        <p:spPr>
          <a:xfrm>
            <a:off x="8458200" y="0"/>
            <a:ext cx="685800" cy="6858000"/>
          </a:xfrm>
          <a:prstGeom prst="rect">
            <a:avLst/>
          </a:prstGeom>
          <a:solidFill>
            <a:srgbClr val="675E47"/>
          </a:solidFill>
          <a:ln w="12700">
            <a:miter lim="400000"/>
          </a:ln>
        </p:spPr>
        <p:txBody>
          <a:bodyPr lIns="45719" rIns="45719" anchor="ctr"/>
          <a:lstStyle/>
          <a:p>
            <a:pPr algn="ctr">
              <a:defRPr sz="1800">
                <a:solidFill>
                  <a:srgbClr val="FFFFFF"/>
                </a:solidFill>
              </a:defRPr>
            </a:pPr>
          </a:p>
        </p:txBody>
      </p:sp>
      <p:sp>
        <p:nvSpPr>
          <p:cNvPr id="3" name="Shape 3"/>
          <p:cNvSpPr/>
          <p:nvPr/>
        </p:nvSpPr>
        <p:spPr>
          <a:xfrm>
            <a:off x="8458200" y="5486400"/>
            <a:ext cx="685800" cy="685800"/>
          </a:xfrm>
          <a:prstGeom prst="rect">
            <a:avLst/>
          </a:prstGeom>
          <a:solidFill>
            <a:schemeClr val="accent1"/>
          </a:solidFill>
          <a:ln w="12700">
            <a:miter lim="400000"/>
          </a:ln>
        </p:spPr>
        <p:txBody>
          <a:bodyPr lIns="45719" rIns="45719" anchor="ctr"/>
          <a:lstStyle/>
          <a:p>
            <a:pPr algn="ctr">
              <a:defRPr sz="1800">
                <a:solidFill>
                  <a:srgbClr val="FFFFFF"/>
                </a:solidFill>
              </a:defRPr>
            </a:pPr>
          </a:p>
        </p:txBody>
      </p:sp>
      <p:sp>
        <p:nvSpPr>
          <p:cNvPr id="4" name="Shape 4"/>
          <p:cNvSpPr/>
          <p:nvPr>
            <p:ph type="sldNum" sz="quarter" idx="2"/>
          </p:nvPr>
        </p:nvSpPr>
        <p:spPr>
          <a:xfrm>
            <a:off x="8531225" y="5697537"/>
            <a:ext cx="549275" cy="298451"/>
          </a:xfrm>
          <a:prstGeom prst="rect">
            <a:avLst/>
          </a:prstGeom>
          <a:ln w="19050">
            <a:solidFill>
              <a:srgbClr val="FFFFFF"/>
            </a:solidFill>
          </a:ln>
        </p:spPr>
        <p:txBody>
          <a:bodyPr lIns="0" tIns="0" rIns="0" bIns="0" anchor="ctr">
            <a:spAutoFit/>
          </a:bodyPr>
          <a:lstStyle>
            <a:lvl1pPr algn="ctr">
              <a:defRPr sz="1800">
                <a:solidFill>
                  <a:srgbClr val="FFFFFF"/>
                </a:solidFill>
              </a:defRPr>
            </a:lvl1pPr>
          </a:lstStyle>
          <a:p>
            <a:pPr/>
            <a:fld id="{86CB4B4D-7CA3-9044-876B-883B54F8677D}" type="slidenum"/>
          </a:p>
        </p:txBody>
      </p:sp>
      <p:sp>
        <p:nvSpPr>
          <p:cNvPr id="5" name="Shape 5"/>
          <p:cNvSpPr/>
          <p:nvPr>
            <p:ph type="title"/>
          </p:nvPr>
        </p:nvSpPr>
        <p:spPr>
          <a:xfrm>
            <a:off x="457200" y="92074"/>
            <a:ext cx="82296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lvl1pPr rtl="1">
              <a:defRPr/>
            </a:lvl1pPr>
          </a:lstStyle>
          <a:p>
            <a:pPr/>
            <a:r>
              <a:t>Title Text</a:t>
            </a:r>
          </a:p>
        </p:txBody>
      </p:sp>
      <p:sp>
        <p:nvSpPr>
          <p:cNvPr id="6" name="Shape 6"/>
          <p:cNvSpPr/>
          <p:nvPr>
            <p:ph type="body" idx="1"/>
          </p:nvPr>
        </p:nvSpPr>
        <p:spPr>
          <a:xfrm>
            <a:off x="457200" y="1600200"/>
            <a:ext cx="82296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lvl1pPr rtl="1">
              <a:defRPr/>
            </a:lvl1pPr>
            <a:lvl2pPr rtl="1">
              <a:defRPr/>
            </a:lvl2pPr>
            <a:lvl3pPr rtl="1">
              <a:defRPr/>
            </a:lvl3pPr>
            <a:lvl4pPr rtl="1">
              <a:defRPr/>
            </a:lvl4pPr>
            <a:lvl5pPr rtl="1">
              <a:defRPr/>
            </a:lvl5pPr>
          </a:lstStyle>
          <a:p>
            <a:pPr/>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1pPr>
      <a:lvl2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2pPr>
      <a:lvl3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3pPr>
      <a:lvl4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4pPr>
      <a:lvl5pPr marL="0" marR="0" indent="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5pPr>
      <a:lvl6pPr marL="0" marR="0" indent="45720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6pPr>
      <a:lvl7pPr marL="0" marR="0" indent="91440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7pPr>
      <a:lvl8pPr marL="0" marR="0" indent="137160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8pPr>
      <a:lvl9pPr marL="0" marR="0" indent="1828800" algn="l" defTabSz="914400" rtl="0" latinLnBrk="0">
        <a:lnSpc>
          <a:spcPct val="100000"/>
        </a:lnSpc>
        <a:spcBef>
          <a:spcPts val="0"/>
        </a:spcBef>
        <a:spcAft>
          <a:spcPts val="0"/>
        </a:spcAft>
        <a:buClrTx/>
        <a:buSzTx/>
        <a:buFontTx/>
        <a:buNone/>
        <a:tabLst/>
        <a:defRPr b="0" baseline="0" cap="none" i="0" spc="0" strike="noStrike" sz="4600" u="none">
          <a:ln>
            <a:noFill/>
          </a:ln>
          <a:solidFill>
            <a:srgbClr val="675E47"/>
          </a:solidFill>
          <a:uFillTx/>
          <a:latin typeface="Cambria"/>
          <a:ea typeface="Cambria"/>
          <a:cs typeface="Cambria"/>
          <a:sym typeface="Cambria"/>
        </a:defRPr>
      </a:lvl9pPr>
    </p:titleStyle>
    <p:bodyStyle>
      <a:lvl1pPr marL="342900" marR="0" indent="-228600"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1pPr>
      <a:lvl2pPr marL="662622" marR="0" indent="-251459"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2pPr>
      <a:lvl3pPr marL="1055687" marR="0" indent="-279400"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3pPr>
      <a:lvl4pPr marL="1365250" marR="0" indent="-314325"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4pPr>
      <a:lvl5pPr marL="1684790"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5pPr>
      <a:lvl6pPr marL="2141990"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6pPr>
      <a:lvl7pPr marL="2599190"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7pPr>
      <a:lvl8pPr marL="3056390"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8pPr>
      <a:lvl9pPr marL="3513590" marR="0" indent="-359228" algn="l" defTabSz="914400" rtl="0" latinLnBrk="0">
        <a:lnSpc>
          <a:spcPct val="100000"/>
        </a:lnSpc>
        <a:spcBef>
          <a:spcPts val="500"/>
        </a:spcBef>
        <a:spcAft>
          <a:spcPts val="0"/>
        </a:spcAft>
        <a:buClr>
          <a:schemeClr val="accent1"/>
        </a:buClr>
        <a:buSzPct val="100000"/>
        <a:buFont typeface="Arial"/>
        <a:buChar char=""/>
        <a:tabLst/>
        <a:defRPr b="0" baseline="0" cap="none" i="0" spc="0" strike="noStrike" sz="2200" u="none">
          <a:ln>
            <a:noFill/>
          </a:ln>
          <a:solidFill>
            <a:srgbClr val="2F2B20"/>
          </a:solidFill>
          <a:uFillTx/>
          <a:latin typeface="Calibri"/>
          <a:ea typeface="Calibri"/>
          <a:cs typeface="Calibri"/>
          <a:sym typeface="Calibri"/>
        </a:defRPr>
      </a:lvl9pPr>
    </p:bodyStyle>
    <p:otherStyle>
      <a:lvl1pPr marL="0" marR="0" indent="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1pPr>
      <a:lvl2pPr marL="0" marR="0" indent="45720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2pPr>
      <a:lvl3pPr marL="0" marR="0" indent="91440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3pPr>
      <a:lvl4pPr marL="0" marR="0" indent="137160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4pPr>
      <a:lvl5pPr marL="0" marR="0" indent="182880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5pPr>
      <a:lvl6pPr marL="0" marR="0" indent="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6pPr>
      <a:lvl7pPr marL="0" marR="0" indent="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7pPr>
      <a:lvl8pPr marL="0" marR="0" indent="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8pPr>
      <a:lvl9pPr marL="0" marR="0" indent="0" algn="ctr" defTabSz="9144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 Id="rId3" Type="http://schemas.openxmlformats.org/officeDocument/2006/relationships/image" Target="../media/image1.bmp"/></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6.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8.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8.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png"/><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8.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8.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8.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8.png"/><Relationship Id="rId6" Type="http://schemas.openxmlformats.org/officeDocument/2006/relationships/image" Target="../media/image9.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www.robertgraham.com/pubs/network-intrusion-detection.html" TargetMode="External"/><Relationship Id="rId3" Type="http://schemas.openxmlformats.org/officeDocument/2006/relationships/hyperlink" Target="http://online.securityfocus.com/infocus/1527" TargetMode="External"/><Relationship Id="rId4" Type="http://schemas.openxmlformats.org/officeDocument/2006/relationships/hyperlink" Target="http://www.snort.org/" TargetMode="External"/><Relationship Id="rId5" Type="http://schemas.openxmlformats.org/officeDocument/2006/relationships/hyperlink" Target="http://www.cert.org/" TargetMode="External"/><Relationship Id="rId6" Type="http://schemas.openxmlformats.org/officeDocument/2006/relationships/hyperlink" Target="http://www.nmap.org/" TargetMode="External"/><Relationship Id="rId7" Type="http://schemas.openxmlformats.org/officeDocument/2006/relationships/hyperlink" Target="http://grc.com/dos/grcdos.htm" TargetMode="External"/><Relationship Id="rId8" Type="http://schemas.openxmlformats.org/officeDocument/2006/relationships/hyperlink" Target="http://lcamtuf.coredump.cx/newtcp/" TargetMode="External"/><Relationship Id="rId9"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 Id="rId3" Type="http://schemas.openxmlformats.org/officeDocument/2006/relationships/image" Target="../media/image4.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 Id="rId3" Type="http://schemas.openxmlformats.org/officeDocument/2006/relationships/image" Target="../media/image6.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 name="Shape 22"/>
          <p:cNvSpPr/>
          <p:nvPr>
            <p:ph type="title" idx="4294967295"/>
          </p:nvPr>
        </p:nvSpPr>
        <p:spPr>
          <a:xfrm>
            <a:off x="685800" y="1905000"/>
            <a:ext cx="7543800" cy="2593976"/>
          </a:xfrm>
          <a:prstGeom prst="rect">
            <a:avLst/>
          </a:prstGeom>
        </p:spPr>
        <p:txBody>
          <a:bodyPr anchor="b">
            <a:normAutofit fontScale="100000" lnSpcReduction="0"/>
          </a:bodyPr>
          <a:lstStyle>
            <a:lvl1pPr>
              <a:defRPr sz="6600">
                <a:latin typeface="Arial"/>
                <a:ea typeface="Arial"/>
                <a:cs typeface="Arial"/>
                <a:sym typeface="Arial"/>
              </a:defRPr>
            </a:lvl1pPr>
          </a:lstStyle>
          <a:p>
            <a:pPr rtl="0">
              <a:defRPr/>
            </a:pPr>
            <a:r>
              <a:t>Network Security</a:t>
            </a:r>
          </a:p>
        </p:txBody>
      </p:sp>
      <p:sp>
        <p:nvSpPr>
          <p:cNvPr id="23" name="Shape 23"/>
          <p:cNvSpPr/>
          <p:nvPr>
            <p:ph type="body" sz="quarter" idx="4294967295"/>
          </p:nvPr>
        </p:nvSpPr>
        <p:spPr>
          <a:xfrm>
            <a:off x="1143000" y="3048000"/>
            <a:ext cx="6705600" cy="685800"/>
          </a:xfrm>
          <a:prstGeom prst="rect">
            <a:avLst/>
          </a:prstGeom>
        </p:spPr>
        <p:txBody>
          <a:bodyPr>
            <a:normAutofit fontScale="100000" lnSpcReduction="0"/>
          </a:bodyPr>
          <a:lstStyle/>
          <a:p>
            <a:pPr marL="0" indent="0" rtl="0">
              <a:buSzTx/>
              <a:buNone/>
              <a:defRPr sz="2000">
                <a:solidFill>
                  <a:srgbClr val="8E8D8C"/>
                </a:solidFill>
                <a:latin typeface="Arial"/>
                <a:ea typeface="Arial"/>
                <a:cs typeface="Arial"/>
                <a:sym typeface="Arial"/>
              </a:defRPr>
            </a:pPr>
          </a:p>
        </p:txBody>
      </p:sp>
      <p:sp>
        <p:nvSpPr>
          <p:cNvPr id="24" name="Shape 24"/>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 name="j0254382.pdf" descr="C:\WINNT\Profiles\Administratör\Programdata\Microsoft\Media Catalog\Downloaded Clips\cl65\j0254382.wmf"/>
          <p:cNvPicPr>
            <a:picLocks noChangeAspect="1"/>
          </p:cNvPicPr>
          <p:nvPr/>
        </p:nvPicPr>
        <p:blipFill>
          <a:blip r:embed="rId3">
            <a:extLst/>
          </a:blip>
          <a:stretch>
            <a:fillRect/>
          </a:stretch>
        </p:blipFill>
        <p:spPr>
          <a:xfrm>
            <a:off x="6781800" y="1752600"/>
            <a:ext cx="1154113" cy="1371600"/>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70" name="Shape 70"/><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Firewalls</a:t></a:r></a:p></p:txBody></p:sp><p:sp><p:nvSpPr><p:cNvPr id="71" name="Shape 71"/><p:cNvSpPr/><p:nvPr><p:ph type="body" idx="4294967295"/></p:nvPr></p:nvSpPr><p:spPr><a:xfrm><a:off x="457200" y="1600200"/><a:ext cx="7620000" cy="4800600"/></a:xfrm><a:prstGeom prst="rect"><a:avLst/></a:prstGeom></p:spPr><p:txBody><a:bodyPr><a:normAutofit fontScale="100000" lnSpcReduction="0"/></a:bodyPr><a:lstStyle/><a:p><a:pPr rtl="0"><a:spcBef><a:spcPts val="400"/></a:spcBef><a:defRPr sz="2000"><a:latin typeface="Arial"/><a:ea typeface="Arial"/><a:cs typeface="Arial"/><a:sym typeface="Arial"/></a:defRPr></a:pPr><a:r><a:t>Basic </a:t></a:r><a:r><a:rPr b="1" u="sng"/><a:t>problem</a:t></a:r><a:r><a:t>:</a:t></a:r></a:p><a:p><a:pPr lvl="1" marL="639762" indent="-228600" rtl="0"><a:spcBef><a:spcPts val="0"/></a:spcBef><a:buClr><a:schemeClr val="accent2"/></a:buClr><a:defRPr sz="1800"><a:latin typeface="Arial"/><a:ea typeface="Arial"/><a:cs typeface="Arial"/><a:sym typeface="Arial"/></a:defRPr></a:pPr><a:r><a:t>many network applications and protocols have security problems that are fixed over time</a:t></a:r></a:p><a:p><a:pPr lvl="2" marL="1004887" indent="-228600" rtl="0"><a:spcBef><a:spcPts val="0"/></a:spcBef><a:buClr><a:srgbClr val="D2CB6C"/></a:buClr><a:defRPr sz="1600"><a:latin typeface="Arial"/><a:ea typeface="Arial"/><a:cs typeface="Arial"/><a:sym typeface="Arial"/></a:defRPr></a:pPr><a:r><a:t>Difficult for users to keep up with changes and keep host secure</a:t></a:r></a:p><a:p><a:pPr rtl="0"><a:spcBef><a:spcPts val="400"/></a:spcBef><a:defRPr b="1" sz="2000" u="sng"><a:latin typeface="Arial"/><a:ea typeface="Arial"/><a:cs typeface="Arial"/><a:sym typeface="Arial"/></a:defRPr></a:pPr><a:r><a:t>Solution</a:t></a:r></a:p><a:p><a:pPr lvl="2" marL="1004887" indent="-228600" rtl="0"><a:spcBef><a:spcPts val="0"/></a:spcBef><a:buClr><a:srgbClr val="D2CB6C"/></a:buClr><a:defRPr sz="1600"><a:latin typeface="Arial"/><a:ea typeface="Arial"/><a:cs typeface="Arial"/><a:sym typeface="Arial"/></a:defRPr></a:pPr><a:r><a:t>Administrators limit access to end hosts by using a firewall</a:t></a:r></a:p><a:p><a:pPr lvl="2" marL="1004887" indent="-228600" rtl="0"><a:spcBef><a:spcPts val="0"/></a:spcBef><a:buClr><a:srgbClr val="D2CB6C"/></a:buClr><a:defRPr sz="1600"><a:latin typeface="Arial"/><a:ea typeface="Arial"/><a:cs typeface="Arial"/><a:sym typeface="Arial"/></a:defRPr></a:pPr><a:r><a:t>Firewall is kept up-to-date by administrators</a:t></a:r></a:p><a:p><a:pPr rtl="0"><a:spcBef><a:spcPts val="400"/></a:spcBef><a:defRPr sz="2000"><a:latin typeface="Arial"/><a:ea typeface="Arial"/><a:cs typeface="Arial"/><a:sym typeface="Arial"/></a:defRPr></a:pPr><a:r><a:t>A firewall is like a castle with a drawbridge</a:t></a:r></a:p><a:p><a:pPr lvl="1" marL="639762" indent="-228600" rtl="0"><a:spcBef><a:spcPts val="0"/></a:spcBef><a:buClr><a:schemeClr val="accent2"/></a:buClr><a:defRPr sz="1800"><a:latin typeface="Arial"/><a:ea typeface="Arial"/><a:cs typeface="Arial"/><a:sym typeface="Arial"/></a:defRPr></a:pPr><a:r><a:t>Only one point of access into the network</a:t></a:r></a:p><a:p><a:pPr lvl="2" marL="1004887" indent="-228600" rtl="0"><a:spcBef><a:spcPts val="0"/></a:spcBef><a:buClr><a:srgbClr val="D2CB6C"/></a:buClr><a:defRPr sz="1600"><a:latin typeface="Arial"/><a:ea typeface="Arial"/><a:cs typeface="Arial"/><a:sym typeface="Arial"/></a:defRPr></a:pPr><a:r><a:t>This can be good or bad</a:t></a:r></a:p><a:p><a:pPr rtl="0"><a:spcBef><a:spcPts val="400"/></a:spcBef><a:defRPr sz="2000"><a:latin typeface="Arial"/><a:ea typeface="Arial"/><a:cs typeface="Arial"/><a:sym typeface="Arial"/></a:defRPr></a:pPr><a:r><a:t>Can be hardware or software</a:t></a:r></a:p><a:p><a:pPr lvl="1" marL="639762" indent="-228600" rtl="0"><a:spcBef><a:spcPts val="0"/></a:spcBef><a:buClr><a:schemeClr val="accent2"/></a:buClr><a:defRPr sz="1800"><a:latin typeface="Arial"/><a:ea typeface="Arial"/><a:cs typeface="Arial"/><a:sym typeface="Arial"/></a:defRPr></a:pPr><a:r><a:t>Ex. Some routers come with firewall functionality</a:t></a:r></a:p><a:p><a:pPr lvl="1" marL="639762" indent="-228600" rtl="0"><a:spcBef><a:spcPts val="0"/></a:spcBef><a:buClr><a:schemeClr val="accent2"/></a:buClr><a:defRPr sz="1800"><a:latin typeface="Arial"/><a:ea typeface="Arial"/><a:cs typeface="Arial"/><a:sym typeface="Arial"/></a:defRPr></a:pPr><a:r><a:t>ipfw, ipchains, pf on Unix systems, Windows XP and Mac OS X have built in firewalls</a:t></a:r></a:p></p:txBody></p:sp><p:sp><p:nvSpPr><p:cNvPr id="72" name="Shape 72"/><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73" name="image.jpeg" descr="firewall.jpg                                                   00093991&#10;Ridiculous                     B74677AA:"/><p:cNvPicPr><a:picLocks noChangeAspect="1"/></p:cNvPicPr><p:nvPr/></p:nvPicPr><p:blipFill><a:blip r:embed="rId2"><a:extLst/></a:blip><a:stretch><a:fillRect/></a:stretch></p:blipFill><p:spPr><a:xfrm><a:off x="7543800" y="152400"/><a:ext cx="1422400" cy="1422400"/></a:xfrm><a:prstGeom prst="rect"><a:avLst/></a:prstGeom><a:ln w="12700"><a:miter lim="400000"/></a:ln></p:spPr></p:pic></p:spTree></p:cSld><p:clrMapOvr><a:masterClrMapping/></p:clrMapOvr><p:transition xmlns:p14="http://schemas.microsoft.com/office/powerpoint/2010/main" spd="med" advClick="1"/></p:sld>

</file>

<file path=ppt/slides/slide11.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75" name="Shape 75"/><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Firewalls</a:t></a:r></a:p></p:txBody></p:sp><p:sp><p:nvSpPr><p:cNvPr id="76" name="Shape 76"/><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77" name="image.jpeg" descr="firewall.jpg                                                   00093991&#10;Ridiculous                     B74677AA:"/><p:cNvPicPr><a:picLocks noChangeAspect="1"/></p:cNvPicPr><p:nvPr/></p:nvPicPr><p:blipFill><a:blip r:embed="rId2"><a:extLst/></a:blip><a:stretch><a:fillRect/></a:stretch></p:blipFill><p:spPr><a:xfrm><a:off x="7543800" y="152400"/><a:ext cx="1422400" cy="1422400"/></a:xfrm><a:prstGeom prst="rect"><a:avLst/></a:prstGeom><a:ln w="12700"><a:miter lim="400000"/></a:ln></p:spPr></p:pic><p:grpSp><p:nvGrpSpPr><p:cNvPr id="114" name="Group 114"/><p:cNvGrpSpPr/><p:nvPr/></p:nvGrpSpPr><p:grpSpPr><a:xfrm><a:off x="592137" y="1447800"/><a:ext cx="7924801" cy="4640263"/><a:chOff x="0" y="0"/><a:chExt cx="7924800" cy="4640262"/></a:xfrm></p:grpSpPr><p:sp><p:nvSpPr><p:cNvPr id="78" name="Shape 78"/><p:cNvSpPr/><p:nvPr/></p:nvSpPr><p:spPr><a:xfrm><a:off x="0" y="0"/><a:ext cx="7924800" cy="4640263"/></a:xfrm><a:prstGeom prst="rect"><a:avLst/></a:prstGeom><a:solidFill><a:srgbClr val="FFFFFF"/></a:solidFill><a:ln w="9525" cap="flat"><a:solidFill><a:srgbClr val="2F2B20"/></a:solidFill><a:prstDash val="solid"/><a:round/></a:ln><a:effectLst><a:outerShdw sx="100000" sy="100000" kx="0" ky="0" algn="b" rotWithShape="0" blurRad="63500" dist="107763" dir="2700000"><a:srgbClr val="DFDCB7"><a:alpha val="74996"/></a:srgbClr></a:outerShdw></a:effectLst></p:spPr><p:txBody><a:bodyPr wrap="square" lIns="45719" tIns="45719" rIns="45719" bIns="45719" numCol="1" anchor="ctr"><a:noAutofit/></a:bodyPr><a:lstStyle/><a:p><a:pPr><a:defRPr sz="1800"/></a:pPr></a:p></p:txBody></p:sp><p:grpSp><p:nvGrpSpPr><p:cNvPr id="85" name="Group 85"/><p:cNvGrpSpPr/><p:nvPr/></p:nvGrpSpPr><p:grpSpPr><a:xfrm><a:off x="6037262" y="3200400"/><a:ext cx="1693863" cy="1209675"/><a:chOff x="0" y="0"/><a:chExt cx="1693862" cy="1209674"/></a:xfrm></p:grpSpPr><p:sp><p:nvSpPr><p:cNvPr id="79" name="Shape 79"/><p:cNvSpPr/><p:nvPr/></p:nvSpPr><p:spPr><a:xfrm><a:off x="-1" y="364162"/><a:ext cx="967923" cy="727066"/></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sp><p:nvSpPr><p:cNvPr id="80" name="Shape 80"/><p:cNvSpPr/><p:nvPr/></p:nvSpPr><p:spPr><a:xfrm><a:off x="60495" y="0"/><a:ext cx="967922" cy="725805"/></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sp><p:nvSpPr><p:cNvPr id="81" name="Shape 81"/><p:cNvSpPr/><p:nvPr/></p:nvSpPr><p:spPr><a:xfrm><a:off x="604950" y="0"/><a:ext cx="967923" cy="725805"/></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sp><p:nvSpPr><p:cNvPr id="82" name="Shape 82"/><p:cNvSpPr/><p:nvPr/></p:nvSpPr><p:spPr><a:xfrm><a:off x="725941" y="181451"/><a:ext cx="967922" cy="727066"/></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sp><p:nvSpPr><p:cNvPr id="83" name="Shape 83"/><p:cNvSpPr/><p:nvPr/></p:nvSpPr><p:spPr><a:xfrm><a:off x="725941" y="423386"/><a:ext cx="967922" cy="725806"/></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sp><p:nvSpPr><p:cNvPr id="84" name="Shape 84"/><p:cNvSpPr/><p:nvPr/></p:nvSpPr><p:spPr><a:xfrm><a:off x="181485" y="483870"/><a:ext cx="967922" cy="725805"/></a:xfrm><a:prstGeom prst="ellipse"><a:avLst/></a:prstGeom><a:solidFill><a:srgbClr val="6666FF"/></a:solidFill><a:ln w="12700" cap="flat"><a:noFill/><a:miter lim="400000"/></a:ln><a:effectLst/></p:spPr><p:txBody><a:bodyPr wrap="square" lIns="45719" tIns="45719" rIns="45719" bIns="45719" numCol="1" anchor="ctr"><a:noAutofit/></a:bodyPr><a:lstStyle/><a:p><a:pPr><a:defRPr sz="1800"/></a:pPr></a:p></p:txBody></p:sp></p:grpSp><p:sp><p:nvSpPr><p:cNvPr id="86" name="Shape 86"/><p:cNvSpPr/><p:nvPr/></p:nvSpPr><p:spPr><a:xfrm><a:off x="6189662" y="3581400"/><a:ext cx="1310021" cy="486207"/></a:xfrm><a:prstGeom prst="rect"><a:avLst/></a:prstGeom><a:noFill/><a:ln w="12700" cap="flat"><a:noFill/><a:miter lim="400000"/></a:ln><a:effectLst/><a:extLst><a:ext uri="{C572A759-6A51-4108-AA02-DFA0A04FC94B}"><ma14:wrappingTextBoxFlag val="1" xmlns:ma14="http://schemas.microsoft.com/office/mac/drawingml/2011/main"/></a:ext></a:extLst></p:spPr><p:txBody><a:bodyPr wrap="none" lIns="45719" tIns="45719" rIns="45719" bIns="45719" numCol="1" anchor="t"><a:spAutoFit/></a:bodyPr><a:lstStyle><a:lvl1pPr><a:defRPr sz="2800"><a:solidFill><a:srgbClr val="000000"/></a:solidFill><a:latin typeface="Arial"/><a:ea typeface="Arial"/><a:cs typeface="Arial"/><a:sym typeface="Arial"/></a:defRPr></a:lvl1pPr></a:lstStyle><a:p><a:pPr/><a:r><a:t>Intranet</a:t></a:r></a:p></p:txBody></p:sp><p:sp><p:nvSpPr><p:cNvPr id="87" name="Shape 87"/><p:cNvSpPr/><p:nvPr/></p:nvSpPr><p:spPr><a:xfrm><a:off x="3463925" y="762000"/><a:ext cx="984409" cy="548045"/></a:xfrm><a:prstGeom prst="rect"><a:avLst/></a:prstGeom><a:noFill/><a:ln w="12700" cap="flat"><a:noFill/><a:miter lim="400000"/></a:ln><a:effectLst/><a:extLst><a:ext uri="{C572A759-6A51-4108-AA02-DFA0A04FC94B}"><ma14:wrappingTextBoxFlag val="1" xmlns:ma14="http://schemas.microsoft.com/office/mac/drawingml/2011/main"/></a:ext></a:extLst></p:spPr><p:txBody><a:bodyPr wrap="none" lIns="45719" tIns="45719" rIns="45719" bIns="45719" numCol="1" anchor="t"><a:spAutoFit/></a:bodyPr><a:lstStyle><a:lvl1pPr><a:defRPr sz="3200"><a:solidFill><a:srgbClr val="000000"/></a:solidFill><a:latin typeface="Arial"/><a:ea typeface="Arial"/><a:cs typeface="Arial"/><a:sym typeface="Arial"/></a:defRPr></a:lvl1pPr></a:lstStyle><a:p><a:pPr/><a:r><a:t>DMZ</a:t></a:r></a:p></p:txBody></p:sp><p:grpSp><p:nvGrpSpPr><p:cNvPr id="94" name="Group 94"/><p:cNvGrpSpPr/><p:nvPr/></p:nvGrpSpPr><p:grpSpPr><a:xfrm><a:off x="152399" y="228599"/><a:ext cx="1998664" cy="1427164"/><a:chOff x="0" y="0"/><a:chExt cx="1998662" cy="1427162"/></a:xfrm></p:grpSpPr><p:sp><p:nvSpPr><p:cNvPr id="88" name="Shape 88"/><p:cNvSpPr/><p:nvPr/></p:nvSpPr><p:spPr><a:xfrm><a:off x="-1" y="428148"/><a:ext cx="1142094" cy="856299"/></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sp><p:nvSpPr><p:cNvPr id="89" name="Shape 89"/><p:cNvSpPr/><p:nvPr/></p:nvSpPr><p:spPr><a:xfrm><a:off x="71380" y="-1"/><a:ext cx="1142094" cy="856299"/></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sp><p:nvSpPr><p:cNvPr id="90" name="Shape 90"/><p:cNvSpPr/><p:nvPr/></p:nvSpPr><p:spPr><a:xfrm><a:off x="713808" y="-1"/><a:ext cx="1142093" cy="856299"/></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sp><p:nvSpPr><p:cNvPr id="91" name="Shape 91"/><p:cNvSpPr/><p:nvPr/></p:nvSpPr><p:spPr><a:xfrm><a:off x="856569" y="214074"/><a:ext cx="1142094" cy="856298"/></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sp><p:nvSpPr><p:cNvPr id="92" name="Shape 92"/><p:cNvSpPr/><p:nvPr/></p:nvSpPr><p:spPr><a:xfrm><a:off x="856569" y="499506"/><a:ext cx="1142094" cy="856299"/></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sp><p:nvSpPr><p:cNvPr id="93" name="Shape 93"/><p:cNvSpPr/><p:nvPr/></p:nvSpPr><p:spPr><a:xfrm><a:off x="214142" y="570864"/><a:ext cx="1142094" cy="856299"/></a:xfrm><a:prstGeom prst="ellipse"><a:avLst/></a:prstGeom><a:solidFill><a:srgbClr val="DFDCB7"/></a:solidFill><a:ln w="12700" cap="flat"><a:noFill/><a:miter lim="400000"/></a:ln><a:effectLst/></p:spPr><p:txBody><a:bodyPr wrap="square" lIns="45719" tIns="45719" rIns="45719" bIns="45719" numCol="1" anchor="ctr"><a:noAutofit/></a:bodyPr><a:lstStyle/><a:p><a:pPr><a:defRPr sz="1800"/></a:pPr></a:p></p:txBody></p:sp></p:grpSp><p:sp><p:nvSpPr><p:cNvPr id="95" name="Shape 95"/><p:cNvSpPr/><p:nvPr/></p:nvSpPr><p:spPr><a:xfrm><a:off x="457200" y="688975"/><a:ext cx="1310020" cy="486207"/></a:xfrm><a:prstGeom prst="rect"><a:avLst/></a:prstGeom><a:noFill/><a:ln w="12700" cap="flat"><a:noFill/><a:miter lim="400000"/></a:ln><a:effectLst/><a:extLst><a:ext uri="{C572A759-6A51-4108-AA02-DFA0A04FC94B}"><ma14:wrappingTextBoxFlag val="1" xmlns:ma14="http://schemas.microsoft.com/office/mac/drawingml/2011/main"/></a:ext></a:extLst></p:spPr><p:txBody><a:bodyPr wrap="none" lIns="45719" tIns="45719" rIns="45719" bIns="45719" numCol="1" anchor="t"><a:spAutoFit/></a:bodyPr><a:lstStyle><a:lvl1pPr><a:defRPr sz="2800"><a:solidFill><a:srgbClr val="000000"/></a:solidFill><a:latin typeface="Arial"/><a:ea typeface="Arial"/><a:cs typeface="Arial"/><a:sym typeface="Arial"/></a:defRPr></a:lvl1pPr></a:lstStyle><a:p><a:pPr/><a:r><a:t>Internet</a:t></a:r></a:p></p:txBody></p:sp><p:sp><p:nvSpPr><p:cNvPr id="96" name="Shape 96"/><p:cNvSpPr/><p:nvPr/></p:nvSpPr><p:spPr><a:xfrm flipV="1"><a:off x="2549524" y="2490787"/><a:ext cx="3048002" cy="23813"/></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97" name="Shape 97"/><p:cNvSpPr/><p:nvPr/></p:nvSpPr><p:spPr><a:xfrm><a:off x="3103562" y="2514600"/><a:ext cx="1588" cy="557213"/></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98" name="Shape 98"/><p:cNvSpPr/><p:nvPr/></p:nvSpPr><p:spPr><a:xfrm><a:off x="4108449" y="2514600"/><a:ext cx="1589" cy="557213"/></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99" name="Shape 99"/><p:cNvSpPr/><p:nvPr/></p:nvSpPr><p:spPr><a:xfrm><a:off x="5122862" y="2514600"/><a:ext cx="1588" cy="557213"/></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100" name="Shape 100"/><p:cNvSpPr/><p:nvPr/></p:nvSpPr><p:spPr><a:xfrm flipH="1"><a:off x="1084262" y="1676400"/><a:ext cx="1" cy="838200"/></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101" name="Shape 101"/><p:cNvSpPr/><p:nvPr/></p:nvSpPr><p:spPr><a:xfrm><a:off x="1084262" y="2514599"/><a:ext cx="1192214" cy="1589"/></a:xfrm><a:prstGeom prst="line"><a:avLst/></a:prstGeom><a:noFill/><a:ln w="9525" cap="flat"><a:solidFill><a:srgbClr val="2F2B20"/></a:solidFill><a:prstDash val="solid"/><a:round/></a:ln><a:effectLst/></p:spPr><p:txBody><a:bodyPr wrap="square" lIns="45719" tIns="45719" rIns="45719" bIns="45719" numCol="1" anchor="t"><a:noAutofit/></a:bodyPr><a:lstStyle/><a:p><a:pPr/></a:p></p:txBody></p:sp><p:grpSp><p:nvGrpSpPr><p:cNvPr id="104" name="Group 104" descr="Shingle"/><p:cNvGrpSpPr/><p:nvPr/></p:nvGrpSpPr><p:grpSpPr><a:xfrm><a:off x="1919561" y="1676400"/><a:ext cx="891628" cy="1785938"/><a:chOff x="0" y="0"/><a:chExt cx="891626" cy="1785937"/></a:xfrm></p:grpSpPr><p:sp><p:nvSpPr><p:cNvPr id="102" name="Shape 102"/><p:cNvSpPr/><p:nvPr/></p:nvSpPr><p:spPr><a:xfrm><a:off x="231500" y="0"/><a:ext cx="428626" cy="1785938"/></a:xfrm><a:prstGeom prst="rect"><a:avLst/></a:prstGeom><a:blipFill rotWithShape="1"><a:blip r:embed="rId3"/><a:srcRect l="0" t="0" r="0" b="0"/><a:tile tx="0" ty="0" sx="100000" sy="100000" flip="none" algn="tl"/></a:blipFill><a:ln w="9525" cap="flat"><a:solidFill><a:srgbClr val="339966"/></a:solidFill><a:prstDash val="solid"/><a:round/></a:ln><a:effectLst/></p:spPr><p:txBody><a:bodyPr wrap="square" lIns="45719" tIns="45719" rIns="45719" bIns="45719" numCol="1" anchor="ctr"><a:noAutofit/></a:bodyPr><a:lstStyle/><a:p><a:pPr algn="ctr"><a:defRPr sz="1800"><a:solidFill><a:srgbClr val="000000"/></a:solidFill><a:latin typeface="Arial"/><a:ea typeface="Arial"/><a:cs typeface="Arial"/><a:sym typeface="Arial"/></a:defRPr></a:pPr></a:p></p:txBody></p:sp><p:sp><p:nvSpPr><p:cNvPr id="103" name="Shape 103"/><p:cNvSpPr/><p:nvPr/></p:nvSpPr><p:spPr><a:xfrm><a:off x="0" y="717638"/><a:ext cx="891627" cy="350662"/></a:xfrm><a:prstGeom prst="rect"><a:avLst/></a:prstGeom><a:noFill/><a:ln w="12700" cap="flat"><a:noFill/><a:miter lim="400000"/></a:ln><a:effectLst/><a:extLst><a:ext uri="{C572A759-6A51-4108-AA02-DFA0A04FC94B}"><ma14:wrappingTextBoxFlag val="1" xmlns:ma14="http://schemas.microsoft.com/office/mac/drawingml/2011/main"/></a:ext></a:extLst></p:spPr><p:txBody><a:bodyPr wrap="none" lIns="45719" tIns="45719" rIns="45719" bIns="45719" numCol="1" anchor="ctr"><a:spAutoFit/></a:bodyPr><a:lstStyle><a:lvl1pPr algn="ctr"><a:defRPr sz="1800"><a:solidFill><a:srgbClr val="000000"/></a:solidFill><a:latin typeface="Arial"/><a:ea typeface="Arial"/><a:cs typeface="Arial"/><a:sym typeface="Arial"/></a:defRPr></a:lvl1pPr></a:lstStyle><a:p><a:pPr/><a:r><a:t>Firewall</a:t></a:r></a:p></p:txBody></p:sp></p:grpSp><p:grpSp><p:nvGrpSpPr><p:cNvPr id="107" name="Group 107" descr="Shingle"/><p:cNvGrpSpPr/><p:nvPr/></p:nvGrpSpPr><p:grpSpPr><a:xfrm><a:off x="5348561" y="1676400"/><a:ext cx="891628" cy="1785938"/><a:chOff x="0" y="0"/><a:chExt cx="891626" cy="1785937"/></a:xfrm></p:grpSpPr><p:sp><p:nvSpPr><p:cNvPr id="105" name="Shape 105"/><p:cNvSpPr/><p:nvPr/></p:nvSpPr><p:spPr><a:xfrm><a:off x="231500" y="0"/><a:ext cx="428626" cy="1785938"/></a:xfrm><a:prstGeom prst="rect"><a:avLst/></a:prstGeom><a:blipFill rotWithShape="1"><a:blip r:embed="rId3"/><a:srcRect l="0" t="0" r="0" b="0"/><a:tile tx="0" ty="0" sx="100000" sy="100000" flip="none" algn="tl"/></a:blipFill><a:ln w="9525" cap="flat"><a:solidFill><a:srgbClr val="339966"/></a:solidFill><a:prstDash val="solid"/><a:round/></a:ln><a:effectLst/></p:spPr><p:txBody><a:bodyPr wrap="square" lIns="45719" tIns="45719" rIns="45719" bIns="45719" numCol="1" anchor="ctr"><a:noAutofit/></a:bodyPr><a:lstStyle/><a:p><a:pPr algn="ctr"><a:defRPr sz="1800"><a:solidFill><a:srgbClr val="000000"/></a:solidFill><a:latin typeface="Arial"/><a:ea typeface="Arial"/><a:cs typeface="Arial"/><a:sym typeface="Arial"/></a:defRPr></a:pPr></a:p></p:txBody></p:sp><p:sp><p:nvSpPr><p:cNvPr id="106" name="Shape 106"/><p:cNvSpPr/><p:nvPr/></p:nvSpPr><p:spPr><a:xfrm><a:off x="0" y="717638"/><a:ext cx="891627" cy="350662"/></a:xfrm><a:prstGeom prst="rect"><a:avLst/></a:prstGeom><a:noFill/><a:ln w="12700" cap="flat"><a:noFill/><a:miter lim="400000"/></a:ln><a:effectLst/><a:extLst><a:ext uri="{C572A759-6A51-4108-AA02-DFA0A04FC94B}"><ma14:wrappingTextBoxFlag val="1" xmlns:ma14="http://schemas.microsoft.com/office/mac/drawingml/2011/main"/></a:ext></a:extLst></p:spPr><p:txBody><a:bodyPr wrap="none" lIns="45719" tIns="45719" rIns="45719" bIns="45719" numCol="1" anchor="ctr"><a:spAutoFit/></a:bodyPr><a:lstStyle><a:lvl1pPr algn="ctr"><a:defRPr sz="1800"><a:solidFill><a:srgbClr val="000000"/></a:solidFill><a:latin typeface="Arial"/><a:ea typeface="Arial"/><a:cs typeface="Arial"/><a:sym typeface="Arial"/></a:defRPr></a:lvl1pPr></a:lstStyle><a:p><a:pPr/><a:r><a:t>Firewall</a:t></a:r></a:p></p:txBody></p:sp></p:grpSp><p:sp><p:nvSpPr><p:cNvPr id="108" name="Shape 108"/><p:cNvSpPr/><p:nvPr/></p:nvSpPr><p:spPr><a:xfrm><a:off x="6037262" y="2513012"/><a:ext cx="914401" cy="1588"/></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109" name="Shape 109"/><p:cNvSpPr/><p:nvPr/></p:nvSpPr><p:spPr><a:xfrm><a:off x="6951662" y="2514600"/><a:ext cx="1" cy="685800"/></a:xfrm><a:prstGeom prst="line"><a:avLst/></a:prstGeom><a:noFill/><a:ln w="9525" cap="flat"><a:solidFill><a:srgbClr val="2F2B20"/></a:solidFill><a:prstDash val="solid"/><a:round/></a:ln><a:effectLst/></p:spPr><p:txBody><a:bodyPr wrap="square" lIns="45719" tIns="45719" rIns="45719" bIns="45719" numCol="1" anchor="t"><a:noAutofit/></a:bodyPr><a:lstStyle/><a:p><a:pPr/></a:p></p:txBody></p:sp><p:sp><p:nvSpPr><p:cNvPr id="110" name="Shape 110"/><p:cNvSpPr/><p:nvPr/></p:nvSpPr><p:spPr><a:xfrm><a:off x="2798762" y="3071812"/><a:ext cx="571501" cy="357188"/></a:xfrm><a:prstGeom prst="rect"><a:avLst/></a:prstGeom><a:solidFill><a:srgbClr val="849A0A"/></a:solidFill><a:ln w="9525" cap="flat"><a:solidFill><a:srgbClr val="000000"/></a:solidFill><a:prstDash val="solid"/><a:round/></a:ln><a:effectLst/></p:spPr><p:txBody><a:bodyPr wrap="square" lIns="45719" tIns="45719" rIns="45719" bIns="45719" numCol="1" anchor="ctr"><a:noAutofit/></a:bodyPr><a:lstStyle/><a:p><a:pPr><a:defRPr sz="1800"/></a:pPr></a:p></p:txBody></p:sp><p:sp><p:nvSpPr><p:cNvPr id="111" name="Shape 111"/><p:cNvSpPr/><p:nvPr/></p:nvSpPr><p:spPr><a:xfrm><a:off x="3803650" y="3071812"/><a:ext cx="571501" cy="357188"/></a:xfrm><a:prstGeom prst="rect"><a:avLst/></a:prstGeom><a:solidFill><a:srgbClr val="849A0A"/></a:solidFill><a:ln w="9525" cap="flat"><a:solidFill><a:srgbClr val="000000"/></a:solidFill><a:prstDash val="solid"/><a:round/></a:ln><a:effectLst/></p:spPr><p:txBody><a:bodyPr wrap="square" lIns="45719" tIns="45719" rIns="45719" bIns="45719" numCol="1" anchor="ctr"><a:noAutofit/></a:bodyPr><a:lstStyle/><a:p><a:pPr><a:defRPr sz="1800"/></a:pPr></a:p></p:txBody></p:sp><p:sp><p:nvSpPr><p:cNvPr id="112" name="Shape 112"/><p:cNvSpPr/><p:nvPr/></p:nvSpPr><p:spPr><a:xfrm><a:off x="4818062" y="3071812"/><a:ext cx="571501" cy="357188"/></a:xfrm><a:prstGeom prst="rect"><a:avLst/></a:prstGeom><a:solidFill><a:srgbClr val="849A0A"/></a:solidFill><a:ln w="9525" cap="flat"><a:solidFill><a:srgbClr val="000000"/></a:solidFill><a:prstDash val="solid"/><a:round/></a:ln><a:effectLst/></p:spPr><p:txBody><a:bodyPr wrap="square" lIns="45719" tIns="45719" rIns="45719" bIns="45719" numCol="1" anchor="ctr"><a:noAutofit/></a:bodyPr><a:lstStyle/><a:p><a:pPr><a:defRPr sz="1800"/></a:pPr></a:p></p:txBody></p:sp><p:sp><p:nvSpPr><p:cNvPr id="113" name="Shape 113"/><p:cNvSpPr/><p:nvPr/></p:nvSpPr><p:spPr><a:xfrm><a:off x="2854325" y="1295400"/><a:ext cx="2498726" cy="959431"/></a:xfrm><a:prstGeom prst="rect"><a:avLst/></a:prstGeom><a:noFill/><a:ln w="12700" cap="flat"><a:noFill/><a:miter lim="400000"/></a:ln><a:effectLst/><a:extLst><a:ext uri="{C572A759-6A51-4108-AA02-DFA0A04FC94B}"><ma14:wrappingTextBoxFlag val="1" xmlns:ma14="http://schemas.microsoft.com/office/mac/drawingml/2011/main"/></a:ext></a:extLst></p:spPr><p:txBody><a:bodyPr wrap="square" lIns="45719" tIns="45719" rIns="45719" bIns="45719" numCol="1" anchor="t"><a:spAutoFit/></a:bodyPr><a:lstStyle><a:lvl1pPr><a:defRPr i="1" sz="2000"><a:solidFill><a:srgbClr val="000000"/></a:solidFill><a:latin typeface="Arial"/><a:ea typeface="Arial"/><a:cs typeface="Arial"/><a:sym typeface="Arial"/></a:defRPr></a:lvl1pPr></a:lstStyle><a:p><a:pPr/><a:r><a:t>Web server, email server, web proxy, etc</a:t></a:r></a:p></p:txBody></p:sp></p:grpSp></p:spTree></p:cSld><p:clrMapOvr><a:masterClrMapping/></p:clrMapOvr><p:transition xmlns:p14="http://schemas.microsoft.com/office/powerpoint/2010/main" spd="med" advClick="1"/></p:sld>

</file>

<file path=ppt/slides/slide12.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116" name="Shape 116"/><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Intrusion Detection</a:t></a:r></a:p></p:txBody></p:sp><p:sp><p:nvSpPr><p:cNvPr id="117" name="Shape 117"/><p:cNvSpPr/><p:nvPr><p:ph type="body" idx="4294967295"/></p:nvPr></p:nvSpPr><p:spPr><a:xfrm><a:off x="457200" y="1600200"/><a:ext cx="7620000" cy="4800600"/></a:xfrm><a:prstGeom prst="rect"><a:avLst/></a:prstGeom></p:spPr><p:txBody><a:bodyPr><a:normAutofit fontScale="100000" lnSpcReduction="0"/></a:bodyPr><a:lstStyle/><a:p><a:pPr rtl="0"><a:defRPr><a:latin typeface="Arial"/><a:ea typeface="Arial"/><a:cs typeface="Arial"/><a:sym typeface="Arial"/></a:defRPr></a:pPr><a:r><a:t>Used to monitor for </a:t></a:r><a:r><a:t>“</a:t></a:r><a:r><a:t>suspicious activity</a:t></a:r><a:r><a:t>”</a:t></a:r><a:r><a:t> on a network</a:t></a:r></a:p><a:p><a:pPr lvl="1" marL="639762" indent="-228600" rtl="0"><a:spcBef><a:spcPts val="0"/></a:spcBef><a:buClr><a:schemeClr val="accent2"/></a:buClr><a:defRPr sz="2000"><a:latin typeface="Arial"/><a:ea typeface="Arial"/><a:cs typeface="Arial"/><a:sym typeface="Arial"/></a:defRPr></a:pPr><a:r><a:t>Can protect against known software exploits, like buffer overflows</a:t></a:r></a:p><a:p><a:pPr rtl="0"><a:defRPr><a:latin typeface="Arial"/><a:ea typeface="Arial"/><a:cs typeface="Arial"/><a:sym typeface="Arial"/></a:defRPr></a:pPr><a:r><a:t>Open Source IDS: Snort, www.snort.org</a:t></a:r></a:p></p:txBody></p:sp><p:sp><p:nvSpPr><p:cNvPr id="118" name="Shape 118"/><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119" name="image.png" descr="crosshairs.GIF                                                 00093991&#10;Ridiculous                     B74677AA:"/><p:cNvPicPr><a:picLocks noChangeAspect="1"/></p:cNvPicPr><p:nvPr/></p:nvPicPr><p:blipFill><a:blip r:embed="rId2"><a:extLst/></a:blip><a:stretch><a:fillRect/></a:stretch></p:blipFill><p:spPr><a:xfrm><a:off x="7543800" y="152400"/><a:ext cx="1417638" cy="1417638"/></a:xfrm><a:prstGeom prst="rect"><a:avLst/></a:prstGeom><a:ln w="12700"><a:miter lim="400000"/></a:ln></p:spPr></p:pic></p:spTree></p:cSld><p:clrMapOvr><a:masterClrMapping/></p:clrMapOvr><p:transition xmlns:p14="http://schemas.microsoft.com/office/powerpoint/2010/main" spd="med" advClick="1"/></p:sld>

</file>

<file path=ppt/slides/slide13.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121" name="Shape 121"/><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Dictionary Attack</a:t></a:r></a:p></p:txBody></p:sp><p:sp><p:nvSpPr><p:cNvPr id="122" name="Shape 122"/><p:cNvSpPr/><p:nvPr><p:ph type="body" idx="4294967295"/></p:nvPr></p:nvSpPr><p:spPr><a:xfrm><a:off x="457200" y="1600200"/><a:ext cx="7620000" cy="4800600"/></a:xfrm><a:prstGeom prst="rect"><a:avLst/></a:prstGeom></p:spPr><p:txBody><a:bodyPr><a:normAutofit fontScale="100000" lnSpcReduction="0"/></a:bodyPr><a:lstStyle/><a:p><a:pPr rtl="0"><a:defRPr sz="2400"><a:latin typeface="Arial"/><a:ea typeface="Arial"/><a:cs typeface="Arial"/><a:sym typeface="Arial"/></a:defRPr></a:pPr><a:r><a:t>We </a:t></a:r><a:r><a:rPr sz="2000"/><a:t>can run a dictionary attack on the passwords</a:t></a:r><a:endParaRPr sz="2000"/></a:p><a:p><a:pPr lvl="1" marL="639762" indent="-228600" rtl="0"><a:spcBef><a:spcPts val="0"/></a:spcBef><a:buClr><a:schemeClr val="accent2"/></a:buClr><a:defRPr sz="1800"><a:latin typeface="Arial"/><a:ea typeface="Arial"/><a:cs typeface="Arial"/><a:sym typeface="Arial"/></a:defRPr></a:pPr><a:r><a:t>The passwords in /etc/passwd are encrypted with the crypt(3) function (one-way hash)</a:t></a:r></a:p><a:p><a:pPr lvl="1" marL="639762" indent="-228600" rtl="0"><a:spcBef><a:spcPts val="0"/></a:spcBef><a:buClr><a:schemeClr val="accent2"/></a:buClr><a:defRPr sz="1800"><a:latin typeface="Arial"/><a:ea typeface="Arial"/><a:cs typeface="Arial"/><a:sym typeface="Arial"/></a:defRPr></a:pPr><a:r><a:t>Can take a dictionary of words, crypt() them all, and compare with the hashed passwords</a:t></a:r></a:p><a:p><a:pPr lvl="1" marL="639762" indent="-228600" rtl="0"><a:spcBef><a:spcPts val="0"/></a:spcBef><a:buClr><a:schemeClr val="accent2"/></a:buClr><a:defRPr sz="1800"><a:latin typeface="Arial"/><a:ea typeface="Arial"/><a:cs typeface="Arial"/><a:sym typeface="Arial"/></a:defRPr></a:pPr></a:p><a:p><a:pPr rtl="0"><a:spcBef><a:spcPts val="400"/></a:spcBef><a:defRPr sz="2000"><a:latin typeface="Arial"/><a:ea typeface="Arial"/><a:cs typeface="Arial"/><a:sym typeface="Arial"/></a:defRPr></a:pPr><a:r><a:t>This is why your passwords should be meaningless random junk!</a:t></a:r></a:p><a:p><a:pPr lvl="1" marL="639762" indent="-228600" rtl="0"><a:spcBef><a:spcPts val="0"/></a:spcBef><a:buClr><a:schemeClr val="accent2"/></a:buClr><a:defRPr sz="1800"><a:latin typeface="Arial"/><a:ea typeface="Arial"/><a:cs typeface="Arial"/><a:sym typeface="Arial"/></a:defRPr></a:pPr><a:r><a:t>For example, </a:t></a:r><a:r><a:t>“</a:t></a:r><a:r><a:t>sdfo839f</a:t></a:r><a:r><a:t>”</a:t></a:r><a:r><a:t> is a good password</a:t></a:r></a:p><a:p><a:pPr lvl="2" marL="1004887" indent="-228600" rtl="0"><a:spcBef><a:spcPts val="0"/></a:spcBef><a:buClr><a:srgbClr val="D2CB6C"/></a:buClr><a:defRPr sz="1600"><a:latin typeface="Arial"/><a:ea typeface="Arial"/><a:cs typeface="Arial"/><a:sym typeface="Arial"/></a:defRPr></a:pPr><a:r><a:t>That is not my andrew password</a:t></a:r></a:p></p:txBody></p:sp><p:sp><p:nvSpPr><p:cNvPr id="123" name="Shape 123"/><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124" name="image.jpeg" descr="dictionary.jpg                                                 00093991&#10;Ridiculous                     B74677AA:"/><p:cNvPicPr><a:picLocks noChangeAspect="1"/></p:cNvPicPr><p:nvPr/></p:nvPicPr><p:blipFill><a:blip r:embed="rId2"><a:extLst/></a:blip><a:stretch><a:fillRect/></a:stretch></p:blipFill><p:spPr><a:xfrm><a:off x="7467600" y="152400"/><a:ext cx="1487488" cy="1465263"/></a:xfrm><a:prstGeom prst="rect"><a:avLst/></a:prstGeom><a:ln w="12700"><a:miter lim="400000"/></a:ln></p:spPr></p:pic></p:spTree></p:cSld><p:clrMapOvr><a:masterClrMapping/></p:clrMapOvr><p:transition xmlns:p14="http://schemas.microsoft.com/office/powerpoint/2010/main" spd="med" advClick="1"/></p:sld>

</file>

<file path=ppt/slides/slide14.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126" name="Shape 126"/><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Denial of Service</a:t></a:r></a:p></p:txBody></p:sp><p:sp><p:nvSpPr><p:cNvPr id="127" name="Shape 127"/><p:cNvSpPr/><p:nvPr><p:ph type="body" idx="4294967295"/></p:nvPr></p:nvSpPr><p:spPr><a:xfrm><a:off x="457200" y="1600200"/><a:ext cx="7620000" cy="4800600"/></a:xfrm><a:prstGeom prst="rect"><a:avLst/></a:prstGeom></p:spPr><p:txBody><a:bodyPr><a:normAutofit fontScale="100000" lnSpcReduction="0"/></a:bodyPr><a:lstStyle/><a:p><a:pPr rtl="0"><a:defRPr><a:latin typeface="Arial"/><a:ea typeface="Arial"/><a:cs typeface="Arial"/><a:sym typeface="Arial"/></a:defRPr></a:pPr><a:r><a:t>Purpose: Make a network service unusable, usually by overloading the server or network</a:t></a:r></a:p><a:p><a:pPr rtl="0"><a:defRPr><a:latin typeface="Arial"/><a:ea typeface="Arial"/><a:cs typeface="Arial"/><a:sym typeface="Arial"/></a:defRPr></a:pPr></a:p><a:p><a:pPr rtl="0"><a:defRPr><a:latin typeface="Arial"/><a:ea typeface="Arial"/><a:cs typeface="Arial"/><a:sym typeface="Arial"/></a:defRPr></a:pPr><a:r><a:t>Many different kinds of DoS attacks</a:t></a:r></a:p><a:p><a:pPr lvl="1" marL="639762" indent="-228600" rtl="0"><a:spcBef><a:spcPts val="0"/></a:spcBef><a:buClr><a:schemeClr val="accent2"/></a:buClr><a:defRPr sz="2000"><a:latin typeface="Arial"/><a:ea typeface="Arial"/><a:cs typeface="Arial"/><a:sym typeface="Arial"/></a:defRPr></a:pPr><a:r><a:t>SYN flooding</a:t></a:r></a:p><a:p><a:pPr lvl="1" marL="639762" indent="-228600" rtl="0"><a:spcBef><a:spcPts val="0"/></a:spcBef><a:buClr><a:schemeClr val="accent2"/></a:buClr><a:defRPr sz="2000"><a:latin typeface="Arial"/><a:ea typeface="Arial"/><a:cs typeface="Arial"/><a:sym typeface="Arial"/></a:defRPr></a:pPr><a:r><a:t>SMURF</a:t></a:r></a:p><a:p><a:pPr lvl="1" marL="639762" indent="-228600" rtl="0"><a:spcBef><a:spcPts val="0"/></a:spcBef><a:buClr><a:schemeClr val="accent2"/></a:buClr><a:defRPr sz="2000"><a:latin typeface="Arial"/><a:ea typeface="Arial"/><a:cs typeface="Arial"/><a:sym typeface="Arial"/></a:defRPr></a:pPr><a:r><a:t>Distributed attacks</a:t></a:r></a:p></p:txBody></p:sp><p:sp><p:nvSpPr><p:cNvPr id="128" name="Shape 128"/><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129" name="image.png" descr="ostr.png                                                       00093991&#10;Ridiculous                     B74677AA:"/><p:cNvPicPr><a:picLocks noChangeAspect="1"/></p:cNvPicPr><p:nvPr/></p:nvPicPr><p:blipFill><a:blip r:embed="rId2"><a:extLst/></a:blip><a:stretch><a:fillRect/></a:stretch></p:blipFill><p:spPr><a:xfrm><a:off x="7783512" y="152400"/><a:ext cx="1212851" cy="1600200"/></a:xfrm><a:prstGeom prst="rect"><a:avLst/></a:prstGeom><a:ln w="12700"><a:miter lim="400000"/></a:ln></p:spPr></p:pic></p:spTree></p:cSld><p:clrMapOvr><a:masterClrMapping/></p:clrMapOvr><p:transition xmlns:p14="http://schemas.microsoft.com/office/powerpoint/2010/main" spd="med" advClick="1"/></p:sld>

</file>

<file path=ppt/slides/slide15.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131" name="Shape 131"/><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Denial of Service</a:t></a:r></a:p></p:txBody></p:sp><p:sp><p:nvSpPr><p:cNvPr id="132" name="Shape 132"/><p:cNvSpPr/><p:nvPr><p:ph type="body" idx="4294967295"/></p:nvPr></p:nvSpPr><p:spPr><a:xfrm><a:off x="457200" y="1600200"/><a:ext cx="7620000" cy="4800600"/></a:xfrm><a:prstGeom prst="rect"><a:avLst/></a:prstGeom></p:spPr><p:txBody><a:bodyPr><a:normAutofit fontScale="100000" lnSpcReduction="0"/></a:bodyPr><a:lstStyle/><a:p><a:pPr marL="0" indent="114300" algn="ctr" rtl="0"><a:lnSpc><a:spcPct val="90000"/></a:lnSpc><a:spcBef><a:spcPts val="600"/></a:spcBef><a:buSzTx/><a:buNone/><a:defRPr sz="2800" u="sng"><a:latin typeface="Arial"/><a:ea typeface="Arial"/><a:cs typeface="Arial"/><a:sym typeface="Arial"/></a:defRPr></a:pPr><a:r><a:t>SYN flooding attack</a:t></a:r></a:p><a:p><a:pPr marL="114300" indent="0" rtl="0"><a:lnSpc><a:spcPct val="90000"/></a:lnSpc><a:spcBef><a:spcPts val="400"/></a:spcBef><a:defRPr sz="1800"><a:latin typeface="Arial"/><a:ea typeface="Arial"/><a:cs typeface="Arial"/><a:sym typeface="Arial"/></a:defRPr></a:pPr><a:r><a:t>Send SYN packets with bogus source address.. </a:t></a:r><a:r><a:rPr sz="1600"/><a:t>Why?</a:t></a:r><a:endParaRPr sz="1600"/></a:p><a:p><a:pPr marL="114300" indent="0" rtl="0"><a:lnSpc><a:spcPct val="90000"/></a:lnSpc><a:spcBef><a:spcPts val="400"/></a:spcBef><a:defRPr sz="1800"><a:latin typeface="Arial"/><a:ea typeface="Arial"/><a:cs typeface="Arial"/><a:sym typeface="Arial"/></a:defRPr></a:pPr><a:r><a:t>Server responds with SYN ACK and keeps state about TCP half-open connection</a:t></a:r></a:p><a:p><a:pPr lvl="1" marL="639762" indent="-228600" rtl="0"><a:lnSpc><a:spcPct val="90000"/></a:lnSpc><a:spcBef><a:spcPts val="0"/></a:spcBef><a:buClr><a:schemeClr val="accent2"/></a:buClr><a:defRPr sz="1600"><a:latin typeface="Arial"/><a:ea typeface="Arial"/><a:cs typeface="Arial"/><a:sym typeface="Arial"/></a:defRPr></a:pPr><a:r><a:t>Eventually, server memory is exhausted with this state</a:t></a:r></a:p><a:p><a:pPr marL="114300" indent="0" rtl="0"><a:lnSpc><a:spcPct val="90000"/></a:lnSpc><a:spcBef><a:spcPts val="400"/></a:spcBef><a:defRPr sz="1800" u="sng"><a:latin typeface="Arial"/><a:ea typeface="Arial"/><a:cs typeface="Arial"/><a:sym typeface="Arial"/></a:defRPr></a:pPr><a:r><a:t>Solution</a:t></a:r><a:r><a:rPr u="none"/><a:t>: use </a:t></a:r><a:r><a:rPr u="none"/><a:t>“</a:t></a:r><a:r><a:rPr u="none"/><a:t>SYN cookies</a:t></a:r><a:r><a:rPr u="none"/><a:t>”</a:t></a:r></a:p><a:p><a:pPr lvl="1" marL="639762" indent="-228600" rtl="0"><a:lnSpc><a:spcPct val="90000"/></a:lnSpc><a:spcBef><a:spcPts val="0"/></a:spcBef><a:buClr><a:schemeClr val="accent2"/></a:buClr><a:defRPr sz="1600"><a:latin typeface="Arial"/><a:ea typeface="Arial"/><a:cs typeface="Arial"/><a:sym typeface="Arial"/></a:defRPr></a:pPr><a:r><a:t>In response to a SYN, create a special </a:t></a:r><a:r><a:t>“</a:t></a:r><a:r><a:t>cookie</a:t></a:r><a:r><a:t>”</a:t></a:r><a:r><a:t> for the connection, and forget everything else</a:t></a:r></a:p><a:p><a:pPr lvl="1" marL="639762" indent="-228600" rtl="0"><a:lnSpc><a:spcPct val="90000"/></a:lnSpc><a:spcBef><a:spcPts val="0"/></a:spcBef><a:buClr><a:schemeClr val="accent2"/></a:buClr><a:defRPr sz="1600"><a:latin typeface="Arial"/><a:ea typeface="Arial"/><a:cs typeface="Arial"/><a:sym typeface="Arial"/></a:defRPr></a:pPr><a:r><a:t>Then, can recreate the forgotten information when the ACK comes in from a legitimate connection</a:t></a:r></a:p><a:p><a:pPr marL="0" indent="114300" algn="ctr" rtl="0"><a:buSzTx/><a:buNone/><a:defRPr u="sng"><a:latin typeface="Arial"/><a:ea typeface="Arial"/><a:cs typeface="Arial"/><a:sym typeface="Arial"/></a:defRPr></a:pPr><a:r><a:t>SMURF</a:t></a:r></a:p><a:p><a:pPr lvl="1" marL="639762" indent="-228600" rtl="0"><a:spcBef><a:spcPts val="0"/></a:spcBef><a:buClr><a:schemeClr val="accent2"/></a:buClr><a:defRPr sz="2000"><a:latin typeface="Arial"/><a:ea typeface="Arial"/><a:cs typeface="Arial"/><a:sym typeface="Arial"/></a:defRPr></a:pPr><a:r><a:t>Source IP address of a broadcast ping is forged</a:t></a:r></a:p><a:p><a:pPr lvl="1" marL="639762" indent="-228600" rtl="0"><a:spcBef><a:spcPts val="0"/></a:spcBef><a:buClr><a:schemeClr val="accent2"/></a:buClr><a:defRPr sz="2000"><a:latin typeface="Arial"/><a:ea typeface="Arial"/><a:cs typeface="Arial"/><a:sym typeface="Arial"/></a:defRPr></a:pPr><a:r><a:t>Large number of machines respond back to victim, overloading it</a:t></a:r></a:p></p:txBody></p:sp><p:sp><p:nvSpPr><p:cNvPr id="133" name="Shape 133"/><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134" name="image.png" descr="ostr.png                                                       00093991&#10;Ridiculous                     B74677AA:"/><p:cNvPicPr><a:picLocks noChangeAspect="1"/></p:cNvPicPr><p:nvPr/></p:nvPicPr><p:blipFill><a:blip r:embed="rId3"><a:extLst/></a:blip><a:stretch><a:fillRect/></a:stretch></p:blipFill><p:spPr><a:xfrm><a:off x="7783512" y="152400"/><a:ext cx="1212851" cy="1600200"/></a:xfrm><a:prstGeom prst="rect"><a:avLst/></a:prstGeom><a:ln w="12700"><a:miter lim="400000"/></a:ln></p:spPr></p:pic></p:spTree></p:cSld><p:clrMapOvr><a:masterClrMapping/></p:clrMapOvr><p:transition xmlns:p14="http://schemas.microsoft.com/office/powerpoint/2010/main" spd="med" advClick="1"/><p:timing><p:tnLst><p:par><p:cTn id="1" nodeType="tmRoot" restart="never" dur="indefinite" fill="hold"><p:childTnLst><p:seq concurrent="1" prevAc="none" nextAc="seek"><p:cTn id="2" nodeType="mainSeq" dur="indefinite" fill="hold"><p:childTnLst><p:par><p:cTn id="3" fill="hold"><p:stCondLst><p:cond delay="indefinite"/></p:stCondLst><p:childTnLst><p:par><p:cTn id="4" fill="hold"><p:stCondLst><p:cond delay="0"/></p:stCondLst><p:childTnLst><p:par><p:cTn id="5" presetClass="entr" nodeType="clickEffect" presetSubtype="0" presetID="1" grpId="1" fill="hold"><p:stCondLst><p:cond delay="0"/></p:stCondLst><p:iterate type="el" backwards="0"><p:tmAbs val="0"/></p:iterate><p:childTnLst><p:set><p:cBhvr><p:cTn id="6" fill="hold"/><p:tgtEl><p:spTgt spid="132"><p:bg/></p:spTgt></p:tgtEl><p:attrNameLst><p:attrName>style.visibility</p:attrName></p:attrNameLst></p:cBhvr><p:to><p:strVal val="visible"/></p:to></p:set></p:childTnLst></p:cTn></p:par><p:par><p:cTn id="7" presetClass="entr" nodeType="withEffect" presetSubtype="0" presetID="1" grpId="1" fill="hold"><p:stCondLst><p:cond delay="0"/></p:stCondLst><p:iterate type="el" backwards="0"><p:tmAbs val="0"/></p:iterate><p:childTnLst><p:set><p:cBhvr><p:cTn id="8" fill="hold"/><p:tgtEl><p:spTgt spid="132"><p:txEl><p:pRg st="0" end="0"/></p:txEl></p:spTgt></p:tgtEl><p:attrNameLst><p:attrName>style.visibility</p:attrName></p:attrNameLst></p:cBhvr><p:to><p:strVal val="visible"/></p:to></p:set></p:childTnLst></p:cTn></p:par></p:childTnLst></p:cTn></p:par></p:childTnLst></p:cTn></p:par><p:par><p:cTn id="9" fill="hold"><p:stCondLst><p:cond delay="indefinite"/></p:stCondLst><p:childTnLst><p:par><p:cTn id="10" fill="hold"><p:stCondLst><p:cond delay="0"/></p:stCondLst><p:childTnLst><p:par><p:cTn id="11" presetClass="entr" nodeType="clickEffect" presetSubtype="0" presetID="1" grpId="1" fill="hold"><p:stCondLst><p:cond delay="0"/></p:stCondLst><p:iterate type="el" backwards="0"><p:tmAbs val="0"/></p:iterate><p:childTnLst><p:set><p:cBhvr><p:cTn id="12" fill="hold"/><p:tgtEl><p:spTgt spid="132"><p:txEl><p:pRg st="1" end="1"/></p:txEl></p:spTgt></p:tgtEl><p:attrNameLst><p:attrName>style.visibility</p:attrName></p:attrNameLst></p:cBhvr><p:to><p:strVal val="visible"/></p:to></p:set></p:childTnLst></p:cTn></p:par></p:childTnLst></p:cTn></p:par></p:childTnLst></p:cTn></p:par><p:par><p:cTn id="13" fill="hold"><p:stCondLst><p:cond delay="indefinite"/></p:stCondLst><p:childTnLst><p:par><p:cTn id="14" fill="hold"><p:stCondLst><p:cond delay="0"/></p:stCondLst><p:childTnLst><p:par><p:cTn id="15" presetClass="entr" nodeType="clickEffect" presetSubtype="0" presetID="1" grpId="1" fill="hold"><p:stCondLst><p:cond delay="0"/></p:stCondLst><p:iterate type="el" backwards="0"><p:tmAbs val="0"/></p:iterate><p:childTnLst><p:set><p:cBhvr><p:cTn id="16" fill="hold"/><p:tgtEl><p:spTgt spid="132"><p:txEl><p:pRg st="2" end="2"/></p:txEl></p:spTgt></p:tgtEl><p:attrNameLst><p:attrName>style.visibility</p:attrName></p:attrNameLst></p:cBhvr><p:to><p:strVal val="visible"/></p:to></p:set></p:childTnLst></p:cTn></p:par><p:par><p:cTn id="17" presetClass="entr" nodeType="withEffect" presetSubtype="0" presetID="1" grpId="1" fill="hold"><p:stCondLst><p:cond delay="0"/></p:stCondLst><p:iterate type="el" backwards="0"><p:tmAbs val="0"/></p:iterate><p:childTnLst><p:set><p:cBhvr><p:cTn id="18" fill="hold"/><p:tgtEl><p:spTgt spid="132"><p:txEl><p:pRg st="3" end="3"/></p:txEl></p:spTgt></p:tgtEl><p:attrNameLst><p:attrName>style.visibility</p:attrName></p:attrNameLst></p:cBhvr><p:to><p:strVal val="visible"/></p:to></p:set></p:childTnLst></p:cTn></p:par></p:childTnLst></p:cTn></p:par></p:childTnLst></p:cTn></p:par><p:par><p:cTn id="19" fill="hold"><p:stCondLst><p:cond delay="indefinite"/></p:stCondLst><p:childTnLst><p:par><p:cTn id="20" fill="hold"><p:stCondLst><p:cond delay="0"/></p:stCondLst><p:childTnLst><p:par><p:cTn id="21" presetClass="entr" nodeType="clickEffect" presetSubtype="0" presetID="1" grpId="1" fill="hold"><p:stCondLst><p:cond delay="0"/></p:stCondLst><p:iterate type="el" backwards="0"><p:tmAbs val="0"/></p:iterate><p:childTnLst><p:set><p:cBhvr><p:cTn id="22" fill="hold"/><p:tgtEl><p:spTgt spid="132"><p:txEl><p:pRg st="4" end="4"/></p:txEl></p:spTgt></p:tgtEl><p:attrNameLst><p:attrName>style.visibility</p:attrName></p:attrNameLst></p:cBhvr><p:to><p:strVal val="visible"/></p:to></p:set></p:childTnLst></p:cTn></p:par><p:par><p:cTn id="23" presetClass="entr" nodeType="withEffect" presetSubtype="0" presetID="1" grpId="1" fill="hold"><p:stCondLst><p:cond delay="0"/></p:stCondLst><p:iterate type="el" backwards="0"><p:tmAbs val="0"/></p:iterate><p:childTnLst><p:set><p:cBhvr><p:cTn id="24" fill="hold"/><p:tgtEl><p:spTgt spid="132"><p:txEl><p:pRg st="5" end="5"/></p:txEl></p:spTgt></p:tgtEl><p:attrNameLst><p:attrName>style.visibility</p:attrName></p:attrNameLst></p:cBhvr><p:to><p:strVal val="visible"/></p:to></p:set></p:childTnLst></p:cTn></p:par><p:par><p:cTn id="25" presetClass="entr" nodeType="withEffect" presetSubtype="0" presetID="1" grpId="1" fill="hold"><p:stCondLst><p:cond delay="0"/></p:stCondLst><p:iterate type="el" backwards="0"><p:tmAbs val="0"/></p:iterate><p:childTnLst><p:set><p:cBhvr><p:cTn id="26" fill="hold"/><p:tgtEl><p:spTgt spid="132"><p:txEl><p:pRg st="6" end="6"/></p:txEl></p:spTgt></p:tgtEl><p:attrNameLst><p:attrName>style.visibility</p:attrName></p:attrNameLst></p:cBhvr><p:to><p:strVal val="visible"/></p:to></p:set></p:childTnLst></p:cTn></p:par></p:childTnLst></p:cTn></p:par></p:childTnLst></p:cTn></p:par><p:par><p:cTn id="27" fill="hold"><p:stCondLst><p:cond delay="indefinite"/></p:stCondLst><p:childTnLst><p:par><p:cTn id="28" fill="hold"><p:stCondLst><p:cond delay="0"/></p:stCondLst><p:childTnLst><p:par><p:cTn id="29" presetClass="entr" nodeType="clickEffect" presetSubtype="0" presetID="1" grpId="1" fill="hold"><p:stCondLst><p:cond delay="0"/></p:stCondLst><p:iterate type="el" backwards="0"><p:tmAbs val="0"/></p:iterate><p:childTnLst><p:set><p:cBhvr><p:cTn id="30" fill="hold"/><p:tgtEl><p:spTgt spid="132"><p:txEl><p:pRg st="7" end="7"/></p:txEl></p:spTgt></p:tgtEl><p:attrNameLst><p:attrName>style.visibility</p:attrName></p:attrNameLst></p:cBhvr><p:to><p:strVal val="visible"/></p:to></p:set></p:childTnLst></p:cTn></p:par><p:par><p:cTn id="31" presetClass="entr" nodeType="withEffect" presetSubtype="0" presetID="1" grpId="1" fill="hold"><p:stCondLst><p:cond delay="0"/></p:stCondLst><p:iterate type="el" backwards="0"><p:tmAbs val="0"/></p:iterate><p:childTnLst><p:set><p:cBhvr><p:cTn id="32" fill="hold"/><p:tgtEl><p:spTgt spid="132"><p:txEl><p:pRg st="8" end="8"/></p:txEl></p:spTgt></p:tgtEl><p:attrNameLst><p:attrName>style.visibility</p:attrName></p:attrNameLst></p:cBhvr><p:to><p:strVal val="visible"/></p:to></p:set></p:childTnLst></p:cTn></p:par><p:par><p:cTn id="33" presetClass="entr" nodeType="withEffect" presetSubtype="0" presetID="1" grpId="1" fill="hold"><p:stCondLst><p:cond delay="0"/></p:stCondLst><p:iterate type="el" backwards="0"><p:tmAbs val="0"/></p:iterate><p:childTnLst><p:set><p:cBhvr><p:cTn id="34" fill="hold"/><p:tgtEl><p:spTgt spid="132"><p:txEl><p:pRg st="9" end="9"/></p:txEl></p:spTgt></p:tgtEl><p:attrNameLst><p:attrName>style.visibility</p:attrName></p:attrNameLst></p:cBhvr><p:to><p:strVal val="visible"/></p:to></p:set></p:childTnLst></p:cTn></p:par></p:childTnLst></p:cTn></p:par></p:childTnLst></p:cTn></p:par></p:childTnLst></p:cTn><p:prevCondLst><p:cond evt="onPrev"><p:tgtEl><p:sldTgt/></p:tgtEl></p:cond></p:prevCondLst><p:nextCondLst><p:cond evt="onNext"><p:tgtEl><p:sldTgt/></p:tgtEl></p:cond></p:nextCondLst></p:seq></p:childTnLst></p:cTn></p:par></p:tnLst><p:bldLst><p:bldP build="p" bldLvl="1" animBg="1" rev="0" advAuto="0" spid="132" grpId="1"/></p:bldLst></p:timing></p:sld>

</file>

<file path=ppt/slides/slide16.xml><?xml version="1.0" encoding="UTF-8" standalone="yes"?><p:sld xmlns:a="http://schemas.openxmlformats.org/drawingml/2006/main" xmlns:r="http://schemas.openxmlformats.org/officeDocument/2006/relationships" xmlns:p="http://schemas.openxmlformats.org/presentationml/2006/main" showMasterSp="1" showMasterPhAnim="1"><p:cSld><p:spTree><p:nvGrpSpPr><p:cNvPr id="1" name=""/><p:cNvGrpSpPr/><p:nvPr/></p:nvGrpSpPr><p:grpSpPr><a:xfrm><a:off x="0" y="0"/><a:ext cx="0" cy="0"/><a:chOff x="0" y="0"/><a:chExt cx="0" cy="0"/></a:xfrm></p:grpSpPr><p:sp><p:nvSpPr><p:cNvPr id="138" name="Shape 138"/><p:cNvSpPr/><p:nvPr><p:ph type="title" idx="4294967295"/></p:nvPr></p:nvSpPr><p:spPr><a:xfrm><a:off x="457200" y="274637"/><a:ext cx="7620000" cy="1143001"/></a:xfrm><a:prstGeom prst="rect"><a:avLst/></a:prstGeom></p:spPr><p:txBody><a:bodyPr><a:normAutofit fontScale="100000" lnSpcReduction="0"/></a:bodyPr><a:lstStyle><a:lvl1pPr><a:defRPr><a:latin typeface="Arial"/><a:ea typeface="Arial"/><a:cs typeface="Arial"/><a:sym typeface="Arial"/></a:defRPr></a:lvl1pPr></a:lstStyle><a:p><a:pPr rtl="0"><a:defRPr/></a:pPr><a:r><a:t>Denial of Service</a:t></a:r></a:p></p:txBody></p:sp><p:sp><p:nvSpPr><p:cNvPr id="139" name="Shape 139"/><p:cNvSpPr/><p:nvPr><p:ph type="sldNum" sz="quarter" idx="2"/></p:nvPr></p:nvSpPr><p:spPr><a:xfrm><a:off x="8552098" y="5697537"/><a:ext cx="507530" cy="298451"/></a:xfrm><a:prstGeom prst="rect"><a:avLst/></a:prstGeom><a:extLst><a:ext uri="{C572A759-6A51-4108-AA02-DFA0A04FC94B}"><ma14:wrappingTextBoxFlag val="1" xmlns:ma14="http://schemas.microsoft.com/office/mac/drawingml/2011/main"/></a:ext></a:extLst></p:spPr><p:txBody><a:bodyPr/><a:lstStyle/><a:p><a:pPr/><a:fld id="{86CB4B4D-7CA3-9044-876B-883B54F8677D}" type="slidenum"/></a:p></p:txBody></p:sp><p:pic><p:nvPicPr><p:cNvPr id="140" name="image.pdf"/><p:cNvPicPr><a:picLocks noChangeAspect="1"/></p:cNvPicPr><p:nvPr/></p:nvPicPr><p:blipFill><a:blip r:embed="rId2"><a:extLst/></a:blip><a:stretch><a:fillRect/></a:stretch></p:blipFill><p:spPr><a:xfrm><a:off x="1600200" y="1371600"/><a:ext cx="6019800" cy="4953000"/></a:xfrm><a:prstGeom prst="rect"><a:avLst/></a:prstGeom><a:ln w="12700"><a:miter lim="400000"/></a:ln></p:spPr></p:pic><p:pic><p:nvPicPr><p:cNvPr id="141" name="image.png" descr="ostr.png                                                       00093991&#10;Ridiculous                     B74677AA:"/><p:cNvPicPr><a:picLocks noChangeAspect="1"/></p:cNvPicPr><p:nvPr/></p:nvPicPr><p:blipFill><a:blip r:embed="rId3"><a:extLst/></a:blip><a:stretch><a:fillRect/></a:stretch></p:blipFill><p:spPr><a:xfrm><a:off x="7783512" y="152400"/><a:ext cx="1212851" cy="1600200"/></a:xfrm><a:prstGeom prst="rect"><a:avLst/></a:prstGeom><a:ln w="12700"><a:miter lim="400000"/></a:ln></p:spPr></p:pic></p:spTree></p:cSld><p:clrMapOvr><a:masterClrMapping/></p:clrMapOvr><p:transition xmlns:p14="http://schemas.microsoft.com/office/powerpoint/2010/main" spd="med" advClick="1"/></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3" name="Shape 143"/>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44" name="Shape 144"/>
          <p:cNvSpPr/>
          <p:nvPr>
            <p:ph type="body" idx="4294967295"/>
          </p:nvPr>
        </p:nvSpPr>
        <p:spPr>
          <a:xfrm>
            <a:off x="457200" y="1600200"/>
            <a:ext cx="7620000" cy="4800600"/>
          </a:xfrm>
          <a:prstGeom prst="rect">
            <a:avLst/>
          </a:prstGeom>
        </p:spPr>
        <p:txBody>
          <a:bodyPr>
            <a:normAutofit fontScale="100000" lnSpcReduction="0"/>
          </a:bodyPr>
          <a:lstStyle/>
          <a:p>
            <a:pPr rtl="0">
              <a:lnSpc>
                <a:spcPct val="90000"/>
              </a:lnSpc>
              <a:defRPr>
                <a:latin typeface="Arial"/>
                <a:ea typeface="Arial"/>
                <a:cs typeface="Arial"/>
                <a:sym typeface="Arial"/>
              </a:defRPr>
            </a:pPr>
            <a:r>
              <a:t>Recall how IP works…</a:t>
            </a:r>
          </a:p>
          <a:p>
            <a:pPr lvl="1" marL="639762" indent="-228600" rtl="0">
              <a:lnSpc>
                <a:spcPct val="90000"/>
              </a:lnSpc>
              <a:spcBef>
                <a:spcPts val="0"/>
              </a:spcBef>
              <a:buClr>
                <a:schemeClr val="accent2"/>
              </a:buClr>
              <a:defRPr sz="2000">
                <a:latin typeface="Arial"/>
                <a:ea typeface="Arial"/>
                <a:cs typeface="Arial"/>
                <a:sym typeface="Arial"/>
              </a:defRPr>
            </a:pPr>
            <a:r>
              <a:t>End hosts create IP packets and routers process them purely based on destination address alone</a:t>
            </a:r>
          </a:p>
          <a:p>
            <a:pPr rtl="0">
              <a:lnSpc>
                <a:spcPct val="90000"/>
              </a:lnSpc>
              <a:defRPr>
                <a:latin typeface="Arial"/>
                <a:ea typeface="Arial"/>
                <a:cs typeface="Arial"/>
                <a:sym typeface="Arial"/>
              </a:defRPr>
            </a:pPr>
            <a:r>
              <a:t>Problem: End hosts may lie about other fields which do not affect delivery</a:t>
            </a:r>
          </a:p>
          <a:p>
            <a:pPr lvl="1" marL="639762" indent="-228600" rtl="0">
              <a:lnSpc>
                <a:spcPct val="90000"/>
              </a:lnSpc>
              <a:spcBef>
                <a:spcPts val="0"/>
              </a:spcBef>
              <a:buClr>
                <a:schemeClr val="accent2"/>
              </a:buClr>
              <a:defRPr sz="2000">
                <a:latin typeface="Arial"/>
                <a:ea typeface="Arial"/>
                <a:cs typeface="Arial"/>
                <a:sym typeface="Arial"/>
              </a:defRPr>
            </a:pPr>
            <a:r>
              <a:t>Source address – host may trick destination into believing that the packet is from a trusted source</a:t>
            </a:r>
          </a:p>
          <a:p>
            <a:pPr lvl="2" marL="1004887" indent="-228600" rtl="0">
              <a:lnSpc>
                <a:spcPct val="90000"/>
              </a:lnSpc>
              <a:spcBef>
                <a:spcPts val="0"/>
              </a:spcBef>
              <a:buClr>
                <a:srgbClr val="D2CB6C"/>
              </a:buClr>
              <a:defRPr sz="1800">
                <a:latin typeface="Arial"/>
                <a:ea typeface="Arial"/>
                <a:cs typeface="Arial"/>
                <a:sym typeface="Arial"/>
              </a:defRPr>
            </a:pPr>
            <a:r>
              <a:t>Especially applications which use IP addresses as a simple authentication method</a:t>
            </a:r>
          </a:p>
          <a:p>
            <a:pPr lvl="2" marL="1004887" indent="-228600" rtl="0">
              <a:lnSpc>
                <a:spcPct val="90000"/>
              </a:lnSpc>
              <a:spcBef>
                <a:spcPts val="0"/>
              </a:spcBef>
              <a:buClr>
                <a:srgbClr val="D2CB6C"/>
              </a:buClr>
              <a:defRPr sz="1800">
                <a:latin typeface="Arial"/>
                <a:ea typeface="Arial"/>
                <a:cs typeface="Arial"/>
                <a:sym typeface="Arial"/>
              </a:defRPr>
            </a:pPr>
            <a:r>
              <a:t>Solution – use better authentication methods</a:t>
            </a:r>
          </a:p>
        </p:txBody>
      </p:sp>
      <p:sp>
        <p:nvSpPr>
          <p:cNvPr id="145" name="Shape 145"/>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46" name="image.png" descr="&#10;hijack.gif                                                     00093991&#10;Ridiculous                     B74677AA:"/>
          <p:cNvPicPr>
            <a:picLocks noChangeAspect="1"/>
          </p:cNvPicPr>
          <p:nvPr/>
        </p:nvPicPr>
        <p:blipFill>
          <a:blip r:embed="rId2">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49" name="Shape 149"/>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TCP connections have associated state</a:t>
            </a:r>
          </a:p>
          <a:p>
            <a:pPr lvl="1" marL="639762" indent="-228600" rtl="0">
              <a:spcBef>
                <a:spcPts val="0"/>
              </a:spcBef>
              <a:buClr>
                <a:schemeClr val="accent2"/>
              </a:buClr>
              <a:defRPr sz="2000">
                <a:latin typeface="Arial"/>
                <a:ea typeface="Arial"/>
                <a:cs typeface="Arial"/>
                <a:sym typeface="Arial"/>
              </a:defRPr>
            </a:pPr>
            <a:r>
              <a:t>Starting sequence numbers, port numbers</a:t>
            </a:r>
          </a:p>
          <a:p>
            <a:pPr rtl="0">
              <a:defRPr>
                <a:latin typeface="Arial"/>
                <a:ea typeface="Arial"/>
                <a:cs typeface="Arial"/>
                <a:sym typeface="Arial"/>
              </a:defRPr>
            </a:pPr>
            <a:r>
              <a:t>Problem – what if an attacker learns these values?</a:t>
            </a:r>
          </a:p>
          <a:p>
            <a:pPr lvl="1" marL="639762" indent="-228600" rtl="0">
              <a:spcBef>
                <a:spcPts val="0"/>
              </a:spcBef>
              <a:buClr>
                <a:schemeClr val="accent2"/>
              </a:buClr>
              <a:defRPr sz="2000">
                <a:latin typeface="Arial"/>
                <a:ea typeface="Arial"/>
                <a:cs typeface="Arial"/>
                <a:sym typeface="Arial"/>
              </a:defRPr>
            </a:pPr>
            <a:r>
              <a:t>Port numbers are sometimes well known to begin with (ex. HTTP uses port 80)</a:t>
            </a:r>
          </a:p>
          <a:p>
            <a:pPr lvl="1" marL="639762" indent="-228600" rtl="0">
              <a:spcBef>
                <a:spcPts val="0"/>
              </a:spcBef>
              <a:buClr>
                <a:schemeClr val="accent2"/>
              </a:buClr>
              <a:defRPr sz="2000">
                <a:latin typeface="Arial"/>
                <a:ea typeface="Arial"/>
                <a:cs typeface="Arial"/>
                <a:sym typeface="Arial"/>
              </a:defRPr>
            </a:pPr>
            <a:r>
              <a:t>Sequence numbers are sometimes chosen in very predictable ways</a:t>
            </a:r>
          </a:p>
        </p:txBody>
      </p:sp>
      <p:sp>
        <p:nvSpPr>
          <p:cNvPr id="150" name="Shape 150"/>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1" name="image.png" descr="&#10;hijack.gif                                                     00093991&#10;Ridiculous                     B74677AA:"/>
          <p:cNvPicPr>
            <a:picLocks noChangeAspect="1"/>
          </p:cNvPicPr>
          <p:nvPr/>
        </p:nvPicPr>
        <p:blipFill>
          <a:blip r:embed="rId2">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3" name="Shape 153"/>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54" name="Shape 154"/>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If an attacker learns the associated TCP state for the connection, then the connection can be </a:t>
            </a:r>
            <a:r>
              <a:rPr b="1"/>
              <a:t>hijacked</a:t>
            </a:r>
            <a:r>
              <a:t>!</a:t>
            </a:r>
          </a:p>
          <a:p>
            <a:pPr rtl="0">
              <a:defRPr>
                <a:latin typeface="Arial"/>
                <a:ea typeface="Arial"/>
                <a:cs typeface="Arial"/>
                <a:sym typeface="Arial"/>
              </a:defRPr>
            </a:pPr>
            <a:r>
              <a:t>Attacker can insert malicious data into the TCP stream, and the recipient will believe it came from the original source</a:t>
            </a:r>
          </a:p>
          <a:p>
            <a:pPr lvl="1" marL="639762" indent="-228600" rtl="0">
              <a:spcBef>
                <a:spcPts val="0"/>
              </a:spcBef>
              <a:buClr>
                <a:schemeClr val="accent2"/>
              </a:buClr>
              <a:defRPr sz="2000">
                <a:latin typeface="Arial"/>
                <a:ea typeface="Arial"/>
                <a:cs typeface="Arial"/>
                <a:sym typeface="Arial"/>
              </a:defRPr>
            </a:pPr>
            <a:r>
              <a:t>Ex. Instead of downloading and running new program, you download a virus and execute it</a:t>
            </a:r>
          </a:p>
        </p:txBody>
      </p:sp>
      <p:sp>
        <p:nvSpPr>
          <p:cNvPr id="155" name="Shape 155"/>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56" name="image.png" descr="&#10;hijack.gif                                                     00093991&#10;Ridiculous                     B74677AA:"/>
          <p:cNvPicPr>
            <a:picLocks noChangeAspect="1"/>
          </p:cNvPicPr>
          <p:nvPr/>
        </p:nvPicPr>
        <p:blipFill>
          <a:blip r:embed="rId2">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 name="Shape 29"/>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Overview</a:t>
            </a:r>
          </a:p>
        </p:txBody>
      </p:sp>
      <p:sp>
        <p:nvSpPr>
          <p:cNvPr id="30" name="Shape 30"/>
          <p:cNvSpPr/>
          <p:nvPr>
            <p:ph type="body" idx="4294967295"/>
          </p:nvPr>
        </p:nvSpPr>
        <p:spPr>
          <a:xfrm>
            <a:off x="457200" y="1600200"/>
            <a:ext cx="7620000" cy="4800600"/>
          </a:xfrm>
          <a:prstGeom prst="rect">
            <a:avLst/>
          </a:prstGeom>
        </p:spPr>
        <p:txBody>
          <a:bodyPr>
            <a:normAutofit fontScale="100000" lnSpcReduction="0"/>
          </a:bodyPr>
          <a:lstStyle/>
          <a:p>
            <a:pPr rtl="0">
              <a:spcBef>
                <a:spcPts val="600"/>
              </a:spcBef>
              <a:defRPr sz="2800">
                <a:latin typeface="Arial"/>
                <a:ea typeface="Arial"/>
                <a:cs typeface="Arial"/>
                <a:sym typeface="Arial"/>
              </a:defRPr>
            </a:pPr>
            <a:r>
              <a:t>What is security?</a:t>
            </a:r>
          </a:p>
          <a:p>
            <a:pPr rtl="0">
              <a:spcBef>
                <a:spcPts val="600"/>
              </a:spcBef>
              <a:defRPr sz="2800">
                <a:latin typeface="Arial"/>
                <a:ea typeface="Arial"/>
                <a:cs typeface="Arial"/>
                <a:sym typeface="Arial"/>
              </a:defRPr>
            </a:pPr>
            <a:r>
              <a:t>Why do we need security?</a:t>
            </a:r>
          </a:p>
          <a:p>
            <a:pPr rtl="0">
              <a:spcBef>
                <a:spcPts val="600"/>
              </a:spcBef>
              <a:defRPr sz="2800">
                <a:latin typeface="Arial"/>
                <a:ea typeface="Arial"/>
                <a:cs typeface="Arial"/>
                <a:sym typeface="Arial"/>
              </a:defRPr>
            </a:pPr>
            <a:r>
              <a:t>Who is vulnerable?</a:t>
            </a:r>
          </a:p>
          <a:p>
            <a:pPr rtl="0">
              <a:spcBef>
                <a:spcPts val="600"/>
              </a:spcBef>
              <a:defRPr sz="2800">
                <a:latin typeface="Arial"/>
                <a:ea typeface="Arial"/>
                <a:cs typeface="Arial"/>
                <a:sym typeface="Arial"/>
              </a:defRPr>
            </a:pPr>
            <a:r>
              <a:t>Common security attacks and countermeasures</a:t>
            </a:r>
          </a:p>
          <a:p>
            <a:pPr lvl="1" marL="639762" indent="-228600" rtl="0">
              <a:spcBef>
                <a:spcPts val="0"/>
              </a:spcBef>
              <a:buClr>
                <a:schemeClr val="accent2"/>
              </a:buClr>
              <a:defRPr sz="2400">
                <a:latin typeface="Arial"/>
                <a:ea typeface="Arial"/>
                <a:cs typeface="Arial"/>
                <a:sym typeface="Arial"/>
              </a:defRPr>
            </a:pPr>
            <a:r>
              <a:t>Firewalls &amp; Intrusion Detection Systems</a:t>
            </a:r>
          </a:p>
          <a:p>
            <a:pPr lvl="1" marL="639762" indent="-228600" rtl="0">
              <a:spcBef>
                <a:spcPts val="0"/>
              </a:spcBef>
              <a:buClr>
                <a:schemeClr val="accent2"/>
              </a:buClr>
              <a:defRPr sz="2400">
                <a:latin typeface="Arial"/>
                <a:ea typeface="Arial"/>
                <a:cs typeface="Arial"/>
                <a:sym typeface="Arial"/>
              </a:defRPr>
            </a:pPr>
            <a:r>
              <a:t>TCP Attacks</a:t>
            </a:r>
          </a:p>
        </p:txBody>
      </p:sp>
      <p:sp>
        <p:nvSpPr>
          <p:cNvPr id="31" name="Shape 31"/>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2" name="image.jpeg" descr="&#13;prodsec04.jpg                                                  00093991&#10;Ridiculous                     B74677AA:"/>
          <p:cNvPicPr>
            <a:picLocks noChangeAspect="1"/>
          </p:cNvPicPr>
          <p:nvPr/>
        </p:nvPicPr>
        <p:blipFill>
          <a:blip r:embed="rId2">
            <a:extLst/>
          </a:blip>
          <a:stretch>
            <a:fillRect/>
          </a:stretch>
        </p:blipFill>
        <p:spPr>
          <a:xfrm>
            <a:off x="7315200" y="152400"/>
            <a:ext cx="1666875" cy="1747838"/>
          </a:xfrm>
          <a:prstGeom prst="rect">
            <a:avLst/>
          </a:prstGeom>
          <a:ln w="12700">
            <a:miter lim="400000"/>
          </a:ln>
        </p:spPr>
      </p:pic>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hape 158"/>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59" name="Shape 159"/>
          <p:cNvSpPr/>
          <p:nvPr>
            <p:ph type="body" idx="4294967295"/>
          </p:nvPr>
        </p:nvSpPr>
        <p:spPr>
          <a:xfrm>
            <a:off x="457200" y="1600200"/>
            <a:ext cx="7620000" cy="4800600"/>
          </a:xfrm>
          <a:prstGeom prst="rect">
            <a:avLst/>
          </a:prstGeom>
        </p:spPr>
        <p:txBody>
          <a:bodyPr>
            <a:normAutofit fontScale="100000" lnSpcReduction="0"/>
          </a:bodyPr>
          <a:lstStyle>
            <a:lvl1pPr>
              <a:defRPr>
                <a:latin typeface="Arial"/>
                <a:ea typeface="Arial"/>
                <a:cs typeface="Arial"/>
                <a:sym typeface="Arial"/>
              </a:defRPr>
            </a:lvl1pPr>
          </a:lstStyle>
          <a:p>
            <a:pPr rtl="0">
              <a:defRPr/>
            </a:pPr>
            <a:r>
              <a:t>Say hello to Alice, Bob and Mr. Big Ears</a:t>
            </a:r>
          </a:p>
        </p:txBody>
      </p:sp>
      <p:sp>
        <p:nvSpPr>
          <p:cNvPr id="160" name="Shape 160"/>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1" name="image.png"/>
          <p:cNvPicPr>
            <a:picLocks noChangeAspect="1"/>
          </p:cNvPicPr>
          <p:nvPr/>
        </p:nvPicPr>
        <p:blipFill>
          <a:blip r:embed="rId2">
            <a:extLst/>
          </a:blip>
          <a:stretch>
            <a:fillRect/>
          </a:stretch>
        </p:blipFill>
        <p:spPr>
          <a:xfrm>
            <a:off x="1066800" y="3149600"/>
            <a:ext cx="1244600" cy="1574800"/>
          </a:xfrm>
          <a:prstGeom prst="rect">
            <a:avLst/>
          </a:prstGeom>
          <a:ln w="12700">
            <a:miter lim="400000"/>
          </a:ln>
        </p:spPr>
      </p:pic>
      <p:pic>
        <p:nvPicPr>
          <p:cNvPr id="162" name="image.png"/>
          <p:cNvPicPr>
            <a:picLocks noChangeAspect="1"/>
          </p:cNvPicPr>
          <p:nvPr/>
        </p:nvPicPr>
        <p:blipFill>
          <a:blip r:embed="rId3">
            <a:extLst/>
          </a:blip>
          <a:stretch>
            <a:fillRect/>
          </a:stretch>
        </p:blipFill>
        <p:spPr>
          <a:xfrm>
            <a:off x="6858000" y="3225800"/>
            <a:ext cx="1244600" cy="1574800"/>
          </a:xfrm>
          <a:prstGeom prst="rect">
            <a:avLst/>
          </a:prstGeom>
          <a:ln w="12700">
            <a:miter lim="400000"/>
          </a:ln>
        </p:spPr>
      </p:pic>
      <p:pic>
        <p:nvPicPr>
          <p:cNvPr id="163" name="image.png"/>
          <p:cNvPicPr>
            <a:picLocks noChangeAspect="1"/>
          </p:cNvPicPr>
          <p:nvPr/>
        </p:nvPicPr>
        <p:blipFill>
          <a:blip r:embed="rId4">
            <a:extLst/>
          </a:blip>
          <a:stretch>
            <a:fillRect/>
          </a:stretch>
        </p:blipFill>
        <p:spPr>
          <a:xfrm>
            <a:off x="3962400" y="4394200"/>
            <a:ext cx="1244600" cy="1701800"/>
          </a:xfrm>
          <a:prstGeom prst="rect">
            <a:avLst/>
          </a:prstGeom>
          <a:ln w="12700">
            <a:miter lim="400000"/>
          </a:ln>
        </p:spPr>
      </p:pic>
      <p:pic>
        <p:nvPicPr>
          <p:cNvPr id="164" name="image.png" descr="&#10;hijack.gif                                                     00093991&#10;Ridiculous                     B74677AA:"/>
          <p:cNvPicPr>
            <a:picLocks noChangeAspect="1"/>
          </p:cNvPicPr>
          <p:nvPr/>
        </p:nvPicPr>
        <p:blipFill>
          <a:blip r:embed="rId5">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6" name="Shape 166"/>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67" name="Shape 167"/>
          <p:cNvSpPr/>
          <p:nvPr>
            <p:ph type="body" idx="4294967295"/>
          </p:nvPr>
        </p:nvSpPr>
        <p:spPr>
          <a:xfrm>
            <a:off x="457200" y="1600200"/>
            <a:ext cx="7620000" cy="4800600"/>
          </a:xfrm>
          <a:prstGeom prst="rect">
            <a:avLst/>
          </a:prstGeom>
        </p:spPr>
        <p:txBody>
          <a:bodyPr>
            <a:normAutofit fontScale="100000" lnSpcReduction="0"/>
          </a:bodyPr>
          <a:lstStyle>
            <a:lvl1pPr>
              <a:defRPr>
                <a:latin typeface="Arial"/>
                <a:ea typeface="Arial"/>
                <a:cs typeface="Arial"/>
                <a:sym typeface="Arial"/>
              </a:defRPr>
            </a:lvl1pPr>
          </a:lstStyle>
          <a:p>
            <a:pPr rtl="0">
              <a:defRPr/>
            </a:pPr>
            <a:r>
              <a:t>Alice and Bob have an established TCP connection</a:t>
            </a:r>
          </a:p>
        </p:txBody>
      </p:sp>
      <p:sp>
        <p:nvSpPr>
          <p:cNvPr id="168" name="Shape 168"/>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69" name="image.png"/>
          <p:cNvPicPr>
            <a:picLocks noChangeAspect="1"/>
          </p:cNvPicPr>
          <p:nvPr/>
        </p:nvPicPr>
        <p:blipFill>
          <a:blip r:embed="rId2">
            <a:extLst/>
          </a:blip>
          <a:stretch>
            <a:fillRect/>
          </a:stretch>
        </p:blipFill>
        <p:spPr>
          <a:xfrm>
            <a:off x="1066800" y="3149600"/>
            <a:ext cx="1244600" cy="1574800"/>
          </a:xfrm>
          <a:prstGeom prst="rect">
            <a:avLst/>
          </a:prstGeom>
          <a:ln w="12700">
            <a:miter lim="400000"/>
          </a:ln>
        </p:spPr>
      </p:pic>
      <p:pic>
        <p:nvPicPr>
          <p:cNvPr id="170" name="image.png"/>
          <p:cNvPicPr>
            <a:picLocks noChangeAspect="1"/>
          </p:cNvPicPr>
          <p:nvPr/>
        </p:nvPicPr>
        <p:blipFill>
          <a:blip r:embed="rId3">
            <a:extLst/>
          </a:blip>
          <a:stretch>
            <a:fillRect/>
          </a:stretch>
        </p:blipFill>
        <p:spPr>
          <a:xfrm>
            <a:off x="6858000" y="3225800"/>
            <a:ext cx="1244600" cy="1574800"/>
          </a:xfrm>
          <a:prstGeom prst="rect">
            <a:avLst/>
          </a:prstGeom>
          <a:ln w="12700">
            <a:miter lim="400000"/>
          </a:ln>
        </p:spPr>
      </p:pic>
      <p:pic>
        <p:nvPicPr>
          <p:cNvPr id="171" name="image.png"/>
          <p:cNvPicPr>
            <a:picLocks noChangeAspect="1"/>
          </p:cNvPicPr>
          <p:nvPr/>
        </p:nvPicPr>
        <p:blipFill>
          <a:blip r:embed="rId4">
            <a:extLst/>
          </a:blip>
          <a:stretch>
            <a:fillRect/>
          </a:stretch>
        </p:blipFill>
        <p:spPr>
          <a:xfrm>
            <a:off x="3962400" y="4394200"/>
            <a:ext cx="1244600" cy="1701800"/>
          </a:xfrm>
          <a:prstGeom prst="rect">
            <a:avLst/>
          </a:prstGeom>
          <a:ln w="12700">
            <a:miter lim="400000"/>
          </a:ln>
        </p:spPr>
      </p:pic>
      <p:pic>
        <p:nvPicPr>
          <p:cNvPr id="172" name="image.png" descr="&#10;hijack.gif                                                     00093991&#10;Ridiculous                     B74677AA:"/>
          <p:cNvPicPr>
            <a:picLocks noChangeAspect="1"/>
          </p:cNvPicPr>
          <p:nvPr/>
        </p:nvPicPr>
        <p:blipFill>
          <a:blip r:embed="rId5">
            <a:extLst/>
          </a:blip>
          <a:stretch>
            <a:fillRect/>
          </a:stretch>
        </p:blipFill>
        <p:spPr>
          <a:xfrm>
            <a:off x="7543800" y="152400"/>
            <a:ext cx="1458913" cy="1676400"/>
          </a:xfrm>
          <a:prstGeom prst="rect">
            <a:avLst/>
          </a:prstGeom>
          <a:ln w="12700">
            <a:miter lim="400000"/>
          </a:ln>
        </p:spPr>
      </p:pic>
      <p:sp>
        <p:nvSpPr>
          <p:cNvPr id="173" name="Shape 173"/>
          <p:cNvSpPr/>
          <p:nvPr/>
        </p:nvSpPr>
        <p:spPr>
          <a:xfrm>
            <a:off x="2438400" y="4038600"/>
            <a:ext cx="4343400" cy="0"/>
          </a:xfrm>
          <a:prstGeom prst="line">
            <a:avLst/>
          </a:prstGeom>
          <a:ln w="76200">
            <a:solidFill>
              <a:srgbClr val="2F2B20"/>
            </a:solidFill>
            <a:headEnd type="triangle"/>
            <a:tailEnd type="triangle"/>
          </a:ln>
        </p:spPr>
        <p:txBody>
          <a:bodyPr lIns="45719" rIns="45719"/>
          <a:lstStyle/>
          <a:p>
            <a:pP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5" name="Shape 175"/>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76" name="Shape 176"/>
          <p:cNvSpPr/>
          <p:nvPr>
            <p:ph type="body" idx="4294967295"/>
          </p:nvPr>
        </p:nvSpPr>
        <p:spPr>
          <a:xfrm>
            <a:off x="457200" y="1600200"/>
            <a:ext cx="7620000" cy="4800600"/>
          </a:xfrm>
          <a:prstGeom prst="rect">
            <a:avLst/>
          </a:prstGeom>
        </p:spPr>
        <p:txBody>
          <a:bodyPr>
            <a:normAutofit fontScale="100000" lnSpcReduction="0"/>
          </a:bodyPr>
          <a:lstStyle>
            <a:lvl1pPr>
              <a:defRPr>
                <a:latin typeface="Arial"/>
                <a:ea typeface="Arial"/>
                <a:cs typeface="Arial"/>
                <a:sym typeface="Arial"/>
              </a:defRPr>
            </a:lvl1pPr>
            <a:lvl2pPr marL="639762" indent="-228600">
              <a:spcBef>
                <a:spcPts val="0"/>
              </a:spcBef>
              <a:buClr>
                <a:schemeClr val="accent2"/>
              </a:buClr>
              <a:defRPr sz="2000">
                <a:latin typeface="Arial"/>
                <a:ea typeface="Arial"/>
                <a:cs typeface="Arial"/>
                <a:sym typeface="Arial"/>
              </a:defRPr>
            </a:lvl2pPr>
          </a:lstStyle>
          <a:p>
            <a:pPr rtl="0">
              <a:defRPr/>
            </a:pPr>
            <a:r>
              <a:t>Mr. Big Ears lies on the path between Alice and Bob on the network</a:t>
            </a:r>
          </a:p>
          <a:p>
            <a:pPr lvl="1" rtl="0">
              <a:defRPr/>
            </a:pPr>
            <a:r>
              <a:t>He can intercept all of their packets</a:t>
            </a:r>
          </a:p>
        </p:txBody>
      </p:sp>
      <p:sp>
        <p:nvSpPr>
          <p:cNvPr id="177" name="Shape 177"/>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8" name="image.png"/>
          <p:cNvPicPr>
            <a:picLocks noChangeAspect="1"/>
          </p:cNvPicPr>
          <p:nvPr/>
        </p:nvPicPr>
        <p:blipFill>
          <a:blip r:embed="rId2">
            <a:extLst/>
          </a:blip>
          <a:stretch>
            <a:fillRect/>
          </a:stretch>
        </p:blipFill>
        <p:spPr>
          <a:xfrm>
            <a:off x="1066800" y="3149600"/>
            <a:ext cx="1244600" cy="1574800"/>
          </a:xfrm>
          <a:prstGeom prst="rect">
            <a:avLst/>
          </a:prstGeom>
          <a:ln w="12700">
            <a:miter lim="400000"/>
          </a:ln>
        </p:spPr>
      </p:pic>
      <p:pic>
        <p:nvPicPr>
          <p:cNvPr id="179" name="image.png"/>
          <p:cNvPicPr>
            <a:picLocks noChangeAspect="1"/>
          </p:cNvPicPr>
          <p:nvPr/>
        </p:nvPicPr>
        <p:blipFill>
          <a:blip r:embed="rId3">
            <a:extLst/>
          </a:blip>
          <a:stretch>
            <a:fillRect/>
          </a:stretch>
        </p:blipFill>
        <p:spPr>
          <a:xfrm>
            <a:off x="6858000" y="3225800"/>
            <a:ext cx="1244600" cy="1574800"/>
          </a:xfrm>
          <a:prstGeom prst="rect">
            <a:avLst/>
          </a:prstGeom>
          <a:ln w="12700">
            <a:miter lim="400000"/>
          </a:ln>
        </p:spPr>
      </p:pic>
      <p:pic>
        <p:nvPicPr>
          <p:cNvPr id="180" name="image.png"/>
          <p:cNvPicPr>
            <a:picLocks noChangeAspect="1"/>
          </p:cNvPicPr>
          <p:nvPr/>
        </p:nvPicPr>
        <p:blipFill>
          <a:blip r:embed="rId4">
            <a:extLst/>
          </a:blip>
          <a:stretch>
            <a:fillRect/>
          </a:stretch>
        </p:blipFill>
        <p:spPr>
          <a:xfrm>
            <a:off x="3962400" y="4394200"/>
            <a:ext cx="1244600" cy="1701800"/>
          </a:xfrm>
          <a:prstGeom prst="rect">
            <a:avLst/>
          </a:prstGeom>
          <a:ln w="12700">
            <a:miter lim="400000"/>
          </a:ln>
        </p:spPr>
      </p:pic>
      <p:pic>
        <p:nvPicPr>
          <p:cNvPr id="181" name="image.png" descr="&#10;hijack.gif                                                     00093991&#10;Ridiculous                     B74677AA:"/>
          <p:cNvPicPr>
            <a:picLocks noChangeAspect="1"/>
          </p:cNvPicPr>
          <p:nvPr/>
        </p:nvPicPr>
        <p:blipFill>
          <a:blip r:embed="rId5">
            <a:extLst/>
          </a:blip>
          <a:stretch>
            <a:fillRect/>
          </a:stretch>
        </p:blipFill>
        <p:spPr>
          <a:xfrm>
            <a:off x="7543800" y="152400"/>
            <a:ext cx="1458913" cy="1676400"/>
          </a:xfrm>
          <a:prstGeom prst="rect">
            <a:avLst/>
          </a:prstGeom>
          <a:ln w="12700">
            <a:miter lim="400000"/>
          </a:ln>
        </p:spPr>
      </p:pic>
      <p:sp>
        <p:nvSpPr>
          <p:cNvPr id="182" name="Shape 182"/>
          <p:cNvSpPr/>
          <p:nvPr/>
        </p:nvSpPr>
        <p:spPr>
          <a:xfrm>
            <a:off x="2514600" y="4648200"/>
            <a:ext cx="1447801" cy="533400"/>
          </a:xfrm>
          <a:prstGeom prst="line">
            <a:avLst/>
          </a:prstGeom>
          <a:ln w="76200">
            <a:solidFill>
              <a:srgbClr val="2F2B20"/>
            </a:solidFill>
            <a:prstDash val="sysDot"/>
            <a:headEnd type="triangle"/>
            <a:tailEnd type="triangle"/>
          </a:ln>
        </p:spPr>
        <p:txBody>
          <a:bodyPr lIns="45719" rIns="45719"/>
          <a:lstStyle/>
          <a:p>
            <a:pPr/>
          </a:p>
        </p:txBody>
      </p:sp>
      <p:sp>
        <p:nvSpPr>
          <p:cNvPr id="183" name="Shape 183"/>
          <p:cNvSpPr/>
          <p:nvPr/>
        </p:nvSpPr>
        <p:spPr>
          <a:xfrm flipV="1">
            <a:off x="5105400" y="4648199"/>
            <a:ext cx="1524001" cy="533402"/>
          </a:xfrm>
          <a:prstGeom prst="line">
            <a:avLst/>
          </a:prstGeom>
          <a:ln w="76200">
            <a:solidFill>
              <a:srgbClr val="2F2B20"/>
            </a:solidFill>
            <a:prstDash val="sysDot"/>
            <a:headEnd type="triangle"/>
            <a:tailEnd type="triangle"/>
          </a:ln>
        </p:spPr>
        <p:txBody>
          <a:bodyPr lIns="45719" rIns="45719"/>
          <a:lstStyle/>
          <a:p>
            <a:pP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186" name="Shape 186"/>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First, Mr. Big Ears must drop all of Alice</a:t>
            </a:r>
            <a:r>
              <a:t>’</a:t>
            </a:r>
            <a:r>
              <a:t>s packets since they must not be delivered to Bob (why?)</a:t>
            </a:r>
          </a:p>
        </p:txBody>
      </p:sp>
      <p:sp>
        <p:nvSpPr>
          <p:cNvPr id="187" name="Shape 187"/>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8" name="image.png"/>
          <p:cNvPicPr>
            <a:picLocks noChangeAspect="1"/>
          </p:cNvPicPr>
          <p:nvPr/>
        </p:nvPicPr>
        <p:blipFill>
          <a:blip r:embed="rId3">
            <a:extLst/>
          </a:blip>
          <a:stretch>
            <a:fillRect/>
          </a:stretch>
        </p:blipFill>
        <p:spPr>
          <a:xfrm>
            <a:off x="1066800" y="3149600"/>
            <a:ext cx="1244600" cy="1574800"/>
          </a:xfrm>
          <a:prstGeom prst="rect">
            <a:avLst/>
          </a:prstGeom>
          <a:ln w="12700">
            <a:miter lim="400000"/>
          </a:ln>
        </p:spPr>
      </p:pic>
      <p:pic>
        <p:nvPicPr>
          <p:cNvPr id="189" name="image.png"/>
          <p:cNvPicPr>
            <a:picLocks noChangeAspect="1"/>
          </p:cNvPicPr>
          <p:nvPr/>
        </p:nvPicPr>
        <p:blipFill>
          <a:blip r:embed="rId4">
            <a:extLst/>
          </a:blip>
          <a:stretch>
            <a:fillRect/>
          </a:stretch>
        </p:blipFill>
        <p:spPr>
          <a:xfrm>
            <a:off x="3962400" y="4394200"/>
            <a:ext cx="1244600" cy="1701800"/>
          </a:xfrm>
          <a:prstGeom prst="rect">
            <a:avLst/>
          </a:prstGeom>
          <a:ln w="12700">
            <a:miter lim="400000"/>
          </a:ln>
        </p:spPr>
      </p:pic>
      <p:pic>
        <p:nvPicPr>
          <p:cNvPr id="190" name="image.png" descr="&#10;hijack.gif                                                     00093991&#10;Ridiculous                     B74677AA:"/>
          <p:cNvPicPr>
            <a:picLocks noChangeAspect="1"/>
          </p:cNvPicPr>
          <p:nvPr/>
        </p:nvPicPr>
        <p:blipFill>
          <a:blip r:embed="rId5">
            <a:extLst/>
          </a:blip>
          <a:stretch>
            <a:fillRect/>
          </a:stretch>
        </p:blipFill>
        <p:spPr>
          <a:xfrm>
            <a:off x="7543800" y="152400"/>
            <a:ext cx="1458913" cy="1676400"/>
          </a:xfrm>
          <a:prstGeom prst="rect">
            <a:avLst/>
          </a:prstGeom>
          <a:ln w="12700">
            <a:miter lim="400000"/>
          </a:ln>
        </p:spPr>
      </p:pic>
      <p:sp>
        <p:nvSpPr>
          <p:cNvPr id="191" name="Shape 191"/>
          <p:cNvSpPr/>
          <p:nvPr/>
        </p:nvSpPr>
        <p:spPr>
          <a:xfrm>
            <a:off x="2209799" y="4191000"/>
            <a:ext cx="1600201" cy="1066800"/>
          </a:xfrm>
          <a:prstGeom prst="line">
            <a:avLst/>
          </a:prstGeom>
          <a:ln w="76200">
            <a:solidFill>
              <a:srgbClr val="2F2B20"/>
            </a:solidFill>
            <a:tailEnd type="triangle"/>
          </a:ln>
        </p:spPr>
        <p:txBody>
          <a:bodyPr lIns="45719" rIns="45719"/>
          <a:lstStyle/>
          <a:p>
            <a:pPr/>
          </a:p>
        </p:txBody>
      </p:sp>
      <p:sp>
        <p:nvSpPr>
          <p:cNvPr id="192" name="Shape 192"/>
          <p:cNvSpPr/>
          <p:nvPr/>
        </p:nvSpPr>
        <p:spPr>
          <a:xfrm>
            <a:off x="2819400" y="4191000"/>
            <a:ext cx="798535"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Packets</a:t>
            </a:r>
          </a:p>
        </p:txBody>
      </p:sp>
      <p:sp>
        <p:nvSpPr>
          <p:cNvPr id="193" name="Shape 193"/>
          <p:cNvSpPr/>
          <p:nvPr/>
        </p:nvSpPr>
        <p:spPr>
          <a:xfrm>
            <a:off x="5181600" y="5334000"/>
            <a:ext cx="1600200" cy="0"/>
          </a:xfrm>
          <a:prstGeom prst="line">
            <a:avLst/>
          </a:prstGeom>
          <a:ln w="76200">
            <a:solidFill>
              <a:srgbClr val="2F2B20"/>
            </a:solidFill>
            <a:tailEnd type="triangle"/>
          </a:ln>
        </p:spPr>
        <p:txBody>
          <a:bodyPr lIns="45719" rIns="45719"/>
          <a:lstStyle/>
          <a:p>
            <a:pPr/>
          </a:p>
        </p:txBody>
      </p:sp>
      <p:grpSp>
        <p:nvGrpSpPr>
          <p:cNvPr id="201" name="Group 201"/>
          <p:cNvGrpSpPr/>
          <p:nvPr/>
        </p:nvGrpSpPr>
        <p:grpSpPr>
          <a:xfrm>
            <a:off x="6858000" y="4419600"/>
            <a:ext cx="1981200" cy="1600200"/>
            <a:chOff x="0" y="0"/>
            <a:chExt cx="1981200" cy="1600200"/>
          </a:xfrm>
        </p:grpSpPr>
        <p:sp>
          <p:nvSpPr>
            <p:cNvPr id="194" name="Shape 194"/>
            <p:cNvSpPr/>
            <p:nvPr/>
          </p:nvSpPr>
          <p:spPr>
            <a:xfrm>
              <a:off x="304800" y="762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195" name="Shape 195"/>
            <p:cNvSpPr/>
            <p:nvPr/>
          </p:nvSpPr>
          <p:spPr>
            <a:xfrm>
              <a:off x="838200" y="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196" name="Shape 196"/>
            <p:cNvSpPr/>
            <p:nvPr/>
          </p:nvSpPr>
          <p:spPr>
            <a:xfrm>
              <a:off x="1066800" y="3810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197" name="Shape 197"/>
            <p:cNvSpPr/>
            <p:nvPr/>
          </p:nvSpPr>
          <p:spPr>
            <a:xfrm>
              <a:off x="381000" y="5334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198" name="Shape 198"/>
            <p:cNvSpPr/>
            <p:nvPr/>
          </p:nvSpPr>
          <p:spPr>
            <a:xfrm>
              <a:off x="838200" y="7620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199" name="Shape 199"/>
            <p:cNvSpPr/>
            <p:nvPr/>
          </p:nvSpPr>
          <p:spPr>
            <a:xfrm>
              <a:off x="0" y="3048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sp>
          <p:nvSpPr>
            <p:cNvPr id="200" name="Shape 200"/>
            <p:cNvSpPr/>
            <p:nvPr/>
          </p:nvSpPr>
          <p:spPr>
            <a:xfrm>
              <a:off x="304800" y="762000"/>
              <a:ext cx="914400" cy="838200"/>
            </a:xfrm>
            <a:prstGeom prst="ellipse">
              <a:avLst/>
            </a:prstGeom>
            <a:solidFill>
              <a:schemeClr val="accent1"/>
            </a:solidFill>
            <a:ln w="12700" cap="flat">
              <a:noFill/>
              <a:miter lim="400000"/>
            </a:ln>
            <a:effectLst/>
          </p:spPr>
          <p:txBody>
            <a:bodyPr wrap="square" lIns="45719" tIns="45719" rIns="45719" bIns="45719" numCol="1" anchor="ctr">
              <a:noAutofit/>
            </a:bodyPr>
            <a:lstStyle/>
            <a:p>
              <a:pPr>
                <a:defRPr sz="1800"/>
              </a:pPr>
            </a:p>
          </p:txBody>
        </p:sp>
      </p:grpSp>
      <p:sp>
        <p:nvSpPr>
          <p:cNvPr id="202" name="Shape 202"/>
          <p:cNvSpPr/>
          <p:nvPr/>
        </p:nvSpPr>
        <p:spPr>
          <a:xfrm>
            <a:off x="7189787" y="4953000"/>
            <a:ext cx="914287"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The Void</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6" name="Shape 206"/>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207" name="Shape 207"/>
          <p:cNvSpPr/>
          <p:nvPr>
            <p:ph type="body" idx="4294967295"/>
          </p:nvPr>
        </p:nvSpPr>
        <p:spPr>
          <a:xfrm>
            <a:off x="457200" y="1600200"/>
            <a:ext cx="7620000" cy="4800600"/>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Then, Mr. Big Ears sends his malicious packet with the next ISN (sniffed from the network)</a:t>
            </a:r>
          </a:p>
        </p:txBody>
      </p:sp>
      <p:sp>
        <p:nvSpPr>
          <p:cNvPr id="208" name="Shape 208"/>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09" name="image.png"/>
          <p:cNvPicPr>
            <a:picLocks noChangeAspect="1"/>
          </p:cNvPicPr>
          <p:nvPr/>
        </p:nvPicPr>
        <p:blipFill>
          <a:blip r:embed="rId2">
            <a:extLst/>
          </a:blip>
          <a:stretch>
            <a:fillRect/>
          </a:stretch>
        </p:blipFill>
        <p:spPr>
          <a:xfrm>
            <a:off x="6858000" y="3225800"/>
            <a:ext cx="1244600" cy="1574800"/>
          </a:xfrm>
          <a:prstGeom prst="rect">
            <a:avLst/>
          </a:prstGeom>
          <a:ln w="12700">
            <a:miter lim="400000"/>
          </a:ln>
        </p:spPr>
      </p:pic>
      <p:pic>
        <p:nvPicPr>
          <p:cNvPr id="210" name="image.png"/>
          <p:cNvPicPr>
            <a:picLocks noChangeAspect="1"/>
          </p:cNvPicPr>
          <p:nvPr/>
        </p:nvPicPr>
        <p:blipFill>
          <a:blip r:embed="rId3">
            <a:extLst/>
          </a:blip>
          <a:stretch>
            <a:fillRect/>
          </a:stretch>
        </p:blipFill>
        <p:spPr>
          <a:xfrm>
            <a:off x="3962400" y="4394200"/>
            <a:ext cx="1244600" cy="1701800"/>
          </a:xfrm>
          <a:prstGeom prst="rect">
            <a:avLst/>
          </a:prstGeom>
          <a:ln w="12700">
            <a:miter lim="400000"/>
          </a:ln>
        </p:spPr>
      </p:pic>
      <p:pic>
        <p:nvPicPr>
          <p:cNvPr id="211" name="image.png" descr="&#10;hijack.gif                                                     00093991&#10;Ridiculous                     B74677AA:"/>
          <p:cNvPicPr>
            <a:picLocks noChangeAspect="1"/>
          </p:cNvPicPr>
          <p:nvPr/>
        </p:nvPicPr>
        <p:blipFill>
          <a:blip r:embed="rId4">
            <a:extLst/>
          </a:blip>
          <a:stretch>
            <a:fillRect/>
          </a:stretch>
        </p:blipFill>
        <p:spPr>
          <a:xfrm>
            <a:off x="7543800" y="152400"/>
            <a:ext cx="1458913" cy="1676400"/>
          </a:xfrm>
          <a:prstGeom prst="rect">
            <a:avLst/>
          </a:prstGeom>
          <a:ln w="12700">
            <a:miter lim="400000"/>
          </a:ln>
        </p:spPr>
      </p:pic>
      <p:sp>
        <p:nvSpPr>
          <p:cNvPr id="212" name="Shape 212"/>
          <p:cNvSpPr/>
          <p:nvPr/>
        </p:nvSpPr>
        <p:spPr>
          <a:xfrm flipH="1">
            <a:off x="5105399" y="4343400"/>
            <a:ext cx="1828802" cy="1219200"/>
          </a:xfrm>
          <a:prstGeom prst="line">
            <a:avLst/>
          </a:prstGeom>
          <a:ln w="76200">
            <a:solidFill>
              <a:srgbClr val="2F2B20"/>
            </a:solidFill>
            <a:headEnd type="triangle"/>
          </a:ln>
        </p:spPr>
        <p:txBody>
          <a:bodyPr lIns="45719" rIns="45719"/>
          <a:lstStyle/>
          <a:p>
            <a:pPr/>
          </a:p>
        </p:txBody>
      </p:sp>
      <p:sp>
        <p:nvSpPr>
          <p:cNvPr id="213" name="Shape 213"/>
          <p:cNvSpPr/>
          <p:nvPr/>
        </p:nvSpPr>
        <p:spPr>
          <a:xfrm>
            <a:off x="5867400" y="5105400"/>
            <a:ext cx="1433548"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ISN, SRC=Alice</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5" name="Shape 215"/>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216" name="Shape 216"/>
          <p:cNvSpPr/>
          <p:nvPr>
            <p:ph type="body" idx="4294967295"/>
          </p:nvPr>
        </p:nvSpPr>
        <p:spPr>
          <a:xfrm>
            <a:off x="457200" y="1600200"/>
            <a:ext cx="7620000" cy="4800600"/>
          </a:xfrm>
          <a:prstGeom prst="rect">
            <a:avLst/>
          </a:prstGeom>
        </p:spPr>
        <p:txBody>
          <a:bodyPr>
            <a:normAutofit fontScale="100000" lnSpcReduction="0"/>
          </a:bodyPr>
          <a:lstStyle/>
          <a:p>
            <a:pPr rtl="0">
              <a:lnSpc>
                <a:spcPct val="90000"/>
              </a:lnSpc>
              <a:defRPr>
                <a:latin typeface="Arial"/>
                <a:ea typeface="Arial"/>
                <a:cs typeface="Arial"/>
                <a:sym typeface="Arial"/>
              </a:defRPr>
            </a:pPr>
            <a:r>
              <a:t>What if Mr. Big Ears is unable to sniff the packets between Alice and Bob?</a:t>
            </a:r>
          </a:p>
          <a:p>
            <a:pPr lvl="1" marL="639762" indent="-228600" rtl="0">
              <a:lnSpc>
                <a:spcPct val="90000"/>
              </a:lnSpc>
              <a:spcBef>
                <a:spcPts val="0"/>
              </a:spcBef>
              <a:buClr>
                <a:schemeClr val="accent2"/>
              </a:buClr>
              <a:defRPr sz="2000">
                <a:latin typeface="Arial"/>
                <a:ea typeface="Arial"/>
                <a:cs typeface="Arial"/>
                <a:sym typeface="Arial"/>
              </a:defRPr>
            </a:pPr>
            <a:r>
              <a:t>Can just DoS Alice instead of dropping her packets</a:t>
            </a:r>
          </a:p>
          <a:p>
            <a:pPr lvl="1" marL="639762" indent="-228600" rtl="0">
              <a:lnSpc>
                <a:spcPct val="90000"/>
              </a:lnSpc>
              <a:spcBef>
                <a:spcPts val="0"/>
              </a:spcBef>
              <a:buClr>
                <a:schemeClr val="accent2"/>
              </a:buClr>
              <a:defRPr sz="2000">
                <a:latin typeface="Arial"/>
                <a:ea typeface="Arial"/>
                <a:cs typeface="Arial"/>
                <a:sym typeface="Arial"/>
              </a:defRPr>
            </a:pPr>
            <a:r>
              <a:t>Can just send guesses of what the ISN is until it is accepted</a:t>
            </a:r>
          </a:p>
          <a:p>
            <a:pPr rtl="0">
              <a:lnSpc>
                <a:spcPct val="90000"/>
              </a:lnSpc>
              <a:defRPr>
                <a:latin typeface="Arial"/>
                <a:ea typeface="Arial"/>
                <a:cs typeface="Arial"/>
                <a:sym typeface="Arial"/>
              </a:defRPr>
            </a:pPr>
            <a:r>
              <a:t>How do you know when the ISN is accepted?</a:t>
            </a:r>
          </a:p>
          <a:p>
            <a:pPr lvl="1" marL="639762" indent="-228600" rtl="0">
              <a:lnSpc>
                <a:spcPct val="90000"/>
              </a:lnSpc>
              <a:spcBef>
                <a:spcPts val="0"/>
              </a:spcBef>
              <a:buClr>
                <a:schemeClr val="accent2"/>
              </a:buClr>
              <a:defRPr sz="2000">
                <a:latin typeface="Arial"/>
                <a:ea typeface="Arial"/>
                <a:cs typeface="Arial"/>
                <a:sym typeface="Arial"/>
              </a:defRPr>
            </a:pPr>
            <a:r>
              <a:t>Mitnick: payload is </a:t>
            </a:r>
            <a:r>
              <a:t>“</a:t>
            </a:r>
            <a:r>
              <a:t>add self to .rhosts</a:t>
            </a:r>
            <a:r>
              <a:t>”</a:t>
            </a:r>
          </a:p>
          <a:p>
            <a:pPr lvl="1" marL="639762" indent="-228600" rtl="0">
              <a:lnSpc>
                <a:spcPct val="90000"/>
              </a:lnSpc>
              <a:spcBef>
                <a:spcPts val="0"/>
              </a:spcBef>
              <a:buClr>
                <a:schemeClr val="accent2"/>
              </a:buClr>
              <a:defRPr sz="2000">
                <a:latin typeface="Arial"/>
                <a:ea typeface="Arial"/>
                <a:cs typeface="Arial"/>
                <a:sym typeface="Arial"/>
              </a:defRPr>
            </a:pPr>
            <a:r>
              <a:t>Or, </a:t>
            </a:r>
            <a:r>
              <a:t>“</a:t>
            </a:r>
            <a:r>
              <a:t>xterm -display MrBigEars:0</a:t>
            </a:r>
            <a:r>
              <a:t>”</a:t>
            </a:r>
          </a:p>
        </p:txBody>
      </p:sp>
      <p:sp>
        <p:nvSpPr>
          <p:cNvPr id="217" name="Shape 217"/>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18" name="image.png" descr="&#10;hijack.gif                                                     00093991&#10;Ridiculous                     B74677AA:"/>
          <p:cNvPicPr>
            <a:picLocks noChangeAspect="1"/>
          </p:cNvPicPr>
          <p:nvPr/>
        </p:nvPicPr>
        <p:blipFill>
          <a:blip r:embed="rId2">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16">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16">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216">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21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216">
                                            <p:txEl>
                                              <p:pRg st="3" end="3"/>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216">
                                            <p:txEl>
                                              <p:pRg st="4" end="4"/>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216">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16" grpId="1"/>
    </p:bldLst>
  </p:timing>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221" name="Shape 221"/>
          <p:cNvSpPr/>
          <p:nvPr>
            <p:ph type="body" idx="4294967295"/>
          </p:nvPr>
        </p:nvSpPr>
        <p:spPr>
          <a:xfrm>
            <a:off x="457200" y="1600200"/>
            <a:ext cx="7620000" cy="4800600"/>
          </a:xfrm>
          <a:prstGeom prst="rect">
            <a:avLst/>
          </a:prstGeom>
        </p:spPr>
        <p:txBody>
          <a:bodyPr>
            <a:normAutofit fontScale="100000" lnSpcReduction="0"/>
          </a:bodyPr>
          <a:lstStyle>
            <a:lvl1pPr>
              <a:defRPr>
                <a:latin typeface="Arial"/>
                <a:ea typeface="Arial"/>
                <a:cs typeface="Arial"/>
                <a:sym typeface="Arial"/>
              </a:defRPr>
            </a:lvl1pPr>
          </a:lstStyle>
          <a:p>
            <a:pPr rtl="0">
              <a:defRPr/>
            </a:pPr>
            <a:r>
              <a:t>Why are these types of TCP attacks so dangerous?</a:t>
            </a:r>
          </a:p>
        </p:txBody>
      </p:sp>
      <p:sp>
        <p:nvSpPr>
          <p:cNvPr id="222" name="Shape 222"/>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23" name="image.png"/>
          <p:cNvPicPr>
            <a:picLocks noChangeAspect="1"/>
          </p:cNvPicPr>
          <p:nvPr/>
        </p:nvPicPr>
        <p:blipFill>
          <a:blip r:embed="rId3">
            <a:extLst/>
          </a:blip>
          <a:stretch>
            <a:fillRect/>
          </a:stretch>
        </p:blipFill>
        <p:spPr>
          <a:xfrm>
            <a:off x="6858000" y="3225800"/>
            <a:ext cx="1244600" cy="1574800"/>
          </a:xfrm>
          <a:prstGeom prst="rect">
            <a:avLst/>
          </a:prstGeom>
          <a:ln w="12700">
            <a:miter lim="400000"/>
          </a:ln>
        </p:spPr>
      </p:pic>
      <p:pic>
        <p:nvPicPr>
          <p:cNvPr id="224" name="image.png"/>
          <p:cNvPicPr>
            <a:picLocks noChangeAspect="1"/>
          </p:cNvPicPr>
          <p:nvPr/>
        </p:nvPicPr>
        <p:blipFill>
          <a:blip r:embed="rId4">
            <a:extLst/>
          </a:blip>
          <a:stretch>
            <a:fillRect/>
          </a:stretch>
        </p:blipFill>
        <p:spPr>
          <a:xfrm>
            <a:off x="3962400" y="4394200"/>
            <a:ext cx="1244600" cy="1701800"/>
          </a:xfrm>
          <a:prstGeom prst="rect">
            <a:avLst/>
          </a:prstGeom>
          <a:ln w="12700">
            <a:miter lim="400000"/>
          </a:ln>
        </p:spPr>
      </p:pic>
      <p:pic>
        <p:nvPicPr>
          <p:cNvPr id="225" name="image.png" descr="&#10;hijack.gif                                                     00093991&#10;Ridiculous                     B74677AA:"/>
          <p:cNvPicPr>
            <a:picLocks noChangeAspect="1"/>
          </p:cNvPicPr>
          <p:nvPr/>
        </p:nvPicPr>
        <p:blipFill>
          <a:blip r:embed="rId5">
            <a:extLst/>
          </a:blip>
          <a:stretch>
            <a:fillRect/>
          </a:stretch>
        </p:blipFill>
        <p:spPr>
          <a:xfrm>
            <a:off x="7543800" y="152400"/>
            <a:ext cx="1458913" cy="1676400"/>
          </a:xfrm>
          <a:prstGeom prst="rect">
            <a:avLst/>
          </a:prstGeom>
          <a:ln w="12700">
            <a:miter lim="400000"/>
          </a:ln>
        </p:spPr>
      </p:pic>
      <p:pic>
        <p:nvPicPr>
          <p:cNvPr id="226" name="image.png"/>
          <p:cNvPicPr>
            <a:picLocks noChangeAspect="1"/>
          </p:cNvPicPr>
          <p:nvPr/>
        </p:nvPicPr>
        <p:blipFill>
          <a:blip r:embed="rId6">
            <a:extLst/>
          </a:blip>
          <a:stretch>
            <a:fillRect/>
          </a:stretch>
        </p:blipFill>
        <p:spPr>
          <a:xfrm>
            <a:off x="1066800" y="3149600"/>
            <a:ext cx="1244600" cy="1574800"/>
          </a:xfrm>
          <a:prstGeom prst="rect">
            <a:avLst/>
          </a:prstGeom>
          <a:ln w="12700">
            <a:miter lim="400000"/>
          </a:ln>
        </p:spPr>
      </p:pic>
      <p:sp>
        <p:nvSpPr>
          <p:cNvPr id="227" name="Shape 227"/>
          <p:cNvSpPr/>
          <p:nvPr/>
        </p:nvSpPr>
        <p:spPr>
          <a:xfrm>
            <a:off x="990600" y="4876800"/>
            <a:ext cx="1164094"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Web server</a:t>
            </a:r>
          </a:p>
        </p:txBody>
      </p:sp>
      <p:sp>
        <p:nvSpPr>
          <p:cNvPr id="228" name="Shape 228"/>
          <p:cNvSpPr/>
          <p:nvPr/>
        </p:nvSpPr>
        <p:spPr>
          <a:xfrm>
            <a:off x="3575050" y="6096000"/>
            <a:ext cx="1447835"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Malicious user</a:t>
            </a:r>
          </a:p>
        </p:txBody>
      </p:sp>
      <p:sp>
        <p:nvSpPr>
          <p:cNvPr id="229" name="Shape 229"/>
          <p:cNvSpPr/>
          <p:nvPr/>
        </p:nvSpPr>
        <p:spPr>
          <a:xfrm>
            <a:off x="6284912" y="4953000"/>
            <a:ext cx="1853244" cy="370840"/>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sz="1800"/>
            </a:lvl1pPr>
          </a:lstStyle>
          <a:p>
            <a:pPr/>
            <a:r>
              <a:t>Trusting web client</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3" name="Shape 233"/>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TCP Attacks</a:t>
            </a:r>
          </a:p>
        </p:txBody>
      </p:sp>
      <p:sp>
        <p:nvSpPr>
          <p:cNvPr id="234" name="Shape 234"/>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How do we prevent this?</a:t>
            </a:r>
          </a:p>
          <a:p>
            <a:pPr rtl="0">
              <a:defRPr>
                <a:latin typeface="Arial"/>
                <a:ea typeface="Arial"/>
                <a:cs typeface="Arial"/>
                <a:sym typeface="Arial"/>
              </a:defRPr>
            </a:pPr>
            <a:r>
              <a:t>IPSec</a:t>
            </a:r>
          </a:p>
          <a:p>
            <a:pPr lvl="1" marL="639762" indent="-228600" rtl="0">
              <a:spcBef>
                <a:spcPts val="0"/>
              </a:spcBef>
              <a:buClr>
                <a:schemeClr val="accent2"/>
              </a:buClr>
              <a:defRPr sz="2000">
                <a:latin typeface="Arial"/>
                <a:ea typeface="Arial"/>
                <a:cs typeface="Arial"/>
                <a:sym typeface="Arial"/>
              </a:defRPr>
            </a:pPr>
            <a:r>
              <a:t>Provides source authentication, so Mr. Big Ears cannot pretend to be Alice</a:t>
            </a:r>
          </a:p>
          <a:p>
            <a:pPr lvl="1" marL="639762" indent="-228600" rtl="0">
              <a:spcBef>
                <a:spcPts val="0"/>
              </a:spcBef>
              <a:buClr>
                <a:schemeClr val="accent2"/>
              </a:buClr>
              <a:defRPr sz="2000">
                <a:latin typeface="Arial"/>
                <a:ea typeface="Arial"/>
                <a:cs typeface="Arial"/>
                <a:sym typeface="Arial"/>
              </a:defRPr>
            </a:pPr>
            <a:r>
              <a:t>Encrypts data before transport, so Mr. Big Ears cannot talk to Bob without knowing what the session key is </a:t>
            </a:r>
          </a:p>
        </p:txBody>
      </p:sp>
      <p:sp>
        <p:nvSpPr>
          <p:cNvPr id="235" name="Shape 235"/>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36" name="image.png" descr="&#10;hijack.gif                                                     00093991&#10;Ridiculous                     B74677AA:"/>
          <p:cNvPicPr>
            <a:picLocks noChangeAspect="1"/>
          </p:cNvPicPr>
          <p:nvPr/>
        </p:nvPicPr>
        <p:blipFill>
          <a:blip r:embed="rId2">
            <a:extLst/>
          </a:blip>
          <a:stretch>
            <a:fillRect/>
          </a:stretch>
        </p:blipFill>
        <p:spPr>
          <a:xfrm>
            <a:off x="7543800" y="152400"/>
            <a:ext cx="1458913" cy="1676400"/>
          </a:xfrm>
          <a:prstGeom prst="rect">
            <a:avLst/>
          </a:prstGeom>
          <a:ln w="12700">
            <a:miter lim="400000"/>
          </a:ln>
        </p:spPr>
      </p:pic>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 name="Shape 238"/>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Security related URLs</a:t>
            </a:r>
          </a:p>
        </p:txBody>
      </p:sp>
      <p:sp>
        <p:nvSpPr>
          <p:cNvPr id="239" name="Shape 239"/>
          <p:cNvSpPr/>
          <p:nvPr>
            <p:ph type="body" idx="4294967295"/>
          </p:nvPr>
        </p:nvSpPr>
        <p:spPr>
          <a:xfrm>
            <a:off x="457200" y="1600200"/>
            <a:ext cx="7620000" cy="4800600"/>
          </a:xfrm>
          <a:prstGeom prst="rect">
            <a:avLst/>
          </a:prstGeom>
        </p:spPr>
        <p:txBody>
          <a:bodyPr>
            <a:normAutofit fontScale="100000" lnSpcReduction="0"/>
          </a:bodyPr>
          <a:lstStyle/>
          <a:p>
            <a:pPr rtl="0">
              <a:lnSpc>
                <a:spcPct val="90000"/>
              </a:lnSpc>
              <a:defRPr>
                <a:latin typeface="Arial"/>
                <a:ea typeface="Arial"/>
                <a:cs typeface="Arial"/>
                <a:sym typeface="Arial"/>
              </a:defRPr>
            </a:pPr>
            <a:r>
              <a:rPr u="sng">
                <a:solidFill>
                  <a:srgbClr val="D25814"/>
                </a:solidFill>
                <a:uFill>
                  <a:solidFill>
                    <a:srgbClr val="D25814"/>
                  </a:solidFill>
                </a:uFill>
                <a:hlinkClick r:id="rId2" invalidUrl="" action="" tgtFrame="" tooltip="" history="1" highlightClick="0" endSnd="0"/>
              </a:rPr>
              <a:t>http://www.robertgraham.com/pubs/network-intrusion-detection.html</a:t>
            </a:r>
          </a:p>
          <a:p>
            <a:pPr rtl="0">
              <a:lnSpc>
                <a:spcPct val="90000"/>
              </a:lnSpc>
              <a:defRPr>
                <a:latin typeface="Arial"/>
                <a:ea typeface="Arial"/>
                <a:cs typeface="Arial"/>
                <a:sym typeface="Arial"/>
              </a:defRPr>
            </a:pPr>
            <a:r>
              <a:rPr u="sng">
                <a:solidFill>
                  <a:srgbClr val="D25814"/>
                </a:solidFill>
                <a:uFill>
                  <a:solidFill>
                    <a:srgbClr val="D25814"/>
                  </a:solidFill>
                </a:uFill>
                <a:hlinkClick r:id="rId3" invalidUrl="" action="" tgtFrame="" tooltip="" history="1" highlightClick="0" endSnd="0"/>
              </a:rPr>
              <a:t>http://online.securityfocus.com/infocus/1527</a:t>
            </a:r>
          </a:p>
          <a:p>
            <a:pPr rtl="0">
              <a:lnSpc>
                <a:spcPct val="90000"/>
              </a:lnSpc>
              <a:defRPr>
                <a:latin typeface="Arial"/>
                <a:ea typeface="Arial"/>
                <a:cs typeface="Arial"/>
                <a:sym typeface="Arial"/>
              </a:defRPr>
            </a:pPr>
            <a:r>
              <a:rPr u="sng">
                <a:solidFill>
                  <a:srgbClr val="D25814"/>
                </a:solidFill>
                <a:uFill>
                  <a:solidFill>
                    <a:srgbClr val="D25814"/>
                  </a:solidFill>
                </a:uFill>
                <a:hlinkClick r:id="rId4" invalidUrl="" action="" tgtFrame="" tooltip="" history="1" highlightClick="0" endSnd="0"/>
              </a:rPr>
              <a:t>http://www.snort.org/</a:t>
            </a:r>
          </a:p>
          <a:p>
            <a:pPr rtl="0">
              <a:lnSpc>
                <a:spcPct val="90000"/>
              </a:lnSpc>
              <a:defRPr>
                <a:latin typeface="Arial"/>
                <a:ea typeface="Arial"/>
                <a:cs typeface="Arial"/>
                <a:sym typeface="Arial"/>
              </a:defRPr>
            </a:pPr>
            <a:r>
              <a:rPr u="sng">
                <a:solidFill>
                  <a:srgbClr val="D25814"/>
                </a:solidFill>
                <a:uFill>
                  <a:solidFill>
                    <a:srgbClr val="D25814"/>
                  </a:solidFill>
                </a:uFill>
                <a:hlinkClick r:id="rId5" invalidUrl="" action="" tgtFrame="" tooltip="" history="1" highlightClick="0" endSnd="0"/>
              </a:rPr>
              <a:t>http://www.cert.org/</a:t>
            </a:r>
          </a:p>
          <a:p>
            <a:pPr rtl="0">
              <a:lnSpc>
                <a:spcPct val="90000"/>
              </a:lnSpc>
              <a:defRPr>
                <a:latin typeface="Arial"/>
                <a:ea typeface="Arial"/>
                <a:cs typeface="Arial"/>
                <a:sym typeface="Arial"/>
              </a:defRPr>
            </a:pPr>
            <a:r>
              <a:rPr u="sng">
                <a:solidFill>
                  <a:srgbClr val="D25814"/>
                </a:solidFill>
                <a:uFill>
                  <a:solidFill>
                    <a:srgbClr val="D25814"/>
                  </a:solidFill>
                </a:uFill>
                <a:hlinkClick r:id="rId6" invalidUrl="" action="" tgtFrame="" tooltip="" history="1" highlightClick="0" endSnd="0"/>
              </a:rPr>
              <a:t>http://www.nmap.org/</a:t>
            </a:r>
          </a:p>
          <a:p>
            <a:pPr rtl="0">
              <a:lnSpc>
                <a:spcPct val="90000"/>
              </a:lnSpc>
              <a:defRPr>
                <a:latin typeface="Arial"/>
                <a:ea typeface="Arial"/>
                <a:cs typeface="Arial"/>
                <a:sym typeface="Arial"/>
              </a:defRPr>
            </a:pPr>
            <a:r>
              <a:rPr u="sng">
                <a:solidFill>
                  <a:srgbClr val="D25814"/>
                </a:solidFill>
                <a:uFill>
                  <a:solidFill>
                    <a:srgbClr val="D25814"/>
                  </a:solidFill>
                </a:uFill>
                <a:hlinkClick r:id="rId7" invalidUrl="" action="" tgtFrame="" tooltip="" history="1" highlightClick="0" endSnd="0"/>
              </a:rPr>
              <a:t>http://grc.com/dos/grcdos.htm</a:t>
            </a:r>
          </a:p>
          <a:p>
            <a:pPr rtl="0">
              <a:lnSpc>
                <a:spcPct val="90000"/>
              </a:lnSpc>
              <a:defRPr>
                <a:latin typeface="Arial"/>
                <a:ea typeface="Arial"/>
                <a:cs typeface="Arial"/>
                <a:sym typeface="Arial"/>
              </a:defRPr>
            </a:pPr>
            <a:r>
              <a:rPr u="sng">
                <a:solidFill>
                  <a:srgbClr val="D25814"/>
                </a:solidFill>
                <a:uFill>
                  <a:solidFill>
                    <a:srgbClr val="D25814"/>
                  </a:solidFill>
                </a:uFill>
                <a:hlinkClick r:id="rId8" invalidUrl="" action="" tgtFrame="" tooltip="" history="1" highlightClick="0" endSnd="0"/>
              </a:rPr>
              <a:t>http://lcamtuf.coredump.cx/newtcp/</a:t>
            </a:r>
          </a:p>
        </p:txBody>
      </p:sp>
      <p:sp>
        <p:nvSpPr>
          <p:cNvPr id="240" name="Shape 240"/>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41" name="j0254382.pdf" descr="C:\WINNT\Profiles\Administratör\Programdata\Microsoft\Media Catalog\Downloaded Clips\cl65\j0254382.wmf"/>
          <p:cNvPicPr>
            <a:picLocks noChangeAspect="1"/>
          </p:cNvPicPr>
          <p:nvPr/>
        </p:nvPicPr>
        <p:blipFill>
          <a:blip r:embed="rId9">
            <a:extLst/>
          </a:blip>
          <a:stretch>
            <a:fillRect/>
          </a:stretch>
        </p:blipFill>
        <p:spPr>
          <a:xfrm>
            <a:off x="7848600" y="152400"/>
            <a:ext cx="1154113" cy="1371600"/>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ph type="title" idx="4294967295"/>
          </p:nvPr>
        </p:nvSpPr>
        <p:spPr>
          <a:xfrm>
            <a:off x="457200" y="274637"/>
            <a:ext cx="7620000" cy="1143001"/>
          </a:xfrm>
          <a:prstGeom prst="rect">
            <a:avLst/>
          </a:prstGeom>
        </p:spPr>
        <p:txBody>
          <a:bodyPr>
            <a:normAutofit fontScale="100000" lnSpcReduction="0"/>
          </a:bodyPr>
          <a:lstStyle/>
          <a:p>
            <a:pPr rtl="0">
              <a:defRPr>
                <a:latin typeface="Arial"/>
                <a:ea typeface="Arial"/>
                <a:cs typeface="Arial"/>
                <a:sym typeface="Arial"/>
              </a:defRPr>
            </a:pPr>
            <a:r>
              <a:t>What is </a:t>
            </a:r>
            <a:r>
              <a:t>“</a:t>
            </a:r>
            <a:r>
              <a:t>Security</a:t>
            </a:r>
            <a:r>
              <a:t>”</a:t>
            </a:r>
          </a:p>
        </p:txBody>
      </p:sp>
      <p:sp>
        <p:nvSpPr>
          <p:cNvPr id="35" name="Shape 35"/>
          <p:cNvSpPr/>
          <p:nvPr>
            <p:ph type="body" idx="4294967295"/>
          </p:nvPr>
        </p:nvSpPr>
        <p:spPr>
          <a:xfrm>
            <a:off x="457200" y="1600200"/>
            <a:ext cx="7620000" cy="4800600"/>
          </a:xfrm>
          <a:prstGeom prst="rect">
            <a:avLst/>
          </a:prstGeom>
        </p:spPr>
        <p:txBody>
          <a:bodyPr>
            <a:normAutofit fontScale="100000" lnSpcReduction="0"/>
          </a:bodyPr>
          <a:lstStyle/>
          <a:p>
            <a:pPr rtl="0">
              <a:lnSpc>
                <a:spcPct val="90000"/>
              </a:lnSpc>
              <a:spcBef>
                <a:spcPts val="600"/>
              </a:spcBef>
              <a:defRPr sz="2800">
                <a:latin typeface="Arial"/>
                <a:ea typeface="Arial"/>
                <a:cs typeface="Arial"/>
                <a:sym typeface="Arial"/>
              </a:defRPr>
            </a:pPr>
            <a:r>
              <a:t>Dictionary.com says:</a:t>
            </a:r>
          </a:p>
          <a:p>
            <a:pPr lvl="1" marL="639762" indent="-228600" rtl="0">
              <a:lnSpc>
                <a:spcPct val="90000"/>
              </a:lnSpc>
              <a:spcBef>
                <a:spcPts val="0"/>
              </a:spcBef>
              <a:buClr>
                <a:schemeClr val="accent2"/>
              </a:buClr>
              <a:defRPr sz="2400">
                <a:latin typeface="Arial"/>
                <a:ea typeface="Arial"/>
                <a:cs typeface="Arial"/>
                <a:sym typeface="Arial"/>
              </a:defRPr>
            </a:pPr>
            <a:r>
              <a:t>Freedom from risk or danger; safety.</a:t>
            </a:r>
          </a:p>
          <a:p>
            <a:pPr lvl="1" marL="639762" indent="-228600" rtl="0">
              <a:lnSpc>
                <a:spcPct val="90000"/>
              </a:lnSpc>
              <a:spcBef>
                <a:spcPts val="0"/>
              </a:spcBef>
              <a:buClr>
                <a:schemeClr val="accent2"/>
              </a:buClr>
              <a:defRPr sz="2400">
                <a:latin typeface="Arial"/>
                <a:ea typeface="Arial"/>
                <a:cs typeface="Arial"/>
                <a:sym typeface="Arial"/>
              </a:defRPr>
            </a:pPr>
          </a:p>
          <a:p>
            <a:pPr lvl="1" marL="639762" indent="-228600" rtl="0">
              <a:lnSpc>
                <a:spcPct val="90000"/>
              </a:lnSpc>
              <a:spcBef>
                <a:spcPts val="0"/>
              </a:spcBef>
              <a:buClr>
                <a:schemeClr val="accent2"/>
              </a:buClr>
              <a:defRPr sz="2400">
                <a:latin typeface="Arial"/>
                <a:ea typeface="Arial"/>
                <a:cs typeface="Arial"/>
                <a:sym typeface="Arial"/>
              </a:defRPr>
            </a:pPr>
            <a:r>
              <a:t>Something that gives or assures safety, as:</a:t>
            </a:r>
          </a:p>
          <a:p>
            <a:pPr lvl="2" marL="1004887" indent="-228600" rtl="0">
              <a:lnSpc>
                <a:spcPct val="90000"/>
              </a:lnSpc>
              <a:spcBef>
                <a:spcPts val="0"/>
              </a:spcBef>
              <a:buClr>
                <a:srgbClr val="D2CB6C"/>
              </a:buClr>
              <a:defRPr sz="2000">
                <a:latin typeface="Arial"/>
                <a:ea typeface="Arial"/>
                <a:cs typeface="Arial"/>
                <a:sym typeface="Arial"/>
              </a:defRPr>
            </a:pPr>
            <a:r>
              <a:t>1. A group or department of private guards: Call building security if a visitor acts suspicious.</a:t>
            </a:r>
          </a:p>
          <a:p>
            <a:pPr lvl="1" marL="228600" indent="182562" rtl="0">
              <a:lnSpc>
                <a:spcPct val="90000"/>
              </a:lnSpc>
              <a:spcBef>
                <a:spcPts val="0"/>
              </a:spcBef>
              <a:buSzTx/>
              <a:buNone/>
              <a:defRPr sz="2400">
                <a:latin typeface="Arial"/>
                <a:ea typeface="Arial"/>
                <a:cs typeface="Arial"/>
                <a:sym typeface="Arial"/>
              </a:defRPr>
            </a:pPr>
            <a:r>
              <a:t>…etc.</a:t>
            </a:r>
          </a:p>
        </p:txBody>
      </p:sp>
      <p:sp>
        <p:nvSpPr>
          <p:cNvPr id="36" name="Shape 36"/>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7" name="image.jpeg" descr="&#13;prodsec04.jpg                                                  00093991&#10;Ridiculous                     B74677AA:"/>
          <p:cNvPicPr>
            <a:picLocks noChangeAspect="1"/>
          </p:cNvPicPr>
          <p:nvPr/>
        </p:nvPicPr>
        <p:blipFill>
          <a:blip r:embed="rId2">
            <a:extLst/>
          </a:blip>
          <a:stretch>
            <a:fillRect/>
          </a:stretch>
        </p:blipFill>
        <p:spPr>
          <a:xfrm>
            <a:off x="7315200" y="152400"/>
            <a:ext cx="1666875" cy="1747838"/>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Why do we need security?</a:t>
            </a:r>
          </a:p>
        </p:txBody>
      </p:sp>
      <p:sp>
        <p:nvSpPr>
          <p:cNvPr id="40" name="Shape 40"/>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Protect vital information while still allowing access to those who need it</a:t>
            </a:r>
          </a:p>
          <a:p>
            <a:pPr lvl="1" marL="639762" indent="-228600" rtl="0">
              <a:spcBef>
                <a:spcPts val="0"/>
              </a:spcBef>
              <a:buClr>
                <a:schemeClr val="accent2"/>
              </a:buClr>
              <a:defRPr sz="2000">
                <a:latin typeface="Arial"/>
                <a:ea typeface="Arial"/>
                <a:cs typeface="Arial"/>
                <a:sym typeface="Arial"/>
              </a:defRPr>
            </a:pPr>
            <a:r>
              <a:t>Trade secrets, medical records, etc.</a:t>
            </a:r>
          </a:p>
          <a:p>
            <a:pPr rtl="0">
              <a:defRPr>
                <a:latin typeface="Arial"/>
                <a:ea typeface="Arial"/>
                <a:cs typeface="Arial"/>
                <a:sym typeface="Arial"/>
              </a:defRPr>
            </a:pPr>
            <a:r>
              <a:t>Provide authentication and access control for resources</a:t>
            </a:r>
          </a:p>
          <a:p>
            <a:pPr lvl="1" marL="639762" indent="-228600" rtl="0">
              <a:spcBef>
                <a:spcPts val="0"/>
              </a:spcBef>
              <a:buClr>
                <a:schemeClr val="accent2"/>
              </a:buClr>
              <a:defRPr sz="2000">
                <a:latin typeface="Arial"/>
                <a:ea typeface="Arial"/>
                <a:cs typeface="Arial"/>
                <a:sym typeface="Arial"/>
              </a:defRPr>
            </a:pPr>
            <a:r>
              <a:t>Ex: AFS</a:t>
            </a:r>
          </a:p>
          <a:p>
            <a:pPr rtl="0">
              <a:defRPr>
                <a:latin typeface="Arial"/>
                <a:ea typeface="Arial"/>
                <a:cs typeface="Arial"/>
                <a:sym typeface="Arial"/>
              </a:defRPr>
            </a:pPr>
            <a:r>
              <a:t>Guarantee availability of resources</a:t>
            </a:r>
          </a:p>
          <a:p>
            <a:pPr lvl="1" marL="639762" indent="-228600" rtl="0">
              <a:spcBef>
                <a:spcPts val="0"/>
              </a:spcBef>
              <a:buClr>
                <a:schemeClr val="accent2"/>
              </a:buClr>
              <a:defRPr sz="2000">
                <a:latin typeface="Arial"/>
                <a:ea typeface="Arial"/>
                <a:cs typeface="Arial"/>
                <a:sym typeface="Arial"/>
              </a:defRPr>
            </a:pPr>
            <a:r>
              <a:t>Ex: 5 9</a:t>
            </a:r>
            <a:r>
              <a:t>’</a:t>
            </a:r>
            <a:r>
              <a:t>s (99.999% reliability)</a:t>
            </a:r>
          </a:p>
        </p:txBody>
      </p:sp>
      <p:sp>
        <p:nvSpPr>
          <p:cNvPr id="41" name="Shape 41"/>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ph type="title" idx="4294967295"/>
          </p:nvPr>
        </p:nvSpPr>
        <p:spPr>
          <a:xfrm>
            <a:off x="457200" y="274637"/>
            <a:ext cx="7620000" cy="1143001"/>
          </a:xfrm>
          <a:prstGeom prst="rect">
            <a:avLst/>
          </a:prstGeom>
        </p:spPr>
        <p:txBody>
          <a:bodyPr>
            <a:normAutofit fontScale="100000" lnSpcReduction="0"/>
          </a:bodyPr>
          <a:lstStyle>
            <a:lvl1pPr>
              <a:defRPr>
                <a:latin typeface="Arial"/>
                <a:ea typeface="Arial"/>
                <a:cs typeface="Arial"/>
                <a:sym typeface="Arial"/>
              </a:defRPr>
            </a:lvl1pPr>
          </a:lstStyle>
          <a:p>
            <a:pPr rtl="0">
              <a:defRPr/>
            </a:pPr>
            <a:r>
              <a:t>Who is vulnerable?</a:t>
            </a:r>
          </a:p>
        </p:txBody>
      </p:sp>
      <p:sp>
        <p:nvSpPr>
          <p:cNvPr id="44" name="Shape 44"/>
          <p:cNvSpPr/>
          <p:nvPr>
            <p:ph type="body" idx="4294967295"/>
          </p:nvPr>
        </p:nvSpPr>
        <p:spPr>
          <a:xfrm>
            <a:off x="457200" y="1600200"/>
            <a:ext cx="7620000" cy="4800600"/>
          </a:xfrm>
          <a:prstGeom prst="rect">
            <a:avLst/>
          </a:prstGeom>
        </p:spPr>
        <p:txBody>
          <a:bodyPr>
            <a:normAutofit fontScale="100000" lnSpcReduction="0"/>
          </a:bodyPr>
          <a:lstStyle/>
          <a:p>
            <a:pPr rtl="0">
              <a:defRPr>
                <a:latin typeface="Arial"/>
                <a:ea typeface="Arial"/>
                <a:cs typeface="Arial"/>
                <a:sym typeface="Arial"/>
              </a:defRPr>
            </a:pPr>
            <a:r>
              <a:t>Financial institutions and banks</a:t>
            </a:r>
          </a:p>
          <a:p>
            <a:pPr rtl="0">
              <a:defRPr>
                <a:latin typeface="Arial"/>
                <a:ea typeface="Arial"/>
                <a:cs typeface="Arial"/>
                <a:sym typeface="Arial"/>
              </a:defRPr>
            </a:pPr>
            <a:r>
              <a:t>Internet service providers</a:t>
            </a:r>
          </a:p>
          <a:p>
            <a:pPr rtl="0">
              <a:defRPr>
                <a:latin typeface="Arial"/>
                <a:ea typeface="Arial"/>
                <a:cs typeface="Arial"/>
                <a:sym typeface="Arial"/>
              </a:defRPr>
            </a:pPr>
            <a:r>
              <a:t>Pharmaceutical companies</a:t>
            </a:r>
          </a:p>
          <a:p>
            <a:pPr rtl="0">
              <a:defRPr>
                <a:latin typeface="Arial"/>
                <a:ea typeface="Arial"/>
                <a:cs typeface="Arial"/>
                <a:sym typeface="Arial"/>
              </a:defRPr>
            </a:pPr>
            <a:r>
              <a:t>Government and defense agencies</a:t>
            </a:r>
          </a:p>
          <a:p>
            <a:pPr rtl="0">
              <a:defRPr>
                <a:latin typeface="Arial"/>
                <a:ea typeface="Arial"/>
                <a:cs typeface="Arial"/>
                <a:sym typeface="Arial"/>
              </a:defRPr>
            </a:pPr>
            <a:r>
              <a:t>Contractors to various government agencies</a:t>
            </a:r>
          </a:p>
          <a:p>
            <a:pPr rtl="0">
              <a:defRPr>
                <a:latin typeface="Arial"/>
                <a:ea typeface="Arial"/>
                <a:cs typeface="Arial"/>
                <a:sym typeface="Arial"/>
              </a:defRPr>
            </a:pPr>
            <a:r>
              <a:t>Multinational corporations</a:t>
            </a:r>
          </a:p>
          <a:p>
            <a:pPr rtl="0">
              <a:defRPr b="1">
                <a:latin typeface="Arial"/>
                <a:ea typeface="Arial"/>
                <a:cs typeface="Arial"/>
                <a:sym typeface="Arial"/>
              </a:defRPr>
            </a:pPr>
            <a:r>
              <a:t>ANYONE ON THE NETWORK</a:t>
            </a:r>
          </a:p>
        </p:txBody>
      </p:sp>
      <p:sp>
        <p:nvSpPr>
          <p:cNvPr id="45" name="Shape 45"/>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7" name="Shape 47"/>
          <p:cNvSpPr/>
          <p:nvPr>
            <p:ph type="title" idx="4294967295"/>
          </p:nvPr>
        </p:nvSpPr>
        <p:spPr>
          <a:xfrm>
            <a:off x="457200" y="274637"/>
            <a:ext cx="7620000" cy="1143001"/>
          </a:xfrm>
          <a:prstGeom prst="rect">
            <a:avLst/>
          </a:prstGeom>
        </p:spPr>
        <p:txBody>
          <a:bodyPr>
            <a:normAutofit fontScale="100000" lnSpcReduction="0"/>
          </a:bodyPr>
          <a:lstStyle>
            <a:lvl1pPr rtl="0">
              <a:defRPr/>
            </a:lvl1pPr>
          </a:lstStyle>
          <a:p>
            <a:pPr/>
            <a:r>
              <a:t>Some consepts</a:t>
            </a:r>
          </a:p>
        </p:txBody>
      </p:sp>
      <p:sp>
        <p:nvSpPr>
          <p:cNvPr id="48" name="Shape 48"/>
          <p:cNvSpPr/>
          <p:nvPr>
            <p:ph type="body" idx="4294967295"/>
          </p:nvPr>
        </p:nvSpPr>
        <p:spPr>
          <a:xfrm>
            <a:off x="457200" y="1600200"/>
            <a:ext cx="7620000" cy="4800600"/>
          </a:xfrm>
          <a:prstGeom prst="rect">
            <a:avLst/>
          </a:prstGeom>
        </p:spPr>
        <p:txBody>
          <a:bodyPr>
            <a:normAutofit fontScale="100000" lnSpcReduction="0"/>
          </a:bodyPr>
          <a:lstStyle/>
          <a:p>
            <a:pPr marL="0" indent="114300" rtl="0">
              <a:buSzTx/>
              <a:buNone/>
              <a:defRPr b="1"/>
            </a:pPr>
            <a:r>
              <a:t> </a:t>
            </a:r>
          </a:p>
          <a:p>
            <a:pPr marL="114300" indent="0" rtl="0">
              <a:defRPr/>
            </a:pPr>
            <a:r>
              <a:t>Are the people who have access to your computer system , but some of them had no desire to sabotage only for self-assertion and some of them wanted to sabotage the intent.</a:t>
            </a:r>
          </a:p>
          <a:p>
            <a:pPr marL="0" indent="114300" rtl="0">
              <a:buSzTx/>
              <a:buNone/>
              <a:defRPr/>
            </a:pPr>
          </a:p>
          <a:p>
            <a:pPr marL="0" indent="114300" rtl="0">
              <a:buSzTx/>
              <a:buNone/>
              <a:defRPr b="1"/>
            </a:pPr>
          </a:p>
          <a:p>
            <a:pPr marL="0" indent="114300" rtl="0">
              <a:buSzTx/>
              <a:buNone/>
              <a:defRPr b="1"/>
            </a:pPr>
            <a:r>
              <a:t>2)cracker</a:t>
            </a:r>
          </a:p>
          <a:p>
            <a:pPr marL="114300" indent="0" rtl="0">
              <a:defRPr/>
            </a:pPr>
            <a:r>
              <a:t>Are people who are trying to use illegal way to get the private property is not for them and the most common are </a:t>
            </a:r>
            <a:r>
              <a:rPr b="1"/>
              <a:t>Keygen </a:t>
            </a:r>
            <a:r>
              <a:t>programs and programs that are free to penetrate and make it instead to be a profit for the manufacturer summit.0</a:t>
            </a:r>
          </a:p>
        </p:txBody>
      </p:sp>
      <p:sp>
        <p:nvSpPr>
          <p:cNvPr id="49" name="Shape 49"/>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0" name="images06ZV5XXP.jpeg" descr="C:\Users\سناء\Desktop\images06ZV5XXP.jpg"/>
          <p:cNvPicPr>
            <a:picLocks noChangeAspect="1"/>
          </p:cNvPicPr>
          <p:nvPr/>
        </p:nvPicPr>
        <p:blipFill>
          <a:blip r:embed="rId2">
            <a:extLst/>
          </a:blip>
          <a:stretch>
            <a:fillRect/>
          </a:stretch>
        </p:blipFill>
        <p:spPr>
          <a:xfrm>
            <a:off x="755650" y="1484312"/>
            <a:ext cx="1447800" cy="533401"/>
          </a:xfrm>
          <a:prstGeom prst="rect">
            <a:avLst/>
          </a:prstGeom>
          <a:ln w="12700">
            <a:miter lim="400000"/>
          </a:ln>
        </p:spPr>
      </p:pic>
      <p:pic>
        <p:nvPicPr>
          <p:cNvPr id="51" name="imagesAZQGTDF8.jpeg" descr="C:\Users\سناء\Desktop\imagesAZQGTDF8.jpg"/>
          <p:cNvPicPr>
            <a:picLocks noChangeAspect="1"/>
          </p:cNvPicPr>
          <p:nvPr/>
        </p:nvPicPr>
        <p:blipFill>
          <a:blip r:embed="rId3">
            <a:extLst/>
          </a:blip>
          <a:stretch>
            <a:fillRect/>
          </a:stretch>
        </p:blipFill>
        <p:spPr>
          <a:xfrm>
            <a:off x="539750" y="3284537"/>
            <a:ext cx="1447800" cy="552451"/>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title" idx="4294967295"/>
          </p:nvPr>
        </p:nvSpPr>
        <p:spPr>
          <a:xfrm>
            <a:off x="457200" y="274637"/>
            <a:ext cx="7620000" cy="1143001"/>
          </a:xfrm>
          <a:prstGeom prst="rect">
            <a:avLst/>
          </a:prstGeom>
        </p:spPr>
        <p:txBody>
          <a:bodyPr>
            <a:normAutofit fontScale="100000" lnSpcReduction="0"/>
          </a:bodyPr>
          <a:lstStyle/>
          <a:p>
            <a:pPr rtl="0">
              <a:defRPr/>
            </a:pPr>
          </a:p>
        </p:txBody>
      </p:sp>
      <p:sp>
        <p:nvSpPr>
          <p:cNvPr id="54" name="Shape 54"/>
          <p:cNvSpPr/>
          <p:nvPr>
            <p:ph type="body" idx="4294967295"/>
          </p:nvPr>
        </p:nvSpPr>
        <p:spPr>
          <a:xfrm>
            <a:off x="457200" y="1600200"/>
            <a:ext cx="7620000" cy="4800600"/>
          </a:xfrm>
          <a:prstGeom prst="rect">
            <a:avLst/>
          </a:prstGeom>
        </p:spPr>
        <p:txBody>
          <a:bodyPr>
            <a:normAutofit fontScale="100000" lnSpcReduction="0"/>
          </a:bodyPr>
          <a:lstStyle/>
          <a:p>
            <a:pPr marL="0" indent="114300" rtl="0">
              <a:buSzTx/>
              <a:buNone/>
              <a:defRPr b="1"/>
            </a:pPr>
            <a:r>
              <a:t>3)phreaker</a:t>
            </a:r>
          </a:p>
          <a:p>
            <a:pPr marL="114300" indent="0" rtl="0">
              <a:defRPr/>
            </a:pPr>
            <a:r>
              <a:t>Are people who use communication technology by manipulating the phone frequencies and result in a change of tone of voice with different voices and that's where deception for people who are talking to them</a:t>
            </a:r>
            <a:r>
              <a:t>.</a:t>
            </a:r>
          </a:p>
          <a:p>
            <a:pPr marL="114300" indent="0" rtl="0">
              <a:defRPr/>
            </a:pPr>
          </a:p>
          <a:p>
            <a:pPr marL="114300" indent="0" rtl="0">
              <a:defRPr/>
            </a:pPr>
          </a:p>
          <a:p>
            <a:pPr marL="114300" indent="0" rtl="0">
              <a:defRPr b="1"/>
            </a:pPr>
            <a:r>
              <a:t>4)spammer:</a:t>
            </a:r>
          </a:p>
          <a:p>
            <a:pPr marL="114300" indent="0" rtl="0">
              <a:defRPr/>
            </a:pPr>
            <a:r>
              <a:t>Is a e-mails are sent via email and be very annoying messages containing possible on commercials or violation of contents as well as can send messages trying to penetrate the e-mail</a:t>
            </a:r>
            <a:r>
              <a:t> </a:t>
            </a:r>
          </a:p>
        </p:txBody>
      </p:sp>
      <p:sp>
        <p:nvSpPr>
          <p:cNvPr id="55" name="Shape 55"/>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56" name="imagesQJM3EKEH.jpeg" descr="C:\Users\سناء\Desktop\imagesQJM3EKEH.jpg"/>
          <p:cNvPicPr>
            <a:picLocks noChangeAspect="1"/>
          </p:cNvPicPr>
          <p:nvPr/>
        </p:nvPicPr>
        <p:blipFill>
          <a:blip r:embed="rId2">
            <a:extLst/>
          </a:blip>
          <a:stretch>
            <a:fillRect/>
          </a:stretch>
        </p:blipFill>
        <p:spPr>
          <a:xfrm>
            <a:off x="7019925" y="1484312"/>
            <a:ext cx="1323975" cy="714376"/>
          </a:xfrm>
          <a:prstGeom prst="rect">
            <a:avLst/>
          </a:prstGeom>
          <a:ln w="12700">
            <a:miter lim="400000"/>
          </a:ln>
        </p:spPr>
      </p:pic>
      <p:pic>
        <p:nvPicPr>
          <p:cNvPr id="57" name="images4GOXD6AK.jpeg" descr="C:\Users\سناء\Desktop\images4GOXD6AK.jpg"/>
          <p:cNvPicPr>
            <a:picLocks noChangeAspect="1"/>
          </p:cNvPicPr>
          <p:nvPr/>
        </p:nvPicPr>
        <p:blipFill>
          <a:blip r:embed="rId3">
            <a:extLst/>
          </a:blip>
          <a:stretch>
            <a:fillRect/>
          </a:stretch>
        </p:blipFill>
        <p:spPr>
          <a:xfrm>
            <a:off x="6948487" y="3933825"/>
            <a:ext cx="1314451" cy="600075"/>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title" idx="4294967295"/>
          </p:nvPr>
        </p:nvSpPr>
        <p:spPr>
          <a:xfrm>
            <a:off x="457200" y="274637"/>
            <a:ext cx="7620000" cy="1143001"/>
          </a:xfrm>
          <a:prstGeom prst="rect">
            <a:avLst/>
          </a:prstGeom>
        </p:spPr>
        <p:txBody>
          <a:bodyPr>
            <a:normAutofit fontScale="100000" lnSpcReduction="0"/>
          </a:bodyPr>
          <a:lstStyle/>
          <a:p>
            <a:pPr rtl="0">
              <a:defRPr/>
            </a:pPr>
          </a:p>
        </p:txBody>
      </p:sp>
      <p:sp>
        <p:nvSpPr>
          <p:cNvPr id="60" name="Shape 60"/>
          <p:cNvSpPr/>
          <p:nvPr>
            <p:ph type="body" idx="4294967295"/>
          </p:nvPr>
        </p:nvSpPr>
        <p:spPr>
          <a:xfrm>
            <a:off x="457200" y="1600200"/>
            <a:ext cx="7620000" cy="4800600"/>
          </a:xfrm>
          <a:prstGeom prst="rect">
            <a:avLst/>
          </a:prstGeom>
        </p:spPr>
        <p:txBody>
          <a:bodyPr>
            <a:normAutofit fontScale="100000" lnSpcReduction="0"/>
          </a:bodyPr>
          <a:lstStyle/>
          <a:p>
            <a:pPr marL="0" indent="114300" rtl="0">
              <a:spcBef>
                <a:spcPts val="400"/>
              </a:spcBef>
              <a:buSzTx/>
              <a:buNone/>
              <a:defRPr b="1" sz="2000"/>
            </a:pPr>
            <a:r>
              <a:t>5)Phisher:</a:t>
            </a:r>
            <a:r>
              <a:rPr b="0"/>
              <a:t> </a:t>
            </a:r>
            <a:r>
              <a:rPr b="0"/>
              <a:t>The kind of hacker They are people who prey on and trying to take confidential information from people through deceit and tell them they're from reliable parties as an institution and banks and other by requesting confidential information as the user name and password.</a:t>
            </a:r>
          </a:p>
          <a:p>
            <a:pPr marL="0" indent="114300" rtl="0">
              <a:buSzTx/>
              <a:buNone/>
              <a:defRPr sz="2000"/>
            </a:pPr>
          </a:p>
          <a:p>
            <a:pPr marL="114300" indent="0" rtl="0">
              <a:defRPr sz="2000"/>
            </a:pPr>
          </a:p>
          <a:p>
            <a:pPr marL="0" indent="114300" rtl="0">
              <a:spcBef>
                <a:spcPts val="400"/>
              </a:spcBef>
              <a:buSzTx/>
              <a:buNone/>
              <a:defRPr b="1" sz="2000"/>
            </a:pPr>
            <a:r>
              <a:t>6) White hat:</a:t>
            </a:r>
            <a:r>
              <a:rPr b="0"/>
              <a:t> </a:t>
            </a:r>
            <a:r>
              <a:rPr b="0"/>
              <a:t>They are a group of experts in protecting computers from hacker's risk.</a:t>
            </a:r>
          </a:p>
          <a:p>
            <a:pPr marL="114300" indent="0" rtl="0">
              <a:defRPr sz="2000"/>
            </a:pPr>
          </a:p>
          <a:p>
            <a:pPr marL="0" indent="114300" rtl="0">
              <a:buSzTx/>
              <a:buNone/>
              <a:defRPr b="1" sz="2000"/>
            </a:pPr>
          </a:p>
          <a:p>
            <a:pPr marL="0" indent="114300" rtl="0">
              <a:spcBef>
                <a:spcPts val="400"/>
              </a:spcBef>
              <a:buSzTx/>
              <a:buNone/>
              <a:defRPr b="1" sz="2000"/>
            </a:pPr>
            <a:r>
              <a:t>7) Black hat:</a:t>
            </a:r>
            <a:r>
              <a:rPr b="0"/>
              <a:t> </a:t>
            </a:r>
            <a:r>
              <a:rPr b="0"/>
              <a:t>They are a people who are considered experts in theft and violation of the rights and property of non-personal services such as penetration , banks. opposite of white hat,  a black hat is a hacker who uses his skills for unethical destruction just for fun.</a:t>
            </a:r>
          </a:p>
        </p:txBody>
      </p:sp>
      <p:sp>
        <p:nvSpPr>
          <p:cNvPr id="61" name="Shape 61"/>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62" name="فيشن.png" descr="C:\Users\سناء\Desktop\فيشن.png"/>
          <p:cNvPicPr>
            <a:picLocks noChangeAspect="1"/>
          </p:cNvPicPr>
          <p:nvPr/>
        </p:nvPicPr>
        <p:blipFill>
          <a:blip r:embed="rId2">
            <a:extLst/>
          </a:blip>
          <a:stretch>
            <a:fillRect/>
          </a:stretch>
        </p:blipFill>
        <p:spPr>
          <a:xfrm>
            <a:off x="6804025" y="1268412"/>
            <a:ext cx="1533525" cy="733426"/>
          </a:xfrm>
          <a:prstGeom prst="rect">
            <a:avLst/>
          </a:prstGeom>
          <a:ln w="12700">
            <a:miter lim="400000"/>
          </a:ln>
        </p:spPr>
      </p:pic>
      <p:pic>
        <p:nvPicPr>
          <p:cNvPr id="63" name="imagesعععع.png" descr="C:\Users\سناء\Desktop\imagesعععع.png"/>
          <p:cNvPicPr>
            <a:picLocks noChangeAspect="1"/>
          </p:cNvPicPr>
          <p:nvPr/>
        </p:nvPicPr>
        <p:blipFill>
          <a:blip r:embed="rId3">
            <a:extLst/>
          </a:blip>
          <a:stretch>
            <a:fillRect/>
          </a:stretch>
        </p:blipFill>
        <p:spPr>
          <a:xfrm>
            <a:off x="6732587" y="2924175"/>
            <a:ext cx="1533526" cy="714375"/>
          </a:xfrm>
          <a:prstGeom prst="rect">
            <a:avLst/>
          </a:prstGeom>
          <a:ln w="12700">
            <a:miter lim="400000"/>
          </a:ln>
        </p:spPr>
      </p:pic>
      <p:pic>
        <p:nvPicPr>
          <p:cNvPr id="64" name="2191-1.png" descr="C:\Users\سناء\Desktop\2191-1.jpg"/>
          <p:cNvPicPr>
            <a:picLocks noChangeAspect="1"/>
          </p:cNvPicPr>
          <p:nvPr/>
        </p:nvPicPr>
        <p:blipFill>
          <a:blip r:embed="rId4">
            <a:extLst/>
          </a:blip>
          <a:stretch>
            <a:fillRect/>
          </a:stretch>
        </p:blipFill>
        <p:spPr>
          <a:xfrm>
            <a:off x="6804025" y="4508500"/>
            <a:ext cx="1512888" cy="700088"/>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6" name="Shape 66"/>
          <p:cNvSpPr/>
          <p:nvPr>
            <p:ph type="title" idx="4294967295"/>
          </p:nvPr>
        </p:nvSpPr>
        <p:spPr>
          <a:xfrm>
            <a:off x="457200" y="274637"/>
            <a:ext cx="7620000" cy="1143001"/>
          </a:xfrm>
          <a:prstGeom prst="rect">
            <a:avLst/>
          </a:prstGeom>
        </p:spPr>
        <p:txBody>
          <a:bodyPr>
            <a:normAutofit fontScale="100000" lnSpcReduction="0"/>
          </a:bodyPr>
          <a:lstStyle>
            <a:lvl1pPr defTabSz="822959">
              <a:defRPr sz="3689">
                <a:latin typeface="Arial"/>
                <a:ea typeface="Arial"/>
                <a:cs typeface="Arial"/>
                <a:sym typeface="Arial"/>
              </a:defRPr>
            </a:lvl1pPr>
          </a:lstStyle>
          <a:p>
            <a:pPr rtl="0">
              <a:defRPr/>
            </a:pPr>
            <a:r>
              <a:t>Common security attacks and their countermeasures</a:t>
            </a:r>
          </a:p>
        </p:txBody>
      </p:sp>
      <p:sp>
        <p:nvSpPr>
          <p:cNvPr id="67" name="Shape 67"/>
          <p:cNvSpPr/>
          <p:nvPr>
            <p:ph type="body" idx="4294967295"/>
          </p:nvPr>
        </p:nvSpPr>
        <p:spPr>
          <a:xfrm>
            <a:off x="457200" y="1600200"/>
            <a:ext cx="7620000" cy="4800600"/>
          </a:xfrm>
          <a:prstGeom prst="rect">
            <a:avLst/>
          </a:prstGeom>
        </p:spPr>
        <p:txBody>
          <a:bodyPr>
            <a:normAutofit fontScale="100000" lnSpcReduction="0"/>
          </a:bodyPr>
          <a:lstStyle/>
          <a:p>
            <a:pPr rtl="0">
              <a:lnSpc>
                <a:spcPct val="90000"/>
              </a:lnSpc>
              <a:defRPr sz="2400">
                <a:latin typeface="Arial"/>
                <a:ea typeface="Arial"/>
                <a:cs typeface="Arial"/>
                <a:sym typeface="Arial"/>
              </a:defRPr>
            </a:pPr>
            <a:r>
              <a:t>Finding a way into the network</a:t>
            </a:r>
          </a:p>
          <a:p>
            <a:pPr lvl="1" marL="639762" indent="-228600" rtl="0">
              <a:lnSpc>
                <a:spcPct val="90000"/>
              </a:lnSpc>
              <a:spcBef>
                <a:spcPts val="0"/>
              </a:spcBef>
              <a:buClr>
                <a:schemeClr val="accent2"/>
              </a:buClr>
              <a:defRPr sz="2000">
                <a:latin typeface="Arial"/>
                <a:ea typeface="Arial"/>
                <a:cs typeface="Arial"/>
                <a:sym typeface="Arial"/>
              </a:defRPr>
            </a:pPr>
            <a:r>
              <a:t>Firewalls</a:t>
            </a:r>
          </a:p>
          <a:p>
            <a:pPr rtl="0">
              <a:lnSpc>
                <a:spcPct val="90000"/>
              </a:lnSpc>
              <a:defRPr sz="2400">
                <a:latin typeface="Arial"/>
                <a:ea typeface="Arial"/>
                <a:cs typeface="Arial"/>
                <a:sym typeface="Arial"/>
              </a:defRPr>
            </a:pPr>
            <a:r>
              <a:t>Exploiting software bugs, buffer overflows</a:t>
            </a:r>
          </a:p>
          <a:p>
            <a:pPr lvl="1" marL="639762" indent="-228600" rtl="0">
              <a:lnSpc>
                <a:spcPct val="90000"/>
              </a:lnSpc>
              <a:spcBef>
                <a:spcPts val="0"/>
              </a:spcBef>
              <a:buClr>
                <a:schemeClr val="accent2"/>
              </a:buClr>
              <a:defRPr sz="2000">
                <a:latin typeface="Arial"/>
                <a:ea typeface="Arial"/>
                <a:cs typeface="Arial"/>
                <a:sym typeface="Arial"/>
              </a:defRPr>
            </a:pPr>
            <a:r>
              <a:t>Intrusion Detection Systems</a:t>
            </a:r>
          </a:p>
          <a:p>
            <a:pPr rtl="0">
              <a:lnSpc>
                <a:spcPct val="90000"/>
              </a:lnSpc>
              <a:defRPr sz="2400">
                <a:latin typeface="Arial"/>
                <a:ea typeface="Arial"/>
                <a:cs typeface="Arial"/>
                <a:sym typeface="Arial"/>
              </a:defRPr>
            </a:pPr>
            <a:r>
              <a:t>Denial of Service</a:t>
            </a:r>
          </a:p>
          <a:p>
            <a:pPr lvl="1" marL="639762" indent="-228600" rtl="0">
              <a:lnSpc>
                <a:spcPct val="90000"/>
              </a:lnSpc>
              <a:spcBef>
                <a:spcPts val="0"/>
              </a:spcBef>
              <a:buClr>
                <a:schemeClr val="accent2"/>
              </a:buClr>
              <a:defRPr sz="2000">
                <a:latin typeface="Arial"/>
                <a:ea typeface="Arial"/>
                <a:cs typeface="Arial"/>
                <a:sym typeface="Arial"/>
              </a:defRPr>
            </a:pPr>
            <a:r>
              <a:t>Ingress filtering, IDS</a:t>
            </a:r>
          </a:p>
          <a:p>
            <a:pPr rtl="0">
              <a:lnSpc>
                <a:spcPct val="90000"/>
              </a:lnSpc>
              <a:defRPr sz="2400">
                <a:latin typeface="Arial"/>
                <a:ea typeface="Arial"/>
                <a:cs typeface="Arial"/>
                <a:sym typeface="Arial"/>
              </a:defRPr>
            </a:pPr>
            <a:r>
              <a:t>TCP hijacking</a:t>
            </a:r>
          </a:p>
          <a:p>
            <a:pPr lvl="1" marL="639762" indent="-228600" rtl="0">
              <a:lnSpc>
                <a:spcPct val="90000"/>
              </a:lnSpc>
              <a:spcBef>
                <a:spcPts val="0"/>
              </a:spcBef>
              <a:buClr>
                <a:schemeClr val="accent2"/>
              </a:buClr>
              <a:defRPr sz="2000">
                <a:latin typeface="Arial"/>
                <a:ea typeface="Arial"/>
                <a:cs typeface="Arial"/>
                <a:sym typeface="Arial"/>
              </a:defRPr>
            </a:pPr>
            <a:r>
              <a:t>IPSec</a:t>
            </a:r>
          </a:p>
          <a:p>
            <a:pPr rtl="0">
              <a:lnSpc>
                <a:spcPct val="90000"/>
              </a:lnSpc>
              <a:defRPr sz="2400">
                <a:latin typeface="Arial"/>
                <a:ea typeface="Arial"/>
                <a:cs typeface="Arial"/>
                <a:sym typeface="Arial"/>
              </a:defRPr>
            </a:pPr>
            <a:r>
              <a:t>Packet sniffing</a:t>
            </a:r>
          </a:p>
          <a:p>
            <a:pPr lvl="1" marL="639762" indent="-228600" rtl="0">
              <a:lnSpc>
                <a:spcPct val="90000"/>
              </a:lnSpc>
              <a:spcBef>
                <a:spcPts val="0"/>
              </a:spcBef>
              <a:buClr>
                <a:schemeClr val="accent2"/>
              </a:buClr>
              <a:defRPr sz="2000">
                <a:latin typeface="Arial"/>
                <a:ea typeface="Arial"/>
                <a:cs typeface="Arial"/>
                <a:sym typeface="Arial"/>
              </a:defRPr>
            </a:pPr>
            <a:r>
              <a:t>Encryption (SSH, SSL, HTTPS)</a:t>
            </a:r>
          </a:p>
          <a:p>
            <a:pPr rtl="0">
              <a:lnSpc>
                <a:spcPct val="90000"/>
              </a:lnSpc>
              <a:defRPr sz="2400">
                <a:latin typeface="Arial"/>
                <a:ea typeface="Arial"/>
                <a:cs typeface="Arial"/>
                <a:sym typeface="Arial"/>
              </a:defRPr>
            </a:pPr>
            <a:r>
              <a:t>Social problems</a:t>
            </a:r>
          </a:p>
          <a:p>
            <a:pPr lvl="1" marL="639762" indent="-228600" rtl="0">
              <a:lnSpc>
                <a:spcPct val="90000"/>
              </a:lnSpc>
              <a:spcBef>
                <a:spcPts val="0"/>
              </a:spcBef>
              <a:buClr>
                <a:schemeClr val="accent2"/>
              </a:buClr>
              <a:defRPr sz="2000">
                <a:latin typeface="Arial"/>
                <a:ea typeface="Arial"/>
                <a:cs typeface="Arial"/>
                <a:sym typeface="Arial"/>
              </a:defRPr>
            </a:pPr>
            <a:r>
              <a:t>Education</a:t>
            </a:r>
          </a:p>
        </p:txBody>
      </p:sp>
      <p:sp>
        <p:nvSpPr>
          <p:cNvPr id="68" name="Shape 68"/>
          <p:cNvSpPr/>
          <p:nvPr>
            <p:ph type="sldNum" sz="quarter" idx="2"/>
          </p:nvPr>
        </p:nvSpPr>
        <p:spPr>
          <a:xfrm>
            <a:off x="8552098" y="5697537"/>
            <a:ext cx="507530" cy="298451"/>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Adjacency">
  <a:themeElements>
    <a:clrScheme name="Adjacency">
      <a:dk1>
        <a:srgbClr val="2F2B20"/>
      </a:dk1>
      <a:lt1>
        <a:srgbClr val="0F182F"/>
      </a:lt1>
      <a:dk2>
        <a:srgbClr val="A7A7A7"/>
      </a:dk2>
      <a:lt2>
        <a:srgbClr val="535353"/>
      </a:lt2>
      <a:accent1>
        <a:srgbClr val="A9A57C"/>
      </a:accent1>
      <a:accent2>
        <a:srgbClr val="9CBEBD"/>
      </a:accent2>
      <a:accent3>
        <a:srgbClr val="9BBB59"/>
      </a:accent3>
      <a:accent4>
        <a:srgbClr val="8064A2"/>
      </a:accent4>
      <a:accent5>
        <a:srgbClr val="4BACC6"/>
      </a:accent5>
      <a:accent6>
        <a:srgbClr val="F79646"/>
      </a:accent6>
      <a:hlink>
        <a:srgbClr val="0000FF"/>
      </a:hlink>
      <a:folHlink>
        <a:srgbClr val="FF00FF"/>
      </a:folHlink>
    </a:clrScheme>
    <a:fontScheme name="Adjacency">
      <a:majorFont>
        <a:latin typeface="Times"/>
        <a:ea typeface="Times"/>
        <a:cs typeface="Times"/>
      </a:majorFont>
      <a:minorFont>
        <a:latin typeface="Helvetica"/>
        <a:ea typeface="Helvetica"/>
        <a:cs typeface="Helvetica"/>
      </a:minorFont>
    </a:fontScheme>
    <a:fmtScheme name="Adjacenc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Adjacency">
  <a:themeElements>
    <a:clrScheme name="Adjacency">
      <a:dk1>
        <a:srgbClr val="000000"/>
      </a:dk1>
      <a:lt1>
        <a:srgbClr val="FFFFFF"/>
      </a:lt1>
      <a:dk2>
        <a:srgbClr val="A7A7A7"/>
      </a:dk2>
      <a:lt2>
        <a:srgbClr val="535353"/>
      </a:lt2>
      <a:accent1>
        <a:srgbClr val="A9A57C"/>
      </a:accent1>
      <a:accent2>
        <a:srgbClr val="9CBEBD"/>
      </a:accent2>
      <a:accent3>
        <a:srgbClr val="9BBB59"/>
      </a:accent3>
      <a:accent4>
        <a:srgbClr val="8064A2"/>
      </a:accent4>
      <a:accent5>
        <a:srgbClr val="4BACC6"/>
      </a:accent5>
      <a:accent6>
        <a:srgbClr val="F79646"/>
      </a:accent6>
      <a:hlink>
        <a:srgbClr val="0000FF"/>
      </a:hlink>
      <a:folHlink>
        <a:srgbClr val="FF00FF"/>
      </a:folHlink>
    </a:clrScheme>
    <a:fontScheme name="Adjacency">
      <a:majorFont>
        <a:latin typeface="Times"/>
        <a:ea typeface="Times"/>
        <a:cs typeface="Times"/>
      </a:majorFont>
      <a:minorFont>
        <a:latin typeface="Helvetica"/>
        <a:ea typeface="Helvetica"/>
        <a:cs typeface="Helvetica"/>
      </a:minorFont>
    </a:fontScheme>
    <a:fmtScheme name="Adjacenc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2F2B2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