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6"/>
  </p:notesMasterIdLst>
  <p:sldIdLst>
    <p:sldId id="257" r:id="rId5"/>
    <p:sldId id="258" r:id="rId6"/>
    <p:sldId id="259" r:id="rId7"/>
    <p:sldId id="260" r:id="rId8"/>
    <p:sldId id="262" r:id="rId9"/>
    <p:sldId id="279" r:id="rId10"/>
    <p:sldId id="263" r:id="rId11"/>
    <p:sldId id="282" r:id="rId12"/>
    <p:sldId id="264" r:id="rId13"/>
    <p:sldId id="277" r:id="rId14"/>
    <p:sldId id="283" r:id="rId15"/>
    <p:sldId id="280" r:id="rId16"/>
    <p:sldId id="275" r:id="rId17"/>
    <p:sldId id="276" r:id="rId18"/>
    <p:sldId id="265" r:id="rId19"/>
    <p:sldId id="284" r:id="rId20"/>
    <p:sldId id="266" r:id="rId21"/>
    <p:sldId id="272" r:id="rId22"/>
    <p:sldId id="267" r:id="rId23"/>
    <p:sldId id="285" r:id="rId24"/>
    <p:sldId id="287" r:id="rId25"/>
    <p:sldId id="288" r:id="rId26"/>
    <p:sldId id="289" r:id="rId27"/>
    <p:sldId id="291" r:id="rId28"/>
    <p:sldId id="268" r:id="rId29"/>
    <p:sldId id="269" r:id="rId30"/>
    <p:sldId id="270" r:id="rId31"/>
    <p:sldId id="286" r:id="rId32"/>
    <p:sldId id="290" r:id="rId33"/>
    <p:sldId id="292" r:id="rId34"/>
    <p:sldId id="273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161" autoAdjust="0"/>
  </p:normalViewPr>
  <p:slideViewPr>
    <p:cSldViewPr>
      <p:cViewPr>
        <p:scale>
          <a:sx n="80" d="100"/>
          <a:sy n="80" d="100"/>
        </p:scale>
        <p:origin x="-372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13D2E9-2B62-4586-9CF2-0F4666E5E189}" type="datetimeFigureOut">
              <a:rPr lang="en-US" smtClean="0"/>
              <a:pPr/>
              <a:t>10/25/2014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4D8394-AC47-49BF-A591-F7320E156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D8394-AC47-49BF-A591-F7320E156B0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D8394-AC47-49BF-A591-F7320E156B0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D8394-AC47-49BF-A591-F7320E156B0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D8394-AC47-49BF-A591-F7320E156B0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D8394-AC47-49BF-A591-F7320E156B0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D8394-AC47-49BF-A591-F7320E156B0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D8394-AC47-49BF-A591-F7320E156B0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D8394-AC47-49BF-A591-F7320E156B0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D8394-AC47-49BF-A591-F7320E156B02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D8394-AC47-49BF-A591-F7320E156B0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D8394-AC47-49BF-A591-F7320E156B0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D8394-AC47-49BF-A591-F7320E156B02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D8394-AC47-49BF-A591-F7320E156B02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D8394-AC47-49BF-A591-F7320E156B02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D8394-AC47-49BF-A591-F7320E156B0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D8394-AC47-49BF-A591-F7320E156B0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8AAF4A7-E720-40C2-9580-E7EBC33692FA}" type="datetime1">
              <a:rPr lang="en-US" smtClean="0"/>
              <a:pPr/>
              <a:t>10/25/2014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>
                <a:solidFill>
                  <a:srgbClr val="EBDDC3"/>
                </a:solidFill>
              </a:rPr>
              <a:t>A.AlOsaimi</a:t>
            </a:r>
            <a:endParaRPr lang="en-US">
              <a:solidFill>
                <a:srgbClr val="EBDDC3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082D0DB-57AC-4E7B-B086-0DF61BED8DE5}" type="slidenum">
              <a:rPr lang="en-US" smtClean="0">
                <a:solidFill>
                  <a:srgbClr val="EBDDC3"/>
                </a:solidFill>
              </a:rPr>
              <a:pPr/>
              <a:t>‹#›</a:t>
            </a:fld>
            <a:endParaRPr lang="en-US">
              <a:solidFill>
                <a:srgbClr val="EBDDC3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6FA56-FC98-4E3F-8390-077422BD47E9}" type="datetime1">
              <a:rPr lang="en-US" smtClean="0">
                <a:solidFill>
                  <a:srgbClr val="775F55"/>
                </a:solidFill>
              </a:rPr>
              <a:pPr/>
              <a:t>10/25/2014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D6EB746-CF75-44AF-8080-1084146523FA}" type="datetime1">
              <a:rPr lang="en-US" smtClean="0">
                <a:solidFill>
                  <a:srgbClr val="775F55"/>
                </a:solidFill>
              </a:rPr>
              <a:pPr/>
              <a:t>10/25/2014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4AF2-4CA1-4731-A415-65C55D8A7277}" type="datetime1">
              <a:rPr lang="en-US" smtClean="0">
                <a:solidFill>
                  <a:srgbClr val="775F55"/>
                </a:solidFill>
              </a:rPr>
              <a:pPr/>
              <a:t>10/25/2014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A2695-957F-4DD4-B16E-BB06EDB14460}" type="datetime1">
              <a:rPr lang="en-US" smtClean="0">
                <a:solidFill>
                  <a:srgbClr val="775F55"/>
                </a:solidFill>
              </a:rPr>
              <a:pPr/>
              <a:t>10/25/2014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EA62817-A7F4-4BEC-B32D-0EE1260D4ED6}" type="datetime1">
              <a:rPr lang="en-US" smtClean="0">
                <a:solidFill>
                  <a:srgbClr val="775F55"/>
                </a:solidFill>
              </a:rPr>
              <a:pPr/>
              <a:t>10/25/2014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B9CBC78-7279-4CA9-95E3-74B59F3C9922}" type="datetime1">
              <a:rPr lang="en-US" smtClean="0">
                <a:solidFill>
                  <a:srgbClr val="775F55"/>
                </a:solidFill>
              </a:rPr>
              <a:pPr/>
              <a:t>10/25/2014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EA275-62E7-4AE9-AAA4-35D835EBAE2F}" type="datetime1">
              <a:rPr lang="en-US" smtClean="0">
                <a:solidFill>
                  <a:srgbClr val="775F55"/>
                </a:solidFill>
              </a:rPr>
              <a:pPr/>
              <a:t>10/25/2014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DBA2-1E25-4965-8B7C-4995553BE9D7}" type="datetime1">
              <a:rPr lang="en-US" smtClean="0">
                <a:solidFill>
                  <a:srgbClr val="775F55"/>
                </a:solidFill>
              </a:rPr>
              <a:pPr/>
              <a:t>10/25/2014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082D0DB-57AC-4E7B-B086-0DF61BED8DE5}" type="slidenum">
              <a:rPr lang="en-US" smtClean="0">
                <a:solidFill>
                  <a:srgbClr val="775F55"/>
                </a:solidFill>
              </a:rPr>
              <a:pPr/>
              <a:t>‹#›</a:t>
            </a:fld>
            <a:endParaRPr lang="en-US">
              <a:solidFill>
                <a:srgbClr val="775F55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CB9D-ED04-49A8-BD5D-EC76F0529913}" type="datetime1">
              <a:rPr lang="en-US" smtClean="0">
                <a:solidFill>
                  <a:srgbClr val="775F55"/>
                </a:solidFill>
              </a:rPr>
              <a:pPr/>
              <a:t>10/25/2014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A7AFC8F-3FBB-49F1-A41D-B9B95A83FDA4}" type="datetime1">
              <a:rPr lang="en-US" smtClean="0">
                <a:solidFill>
                  <a:srgbClr val="775F55"/>
                </a:solidFill>
              </a:rPr>
              <a:pPr/>
              <a:t>10/25/2014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49CA967-21FC-4518-9A83-2C2A11A760BF}" type="datetime1">
              <a:rPr lang="en-US" smtClean="0">
                <a:solidFill>
                  <a:srgbClr val="775F55"/>
                </a:solidFill>
              </a:rPr>
              <a:pPr/>
              <a:t>10/25/2014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Chapter#3 Part1</a:t>
            </a:r>
            <a:br>
              <a:rPr lang="en-US" dirty="0" smtClean="0"/>
            </a:br>
            <a:r>
              <a:rPr lang="en-US" dirty="0" smtClean="0">
                <a:solidFill>
                  <a:srgbClr val="3380E6"/>
                </a:solidFill>
                <a:latin typeface="Goudy Sans Medium"/>
              </a:rPr>
              <a:t> </a:t>
            </a:r>
            <a:r>
              <a:rPr lang="en-US" sz="2700" dirty="0" smtClean="0"/>
              <a:t>Structured Program Development in C++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semester 1432-1433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D0DB-57AC-4E7B-B086-0DF61BED8DE5}" type="slidenum">
              <a:rPr lang="en-US" smtClean="0">
                <a:solidFill>
                  <a:srgbClr val="EBDDC3"/>
                </a:solidFill>
              </a:rPr>
              <a:pPr/>
              <a:t>1</a:t>
            </a:fld>
            <a:endParaRPr lang="en-US">
              <a:solidFill>
                <a:srgbClr val="EBDDC3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5536" y="476672"/>
            <a:ext cx="51125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ar-SA" b="1" dirty="0">
                <a:solidFill>
                  <a:prstClr val="white"/>
                </a:solidFill>
              </a:rPr>
              <a:t>King Saud University </a:t>
            </a:r>
          </a:p>
          <a:p>
            <a:r>
              <a:rPr lang="en-US" b="1" dirty="0">
                <a:solidFill>
                  <a:prstClr val="white"/>
                </a:solidFill>
              </a:rPr>
              <a:t>College of Applied studies and Community Service</a:t>
            </a:r>
          </a:p>
          <a:p>
            <a:r>
              <a:rPr lang="en-US" b="1" dirty="0" err="1">
                <a:solidFill>
                  <a:prstClr val="white"/>
                </a:solidFill>
              </a:rPr>
              <a:t>Csc</a:t>
            </a:r>
            <a:r>
              <a:rPr lang="en-US" b="1" dirty="0">
                <a:solidFill>
                  <a:prstClr val="white"/>
                </a:solidFill>
              </a:rPr>
              <a:t> 1101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prstClr val="white"/>
                </a:solidFill>
              </a:rPr>
              <a:t>By: </a:t>
            </a:r>
            <a:r>
              <a:rPr lang="en-US" b="1" dirty="0" err="1">
                <a:solidFill>
                  <a:prstClr val="white"/>
                </a:solidFill>
              </a:rPr>
              <a:t>Asma</a:t>
            </a:r>
            <a:r>
              <a:rPr lang="en-US" b="1" dirty="0">
                <a:solidFill>
                  <a:prstClr val="white"/>
                </a:solidFill>
              </a:rPr>
              <a:t> </a:t>
            </a:r>
            <a:r>
              <a:rPr lang="en-US" b="1" dirty="0" err="1">
                <a:solidFill>
                  <a:prstClr val="white"/>
                </a:solidFill>
              </a:rPr>
              <a:t>Alosaimi</a:t>
            </a:r>
            <a:endParaRPr lang="en-US" b="1" dirty="0">
              <a:solidFill>
                <a:prstClr val="whit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prstClr val="white"/>
                </a:solidFill>
              </a:rPr>
              <a:t>Edited By: </a:t>
            </a:r>
            <a:r>
              <a:rPr lang="en-US" b="1" dirty="0" err="1">
                <a:solidFill>
                  <a:prstClr val="white"/>
                </a:solidFill>
              </a:rPr>
              <a:t>Ghadah</a:t>
            </a:r>
            <a:r>
              <a:rPr lang="en-US" b="1" dirty="0">
                <a:solidFill>
                  <a:prstClr val="white"/>
                </a:solidFill>
              </a:rPr>
              <a:t> R. </a:t>
            </a:r>
            <a:r>
              <a:rPr lang="en-US" b="1" dirty="0" err="1" smtClean="0">
                <a:solidFill>
                  <a:prstClr val="white"/>
                </a:solidFill>
              </a:rPr>
              <a:t>Hadba</a:t>
            </a:r>
            <a:r>
              <a:rPr lang="en-US" b="1" dirty="0" smtClean="0">
                <a:solidFill>
                  <a:prstClr val="white"/>
                </a:solidFill>
              </a:rPr>
              <a:t> , </a:t>
            </a:r>
            <a:r>
              <a:rPr lang="en-US" b="1" dirty="0" err="1" smtClean="0">
                <a:solidFill>
                  <a:prstClr val="white"/>
                </a:solidFill>
              </a:rPr>
              <a:t>Alaa</a:t>
            </a:r>
            <a:r>
              <a:rPr lang="en-US" b="1" dirty="0" smtClean="0">
                <a:solidFill>
                  <a:prstClr val="white"/>
                </a:solidFill>
              </a:rPr>
              <a:t> </a:t>
            </a:r>
            <a:r>
              <a:rPr lang="en-US" b="1" dirty="0" err="1" smtClean="0">
                <a:solidFill>
                  <a:prstClr val="white"/>
                </a:solidFill>
              </a:rPr>
              <a:t>Altheneyan</a:t>
            </a:r>
            <a:r>
              <a:rPr lang="en-US" b="1" dirty="0" smtClean="0">
                <a:solidFill>
                  <a:prstClr val="white"/>
                </a:solidFill>
              </a:rPr>
              <a:t>, &amp; </a:t>
            </a:r>
            <a:r>
              <a:rPr lang="en-US" b="1" dirty="0" err="1" smtClean="0">
                <a:solidFill>
                  <a:prstClr val="white"/>
                </a:solidFill>
              </a:rPr>
              <a:t>Noor</a:t>
            </a:r>
            <a:r>
              <a:rPr lang="en-US" b="1" dirty="0" smtClean="0">
                <a:solidFill>
                  <a:prstClr val="white"/>
                </a:solidFill>
              </a:rPr>
              <a:t> </a:t>
            </a:r>
            <a:r>
              <a:rPr lang="en-US" b="1" dirty="0" err="1" smtClean="0">
                <a:solidFill>
                  <a:prstClr val="white"/>
                </a:solidFill>
              </a:rPr>
              <a:t>Alhareqi</a:t>
            </a:r>
            <a:endParaRPr lang="en-US" dirty="0">
              <a:solidFill>
                <a:prstClr val="white"/>
              </a:solidFill>
            </a:endParaRPr>
          </a:p>
          <a:p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structure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Note, you </a:t>
            </a:r>
            <a:r>
              <a:rPr lang="en-US" dirty="0" smtClean="0">
                <a:solidFill>
                  <a:srgbClr val="FF0000"/>
                </a:solidFill>
              </a:rPr>
              <a:t>should not</a:t>
            </a:r>
            <a:r>
              <a:rPr lang="en-US" dirty="0" smtClean="0"/>
              <a:t> put a </a:t>
            </a:r>
            <a:r>
              <a:rPr lang="en-US" dirty="0" smtClean="0">
                <a:solidFill>
                  <a:srgbClr val="0070C0"/>
                </a:solidFill>
              </a:rPr>
              <a:t>semicolon</a:t>
            </a:r>
            <a:r>
              <a:rPr lang="en-US" dirty="0" smtClean="0"/>
              <a:t> after the right parenthesis of the if condition.</a:t>
            </a:r>
          </a:p>
          <a:p>
            <a:r>
              <a:rPr lang="en-US" dirty="0" smtClean="0"/>
              <a:t>if( condition) </a:t>
            </a:r>
            <a:r>
              <a:rPr lang="en-US" dirty="0" smtClean="0">
                <a:solidFill>
                  <a:srgbClr val="FF0000"/>
                </a:solidFill>
              </a:rPr>
              <a:t>; 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56992"/>
            <a:ext cx="820891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69160"/>
          </a:xfrm>
        </p:spPr>
        <p:txBody>
          <a:bodyPr>
            <a:noAutofit/>
          </a:bodyPr>
          <a:lstStyle/>
          <a:p>
            <a:r>
              <a:rPr lang="en-US" sz="2800" dirty="0" smtClean="0"/>
              <a:t>What is the output for the following code lines if hours=35 and hours=60:</a:t>
            </a:r>
          </a:p>
          <a:p>
            <a:pPr>
              <a:buNone/>
            </a:pPr>
            <a:r>
              <a:rPr lang="en-US" sz="2800" dirty="0" smtClean="0"/>
              <a:t>a) 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if (hours &lt;= 40)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&lt;&lt; “No overtime” &lt;&lt;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&lt;&lt;"You must work over 40 hours for overtime\n”; 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&lt;&lt; “Continue” &lt;&lt;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2400" dirty="0" smtClean="0">
                <a:cs typeface="Courier New" pitchFamily="49" charset="0"/>
              </a:rPr>
              <a:t>B) 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if (hours &lt;= 40)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&lt;&lt; “No overtime” &lt;&lt;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&lt;&lt; "You must work over 40 hours for overtime.\n";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} 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&lt;&lt; “Continue” &lt;&lt;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89248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Write a </a:t>
            </a:r>
            <a:r>
              <a:rPr lang="en-US" dirty="0" smtClean="0">
                <a:solidFill>
                  <a:srgbClr val="FF0000"/>
                </a:solidFill>
              </a:rPr>
              <a:t>fragment</a:t>
            </a:r>
            <a:r>
              <a:rPr lang="en-US" dirty="0" smtClean="0"/>
              <a:t> of code that test whether an integer variable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score</a:t>
            </a:r>
            <a:r>
              <a:rPr lang="en-US" dirty="0" smtClean="0"/>
              <a:t> contains a valid test score. Valid test scores are in the range from 0 to 100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Write a program that reads two numbers and then compare these two numbers and print the relations that they have satisfied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0"/>
            <a:ext cx="7970118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Example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>
                <a:solidFill>
                  <a:srgbClr val="775F55"/>
                </a:solidFill>
              </a:rPr>
              <a:pPr/>
              <a:t>14</a:t>
            </a:fld>
            <a:endParaRPr lang="en-US">
              <a:solidFill>
                <a:srgbClr val="775F55"/>
              </a:solidFill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44824"/>
            <a:ext cx="834390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11560" y="3717032"/>
            <a:ext cx="3744416" cy="19442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structure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if … else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</a:rPr>
              <a:t>The if…else statement is called a </a:t>
            </a:r>
            <a:r>
              <a:rPr lang="en-US" sz="3200" dirty="0" smtClean="0">
                <a:solidFill>
                  <a:schemeClr val="accent2"/>
                </a:solidFill>
              </a:rPr>
              <a:t>double-selection statement</a:t>
            </a:r>
            <a:r>
              <a:rPr lang="en-US" sz="3200" dirty="0" smtClean="0">
                <a:solidFill>
                  <a:srgbClr val="000000"/>
                </a:solidFill>
              </a:rPr>
              <a:t> because it selects between </a:t>
            </a:r>
            <a:r>
              <a:rPr lang="en-US" sz="3200" i="1" dirty="0" smtClean="0">
                <a:solidFill>
                  <a:schemeClr val="accent3"/>
                </a:solidFill>
              </a:rPr>
              <a:t>two</a:t>
            </a:r>
            <a:r>
              <a:rPr lang="en-US" sz="3200" dirty="0" smtClean="0">
                <a:solidFill>
                  <a:srgbClr val="000000"/>
                </a:solidFill>
              </a:rPr>
              <a:t> different actions (or groups of actions).</a:t>
            </a:r>
          </a:p>
          <a:p>
            <a:r>
              <a:rPr lang="en-US" sz="3200" dirty="0" smtClean="0">
                <a:solidFill>
                  <a:srgbClr val="000000"/>
                </a:solidFill>
              </a:rPr>
              <a:t>Syntax: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dirty="0" smtClean="0">
                <a:solidFill>
                  <a:srgbClr val="333399"/>
                </a:solidFill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if</a:t>
            </a:r>
            <a:r>
              <a:rPr lang="en-US" sz="2400" dirty="0" smtClean="0"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 (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expression</a:t>
            </a:r>
            <a:r>
              <a:rPr lang="en-US" sz="2400" dirty="0" smtClean="0"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dirty="0" smtClean="0"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	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    statement1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dirty="0" smtClean="0">
                <a:solidFill>
                  <a:srgbClr val="002060"/>
                </a:solidFill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else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dirty="0" smtClean="0"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 	   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statement2</a:t>
            </a:r>
          </a:p>
          <a:p>
            <a:endParaRPr lang="en-US" sz="3200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sz="3200" dirty="0" smtClean="0">
              <a:solidFill>
                <a:srgbClr val="000000"/>
              </a:solidFill>
            </a:endParaRPr>
          </a:p>
          <a:p>
            <a:endParaRPr lang="en-US" sz="3200" dirty="0" smtClean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structure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if … else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The Boolean expression is evaluated.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If the expression evaluates to true, then the first statement is executed.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If the expression evaluates to false, then the second statement is executed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In either case, execution continues right to the next statement after the if’s body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In case if there is more than one action should be performed when the condition is true or/and when the condition is false , enclose the statement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{  }</a:t>
            </a:r>
          </a:p>
          <a:p>
            <a:pPr>
              <a:spcAft>
                <a:spcPts val="600"/>
              </a:spcAft>
            </a:pP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selection structure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if … else -Example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0912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For example, </a:t>
            </a:r>
          </a:p>
          <a:p>
            <a:pPr>
              <a:lnSpc>
                <a:spcPct val="90000"/>
              </a:lnSpc>
            </a:pPr>
            <a:r>
              <a:rPr lang="en-US" sz="2400" dirty="0" err="1" smtClean="0">
                <a:solidFill>
                  <a:schemeClr val="accent2"/>
                </a:solidFill>
                <a:latin typeface="Times New Roman" pitchFamily="18" charset="0"/>
              </a:rPr>
              <a:t>pseudocode</a:t>
            </a: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</a:rPr>
              <a:t> statement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If student’s grade is greater than or equal to 60</a:t>
            </a:r>
            <a:b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Print “Passed”</a:t>
            </a:r>
            <a:b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else</a:t>
            </a:r>
            <a:b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Print “Failed”</a:t>
            </a:r>
          </a:p>
          <a:p>
            <a:pPr>
              <a:lnSpc>
                <a:spcPct val="90000"/>
              </a:lnSpc>
            </a:pPr>
            <a:r>
              <a:rPr lang="en-US" sz="2300" i="1" dirty="0" smtClean="0">
                <a:solidFill>
                  <a:schemeClr val="accent2"/>
                </a:solidFill>
              </a:rPr>
              <a:t>Code</a:t>
            </a:r>
            <a:r>
              <a:rPr lang="en-US" sz="2300" dirty="0" smtClean="0"/>
              <a:t>:</a:t>
            </a:r>
          </a:p>
          <a:p>
            <a:pPr>
              <a:lnSpc>
                <a:spcPct val="90000"/>
              </a:lnSpc>
              <a:buNone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sz="1600" b="1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 ) </a:t>
            </a:r>
            <a:b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600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sz="1600" b="1" dirty="0" smtClean="0">
                <a:solidFill>
                  <a:srgbClr val="128AFF"/>
                </a:solidFill>
                <a:latin typeface="Lucida Console" pitchFamily="49" charset="0"/>
              </a:rPr>
              <a:t>"Passed"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  <a:b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b="1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br>
              <a:rPr lang="en-US" sz="1600" b="1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600" b="1" dirty="0" smtClean="0">
                <a:solidFill>
                  <a:srgbClr val="0000FF"/>
                </a:solidFill>
                <a:latin typeface="Lucida Console" pitchFamily="49" charset="0"/>
              </a:rPr>
              <a:t>else 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600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sz="1600" b="1" dirty="0" smtClean="0">
                <a:solidFill>
                  <a:srgbClr val="128AFF"/>
                </a:solidFill>
                <a:latin typeface="Lucida Console" pitchFamily="49" charset="0"/>
              </a:rPr>
              <a:t>"Failed"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</a:p>
          <a:p>
            <a:pPr>
              <a:buNone/>
            </a:pPr>
            <a: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None/>
            </a:pPr>
            <a:endParaRPr lang="en-US" sz="1600" dirty="0"/>
          </a:p>
        </p:txBody>
      </p:sp>
      <p:pic>
        <p:nvPicPr>
          <p:cNvPr id="4" name="Picture 1" descr="ch03images_Page_10.png"/>
          <p:cNvPicPr>
            <a:picLocks noGrp="1" noChangeAspect="1"/>
          </p:cNvPicPr>
          <p:nvPr isPhoto="1"/>
        </p:nvPicPr>
        <p:blipFill>
          <a:blip r:embed="rId3" cstate="print"/>
          <a:srcRect l="4566" t="4513" r="32416" b="45844"/>
          <a:stretch>
            <a:fillRect/>
          </a:stretch>
        </p:blipFill>
        <p:spPr bwMode="auto">
          <a:xfrm>
            <a:off x="4067944" y="2996952"/>
            <a:ext cx="4968552" cy="237626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71071" y="3068960"/>
            <a:ext cx="133703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>
                <a:solidFill>
                  <a:srgbClr val="DD8047"/>
                </a:solidFill>
              </a:rPr>
              <a:t>Flowchart</a:t>
            </a:r>
            <a:endParaRPr lang="ar-SA" b="1" dirty="0">
              <a:solidFill>
                <a:srgbClr val="DD8047"/>
              </a:solidFill>
            </a:endParaRPr>
          </a:p>
        </p:txBody>
      </p:sp>
      <p:sp>
        <p:nvSpPr>
          <p:cNvPr id="8" name="Parallelogram 7"/>
          <p:cNvSpPr/>
          <p:nvPr/>
        </p:nvSpPr>
        <p:spPr>
          <a:xfrm>
            <a:off x="5004048" y="3717032"/>
            <a:ext cx="1152128" cy="360040"/>
          </a:xfrm>
          <a:prstGeom prst="parallelogram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9" name="Parallelogram 8"/>
          <p:cNvSpPr/>
          <p:nvPr/>
        </p:nvSpPr>
        <p:spPr>
          <a:xfrm>
            <a:off x="7812360" y="3717032"/>
            <a:ext cx="1152128" cy="360040"/>
          </a:xfrm>
          <a:prstGeom prst="parallelogram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Compound (Block of) Statements: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Example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CE578E0-62E3-485E-B6E7-D707F3C84E65}" type="slidenum">
              <a:rPr lang="fr-FR"/>
              <a:pPr>
                <a:defRPr/>
              </a:pPr>
              <a:t>18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sz="1800" b="1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 ) </a:t>
            </a:r>
            <a:b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800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sz="1800" b="1" dirty="0" smtClean="0">
                <a:solidFill>
                  <a:srgbClr val="128AFF"/>
                </a:solidFill>
                <a:latin typeface="Lucida Console" pitchFamily="49" charset="0"/>
              </a:rPr>
              <a:t>"Passed\n"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  <a:b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800" b="1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br>
              <a:rPr lang="en-US" sz="1800" b="1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800" b="1" dirty="0" smtClean="0">
                <a:solidFill>
                  <a:srgbClr val="0000FF"/>
                </a:solidFill>
                <a:latin typeface="Lucida Console" pitchFamily="49" charset="0"/>
              </a:rPr>
              <a:t>else 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2060"/>
                </a:solidFill>
                <a:latin typeface="Lucida Console" pitchFamily="49" charset="0"/>
              </a:rPr>
              <a:t>{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800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sz="1800" b="1" dirty="0" smtClean="0">
                <a:solidFill>
                  <a:srgbClr val="128AFF"/>
                </a:solidFill>
                <a:latin typeface="Lucida Console" pitchFamily="49" charset="0"/>
              </a:rPr>
              <a:t>"Failed\n"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800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sz="1800" b="1" dirty="0" smtClean="0">
                <a:solidFill>
                  <a:srgbClr val="128AFF"/>
                </a:solidFill>
                <a:latin typeface="Lucida Console" pitchFamily="49" charset="0"/>
              </a:rPr>
              <a:t>“you have to take this course again\n"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}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selection structure</a:t>
            </a:r>
            <a:r>
              <a:rPr lang="en-US" dirty="0" smtClean="0"/>
              <a:t>: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if…else –Example2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09120"/>
          </a:xfrm>
        </p:spPr>
        <p:txBody>
          <a:bodyPr>
            <a:normAutofit/>
          </a:bodyPr>
          <a:lstStyle/>
          <a:p>
            <a:pPr>
              <a:tabLst>
                <a:tab pos="577850" algn="l"/>
              </a:tabLst>
            </a:pPr>
            <a:r>
              <a:rPr lang="en-US" altLang="ar-SA" sz="2400" dirty="0" smtClean="0">
                <a:latin typeface="Verdana" pitchFamily="34" charset="0"/>
              </a:rPr>
              <a:t>Write a program that reads a number from the user and determines if it's a positive or negative number. </a:t>
            </a:r>
          </a:p>
          <a:p>
            <a:pPr>
              <a:lnSpc>
                <a:spcPct val="90000"/>
              </a:lnSpc>
            </a:pPr>
            <a:r>
              <a:rPr lang="en-US" sz="2300" i="1" dirty="0" smtClean="0">
                <a:solidFill>
                  <a:schemeClr val="accent2"/>
                </a:solidFill>
              </a:rPr>
              <a:t>Code</a:t>
            </a:r>
            <a:r>
              <a:rPr lang="en-US" sz="2300" dirty="0" smtClean="0"/>
              <a:t>:</a:t>
            </a:r>
          </a:p>
          <a:p>
            <a:pPr>
              <a:lnSpc>
                <a:spcPct val="90000"/>
              </a:lnSpc>
              <a:buNone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 ( number &gt;= </a:t>
            </a:r>
            <a:r>
              <a:rPr lang="en-US" sz="1600" b="1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 ) </a:t>
            </a:r>
            <a:b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600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sz="1600" b="1" dirty="0" smtClean="0">
                <a:solidFill>
                  <a:srgbClr val="128AFF"/>
                </a:solidFill>
                <a:latin typeface="Lucida Console" pitchFamily="49" charset="0"/>
              </a:rPr>
              <a:t>"</a:t>
            </a:r>
            <a:r>
              <a:rPr lang="en-US" altLang="ar-SA" sz="1600" dirty="0" smtClean="0">
                <a:latin typeface="Verdana" pitchFamily="34" charset="0"/>
              </a:rPr>
              <a:t> </a:t>
            </a:r>
            <a:r>
              <a:rPr lang="en-US" altLang="ar-SA" sz="1600" b="1" dirty="0" smtClean="0">
                <a:solidFill>
                  <a:srgbClr val="128AFF"/>
                </a:solidFill>
                <a:latin typeface="Lucida Console" pitchFamily="49" charset="0"/>
              </a:rPr>
              <a:t>Positive\n </a:t>
            </a:r>
            <a:r>
              <a:rPr lang="en-US" sz="1600" b="1" dirty="0" smtClean="0">
                <a:solidFill>
                  <a:srgbClr val="128AFF"/>
                </a:solidFill>
                <a:latin typeface="Lucida Console" pitchFamily="49" charset="0"/>
              </a:rPr>
              <a:t>"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  <a:b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b="1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br>
              <a:rPr lang="en-US" sz="1600" b="1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600" b="1" dirty="0" smtClean="0">
                <a:solidFill>
                  <a:srgbClr val="0000FF"/>
                </a:solidFill>
                <a:latin typeface="Lucida Console" pitchFamily="49" charset="0"/>
              </a:rPr>
              <a:t>else 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600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sz="1600" b="1" dirty="0" smtClean="0">
                <a:solidFill>
                  <a:srgbClr val="128AFF"/>
                </a:solidFill>
                <a:latin typeface="Lucida Console" pitchFamily="49" charset="0"/>
              </a:rPr>
              <a:t>"</a:t>
            </a:r>
            <a:r>
              <a:rPr lang="en-US" altLang="ar-SA" sz="1600" dirty="0" smtClean="0">
                <a:latin typeface="Verdana" pitchFamily="34" charset="0"/>
              </a:rPr>
              <a:t> </a:t>
            </a:r>
            <a:r>
              <a:rPr lang="en-US" altLang="ar-SA" sz="1600" b="1" dirty="0" smtClean="0">
                <a:solidFill>
                  <a:srgbClr val="128AFF"/>
                </a:solidFill>
                <a:latin typeface="Lucida Console" pitchFamily="49" charset="0"/>
              </a:rPr>
              <a:t>Negative\n</a:t>
            </a:r>
            <a:r>
              <a:rPr lang="en-US" altLang="ar-SA" sz="1600" dirty="0" smtClean="0">
                <a:latin typeface="Verdana" pitchFamily="34" charset="0"/>
              </a:rPr>
              <a:t> </a:t>
            </a:r>
            <a:r>
              <a:rPr lang="en-US" sz="1600" b="1" dirty="0" smtClean="0">
                <a:solidFill>
                  <a:srgbClr val="128AFF"/>
                </a:solidFill>
                <a:latin typeface="Lucida Console" pitchFamily="49" charset="0"/>
              </a:rPr>
              <a:t>"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</a:p>
          <a:p>
            <a:pPr>
              <a:buNone/>
            </a:pPr>
            <a: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None/>
            </a:pP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71071" y="3068960"/>
            <a:ext cx="133703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>
                <a:solidFill>
                  <a:srgbClr val="DD8047"/>
                </a:solidFill>
              </a:rPr>
              <a:t>Flowchart</a:t>
            </a:r>
            <a:endParaRPr lang="ar-SA" b="1" dirty="0">
              <a:solidFill>
                <a:srgbClr val="DD8047"/>
              </a:solidFill>
            </a:endParaRPr>
          </a:p>
        </p:txBody>
      </p:sp>
      <p:sp>
        <p:nvSpPr>
          <p:cNvPr id="8" name="Flowchart: Decision 7"/>
          <p:cNvSpPr/>
          <p:nvPr/>
        </p:nvSpPr>
        <p:spPr>
          <a:xfrm>
            <a:off x="5724128" y="3789040"/>
            <a:ext cx="1656184" cy="432047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Num&gt;=0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6436399" y="3637215"/>
            <a:ext cx="302433" cy="12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380312" y="4005065"/>
            <a:ext cx="441649" cy="9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1"/>
          </p:cNvCxnSpPr>
          <p:nvPr/>
        </p:nvCxnSpPr>
        <p:spPr>
          <a:xfrm rot="10800000">
            <a:off x="5292080" y="4005064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lowchart: Data 19"/>
          <p:cNvSpPr/>
          <p:nvPr/>
        </p:nvSpPr>
        <p:spPr>
          <a:xfrm>
            <a:off x="4139952" y="3789040"/>
            <a:ext cx="1296144" cy="360040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“Positive”</a:t>
            </a:r>
          </a:p>
        </p:txBody>
      </p:sp>
      <p:sp>
        <p:nvSpPr>
          <p:cNvPr id="21" name="Flowchart: Data 20"/>
          <p:cNvSpPr/>
          <p:nvPr/>
        </p:nvSpPr>
        <p:spPr>
          <a:xfrm>
            <a:off x="7668344" y="3789040"/>
            <a:ext cx="1431776" cy="360040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“Negative”</a:t>
            </a:r>
          </a:p>
        </p:txBody>
      </p:sp>
      <p:cxnSp>
        <p:nvCxnSpPr>
          <p:cNvPr id="23" name="Shape 22"/>
          <p:cNvCxnSpPr>
            <a:stCxn id="20" idx="4"/>
          </p:cNvCxnSpPr>
          <p:nvPr/>
        </p:nvCxnSpPr>
        <p:spPr>
          <a:xfrm rot="16200000" flipH="1">
            <a:off x="5076056" y="3861048"/>
            <a:ext cx="1152128" cy="172819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hape 23"/>
          <p:cNvCxnSpPr/>
          <p:nvPr/>
        </p:nvCxnSpPr>
        <p:spPr>
          <a:xfrm rot="5400000">
            <a:off x="6948264" y="3861048"/>
            <a:ext cx="1152128" cy="172819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6516216" y="52292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Control structure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Normally, statements in a program are executed one after the other in the order in which they are written. This is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sequential execution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Various C++ statements will enable you to specify the next statement to be executed which might be other than the next one in sequence. This is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transfer of control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smtClean="0"/>
              <a:t>Write a fragment of code that change an integer value stored in x as follows:</a:t>
            </a:r>
          </a:p>
          <a:p>
            <a:pPr lvl="1"/>
            <a:r>
              <a:rPr lang="en-US" dirty="0" smtClean="0"/>
              <a:t> If x is </a:t>
            </a:r>
            <a:r>
              <a:rPr lang="en-US" dirty="0" smtClean="0">
                <a:solidFill>
                  <a:srgbClr val="FF0000"/>
                </a:solidFill>
              </a:rPr>
              <a:t>even</a:t>
            </a:r>
            <a:r>
              <a:rPr lang="en-US" dirty="0" smtClean="0"/>
              <a:t>, divide x by 2. </a:t>
            </a:r>
          </a:p>
          <a:p>
            <a:pPr lvl="1"/>
            <a:r>
              <a:rPr lang="en-US" dirty="0" smtClean="0"/>
              <a:t>If x is </a:t>
            </a:r>
            <a:r>
              <a:rPr lang="en-US" dirty="0" smtClean="0">
                <a:solidFill>
                  <a:srgbClr val="FF0000"/>
                </a:solidFill>
              </a:rPr>
              <a:t>odd</a:t>
            </a:r>
            <a:r>
              <a:rPr lang="en-US" dirty="0" smtClean="0"/>
              <a:t>, multiply x by 3 and subtract 1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69160"/>
          </a:xfrm>
        </p:spPr>
        <p:txBody>
          <a:bodyPr>
            <a:normAutofit fontScale="25000" lnSpcReduction="20000"/>
          </a:bodyPr>
          <a:lstStyle/>
          <a:p>
            <a:r>
              <a:rPr lang="en-US" sz="8000" dirty="0" smtClean="0"/>
              <a:t>Find the errors for the following code and correct them?</a:t>
            </a:r>
          </a:p>
          <a:p>
            <a:pPr lvl="0">
              <a:buNone/>
            </a:pP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A- if !x &gt; x + y </a:t>
            </a:r>
          </a:p>
          <a:p>
            <a:pPr>
              <a:buNone/>
            </a:pP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    x = 2 * x; </a:t>
            </a:r>
            <a:br>
              <a:rPr lang="en-US" sz="6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else </a:t>
            </a:r>
            <a:br>
              <a:rPr lang="en-US" sz="6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  x = x + 3;</a:t>
            </a:r>
          </a:p>
          <a:p>
            <a:pPr>
              <a:buNone/>
            </a:pPr>
            <a:endParaRPr lang="en-US" sz="6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B- if(speed &gt; 65)</a:t>
            </a:r>
          </a:p>
          <a:p>
            <a:pPr>
              <a:buNone/>
            </a:pP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64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 &lt;&lt; "Slow down";</a:t>
            </a:r>
          </a:p>
          <a:p>
            <a:pPr>
              <a:buNone/>
            </a:pP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   else;</a:t>
            </a:r>
          </a:p>
          <a:p>
            <a:pPr>
              <a:buNone/>
            </a:pP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64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 &lt;&lt; "Speed is legal on I5";</a:t>
            </a:r>
          </a:p>
          <a:p>
            <a:pPr>
              <a:buNone/>
            </a:pP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   else</a:t>
            </a:r>
          </a:p>
          <a:p>
            <a:pPr>
              <a:buNone/>
            </a:pP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64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 &lt;&lt; "\n Done";</a:t>
            </a:r>
          </a:p>
          <a:p>
            <a:pPr>
              <a:buNone/>
            </a:pP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>
              <a:buNone/>
            </a:pP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C- if(speed &gt; 65)</a:t>
            </a:r>
          </a:p>
          <a:p>
            <a:pPr>
              <a:buNone/>
            </a:pP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64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 &lt;&lt; "Slow down";</a:t>
            </a:r>
          </a:p>
          <a:p>
            <a:pPr>
              <a:buNone/>
            </a:pP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64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 &lt;&lt; "\n Relax, you'll live a longer and happier life\n";</a:t>
            </a:r>
          </a:p>
          <a:p>
            <a:pPr>
              <a:buNone/>
            </a:pP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   else</a:t>
            </a:r>
          </a:p>
          <a:p>
            <a:pPr>
              <a:buNone/>
            </a:pP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64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 &lt;&lt; "Speed is legal on I5";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What is the output of the following C++ code fragment </a:t>
            </a:r>
          </a:p>
          <a:p>
            <a:pPr lvl="1"/>
            <a:r>
              <a:rPr lang="en-US" dirty="0" smtClean="0"/>
              <a:t>When the Price is 350?</a:t>
            </a:r>
          </a:p>
          <a:p>
            <a:pPr lvl="1"/>
            <a:r>
              <a:rPr lang="en-US" dirty="0" smtClean="0"/>
              <a:t>When the Price is 60?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float price;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if (price&gt;=100)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{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price=price*0.9;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&lt;&lt;"The price after the discount is:"&lt;&lt; price;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	 else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&lt;&lt;"There is no discount\n";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Consider the following portion of C++ code: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if (y &lt; 10)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x = 6*3;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x = y%(5+3) - 4;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 </a:t>
            </a:r>
          </a:p>
          <a:p>
            <a:r>
              <a:rPr lang="en-US" dirty="0" smtClean="0"/>
              <a:t>Find the value of x when y=7?</a:t>
            </a:r>
          </a:p>
          <a:p>
            <a:r>
              <a:rPr lang="en-US" dirty="0" smtClean="0"/>
              <a:t>Find the value of x when y=15?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Consider the following portion of C++ code: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a,b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4;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c = 3;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if((b &gt; a) &amp;&amp;  (b++ &gt; 0))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c = b+3;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c=b-3;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 lvl="0"/>
            <a:r>
              <a:rPr lang="en-US" dirty="0" smtClean="0"/>
              <a:t>What are the values of b and c if the value of a = 1? </a:t>
            </a:r>
            <a:r>
              <a:rPr lang="en-US" dirty="0" smtClean="0"/>
              <a:t>  </a:t>
            </a:r>
            <a:endParaRPr lang="en-US" dirty="0" smtClean="0"/>
          </a:p>
          <a:p>
            <a:pPr lvl="0"/>
            <a:r>
              <a:rPr lang="en-US" dirty="0" smtClean="0"/>
              <a:t>What are the values of b and c if the value of a = 5?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3568" y="3933056"/>
            <a:ext cx="7632848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conditional Operator (? </a:t>
            </a:r>
            <a:r>
              <a:rPr lang="en-US" b="1" dirty="0" smtClean="0">
                <a:sym typeface="Wingdings" pitchFamily="2" charset="2"/>
              </a:rPr>
              <a:t>:)</a:t>
            </a:r>
            <a:r>
              <a:rPr lang="en-US" b="1" dirty="0" smtClean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531352" cy="485313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rgbClr val="000000"/>
                </a:solidFill>
              </a:rPr>
              <a:t>C++ provides the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conditional operator </a:t>
            </a:r>
            <a:r>
              <a:rPr lang="en-US" sz="28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?:</a:t>
            </a:r>
            <a:r>
              <a:rPr lang="en-US" sz="28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en-US" sz="2800" dirty="0" smtClean="0">
                <a:solidFill>
                  <a:srgbClr val="000000"/>
                </a:solidFill>
              </a:rPr>
              <a:t> which is closely related to the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if…else</a:t>
            </a:r>
            <a:r>
              <a:rPr lang="en-US" sz="2800" dirty="0" smtClean="0">
                <a:solidFill>
                  <a:schemeClr val="accent2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statement.</a:t>
            </a:r>
          </a:p>
          <a:p>
            <a:pPr>
              <a:lnSpc>
                <a:spcPct val="90000"/>
              </a:lnSpc>
              <a:buNone/>
            </a:pP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rgbClr val="000000"/>
                </a:solidFill>
              </a:rPr>
              <a:t>The conditional operator is C++’s only </a:t>
            </a:r>
            <a:r>
              <a:rPr lang="en-US" sz="2800" dirty="0" smtClean="0">
                <a:solidFill>
                  <a:schemeClr val="accent3"/>
                </a:solidFill>
              </a:rPr>
              <a:t>ternary operator</a:t>
            </a:r>
            <a:r>
              <a:rPr lang="en-US" sz="2800" dirty="0" smtClean="0">
                <a:solidFill>
                  <a:srgbClr val="000000"/>
                </a:solidFill>
              </a:rPr>
              <a:t> i.e. it takes </a:t>
            </a:r>
            <a:r>
              <a:rPr lang="en-US" sz="2800" dirty="0" smtClean="0">
                <a:solidFill>
                  <a:schemeClr val="accent3"/>
                </a:solidFill>
              </a:rPr>
              <a:t>three</a:t>
            </a:r>
            <a:r>
              <a:rPr lang="en-US" sz="2800" dirty="0" smtClean="0">
                <a:solidFill>
                  <a:srgbClr val="000000"/>
                </a:solidFill>
              </a:rPr>
              <a:t> operands.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accent2"/>
                </a:solidFill>
              </a:rPr>
              <a:t>Syntax: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</a:pPr>
            <a:endParaRPr lang="en-US" sz="2800" dirty="0" smtClean="0">
              <a:solidFill>
                <a:schemeClr val="accent2"/>
              </a:solidFill>
            </a:endParaRP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800" dirty="0" smtClean="0">
                <a:solidFill>
                  <a:srgbClr val="CC0000"/>
                </a:solidFill>
              </a:rPr>
              <a:t>   expression1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?</a:t>
            </a:r>
            <a:r>
              <a:rPr lang="en-US" sz="2800" dirty="0" smtClean="0">
                <a:solidFill>
                  <a:srgbClr val="CC0000"/>
                </a:solidFill>
              </a:rPr>
              <a:t>  expression2 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  <a:r>
              <a:rPr lang="en-US" sz="2800" dirty="0" smtClean="0">
                <a:solidFill>
                  <a:srgbClr val="CC0000"/>
                </a:solidFill>
              </a:rPr>
              <a:t> expression3</a:t>
            </a:r>
          </a:p>
          <a:p>
            <a:pPr marL="662940" lvl="1" indent="-342900">
              <a:spcBef>
                <a:spcPct val="20000"/>
              </a:spcBef>
            </a:pPr>
            <a:endParaRPr lang="en-US" sz="2500" dirty="0" smtClean="0"/>
          </a:p>
          <a:p>
            <a:pPr marL="662940" lvl="1" indent="-342900">
              <a:spcBef>
                <a:spcPct val="20000"/>
              </a:spcBef>
            </a:pPr>
            <a:r>
              <a:rPr lang="en-US" sz="2500" dirty="0" smtClean="0"/>
              <a:t>The first operand is a condition.</a:t>
            </a:r>
          </a:p>
          <a:p>
            <a:pPr marL="662940" lvl="1" indent="-342900">
              <a:spcBef>
                <a:spcPct val="20000"/>
              </a:spcBef>
            </a:pPr>
            <a:r>
              <a:rPr lang="en-US" sz="2500" dirty="0" smtClean="0"/>
              <a:t>The second operand is the value for the entire conditional expression if the condition is true </a:t>
            </a:r>
          </a:p>
          <a:p>
            <a:pPr marL="662940" lvl="1" indent="-342900">
              <a:spcBef>
                <a:spcPct val="20000"/>
              </a:spcBef>
            </a:pPr>
            <a:r>
              <a:rPr lang="en-US" sz="2500" dirty="0" smtClean="0"/>
              <a:t>The third operand is the value for the entire conditional expression if the condition is false.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Conditional (? </a:t>
            </a:r>
            <a:r>
              <a:rPr lang="en-US" b="1" dirty="0" smtClean="0">
                <a:sym typeface="Wingdings" pitchFamily="2" charset="2"/>
              </a:rPr>
              <a:t>:) Operator-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example1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4CDAB82-43C8-4D97-966A-AE52BC447083}" type="slidenum">
              <a:rPr lang="fr-FR"/>
              <a:pPr>
                <a:defRPr/>
              </a:pPr>
              <a:t>26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chemeClr val="accent2"/>
                </a:solidFill>
                <a:latin typeface="Calibri" pitchFamily="34" charset="0"/>
              </a:rPr>
              <a:t>Example: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endParaRPr lang="en-US" sz="2400" b="1" dirty="0" smtClean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x = 5 , y =3 , min 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400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(x &lt;= y)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 min = x 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400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min = y 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endParaRPr lang="ar-SA" sz="2400" dirty="0" smtClean="0"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The above statement can be written using the conditional operator  as following:</a:t>
            </a:r>
            <a:endParaRPr lang="ar-SA" sz="2400" dirty="0" smtClean="0">
              <a:latin typeface="Calibri" pitchFamily="34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ar-SA" sz="3200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ar-SA" sz="32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3200" b="1" dirty="0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</a:rPr>
              <a:t>min  =  ( x &lt;= y ?  x : y);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Conditional (? </a:t>
            </a:r>
            <a:r>
              <a:rPr lang="en-US" b="1" dirty="0" smtClean="0">
                <a:sym typeface="Wingdings" pitchFamily="2" charset="2"/>
              </a:rPr>
              <a:t>:) Operator-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example2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sz="2000" b="1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 ) </a:t>
            </a:r>
            <a:b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2000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sz="2000" b="1" dirty="0" smtClean="0">
                <a:solidFill>
                  <a:srgbClr val="128AFF"/>
                </a:solidFill>
                <a:latin typeface="Lucida Console" pitchFamily="49" charset="0"/>
              </a:rPr>
              <a:t>"Passed"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  <a:b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b="1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br>
              <a:rPr lang="en-US" sz="2000" b="1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2000" b="1" dirty="0" smtClean="0">
                <a:solidFill>
                  <a:srgbClr val="0000FF"/>
                </a:solidFill>
                <a:latin typeface="Lucida Console" pitchFamily="49" charset="0"/>
              </a:rPr>
              <a:t>else 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2000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sz="2000" b="1" dirty="0" smtClean="0">
                <a:solidFill>
                  <a:srgbClr val="128AFF"/>
                </a:solidFill>
                <a:latin typeface="Lucida Console" pitchFamily="49" charset="0"/>
              </a:rPr>
              <a:t>"Failed"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</a:p>
          <a:p>
            <a:pPr>
              <a:buNone/>
            </a:pPr>
            <a:r>
              <a:rPr lang="en-US" sz="2000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latin typeface="Calibri" pitchFamily="34" charset="0"/>
                <a:cs typeface="Times New Roman" pitchFamily="18" charset="0"/>
              </a:rPr>
              <a:t>The above statement can be written using the conditional operator  as following:</a:t>
            </a:r>
            <a:endParaRPr lang="ar-SA" sz="2000" dirty="0" smtClean="0">
              <a:latin typeface="Calibri" pitchFamily="34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ar-SA" sz="2400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ar-SA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000" b="1" dirty="0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</a:rPr>
              <a:t>  &lt;&lt;  ( grade &gt;= 60 ?  “Passed” : “Failed”);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None/>
            </a:pPr>
            <a:endParaRPr lang="ar-SA" sz="2000" dirty="0"/>
          </a:p>
        </p:txBody>
      </p:sp>
      <p:sp>
        <p:nvSpPr>
          <p:cNvPr id="5" name="Rectangle 4"/>
          <p:cNvSpPr/>
          <p:nvPr/>
        </p:nvSpPr>
        <p:spPr>
          <a:xfrm>
            <a:off x="539552" y="5589240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precedence of the conditional operator is low, so the parentheses in the preceding expression are required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195736" y="5157192"/>
            <a:ext cx="504056" cy="4320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By using conditional Operator (? :) rewrite the code of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27584" y="2996952"/>
            <a:ext cx="7632848" cy="30963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/>
            <a:r>
              <a:rPr lang="en-US" sz="3200" dirty="0" smtClean="0">
                <a:solidFill>
                  <a:schemeClr val="tx1"/>
                </a:solidFill>
              </a:rPr>
              <a:t>Write a fragment of code that change an integer value stored in x as follows:</a:t>
            </a:r>
          </a:p>
          <a:p>
            <a:pPr lvl="1"/>
            <a:r>
              <a:rPr lang="en-US" sz="3200" dirty="0" smtClean="0">
                <a:solidFill>
                  <a:schemeClr val="tx1"/>
                </a:solidFill>
              </a:rPr>
              <a:t> If x is even, divide x by 2. </a:t>
            </a:r>
          </a:p>
          <a:p>
            <a:pPr lvl="1"/>
            <a:r>
              <a:rPr lang="en-US" sz="3200" dirty="0" smtClean="0">
                <a:solidFill>
                  <a:schemeClr val="tx1"/>
                </a:solidFill>
              </a:rPr>
              <a:t>If x is odd, multiply x by 3 and subtract 1.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 the following portion of C++ code: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a = 10, b = 20;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max 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max = (a &lt; b) </a:t>
            </a:r>
            <a:r>
              <a:rPr lang="en-US" sz="24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?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((b &lt; 20)</a:t>
            </a:r>
            <a:r>
              <a:rPr lang="en-US" sz="2400" b="1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?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b * 2 </a:t>
            </a:r>
            <a:r>
              <a:rPr lang="en-US" sz="240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((b &gt; 20) 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?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b % 3 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b / 4)) </a:t>
            </a:r>
            <a:r>
              <a:rPr lang="en-US" sz="24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2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((a == 10) </a:t>
            </a:r>
            <a:r>
              <a:rPr lang="en-US" sz="24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?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a / 2 </a:t>
            </a:r>
            <a:r>
              <a:rPr lang="en-US" sz="24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a % 3);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 </a:t>
            </a:r>
          </a:p>
          <a:p>
            <a:r>
              <a:rPr lang="en-US" dirty="0" smtClean="0"/>
              <a:t>What is the max value after the evaluation of this expression?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076056" y="3717032"/>
            <a:ext cx="3528392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259632" y="4149080"/>
            <a:ext cx="3744416" cy="43204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699792" y="3645024"/>
            <a:ext cx="6120680" cy="57606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403648" y="3573016"/>
            <a:ext cx="7272808" cy="129614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076056" y="3717032"/>
            <a:ext cx="3528392" cy="43204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5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99792" y="3645024"/>
            <a:ext cx="6120680" cy="57606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B0F0"/>
                </a:solidFill>
              </a:rPr>
              <a:t>5</a:t>
            </a:r>
            <a:endParaRPr lang="en-GB" sz="2400" dirty="0">
              <a:solidFill>
                <a:srgbClr val="00B0F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59632" y="4149080"/>
            <a:ext cx="3744416" cy="432048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FFC000"/>
                </a:solidFill>
              </a:rPr>
              <a:t>5</a:t>
            </a:r>
            <a:endParaRPr lang="en-GB" sz="2400" dirty="0">
              <a:solidFill>
                <a:srgbClr val="FFC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03648" y="3573016"/>
            <a:ext cx="7272808" cy="129614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B050"/>
                </a:solidFill>
              </a:rPr>
              <a:t>5</a:t>
            </a:r>
            <a:endParaRPr lang="en-GB" sz="4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Control structure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</a:rPr>
              <a:t>C++ has only three kinds of control structures, which from this point forward we refer to as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control statements</a:t>
            </a:r>
            <a:r>
              <a:rPr lang="en-US" dirty="0" smtClean="0">
                <a:latin typeface="Times New Roman" pitchFamily="18" charset="0"/>
              </a:rPr>
              <a:t>: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Sequence statements.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Selection statements ( </a:t>
            </a: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if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, </a:t>
            </a: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if – else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, and </a:t>
            </a: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switch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).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Repetition statements ( </a:t>
            </a: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for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, </a:t>
            </a: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while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, and </a:t>
            </a: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do - while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).</a:t>
            </a:r>
            <a:endParaRPr lang="en-US" dirty="0" smtClean="0">
              <a:latin typeface="Times New Roman" pitchFamily="18" charset="0"/>
            </a:endParaRP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>
                <a:latin typeface="Times New Roman" pitchFamily="18" charset="0"/>
              </a:rPr>
              <a:t>Each program combines these control statements as appropriate for the algorithm the program implements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.</a:t>
            </a:r>
          </a:p>
          <a:p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dirty="0" smtClean="0">
                <a:solidFill>
                  <a:schemeClr val="accent1">
                    <a:lumMod val="75000"/>
                  </a:schemeClr>
                </a:solidFill>
              </a:rPr>
              <a:t>Exercise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Draw a flow chart and Write a C++ code for a program that prompts the user to enter 2 numbers. Then the program checks if num1 is equal to twice the value of num2 or not?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ar-SA" sz="4000" dirty="0" smtClean="0">
                <a:solidFill>
                  <a:schemeClr val="accent1">
                    <a:lumMod val="75000"/>
                  </a:schemeClr>
                </a:solidFill>
              </a:rPr>
              <a:t>Exercise</a:t>
            </a:r>
            <a:endParaRPr lang="en-US" sz="4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ar-SA" dirty="0" smtClean="0">
                <a:latin typeface="Calibri" pitchFamily="34" charset="0"/>
              </a:rPr>
              <a:t>Write a program that calculates the discount, if any, on a sale. Sales of $100 and over are eligible for a 10% discount. The program should ask the user what the amount of their purchase is and calculates and displays the discount, if there is any, or else it will display a message stating that there is no discount.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Types of Control Structures</a:t>
            </a:r>
            <a:endParaRPr lang="en-US" b="1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10C202D-294B-4121-BB7A-8DF3B2237E13}" type="slidenum">
              <a:rPr lang="fr-FR"/>
              <a:pPr>
                <a:defRPr/>
              </a:pPr>
              <a:t>4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4" name="Picture 2" descr="Fig04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060848"/>
            <a:ext cx="76962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Structure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C++ provides three types of selection structures in the form of statements:</a:t>
            </a:r>
          </a:p>
          <a:p>
            <a:pPr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u="sng" dirty="0" smtClean="0">
                <a:solidFill>
                  <a:srgbClr val="FF0000"/>
                </a:solidFill>
                <a:latin typeface="Lucida Console" pitchFamily="49" charset="0"/>
              </a:rPr>
              <a:t>if</a:t>
            </a: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 selection statement </a:t>
            </a:r>
          </a:p>
          <a:p>
            <a:pPr lvl="1">
              <a:lnSpc>
                <a:spcPct val="90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either performs (selects) an action if a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true or skips the action if the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false.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u="sng" dirty="0" smtClean="0">
                <a:solidFill>
                  <a:srgbClr val="FF0000"/>
                </a:solidFill>
                <a:latin typeface="Lucida Console" pitchFamily="49" charset="0"/>
              </a:rPr>
              <a:t>if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</a:rPr>
              <a:t>…</a:t>
            </a:r>
            <a:r>
              <a:rPr lang="en-US" u="sng" dirty="0" smtClean="0">
                <a:solidFill>
                  <a:srgbClr val="FF0000"/>
                </a:solidFill>
                <a:latin typeface="Lucida Console" pitchFamily="49" charset="0"/>
              </a:rPr>
              <a:t>else</a:t>
            </a: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 selection statement </a:t>
            </a:r>
          </a:p>
          <a:p>
            <a:pPr lvl="1">
              <a:lnSpc>
                <a:spcPct val="90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performs an action if a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true and performs a different action if the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false.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u="sng" dirty="0" smtClean="0">
                <a:solidFill>
                  <a:srgbClr val="FF0000"/>
                </a:solidFill>
                <a:latin typeface="Lucida Console" pitchFamily="49" charset="0"/>
              </a:rPr>
              <a:t>switch</a:t>
            </a: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 selection statement</a:t>
            </a:r>
          </a:p>
          <a:p>
            <a:pPr lvl="1">
              <a:lnSpc>
                <a:spcPct val="90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performs one of many different actions depending on the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value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of an expression.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Structure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6" name="Picture 2" descr="if-th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132856"/>
            <a:ext cx="1944216" cy="2047876"/>
          </a:xfrm>
          <a:prstGeom prst="rect">
            <a:avLst/>
          </a:prstGeom>
          <a:noFill/>
        </p:spPr>
      </p:pic>
      <p:pic>
        <p:nvPicPr>
          <p:cNvPr id="1028" name="Picture 4" descr="if-then-el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204864"/>
            <a:ext cx="2551187" cy="2019301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1844824"/>
            <a:ext cx="30099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23528" y="4509120"/>
            <a:ext cx="2342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  <a:latin typeface="Lucida Console" pitchFamily="49" charset="0"/>
              </a:rPr>
              <a:t>if</a:t>
            </a: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 selection statement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43808" y="4509120"/>
            <a:ext cx="3130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  <a:latin typeface="Lucida Console" pitchFamily="49" charset="0"/>
              </a:rPr>
              <a:t>if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</a:rPr>
              <a:t>…</a:t>
            </a:r>
            <a:r>
              <a:rPr lang="en-US" u="sng" dirty="0" smtClean="0">
                <a:solidFill>
                  <a:srgbClr val="FF0000"/>
                </a:solidFill>
                <a:latin typeface="Lucida Console" pitchFamily="49" charset="0"/>
              </a:rPr>
              <a:t>else</a:t>
            </a: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 selection statement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84168" y="5229200"/>
            <a:ext cx="2842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  <a:latin typeface="Lucida Console" pitchFamily="49" charset="0"/>
              </a:rPr>
              <a:t>switch</a:t>
            </a: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 selection statement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55576" y="3501008"/>
            <a:ext cx="3672408" cy="10801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structure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if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600200"/>
            <a:ext cx="81534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The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if</a:t>
            </a:r>
            <a:r>
              <a:rPr lang="en-US" sz="3200" dirty="0" smtClean="0">
                <a:solidFill>
                  <a:srgbClr val="000000"/>
                </a:solidFill>
              </a:rPr>
              <a:t> statement is called a </a:t>
            </a:r>
            <a:r>
              <a:rPr lang="en-US" sz="3200" dirty="0" smtClean="0">
                <a:solidFill>
                  <a:schemeClr val="accent2"/>
                </a:solidFill>
              </a:rPr>
              <a:t>single-selection statement </a:t>
            </a:r>
            <a:r>
              <a:rPr lang="en-US" sz="3200" dirty="0" smtClean="0">
                <a:solidFill>
                  <a:srgbClr val="000000"/>
                </a:solidFill>
              </a:rPr>
              <a:t>because it </a:t>
            </a:r>
            <a:r>
              <a:rPr lang="en-US" sz="3200" i="1" dirty="0" smtClean="0">
                <a:solidFill>
                  <a:schemeClr val="accent3"/>
                </a:solidFill>
              </a:rPr>
              <a:t>selects</a:t>
            </a:r>
            <a:r>
              <a:rPr lang="en-US" sz="3200" dirty="0" smtClean="0">
                <a:solidFill>
                  <a:srgbClr val="000000"/>
                </a:solidFill>
              </a:rPr>
              <a:t> or </a:t>
            </a:r>
            <a:r>
              <a:rPr lang="en-US" sz="3200" i="1" dirty="0" smtClean="0">
                <a:solidFill>
                  <a:schemeClr val="accent3"/>
                </a:solidFill>
              </a:rPr>
              <a:t>ignores</a:t>
            </a:r>
            <a:r>
              <a:rPr lang="en-US" sz="3200" dirty="0" smtClean="0">
                <a:solidFill>
                  <a:srgbClr val="000000"/>
                </a:solidFill>
              </a:rPr>
              <a:t> a single action (or, a single group of actions)..</a:t>
            </a:r>
          </a:p>
          <a:p>
            <a:r>
              <a:rPr lang="en-US" sz="3200" b="1" dirty="0" smtClean="0">
                <a:solidFill>
                  <a:schemeClr val="accent2"/>
                </a:solidFill>
              </a:rPr>
              <a:t>Syntax:		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3200" dirty="0" smtClean="0"/>
              <a:t>	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3200" dirty="0" smtClean="0">
                <a:solidFill>
                  <a:srgbClr val="33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en-US" sz="2400" dirty="0" smtClean="0">
                <a:solidFill>
                  <a:srgbClr val="333399"/>
                </a:solidFill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if</a:t>
            </a:r>
            <a:r>
              <a:rPr lang="en-US" sz="2400" dirty="0" smtClean="0"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 (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expression</a:t>
            </a:r>
            <a:r>
              <a:rPr lang="en-US" sz="2400" dirty="0" smtClean="0"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dirty="0" smtClean="0"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	     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statement</a:t>
            </a:r>
          </a:p>
          <a:p>
            <a:pPr marL="342900" indent="-342900">
              <a:spcBef>
                <a:spcPct val="20000"/>
              </a:spcBef>
              <a:buNone/>
            </a:pPr>
            <a:endParaRPr lang="en-US" sz="3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Expression</a:t>
            </a:r>
            <a:r>
              <a:rPr lang="en-US" sz="3200" dirty="0" smtClean="0"/>
              <a:t> it is Boolean expression referred to as decision maker and it can be formed by using 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equality operators </a:t>
            </a:r>
            <a:r>
              <a:rPr lang="en-US" sz="3200" dirty="0" smtClean="0"/>
              <a:t>and 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relational operator</a:t>
            </a:r>
            <a:r>
              <a:rPr lang="en-US" sz="3200" dirty="0" smtClean="0"/>
              <a:t>.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Statement </a:t>
            </a:r>
            <a:r>
              <a:rPr lang="en-US" sz="3200" dirty="0" smtClean="0"/>
              <a:t>referred to as action statement.</a:t>
            </a:r>
          </a:p>
          <a:p>
            <a:pPr marL="342900" indent="-342900">
              <a:spcBef>
                <a:spcPct val="20000"/>
              </a:spcBef>
              <a:buNone/>
            </a:pPr>
            <a:endParaRPr lang="en-US" sz="3200" dirty="0" smtClean="0"/>
          </a:p>
          <a:p>
            <a:endParaRPr lang="en-US" sz="3200" dirty="0" smtClean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924944"/>
            <a:ext cx="2520280" cy="1673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structure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if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6916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semantics (meaning) of the if statement :</a:t>
            </a:r>
          </a:p>
          <a:p>
            <a:pPr lvl="1"/>
            <a:r>
              <a:rPr lang="en-US" dirty="0" smtClean="0"/>
              <a:t>The Boolean expression is evaluated.</a:t>
            </a:r>
          </a:p>
          <a:p>
            <a:pPr lvl="1"/>
            <a:r>
              <a:rPr lang="en-US" dirty="0" smtClean="0"/>
              <a:t>If the expression evaluates to true, then the statement is executed.</a:t>
            </a:r>
          </a:p>
          <a:p>
            <a:pPr lvl="1"/>
            <a:r>
              <a:rPr lang="en-US" dirty="0" smtClean="0"/>
              <a:t>Whether or not the statement is executed, execution continues right after the if statement.</a:t>
            </a:r>
          </a:p>
          <a:p>
            <a:r>
              <a:rPr lang="en-US" dirty="0" smtClean="0"/>
              <a:t>In case if there is more than one action should be performed, enclose the statement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{  } 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4000" dirty="0" smtClean="0">
                <a:solidFill>
                  <a:srgbClr val="33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smtClean="0">
                <a:solidFill>
                  <a:srgbClr val="333399"/>
                </a:solidFill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if</a:t>
            </a:r>
            <a:r>
              <a:rPr lang="en-US" sz="2400" dirty="0" smtClean="0"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 (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expression</a:t>
            </a:r>
            <a:r>
              <a:rPr lang="en-US" sz="2400" dirty="0" smtClean="0"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{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dirty="0" smtClean="0"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	     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statement1;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        statement2;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         …..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ea typeface="Arial Unicode MS" pitchFamily="34" charset="-128"/>
                <a:cs typeface="Courier New" pitchFamily="49" charset="0"/>
              </a:rPr>
              <a:t>}</a:t>
            </a:r>
            <a:endParaRPr lang="en-US" sz="24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44008" y="5301208"/>
            <a:ext cx="3299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Compound (Block of) Statements</a:t>
            </a:r>
            <a:endParaRPr lang="en-US" dirty="0"/>
          </a:p>
        </p:txBody>
      </p:sp>
      <p:sp>
        <p:nvSpPr>
          <p:cNvPr id="6" name="Right Brace 5"/>
          <p:cNvSpPr/>
          <p:nvPr/>
        </p:nvSpPr>
        <p:spPr>
          <a:xfrm>
            <a:off x="3923928" y="4869160"/>
            <a:ext cx="720080" cy="1368152"/>
          </a:xfrm>
          <a:prstGeom prst="rightBrace">
            <a:avLst>
              <a:gd name="adj1" fmla="val 19704"/>
              <a:gd name="adj2" fmla="val 50000"/>
            </a:avLst>
          </a:prstGeom>
          <a:noFill/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structure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if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-Example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153400" cy="530120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Write a program that reads a student’s grade and prints “passed” if the grade is greater than or equal 60.</a:t>
            </a:r>
          </a:p>
          <a:p>
            <a:r>
              <a:rPr lang="en-US" i="1" dirty="0" smtClean="0">
                <a:solidFill>
                  <a:schemeClr val="accent2"/>
                </a:solidFill>
              </a:rPr>
              <a:t>Flowchart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i="1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en-US" i="1" dirty="0" smtClean="0">
              <a:solidFill>
                <a:schemeClr val="accent2"/>
              </a:solidFill>
            </a:endParaRPr>
          </a:p>
          <a:p>
            <a:r>
              <a:rPr lang="en-US" i="1" dirty="0" smtClean="0">
                <a:solidFill>
                  <a:schemeClr val="accent2"/>
                </a:solidFill>
              </a:rPr>
              <a:t>Code</a:t>
            </a:r>
            <a:r>
              <a:rPr lang="en-US" dirty="0" smtClean="0"/>
              <a:t>:</a:t>
            </a:r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...</a:t>
            </a:r>
            <a:endParaRPr lang="en-US" dirty="0" smtClean="0"/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sz="2000" b="1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 ) </a:t>
            </a:r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sz="2000" b="1" dirty="0" smtClean="0">
                <a:solidFill>
                  <a:srgbClr val="128AFF"/>
                </a:solidFill>
                <a:latin typeface="Lucida Console" pitchFamily="49" charset="0"/>
              </a:rPr>
              <a:t>"Passed”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...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1" descr="ch03images_Page_07.png"/>
          <p:cNvPicPr>
            <a:picLocks noChangeAspect="1"/>
          </p:cNvPicPr>
          <p:nvPr isPhoto="1"/>
        </p:nvPicPr>
        <p:blipFill>
          <a:blip r:embed="rId3" cstate="print"/>
          <a:srcRect l="4170" t="5491" r="38817" b="51950"/>
          <a:stretch>
            <a:fillRect/>
          </a:stretch>
        </p:blipFill>
        <p:spPr>
          <a:xfrm>
            <a:off x="827584" y="2524649"/>
            <a:ext cx="5328592" cy="241651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2915816" y="5661248"/>
            <a:ext cx="144016" cy="57606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 b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5373216"/>
            <a:ext cx="3100592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Note that, these statements </a:t>
            </a:r>
          </a:p>
          <a:p>
            <a:r>
              <a:rPr lang="en-US" b="1" dirty="0">
                <a:solidFill>
                  <a:srgbClr val="FF0000"/>
                </a:solidFill>
              </a:rPr>
              <a:t>Represents the selection part </a:t>
            </a:r>
          </a:p>
          <a:p>
            <a:r>
              <a:rPr lang="en-US" b="1" dirty="0">
                <a:solidFill>
                  <a:srgbClr val="FF0000"/>
                </a:solidFill>
              </a:rPr>
              <a:t>Of the code (i.e. not the whole</a:t>
            </a:r>
          </a:p>
          <a:p>
            <a:r>
              <a:rPr lang="en-US" b="1" dirty="0">
                <a:solidFill>
                  <a:srgbClr val="FF0000"/>
                </a:solidFill>
              </a:rPr>
              <a:t>Code)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9" name="Parallelogram 8"/>
          <p:cNvSpPr/>
          <p:nvPr/>
        </p:nvSpPr>
        <p:spPr>
          <a:xfrm>
            <a:off x="4427984" y="3356992"/>
            <a:ext cx="1440160" cy="360040"/>
          </a:xfrm>
          <a:prstGeom prst="parallelogram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6D3F0254A364FA5233E32238759C0" ma:contentTypeVersion="0" ma:contentTypeDescription="Create a new document." ma:contentTypeScope="" ma:versionID="bf3d6544d6646c1c63426f080d38f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218F2E-6B1F-4BAA-9BE8-C386AB2307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BD8D025-7180-43C7-A4DD-14D76929610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C0175D0-576F-4AA3-AB8F-4FCE828E2C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1176</Words>
  <Application>Microsoft Office PowerPoint</Application>
  <PresentationFormat>On-screen Show (4:3)</PresentationFormat>
  <Paragraphs>300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Median</vt:lpstr>
      <vt:lpstr>Chapter#3 Part1  Structured Program Development in C++</vt:lpstr>
      <vt:lpstr>Control structure</vt:lpstr>
      <vt:lpstr>Types of Control structure </vt:lpstr>
      <vt:lpstr>Types of Control Structures</vt:lpstr>
      <vt:lpstr>Selection Structure</vt:lpstr>
      <vt:lpstr>Selection Structure</vt:lpstr>
      <vt:lpstr>Selection structure: if </vt:lpstr>
      <vt:lpstr>Selection structure: if </vt:lpstr>
      <vt:lpstr>Selection structure: if -Example</vt:lpstr>
      <vt:lpstr>Selection structure</vt:lpstr>
      <vt:lpstr>Exercise</vt:lpstr>
      <vt:lpstr>Exercise</vt:lpstr>
      <vt:lpstr>Slide 13</vt:lpstr>
      <vt:lpstr>Example</vt:lpstr>
      <vt:lpstr>selection structure: if … else</vt:lpstr>
      <vt:lpstr>selection structure: if … else</vt:lpstr>
      <vt:lpstr>selection structure: if … else -Example</vt:lpstr>
      <vt:lpstr>Compound (Block of) Statements: Example</vt:lpstr>
      <vt:lpstr>selection structure: if…else –Example2</vt:lpstr>
      <vt:lpstr>Exercise</vt:lpstr>
      <vt:lpstr>Exercise</vt:lpstr>
      <vt:lpstr>Exercise</vt:lpstr>
      <vt:lpstr>Exercise</vt:lpstr>
      <vt:lpstr>Exercise</vt:lpstr>
      <vt:lpstr>conditional Operator (? :) </vt:lpstr>
      <vt:lpstr>Conditional (? :) Operator- example1</vt:lpstr>
      <vt:lpstr>Conditional (? :) Operator- example2</vt:lpstr>
      <vt:lpstr>Exercise</vt:lpstr>
      <vt:lpstr>Exercise</vt:lpstr>
      <vt:lpstr>Exercise</vt:lpstr>
      <vt:lpstr>Exercise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Chapter#3 Part1  Structured Program Development in C++</dc:title>
  <dc:creator>Toshiba</dc:creator>
  <cp:lastModifiedBy>Nouf</cp:lastModifiedBy>
  <cp:revision>49</cp:revision>
  <dcterms:created xsi:type="dcterms:W3CDTF">2012-11-02T13:23:39Z</dcterms:created>
  <dcterms:modified xsi:type="dcterms:W3CDTF">2014-10-25T15:52:25Z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0x0101002236D3F0254A364FA5233E32238759C0</vt:lpwstr>
  </property>
</Properties>
</file>