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9" r:id="rId3"/>
  </p:sldMasterIdLst>
  <p:notesMasterIdLst>
    <p:notesMasterId r:id="rId35"/>
  </p:notesMasterIdLst>
  <p:handoutMasterIdLst>
    <p:handoutMasterId r:id="rId36"/>
  </p:handoutMasterIdLst>
  <p:sldIdLst>
    <p:sldId id="317" r:id="rId4"/>
    <p:sldId id="451" r:id="rId5"/>
    <p:sldId id="552" r:id="rId6"/>
    <p:sldId id="553" r:id="rId7"/>
    <p:sldId id="554" r:id="rId8"/>
    <p:sldId id="555" r:id="rId9"/>
    <p:sldId id="559" r:id="rId10"/>
    <p:sldId id="560" r:id="rId11"/>
    <p:sldId id="556" r:id="rId12"/>
    <p:sldId id="561" r:id="rId13"/>
    <p:sldId id="562" r:id="rId14"/>
    <p:sldId id="563" r:id="rId15"/>
    <p:sldId id="565" r:id="rId16"/>
    <p:sldId id="566" r:id="rId17"/>
    <p:sldId id="567" r:id="rId18"/>
    <p:sldId id="564" r:id="rId19"/>
    <p:sldId id="568" r:id="rId20"/>
    <p:sldId id="569" r:id="rId21"/>
    <p:sldId id="570" r:id="rId22"/>
    <p:sldId id="571" r:id="rId23"/>
    <p:sldId id="573" r:id="rId24"/>
    <p:sldId id="574" r:id="rId25"/>
    <p:sldId id="572" r:id="rId26"/>
    <p:sldId id="575" r:id="rId27"/>
    <p:sldId id="576" r:id="rId28"/>
    <p:sldId id="577" r:id="rId29"/>
    <p:sldId id="582" r:id="rId30"/>
    <p:sldId id="579" r:id="rId31"/>
    <p:sldId id="580" r:id="rId32"/>
    <p:sldId id="581" r:id="rId33"/>
    <p:sldId id="345" r:id="rId34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8" autoAdjust="0"/>
  </p:normalViewPr>
  <p:slideViewPr>
    <p:cSldViewPr>
      <p:cViewPr>
        <p:scale>
          <a:sx n="54" d="100"/>
          <a:sy n="54" d="100"/>
        </p:scale>
        <p:origin x="-16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5F4E2-C586-D740-971C-D19B00902766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67A942-723D-034C-A66D-9786852F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CC36078-1ED3-9348-B41C-6A2C7079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Some applications can tolerate a small level of error. For example, random errors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audio or video transmissions may be tolerable, but when we transfer text, we expect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very high level of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length of the burst is measured from the first corrupted bit to the last corrupted bit. Some bits in</a:t>
            </a:r>
          </a:p>
          <a:p>
            <a:r>
              <a:rPr lang="en-US" dirty="0" smtClean="0"/>
              <a:t>between may not have been corrupted.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answer is a simple yes or no. We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not even interested in the number of errors. A single-bit error is the same for us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burst error.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number of the errors and the size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message are important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D93-6BEB-A14E-B5C4-4B66061D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319D-FA99-D14E-97D2-8D5C6110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FF7B-0F39-D942-A559-4223B8B5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D73-BCF4-0E4D-8ED4-F823BB96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BA5-90AE-554E-825B-91050B55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096-B9DD-5B41-B7F4-043F05B3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66-0BCE-5A4C-984A-F676C4A2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0396" y="1587323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1870" y="158732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3649" y="158732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B49-E00E-4E49-9291-3C287E37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498-1D66-EE40-BD70-CCF868C1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814-3BC9-624E-BB23-881A7A64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C608-39C4-6E42-9C1C-16BFD747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ED84-A070-3F4D-A32C-D33AC592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B46-ED72-D249-8D19-DABB824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9740-5D96-D040-9E0F-69B477E4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9364-4EE3-F74A-9E01-15CF210C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5E75-F7EA-CA47-B146-5BA5F7FC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E73845-8983-B94E-9DAE-DB4FF5A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08913" cy="1087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Error Detection and Control</a:t>
            </a:r>
            <a:endParaRPr lang="en-US" b="1" dirty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53350" cy="48418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NET 205: Data Transmission and Digital Communication</a:t>
            </a:r>
          </a:p>
          <a:p>
            <a:pPr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28600" y="23622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latin typeface="Candara"/>
                <a:ea typeface="+mn-ea"/>
                <a:cs typeface="+mn-cs"/>
              </a:rPr>
              <a:t>2</a:t>
            </a:r>
            <a:r>
              <a:rPr lang="en-US" sz="2000" baseline="30000" dirty="0">
                <a:latin typeface="Candara"/>
                <a:ea typeface="+mn-ea"/>
                <a:cs typeface="+mn-cs"/>
              </a:rPr>
              <a:t>nd</a:t>
            </a:r>
            <a:r>
              <a:rPr lang="en-US" sz="2000" dirty="0">
                <a:latin typeface="Candara"/>
                <a:ea typeface="+mn-ea"/>
                <a:cs typeface="+mn-cs"/>
              </a:rPr>
              <a:t> semester 1438-1439</a:t>
            </a:r>
          </a:p>
          <a:p>
            <a:pPr algn="ctr">
              <a:defRPr/>
            </a:pPr>
            <a:endParaRPr lang="en-US" altLang="x-none" sz="2400" spc="-50" dirty="0">
              <a:solidFill>
                <a:srgbClr val="000000"/>
              </a:solidFill>
              <a:latin typeface="Calibri"/>
              <a:ea typeface="+mj-ea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634" b="27647"/>
          <a:stretch/>
        </p:blipFill>
        <p:spPr>
          <a:xfrm>
            <a:off x="152400" y="2362200"/>
            <a:ext cx="8991600" cy="40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Parity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 smtClean="0"/>
              <a:t>The most common and least expensive mechanism.</a:t>
            </a:r>
          </a:p>
          <a:p>
            <a:r>
              <a:rPr lang="en-US" dirty="0" smtClean="0"/>
              <a:t>Parity checking can be </a:t>
            </a:r>
            <a:r>
              <a:rPr lang="en-US" dirty="0" smtClean="0">
                <a:solidFill>
                  <a:schemeClr val="accent2"/>
                </a:solidFill>
              </a:rPr>
              <a:t>simple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6600"/>
                </a:solidFill>
              </a:rPr>
              <a:t>two-dimensional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Parity </a:t>
            </a:r>
            <a:r>
              <a:rPr lang="en-US" dirty="0"/>
              <a:t>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 smtClean="0"/>
              <a:t>A redundant bit called a </a:t>
            </a:r>
            <a:r>
              <a:rPr lang="en-US" b="1" dirty="0" smtClean="0">
                <a:solidFill>
                  <a:srgbClr val="FF6600"/>
                </a:solidFill>
              </a:rPr>
              <a:t>parity bit </a:t>
            </a:r>
            <a:r>
              <a:rPr lang="en-US" dirty="0" smtClean="0"/>
              <a:t>is added to every data unit so the total number of 1s in the unit (including the parity bit) become even (or odd)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06" t="18517" r="2508" b="6387"/>
          <a:stretch/>
        </p:blipFill>
        <p:spPr>
          <a:xfrm>
            <a:off x="1143000" y="3505201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Parity 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8001000" cy="32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06600"/>
            <a:ext cx="8077200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467600" cy="43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Two-Dimensional Parity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1" y="2133600"/>
            <a:ext cx="8000999" cy="3992563"/>
          </a:xfrm>
        </p:spPr>
        <p:txBody>
          <a:bodyPr/>
          <a:lstStyle/>
          <a:p>
            <a:r>
              <a:rPr lang="en-US" dirty="0" smtClean="0"/>
              <a:t>In two-dimensional parity check, a block of bits is organized in a table (rows and columns)</a:t>
            </a:r>
          </a:p>
          <a:p>
            <a:pPr marL="917575" lvl="1">
              <a:buFont typeface="+mj-lt"/>
              <a:buAutoNum type="arabicPeriod"/>
            </a:pPr>
            <a:r>
              <a:rPr lang="en-US" dirty="0" smtClean="0"/>
              <a:t>calculate the parity bit for each data unit.</a:t>
            </a:r>
          </a:p>
          <a:p>
            <a:pPr marL="917575" lvl="1">
              <a:buFont typeface="+mj-lt"/>
              <a:buAutoNum type="arabicPeriod"/>
            </a:pPr>
            <a:r>
              <a:rPr lang="en-US" dirty="0" smtClean="0"/>
              <a:t>calculate the </a:t>
            </a:r>
            <a:r>
              <a:rPr lang="en-US" dirty="0"/>
              <a:t>parity bit for each </a:t>
            </a:r>
            <a:r>
              <a:rPr lang="en-US" dirty="0" smtClean="0"/>
              <a:t>column and create a new row of 8 bits.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38600"/>
            <a:ext cx="5867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382000" cy="45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1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</a:t>
            </a:r>
            <a:r>
              <a:rPr lang="en-US" dirty="0"/>
              <a:t>-dimensional parity </a:t>
            </a:r>
            <a:r>
              <a:rPr lang="en-US" dirty="0" smtClean="0"/>
              <a:t>check increase the likelihood of detecting burst errors.</a:t>
            </a:r>
          </a:p>
          <a:p>
            <a:r>
              <a:rPr lang="en-US" dirty="0" smtClean="0"/>
              <a:t>A redundancy of </a:t>
            </a:r>
            <a:r>
              <a:rPr lang="en-US" i="1" dirty="0" smtClean="0"/>
              <a:t>n</a:t>
            </a:r>
            <a:r>
              <a:rPr lang="en-US" dirty="0" smtClean="0"/>
              <a:t> bits can easily detect a burst error of </a:t>
            </a:r>
            <a:r>
              <a:rPr lang="en-US" i="1" dirty="0" smtClean="0"/>
              <a:t>n</a:t>
            </a:r>
            <a:r>
              <a:rPr lang="en-US" dirty="0" smtClean="0"/>
              <a:t> bits.</a:t>
            </a:r>
          </a:p>
          <a:p>
            <a:r>
              <a:rPr lang="en-US" dirty="0"/>
              <a:t>a burst error of </a:t>
            </a:r>
            <a:r>
              <a:rPr lang="en-US" dirty="0" smtClean="0"/>
              <a:t>more than </a:t>
            </a:r>
            <a:r>
              <a:rPr lang="en-US" i="1" dirty="0" smtClean="0"/>
              <a:t>n</a:t>
            </a:r>
            <a:r>
              <a:rPr lang="en-US" dirty="0" smtClean="0"/>
              <a:t> bits is also detected with a very high probability</a:t>
            </a:r>
          </a:p>
          <a:p>
            <a:r>
              <a:rPr lang="en-US" dirty="0" smtClean="0"/>
              <a:t>If 2 bits in one data unit are damaged and 2 bits in exactly the same positions in another data unit are also damaged, the checker will not detect an error.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orbel" charset="0"/>
              </a:rPr>
              <a:t>205NET CLO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1-Introduction to Communication Systems and Networks architecture OSI Reference Model.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latin typeface="Calibri" charset="0"/>
              </a:rPr>
              <a:t>2- Data Transmission Principles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3- Transmission medias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4- Data modulation and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encoding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rgbClr val="252731"/>
                </a:solidFill>
                <a:latin typeface="Calibri" charset="0"/>
              </a:rPr>
              <a:t>5- Multiplexing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chemeClr val="accent6"/>
                </a:solidFill>
                <a:latin typeface="Calibri" charset="0"/>
              </a:rPr>
              <a:t>6- Spreading technique</a:t>
            </a:r>
            <a:endParaRPr lang="en-US" dirty="0">
              <a:solidFill>
                <a:schemeClr val="accent6"/>
              </a:solidFill>
              <a:latin typeface="Calibri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chemeClr val="accent6"/>
                </a:solidFill>
                <a:latin typeface="Calibri" charset="0"/>
              </a:rPr>
              <a:t>7- Synchronize </a:t>
            </a:r>
            <a:r>
              <a:rPr lang="en-US" dirty="0">
                <a:solidFill>
                  <a:schemeClr val="accent6"/>
                </a:solidFill>
                <a:latin typeface="Calibri" charset="0"/>
              </a:rPr>
              <a:t>and </a:t>
            </a:r>
            <a:r>
              <a:rPr lang="en-US" dirty="0" err="1" smtClean="0">
                <a:solidFill>
                  <a:schemeClr val="accent6"/>
                </a:solidFill>
                <a:latin typeface="Calibri" charset="0"/>
              </a:rPr>
              <a:t>asynchronize</a:t>
            </a:r>
            <a:r>
              <a:rPr lang="en-US" dirty="0" smtClean="0">
                <a:solidFill>
                  <a:schemeClr val="accent6"/>
                </a:solidFill>
                <a:latin typeface="Calibri" charset="0"/>
              </a:rPr>
              <a:t> transmission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8- Error Detection and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120F-8E6F-6747-BC25-B988853C33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</a:t>
            </a:r>
            <a:r>
              <a:rPr lang="en-US" dirty="0" smtClean="0"/>
              <a:t>Check (CRC)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Cyclic Redundancy Check (CRC</a:t>
            </a:r>
            <a:r>
              <a:rPr lang="en-US" dirty="0" smtClean="0"/>
              <a:t>) is based on binary division.</a:t>
            </a:r>
          </a:p>
          <a:p>
            <a:r>
              <a:rPr lang="en-US" dirty="0" smtClean="0"/>
              <a:t>In CRC, a sequence of redundant bits called the </a:t>
            </a:r>
            <a:r>
              <a:rPr lang="en-US" dirty="0" smtClean="0">
                <a:solidFill>
                  <a:schemeClr val="accent2"/>
                </a:solidFill>
              </a:rPr>
              <a:t>CRC</a:t>
            </a:r>
            <a:r>
              <a:rPr lang="en-US" dirty="0" smtClean="0"/>
              <a:t> is appended to the end of data unit so that the resulting data unit become exactly divisible by a second predetermined binary number.</a:t>
            </a:r>
          </a:p>
          <a:p>
            <a:r>
              <a:rPr lang="en-US" dirty="0" smtClean="0"/>
              <a:t>At destination, the incoming data unit is divided by the same number, If: </a:t>
            </a:r>
          </a:p>
          <a:p>
            <a:pPr lvl="1"/>
            <a:r>
              <a:rPr lang="en-US" dirty="0" smtClean="0"/>
              <a:t>There is no reminder </a:t>
            </a:r>
            <a:r>
              <a:rPr lang="en-US" dirty="0" smtClean="0">
                <a:sym typeface="Wingdings"/>
              </a:rPr>
              <a:t> the data unit assumed to be intact</a:t>
            </a:r>
          </a:p>
          <a:p>
            <a:pPr lvl="1"/>
            <a:r>
              <a:rPr lang="en-US" dirty="0"/>
              <a:t>There is </a:t>
            </a:r>
            <a:r>
              <a:rPr lang="en-US" dirty="0" smtClean="0"/>
              <a:t>a reminder </a:t>
            </a:r>
            <a:r>
              <a:rPr lang="en-US" dirty="0">
                <a:sym typeface="Wingdings"/>
              </a:rPr>
              <a:t> the data unit assumed to be </a:t>
            </a:r>
            <a:r>
              <a:rPr lang="en-US" dirty="0" smtClean="0">
                <a:sym typeface="Wingdings"/>
              </a:rPr>
              <a:t>damaged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852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Check (CRC)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 smtClean="0"/>
              <a:t>At the sender: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string of </a:t>
            </a:r>
            <a:r>
              <a:rPr lang="en-US" i="1" dirty="0" smtClean="0"/>
              <a:t>n</a:t>
            </a:r>
            <a:r>
              <a:rPr lang="en-US" dirty="0" smtClean="0"/>
              <a:t> 0s is appended to the data unit. The number n is 1 less than the number of bits in the predetermined divisor, which is n+1.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data unit then divided by the divisor, using a process called </a:t>
            </a:r>
            <a:r>
              <a:rPr lang="en-US" dirty="0" smtClean="0">
                <a:solidFill>
                  <a:srgbClr val="FF6600"/>
                </a:solidFill>
              </a:rPr>
              <a:t>binary division</a:t>
            </a:r>
            <a:r>
              <a:rPr lang="en-US" dirty="0" smtClean="0"/>
              <a:t>. The resulted reminder is the CRC.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CRC </a:t>
            </a:r>
            <a:r>
              <a:rPr lang="en-US" i="1" dirty="0" smtClean="0"/>
              <a:t>n</a:t>
            </a:r>
            <a:r>
              <a:rPr lang="en-US" dirty="0" smtClean="0"/>
              <a:t> bits replaces the appended 0s at the end of the data unit. (CRC may consist of all 0s)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 smtClean="0"/>
              <a:t>The CRC are derived by dividing the data unit by a predetermined divisor, the reminder is the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5041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Module 2 Arithmetic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057400"/>
            <a:ext cx="8172450" cy="3992563"/>
          </a:xfrm>
        </p:spPr>
        <p:txBody>
          <a:bodyPr/>
          <a:lstStyle/>
          <a:p>
            <a:r>
              <a:rPr lang="en-US" dirty="0" smtClean="0"/>
              <a:t>In module 2 arithmetic, addition and </a:t>
            </a:r>
            <a:r>
              <a:rPr lang="en-US" dirty="0" err="1" smtClean="0"/>
              <a:t>substruction</a:t>
            </a:r>
            <a:r>
              <a:rPr lang="en-US" dirty="0" smtClean="0"/>
              <a:t> are identical to Exclusive OR (XOR) operation.</a:t>
            </a:r>
          </a:p>
          <a:p>
            <a:r>
              <a:rPr lang="en-US" dirty="0" smtClean="0"/>
              <a:t>Multiplication and division are the same as in base-10 arithmetic without carries in addition or borrows in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142"/>
          <a:stretch/>
        </p:blipFill>
        <p:spPr>
          <a:xfrm>
            <a:off x="914400" y="4419600"/>
            <a:ext cx="7924800" cy="20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CRC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9248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7924800" cy="2514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5299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77200" cy="47563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325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708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6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CRC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 smtClean="0"/>
              <a:t>A CRC checker functions exactly as the generator does.</a:t>
            </a:r>
          </a:p>
          <a:p>
            <a:r>
              <a:rPr lang="en-US" dirty="0" smtClean="0"/>
              <a:t>After receiving the data appended with CRC, it does the same module-2 division.</a:t>
            </a:r>
          </a:p>
          <a:p>
            <a:pPr lvl="1"/>
            <a:r>
              <a:rPr lang="en-US" dirty="0" smtClean="0"/>
              <a:t>If the reminder is all 0s, the CRC is dropped and the data are accepted.</a:t>
            </a:r>
          </a:p>
          <a:p>
            <a:pPr lvl="1"/>
            <a:r>
              <a:rPr lang="en-US" dirty="0" smtClean="0"/>
              <a:t>Otherwise, the received stream of bits is discarded and data are 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 smtClean="0"/>
              <a:t>The divisor in the CRC generator is most often represented not as a string of 1s and 0s, but as an algebraic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294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Outline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077075" cy="39925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Error</a:t>
            </a:r>
          </a:p>
          <a:p>
            <a:pPr>
              <a:spcBef>
                <a:spcPts val="800"/>
              </a:spcBef>
            </a:pPr>
            <a:r>
              <a:rPr lang="en-US" dirty="0"/>
              <a:t>Detection Versus </a:t>
            </a:r>
            <a:r>
              <a:rPr lang="en-US" dirty="0" smtClean="0"/>
              <a:t>Corrections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Redundancy</a:t>
            </a:r>
          </a:p>
          <a:p>
            <a:pPr>
              <a:spcBef>
                <a:spcPts val="800"/>
              </a:spcBef>
            </a:pPr>
            <a:r>
              <a:rPr lang="en-US" dirty="0"/>
              <a:t>Detection </a:t>
            </a:r>
            <a:r>
              <a:rPr lang="en-US" dirty="0" smtClean="0"/>
              <a:t>Methods</a:t>
            </a:r>
          </a:p>
          <a:p>
            <a:pPr>
              <a:spcBef>
                <a:spcPts val="800"/>
              </a:spcBef>
            </a:pPr>
            <a:r>
              <a:rPr lang="en-US" dirty="0"/>
              <a:t> Parity Check </a:t>
            </a:r>
            <a:endParaRPr lang="en-US" dirty="0" smtClean="0"/>
          </a:p>
          <a:p>
            <a:pPr lvl="1">
              <a:spcBef>
                <a:spcPts val="800"/>
              </a:spcBef>
            </a:pPr>
            <a:r>
              <a:rPr lang="en-US" dirty="0"/>
              <a:t>Simple Parity </a:t>
            </a:r>
            <a:r>
              <a:rPr lang="en-US" dirty="0" smtClean="0"/>
              <a:t>Check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Two-Dimensional Parity </a:t>
            </a:r>
            <a:r>
              <a:rPr lang="en-US" dirty="0" smtClean="0"/>
              <a:t>Check</a:t>
            </a:r>
          </a:p>
          <a:p>
            <a:pPr>
              <a:spcBef>
                <a:spcPts val="800"/>
              </a:spcBef>
            </a:pPr>
            <a:r>
              <a:rPr lang="en-US" dirty="0"/>
              <a:t>Cyclic Redundancy Check (CRC)</a:t>
            </a:r>
            <a:r>
              <a:rPr lang="en-US" dirty="0" smtClean="0"/>
              <a:t> 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The CRC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CRC is very effective error detection method.</a:t>
            </a:r>
          </a:p>
          <a:p>
            <a:r>
              <a:rPr lang="en-US" dirty="0" smtClean="0"/>
              <a:t>CRC can detect all burst errors that effect an odd number of bits.</a:t>
            </a:r>
          </a:p>
          <a:p>
            <a:r>
              <a:rPr lang="en-US" dirty="0"/>
              <a:t>CRC can detect all burst errors </a:t>
            </a:r>
            <a:r>
              <a:rPr lang="en-US" dirty="0" smtClean="0"/>
              <a:t>of length less than or equal to the degree of the polynomial.</a:t>
            </a:r>
          </a:p>
          <a:p>
            <a:r>
              <a:rPr lang="en-US" dirty="0"/>
              <a:t>CRC can </a:t>
            </a:r>
            <a:r>
              <a:rPr lang="en-US" dirty="0" smtClean="0"/>
              <a:t>detect, with a very high probability, burst </a:t>
            </a:r>
            <a:r>
              <a:rPr lang="en-US" dirty="0"/>
              <a:t>errors of length </a:t>
            </a:r>
            <a:r>
              <a:rPr lang="en-US" dirty="0" smtClean="0"/>
              <a:t>greater than the </a:t>
            </a:r>
            <a:r>
              <a:rPr lang="en-US" dirty="0"/>
              <a:t>degree of the polynomial.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4E5689-F268-C449-9AC6-BDFCE735056D}" type="slidenum">
              <a:rPr lang="en-US" sz="1400">
                <a:solidFill>
                  <a:srgbClr val="FFFFFF"/>
                </a:solidFill>
              </a:rPr>
              <a:pPr/>
              <a:t>31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2819400"/>
            <a:ext cx="9144001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44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Any Questions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Networks must be able to transfer data from one device to another with acceptable accuracy</a:t>
            </a:r>
            <a:r>
              <a:rPr lang="en-US" dirty="0" smtClean="0"/>
              <a:t>.</a:t>
            </a:r>
          </a:p>
          <a:p>
            <a:r>
              <a:rPr lang="en-US" dirty="0"/>
              <a:t>Data can be corrupted during transmission.</a:t>
            </a:r>
          </a:p>
          <a:p>
            <a:r>
              <a:rPr lang="en-US" dirty="0"/>
              <a:t>Some applications require that errors be detected and corrected.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1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Single-Bit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only </a:t>
            </a:r>
            <a:r>
              <a:rPr lang="en-US" dirty="0"/>
              <a:t>1 bit in the data </a:t>
            </a:r>
            <a:r>
              <a:rPr lang="en-US" dirty="0" smtClean="0"/>
              <a:t>unit </a:t>
            </a:r>
            <a:r>
              <a:rPr lang="en-US" dirty="0"/>
              <a:t>(such as a byte</a:t>
            </a:r>
            <a:r>
              <a:rPr lang="en-US" dirty="0" smtClean="0"/>
              <a:t>, character</a:t>
            </a:r>
            <a:r>
              <a:rPr lang="en-US" dirty="0"/>
              <a:t>, or packet)</a:t>
            </a:r>
            <a:r>
              <a:rPr lang="en-US" dirty="0" smtClean="0"/>
              <a:t> </a:t>
            </a:r>
            <a:r>
              <a:rPr lang="en-US" dirty="0"/>
              <a:t>has changed</a:t>
            </a:r>
            <a:r>
              <a:rPr lang="en-US" dirty="0" smtClean="0"/>
              <a:t>.</a:t>
            </a:r>
          </a:p>
          <a:p>
            <a:r>
              <a:rPr lang="en-US" dirty="0"/>
              <a:t>Single-bit errors are the least likely type of error in serial data </a:t>
            </a:r>
            <a:r>
              <a:rPr lang="en-US" dirty="0" smtClean="0"/>
              <a:t>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005" b="35190"/>
          <a:stretch/>
        </p:blipFill>
        <p:spPr>
          <a:xfrm>
            <a:off x="1524000" y="5029200"/>
            <a:ext cx="5638800" cy="11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Burst Error</a:t>
            </a:r>
          </a:p>
          <a:p>
            <a:r>
              <a:rPr lang="en-US" dirty="0"/>
              <a:t>A burst error means that 2 or more bits in the data unit have changed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</a:t>
            </a:r>
            <a:r>
              <a:rPr lang="en-US" dirty="0"/>
              <a:t>that a </a:t>
            </a:r>
            <a:r>
              <a:rPr lang="en-US" dirty="0" smtClean="0"/>
              <a:t>burst error </a:t>
            </a:r>
            <a:r>
              <a:rPr lang="en-US" dirty="0"/>
              <a:t>does not necessarily mean that the errors occur in consecutive bits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length </a:t>
            </a:r>
            <a:r>
              <a:rPr lang="en-US" dirty="0" smtClean="0"/>
              <a:t>of the </a:t>
            </a:r>
            <a:r>
              <a:rPr lang="en-US" dirty="0"/>
              <a:t>burst is measured from the first corrupted bit to the last corrupted bit.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1026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Detection Versus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/>
          <a:lstStyle/>
          <a:p>
            <a:r>
              <a:rPr lang="en-US" dirty="0"/>
              <a:t>In error detection, we </a:t>
            </a:r>
            <a:r>
              <a:rPr lang="en-US" dirty="0" smtClean="0"/>
              <a:t>are looking </a:t>
            </a:r>
            <a:r>
              <a:rPr lang="en-US" dirty="0"/>
              <a:t>only to see if any error has </a:t>
            </a:r>
            <a:r>
              <a:rPr lang="en-US" dirty="0" smtClean="0"/>
              <a:t>occurred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 answer is a simple yes or </a:t>
            </a:r>
            <a:r>
              <a:rPr lang="en-US" dirty="0" smtClean="0"/>
              <a:t>no</a:t>
            </a:r>
          </a:p>
          <a:p>
            <a:r>
              <a:rPr lang="en-US" dirty="0"/>
              <a:t>In error correction, we need to know the exact number of bits that are corrupted </a:t>
            </a:r>
            <a:r>
              <a:rPr lang="en-US" dirty="0" smtClean="0"/>
              <a:t>and more </a:t>
            </a:r>
            <a:r>
              <a:rPr lang="en-US" dirty="0"/>
              <a:t>importantly, their location in the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399" cy="3992563"/>
          </a:xfrm>
        </p:spPr>
        <p:txBody>
          <a:bodyPr/>
          <a:lstStyle/>
          <a:p>
            <a:r>
              <a:rPr lang="en-US" dirty="0" smtClean="0"/>
              <a:t>One error detection mechanism is including extra information in the transmission for error detection.</a:t>
            </a:r>
          </a:p>
          <a:p>
            <a:pPr lvl="1"/>
            <a:r>
              <a:rPr lang="en-US" dirty="0" smtClean="0"/>
              <a:t>A group of bits is appended to the end of each unit.</a:t>
            </a:r>
          </a:p>
          <a:p>
            <a:pPr lvl="1"/>
            <a:r>
              <a:rPr lang="en-US" dirty="0" smtClean="0"/>
              <a:t>This technique called </a:t>
            </a:r>
            <a:r>
              <a:rPr lang="en-US" dirty="0" smtClean="0">
                <a:solidFill>
                  <a:schemeClr val="accent4"/>
                </a:solidFill>
              </a:rPr>
              <a:t>redundancy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These redundant bits </a:t>
            </a:r>
            <a:r>
              <a:rPr lang="en-US" dirty="0"/>
              <a:t>are added by the sender and removed by the receiver.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16" t="21604" r="6624" b="13587"/>
          <a:stretch/>
        </p:blipFill>
        <p:spPr>
          <a:xfrm>
            <a:off x="2209800" y="4724400"/>
            <a:ext cx="518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9CCD6095AF24C91DBA4888DF0800F" ma:contentTypeVersion="0" ma:contentTypeDescription="Create a new document." ma:contentTypeScope="" ma:versionID="11217909730de4603cfe40fa920b5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9087F-56F2-490C-A4D5-AF64B0809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FD4B8-14AB-4639-A50B-E72AEEBE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31008</TotalTime>
  <Words>1090</Words>
  <Application>Microsoft Macintosh PowerPoint</Application>
  <PresentationFormat>On-screen Show (4:3)</PresentationFormat>
  <Paragraphs>140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Spectrum</vt:lpstr>
      <vt:lpstr>Error Detection and Control</vt:lpstr>
      <vt:lpstr>205NET CLO</vt:lpstr>
      <vt:lpstr>Outline </vt:lpstr>
      <vt:lpstr>Introduction</vt:lpstr>
      <vt:lpstr>Types of Errors</vt:lpstr>
      <vt:lpstr>Types of Errors</vt:lpstr>
      <vt:lpstr>PowerPoint Presentation</vt:lpstr>
      <vt:lpstr>Detection Versus Correction</vt:lpstr>
      <vt:lpstr>Redundancy</vt:lpstr>
      <vt:lpstr>Detection Methods</vt:lpstr>
      <vt:lpstr> Parity Check </vt:lpstr>
      <vt:lpstr>Simple Parity Check </vt:lpstr>
      <vt:lpstr>Simple Parity Check </vt:lpstr>
      <vt:lpstr>Example</vt:lpstr>
      <vt:lpstr>Example</vt:lpstr>
      <vt:lpstr>Performance</vt:lpstr>
      <vt:lpstr>Two-Dimensional Parity Check</vt:lpstr>
      <vt:lpstr>Example</vt:lpstr>
      <vt:lpstr>Performance</vt:lpstr>
      <vt:lpstr>Cyclic Redundancy Check (CRC)</vt:lpstr>
      <vt:lpstr>Cyclic Redundancy Check (CRC)</vt:lpstr>
      <vt:lpstr>Cyclic Redundancy Check (CRC)</vt:lpstr>
      <vt:lpstr>The CRC Generator</vt:lpstr>
      <vt:lpstr>Module 2 Arithmetic</vt:lpstr>
      <vt:lpstr>The CRC Generator</vt:lpstr>
      <vt:lpstr>The CRC Generator</vt:lpstr>
      <vt:lpstr>Example</vt:lpstr>
      <vt:lpstr>The CRC Checker</vt:lpstr>
      <vt:lpstr>Polynomials</vt:lpstr>
      <vt:lpstr>Performance</vt:lpstr>
      <vt:lpstr>PowerPoint Presentation</vt:lpstr>
    </vt:vector>
  </TitlesOfParts>
  <Company>International Institute of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Bruhadeshwar Bezawada</dc:creator>
  <cp:lastModifiedBy>Nour Alhariqi</cp:lastModifiedBy>
  <cp:revision>651</cp:revision>
  <cp:lastPrinted>2018-03-29T04:55:35Z</cp:lastPrinted>
  <dcterms:created xsi:type="dcterms:W3CDTF">2007-07-09T18:36:04Z</dcterms:created>
  <dcterms:modified xsi:type="dcterms:W3CDTF">2018-04-14T09:12:16Z</dcterms:modified>
</cp:coreProperties>
</file>