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58" r:id="rId5"/>
    <p:sldId id="264" r:id="rId6"/>
    <p:sldId id="259" r:id="rId7"/>
    <p:sldId id="260" r:id="rId8"/>
    <p:sldId id="261"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110"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Course description</a:t>
            </a:r>
            <a:endParaRPr lang="en-US" dirty="0"/>
          </a:p>
        </p:txBody>
      </p:sp>
      <p:sp>
        <p:nvSpPr>
          <p:cNvPr id="3" name="Subtitle 2"/>
          <p:cNvSpPr>
            <a:spLocks noGrp="1"/>
          </p:cNvSpPr>
          <p:nvPr>
            <p:ph type="subTitle" idx="1"/>
          </p:nvPr>
        </p:nvSpPr>
        <p:spPr/>
        <p:txBody>
          <a:bodyPr/>
          <a:lstStyle/>
          <a:p>
            <a:r>
              <a:rPr lang="en-US" dirty="0" smtClean="0"/>
              <a:t>(462)Biotechnology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smtClean="0">
                <a:solidFill>
                  <a:srgbClr val="FF0000"/>
                </a:solidFill>
              </a:rPr>
              <a:t>Course code: </a:t>
            </a:r>
            <a:r>
              <a:rPr lang="en-US" b="1" dirty="0" smtClean="0"/>
              <a:t>BCH 462 </a:t>
            </a:r>
            <a:endParaRPr lang="en-US" dirty="0" smtClean="0"/>
          </a:p>
          <a:p>
            <a:r>
              <a:rPr lang="en-US" b="1" dirty="0" smtClean="0">
                <a:solidFill>
                  <a:srgbClr val="FF0000"/>
                </a:solidFill>
              </a:rPr>
              <a:t>Title: </a:t>
            </a:r>
            <a:r>
              <a:rPr lang="en-US" b="1" dirty="0" smtClean="0"/>
              <a:t>Biotechnology and Genetic engineering</a:t>
            </a:r>
            <a:endParaRPr lang="en-US" b="1" dirty="0" smtClean="0">
              <a:solidFill>
                <a:srgbClr val="FF0000"/>
              </a:solidFill>
            </a:endParaRPr>
          </a:p>
          <a:p>
            <a:r>
              <a:rPr lang="en-US" b="1" dirty="0" smtClean="0">
                <a:solidFill>
                  <a:srgbClr val="FF0000"/>
                </a:solidFill>
              </a:rPr>
              <a:t>Credit Hours: </a:t>
            </a:r>
            <a:r>
              <a:rPr lang="en-US" b="1" dirty="0" smtClean="0"/>
              <a:t>4 (2+2)</a:t>
            </a:r>
          </a:p>
          <a:p>
            <a:r>
              <a:rPr lang="en-US" b="1" dirty="0" smtClean="0">
                <a:solidFill>
                  <a:srgbClr val="FF0000"/>
                </a:solidFill>
              </a:rPr>
              <a:t>Year/Term: </a:t>
            </a:r>
            <a:r>
              <a:rPr lang="en-US" b="1" dirty="0" smtClean="0"/>
              <a:t>1438-1439H/1</a:t>
            </a:r>
            <a:r>
              <a:rPr lang="en-US" b="1" baseline="30000" dirty="0" smtClean="0"/>
              <a:t>St </a:t>
            </a:r>
            <a:r>
              <a:rPr lang="en-US" b="1" dirty="0" smtClean="0"/>
              <a:t>  </a:t>
            </a:r>
            <a:r>
              <a:rPr lang="en-US" b="1" dirty="0" smtClean="0"/>
              <a:t>semester</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overview</a:t>
            </a:r>
            <a:endParaRPr lang="en-US" dirty="0"/>
          </a:p>
        </p:txBody>
      </p:sp>
      <p:sp>
        <p:nvSpPr>
          <p:cNvPr id="3" name="Content Placeholder 2"/>
          <p:cNvSpPr>
            <a:spLocks noGrp="1"/>
          </p:cNvSpPr>
          <p:nvPr>
            <p:ph idx="1"/>
          </p:nvPr>
        </p:nvSpPr>
        <p:spPr/>
        <p:txBody>
          <a:bodyPr>
            <a:normAutofit fontScale="92500" lnSpcReduction="20000"/>
          </a:bodyPr>
          <a:lstStyle/>
          <a:p>
            <a:pPr algn="just">
              <a:buNone/>
            </a:pPr>
            <a:r>
              <a:rPr lang="en-US" dirty="0" smtClean="0"/>
              <a:t>	This course is about understanding Biotechnology and genetic engineering by the use of the living organisms to produce goods and services for practical and industrial purposes. Purpose of course is to provide practical skills to students so that they are able to work with different biological samples and know how to maintain records, observe and analyze information in the laboratory. Student will gain the experience in techniques used to manipulate living cells and an overview of the genetic engineering methods.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FF0000"/>
                </a:solidFill>
              </a:rPr>
              <a:t>Assessment Scheme</a:t>
            </a:r>
            <a:endParaRPr lang="en-US" dirty="0"/>
          </a:p>
        </p:txBody>
      </p:sp>
      <p:sp>
        <p:nvSpPr>
          <p:cNvPr id="3" name="Content Placeholder 2"/>
          <p:cNvSpPr>
            <a:spLocks noGrp="1"/>
          </p:cNvSpPr>
          <p:nvPr>
            <p:ph idx="1"/>
          </p:nvPr>
        </p:nvSpPr>
        <p:spPr/>
        <p:txBody>
          <a:bodyPr>
            <a:normAutofit fontScale="55000" lnSpcReduction="20000"/>
          </a:bodyPr>
          <a:lstStyle/>
          <a:p>
            <a:r>
              <a:rPr lang="en-US" b="1" dirty="0" smtClean="0"/>
              <a:t>Methods of Assessment                                                               	  Marks</a:t>
            </a:r>
            <a:r>
              <a:rPr lang="en-US" dirty="0" smtClean="0"/>
              <a:t> (%)</a:t>
            </a:r>
          </a:p>
          <a:p>
            <a:endParaRPr lang="en-US" dirty="0" smtClean="0"/>
          </a:p>
          <a:p>
            <a:pPr>
              <a:buNone/>
            </a:pPr>
            <a:r>
              <a:rPr lang="en-US" b="1" dirty="0" smtClean="0"/>
              <a:t>  </a:t>
            </a:r>
            <a:endParaRPr lang="en-US" dirty="0" smtClean="0"/>
          </a:p>
          <a:p>
            <a:r>
              <a:rPr lang="en-US" dirty="0" smtClean="0"/>
              <a:t>1</a:t>
            </a:r>
            <a:r>
              <a:rPr lang="en-US" baseline="30000" dirty="0" smtClean="0"/>
              <a:t>st</a:t>
            </a:r>
            <a:r>
              <a:rPr lang="en-US" dirty="0" smtClean="0"/>
              <a:t> continuous </a:t>
            </a:r>
            <a:r>
              <a:rPr lang="en-US" dirty="0" smtClean="0"/>
              <a:t>assessments                 </a:t>
            </a:r>
            <a:r>
              <a:rPr lang="en-US" dirty="0" smtClean="0"/>
              <a:t>			15</a:t>
            </a:r>
          </a:p>
          <a:p>
            <a:endParaRPr lang="en-US" dirty="0" smtClean="0"/>
          </a:p>
          <a:p>
            <a:pPr>
              <a:buNone/>
            </a:pPr>
            <a:r>
              <a:rPr lang="en-US" dirty="0" smtClean="0"/>
              <a:t> </a:t>
            </a:r>
          </a:p>
          <a:p>
            <a:pPr>
              <a:buNone/>
            </a:pPr>
            <a:r>
              <a:rPr lang="en-US" b="1" dirty="0" smtClean="0"/>
              <a:t> </a:t>
            </a:r>
            <a:endParaRPr lang="en-US" dirty="0" smtClean="0"/>
          </a:p>
          <a:p>
            <a:r>
              <a:rPr lang="en-US" dirty="0" smtClean="0"/>
              <a:t>2</a:t>
            </a:r>
            <a:r>
              <a:rPr lang="en-US" baseline="30000" dirty="0" smtClean="0"/>
              <a:t>nd</a:t>
            </a:r>
            <a:r>
              <a:rPr lang="en-US" dirty="0" smtClean="0"/>
              <a:t> continuous </a:t>
            </a:r>
            <a:r>
              <a:rPr lang="en-US" dirty="0" smtClean="0"/>
              <a:t>assessments                             </a:t>
            </a:r>
            <a:r>
              <a:rPr lang="en-US" dirty="0" smtClean="0"/>
              <a:t>		    	15</a:t>
            </a:r>
          </a:p>
          <a:p>
            <a:endParaRPr lang="en-US" dirty="0" smtClean="0"/>
          </a:p>
          <a:p>
            <a:pPr>
              <a:buNone/>
            </a:pPr>
            <a:r>
              <a:rPr lang="en-US" dirty="0" smtClean="0"/>
              <a:t> </a:t>
            </a:r>
          </a:p>
          <a:p>
            <a:pPr>
              <a:buNone/>
            </a:pPr>
            <a:endParaRPr lang="en-US" dirty="0" smtClean="0"/>
          </a:p>
          <a:p>
            <a:r>
              <a:rPr lang="en-US" dirty="0" smtClean="0"/>
              <a:t>Practical assessments				  	30</a:t>
            </a:r>
          </a:p>
          <a:p>
            <a:endParaRPr lang="en-US" dirty="0" smtClean="0"/>
          </a:p>
          <a:p>
            <a:pPr>
              <a:buNone/>
            </a:pPr>
            <a:r>
              <a:rPr lang="en-US" b="1" dirty="0" smtClean="0"/>
              <a:t> </a:t>
            </a:r>
            <a:endParaRPr lang="en-US" dirty="0" smtClean="0"/>
          </a:p>
          <a:p>
            <a:r>
              <a:rPr lang="en-US" dirty="0" smtClean="0"/>
              <a:t>- Final Exam                               				40</a:t>
            </a:r>
          </a:p>
          <a:p>
            <a:pPr>
              <a:buNone/>
            </a:pPr>
            <a:r>
              <a:rPr lang="en-US" dirty="0" smtClean="0"/>
              <a:t>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Exam dates</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r>
              <a:rPr lang="en-US" dirty="0" smtClean="0"/>
              <a:t>Mid 1               25</a:t>
            </a:r>
            <a:r>
              <a:rPr lang="en-US" baseline="30000" dirty="0" smtClean="0"/>
              <a:t>th</a:t>
            </a:r>
            <a:r>
              <a:rPr lang="en-US" dirty="0" smtClean="0"/>
              <a:t> </a:t>
            </a:r>
            <a:r>
              <a:rPr lang="en-US" dirty="0"/>
              <a:t>O</a:t>
            </a:r>
            <a:r>
              <a:rPr lang="en-US" dirty="0" smtClean="0"/>
              <a:t>ctober Wednesday</a:t>
            </a:r>
          </a:p>
          <a:p>
            <a:r>
              <a:rPr lang="en-US" dirty="0" smtClean="0"/>
              <a:t>Mid 2		29</a:t>
            </a:r>
            <a:r>
              <a:rPr lang="en-US" baseline="30000" dirty="0" smtClean="0"/>
              <a:t>th</a:t>
            </a:r>
            <a:r>
              <a:rPr lang="en-US" dirty="0" smtClean="0"/>
              <a:t> November </a:t>
            </a:r>
            <a:r>
              <a:rPr lang="en-US" dirty="0" smtClean="0"/>
              <a:t>Wed</a:t>
            </a:r>
          </a:p>
          <a:p>
            <a:pPr marL="0" indent="0">
              <a:buNone/>
            </a:pPr>
            <a:r>
              <a:rPr lang="en-US" dirty="0" smtClean="0"/>
              <a:t>                                       (12-1)</a:t>
            </a:r>
          </a:p>
          <a:p>
            <a:pPr marL="0" indent="0" algn="ctr">
              <a:buNone/>
            </a:pPr>
            <a:r>
              <a:rPr lang="en-US" dirty="0" smtClean="0">
                <a:solidFill>
                  <a:srgbClr val="FF0000"/>
                </a:solidFill>
              </a:rPr>
              <a:t>Email: </a:t>
            </a:r>
            <a:r>
              <a:rPr lang="en-US" dirty="0" smtClean="0"/>
              <a:t>nalafaleg@ksu.edu.sa</a:t>
            </a:r>
          </a:p>
          <a:p>
            <a:pPr marL="0" indent="0" algn="ctr">
              <a:buNone/>
            </a:pPr>
            <a:r>
              <a:rPr lang="en-US" dirty="0" smtClean="0">
                <a:solidFill>
                  <a:srgbClr val="FF0000"/>
                </a:solidFill>
              </a:rPr>
              <a:t>Office hours</a:t>
            </a:r>
          </a:p>
          <a:p>
            <a:pPr marL="0" indent="0">
              <a:buNone/>
            </a:pPr>
            <a:r>
              <a:rPr lang="en-US" dirty="0" smtClean="0">
                <a:solidFill>
                  <a:srgbClr val="FF0000"/>
                </a:solidFill>
              </a:rPr>
              <a:t>Sunday </a:t>
            </a:r>
            <a:r>
              <a:rPr lang="en-US" dirty="0" smtClean="0"/>
              <a:t>10-12</a:t>
            </a:r>
          </a:p>
          <a:p>
            <a:pPr marL="0" indent="0">
              <a:buNone/>
            </a:pPr>
            <a:r>
              <a:rPr lang="en-US" dirty="0" smtClean="0">
                <a:solidFill>
                  <a:srgbClr val="FF0000"/>
                </a:solidFill>
              </a:rPr>
              <a:t>Monday </a:t>
            </a:r>
            <a:r>
              <a:rPr lang="en-US" dirty="0" smtClean="0"/>
              <a:t>9-12</a:t>
            </a:r>
          </a:p>
          <a:p>
            <a:pPr marL="0" indent="0">
              <a:buNone/>
            </a:pPr>
            <a:r>
              <a:rPr lang="en-US" dirty="0" smtClean="0">
                <a:solidFill>
                  <a:srgbClr val="FF0000"/>
                </a:solidFill>
              </a:rPr>
              <a:t>Wednesday </a:t>
            </a:r>
            <a:r>
              <a:rPr lang="en-US" dirty="0" smtClean="0"/>
              <a:t>9-12</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References</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rtl="1">
              <a:buNone/>
            </a:pPr>
            <a:r>
              <a:rPr lang="ar-SA" dirty="0" smtClean="0"/>
              <a:t>                                                                                                                                                                                                                                  </a:t>
            </a:r>
            <a:endParaRPr lang="en-US" dirty="0" smtClean="0"/>
          </a:p>
          <a:p>
            <a:r>
              <a:rPr lang="en-US" sz="2800" dirty="0" smtClean="0"/>
              <a:t>Understanding Biotechnology (2003).</a:t>
            </a:r>
            <a:r>
              <a:rPr lang="en-US" sz="2800" dirty="0" err="1" smtClean="0"/>
              <a:t>Aluizio</a:t>
            </a:r>
            <a:r>
              <a:rPr lang="en-US" sz="2800" dirty="0" smtClean="0"/>
              <a:t> </a:t>
            </a:r>
            <a:r>
              <a:rPr lang="en-US" sz="2800" dirty="0" err="1" smtClean="0"/>
              <a:t>Borem</a:t>
            </a:r>
            <a:r>
              <a:rPr lang="en-US" sz="2800" dirty="0" smtClean="0"/>
              <a:t> Santos (Author), </a:t>
            </a:r>
            <a:r>
              <a:rPr lang="en-US" sz="2800" dirty="0" err="1" smtClean="0"/>
              <a:t>Fabricio</a:t>
            </a:r>
            <a:r>
              <a:rPr lang="en-US" sz="2800" dirty="0" smtClean="0"/>
              <a:t> R.  (Author), David E. Bowen</a:t>
            </a:r>
          </a:p>
          <a:p>
            <a:r>
              <a:rPr lang="en-US" sz="2800" dirty="0" smtClean="0"/>
              <a:t>From Genes to Genome (2007) 2</a:t>
            </a:r>
            <a:r>
              <a:rPr lang="en-US" sz="2800" baseline="30000" dirty="0" smtClean="0"/>
              <a:t>nd</a:t>
            </a:r>
            <a:r>
              <a:rPr lang="en-US" sz="2800" dirty="0" smtClean="0"/>
              <a:t> </a:t>
            </a:r>
            <a:r>
              <a:rPr lang="en-US" sz="2800" dirty="0" err="1" smtClean="0"/>
              <a:t>Ed.Bollegi</a:t>
            </a:r>
            <a:r>
              <a:rPr lang="en-US" sz="2800" dirty="0" smtClean="0"/>
              <a:t> DM </a:t>
            </a:r>
            <a:r>
              <a:rPr lang="en-US" sz="2800" dirty="0" err="1" smtClean="0"/>
              <a:t>Rozycki</a:t>
            </a:r>
            <a:r>
              <a:rPr lang="en-US" sz="2800" dirty="0" smtClean="0"/>
              <a:t> MD Edelstein SJ ; Jeremy Dale, </a:t>
            </a:r>
            <a:r>
              <a:rPr lang="en-US" sz="2800" dirty="0" err="1" smtClean="0"/>
              <a:t>Malcom</a:t>
            </a:r>
            <a:r>
              <a:rPr lang="en-US" sz="2800" dirty="0" smtClean="0"/>
              <a:t>  von </a:t>
            </a:r>
            <a:r>
              <a:rPr lang="en-US" sz="2800" dirty="0" err="1" smtClean="0"/>
              <a:t>Schantz</a:t>
            </a:r>
            <a:r>
              <a:rPr lang="en-US" sz="2800" dirty="0" smtClean="0"/>
              <a:t>.</a:t>
            </a:r>
          </a:p>
          <a:p>
            <a:r>
              <a:rPr lang="en-US" sz="2800" dirty="0" smtClean="0"/>
              <a:t>Protein Methods. Wiley-</a:t>
            </a:r>
            <a:r>
              <a:rPr lang="en-US" sz="2800" dirty="0" err="1" smtClean="0"/>
              <a:t>Liss</a:t>
            </a:r>
            <a:r>
              <a:rPr lang="en-US" sz="2800" dirty="0" smtClean="0"/>
              <a:t> 1996. </a:t>
            </a:r>
            <a:r>
              <a:rPr lang="en-US" sz="2800" dirty="0" err="1" smtClean="0"/>
              <a:t>Bollegi</a:t>
            </a:r>
            <a:r>
              <a:rPr lang="en-US" sz="2800" dirty="0" smtClean="0"/>
              <a:t> DM </a:t>
            </a:r>
            <a:r>
              <a:rPr lang="en-US" sz="2800" dirty="0" err="1" smtClean="0"/>
              <a:t>Rozycki</a:t>
            </a:r>
            <a:r>
              <a:rPr lang="en-US" sz="2800" dirty="0" smtClean="0"/>
              <a:t> MD Edelstein SJ</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Syllabus</a:t>
            </a:r>
            <a:br>
              <a:rPr lang="en-US" dirty="0" smtClean="0"/>
            </a:br>
            <a:endParaRPr lang="en-US" dirty="0"/>
          </a:p>
        </p:txBody>
      </p:sp>
      <p:sp>
        <p:nvSpPr>
          <p:cNvPr id="3" name="Content Placeholder 2"/>
          <p:cNvSpPr>
            <a:spLocks noGrp="1"/>
          </p:cNvSpPr>
          <p:nvPr>
            <p:ph idx="1"/>
          </p:nvPr>
        </p:nvSpPr>
        <p:spPr>
          <a:xfrm>
            <a:off x="457200" y="1066800"/>
            <a:ext cx="7924800" cy="5333999"/>
          </a:xfrm>
        </p:spPr>
        <p:txBody>
          <a:bodyPr>
            <a:normAutofit fontScale="47500" lnSpcReduction="20000"/>
          </a:bodyPr>
          <a:lstStyle/>
          <a:p>
            <a:r>
              <a:rPr lang="en-US" b="1" dirty="0" smtClean="0"/>
              <a:t>Introduction to biotechnology and its brief history</a:t>
            </a:r>
          </a:p>
          <a:p>
            <a:r>
              <a:rPr lang="en-US" b="1" dirty="0" smtClean="0"/>
              <a:t>Biotechnology in research and industry</a:t>
            </a:r>
          </a:p>
          <a:p>
            <a:r>
              <a:rPr lang="en-US" b="1" dirty="0" smtClean="0"/>
              <a:t>Basic laboratory skills:</a:t>
            </a:r>
          </a:p>
          <a:p>
            <a:r>
              <a:rPr lang="en-US" b="1" dirty="0" smtClean="0"/>
              <a:t>Preparation of solutions, buffers, sterile techniques &amp; autoclaving</a:t>
            </a:r>
          </a:p>
          <a:p>
            <a:r>
              <a:rPr lang="en-US" b="1" dirty="0" smtClean="0"/>
              <a:t>Diagnostic devices &amp; equipment maintenance</a:t>
            </a:r>
          </a:p>
          <a:p>
            <a:r>
              <a:rPr lang="en-US" b="1" dirty="0" smtClean="0"/>
              <a:t> </a:t>
            </a:r>
          </a:p>
          <a:p>
            <a:r>
              <a:rPr lang="en-US" b="1" dirty="0" smtClean="0"/>
              <a:t>Environmental biotechnology</a:t>
            </a:r>
          </a:p>
          <a:p>
            <a:r>
              <a:rPr lang="en-US" b="1" dirty="0" smtClean="0"/>
              <a:t>Industrial enzymes and their applications</a:t>
            </a:r>
          </a:p>
          <a:p>
            <a:r>
              <a:rPr lang="en-US" b="1" dirty="0" err="1" smtClean="0"/>
              <a:t>Spectrophotometry</a:t>
            </a:r>
            <a:r>
              <a:rPr lang="en-US" b="1" dirty="0" smtClean="0"/>
              <a:t> and centrifugation</a:t>
            </a:r>
          </a:p>
          <a:p>
            <a:r>
              <a:rPr lang="en-US" b="1" dirty="0" smtClean="0"/>
              <a:t>Applications in laboratory and industry</a:t>
            </a:r>
          </a:p>
          <a:p>
            <a:r>
              <a:rPr lang="en-US" b="1" dirty="0" smtClean="0"/>
              <a:t>Protein isolation and purification techniques; chromatography; mass spectroscopy; western blotting</a:t>
            </a:r>
          </a:p>
          <a:p>
            <a:r>
              <a:rPr lang="en-US" b="1" dirty="0" smtClean="0"/>
              <a:t>Protein chemistry techniques: crystallization and analysis of protein three dimensional structure; NMR</a:t>
            </a:r>
          </a:p>
          <a:p>
            <a:r>
              <a:rPr lang="en-US" b="1" dirty="0" err="1" smtClean="0"/>
              <a:t>Transcriptomics</a:t>
            </a:r>
            <a:r>
              <a:rPr lang="en-US" b="1" dirty="0" smtClean="0"/>
              <a:t> &amp; proteomics</a:t>
            </a:r>
          </a:p>
          <a:p>
            <a:r>
              <a:rPr lang="en-US" b="1" dirty="0" smtClean="0"/>
              <a:t>Nucleic acid isolation</a:t>
            </a:r>
          </a:p>
          <a:p>
            <a:r>
              <a:rPr lang="en-US" b="1" dirty="0" smtClean="0"/>
              <a:t>Purification of genomic DNA &amp; </a:t>
            </a:r>
            <a:r>
              <a:rPr lang="en-US" b="1" dirty="0" err="1" smtClean="0"/>
              <a:t>cDNA</a:t>
            </a:r>
            <a:r>
              <a:rPr lang="en-US" b="1" dirty="0" smtClean="0"/>
              <a:t> preparation and plasmids</a:t>
            </a:r>
          </a:p>
          <a:p>
            <a:r>
              <a:rPr lang="en-US" b="1" dirty="0" smtClean="0"/>
              <a:t>Restriction </a:t>
            </a:r>
            <a:r>
              <a:rPr lang="en-US" b="1" dirty="0" err="1" smtClean="0"/>
              <a:t>endonucleases</a:t>
            </a:r>
            <a:r>
              <a:rPr lang="en-US" b="1" dirty="0" smtClean="0"/>
              <a:t> &amp; vectors </a:t>
            </a:r>
          </a:p>
          <a:p>
            <a:r>
              <a:rPr lang="en-US" b="1" dirty="0" smtClean="0"/>
              <a:t>DNA cloning; types and applications; development of recombinant protein; tissue cloning; animal and plant cloning</a:t>
            </a:r>
          </a:p>
          <a:p>
            <a:r>
              <a:rPr lang="en-US" b="1" dirty="0" smtClean="0"/>
              <a:t>Southern and Northern blotting</a:t>
            </a:r>
          </a:p>
          <a:p>
            <a:pPr algn="ctr">
              <a:buNone/>
            </a:pPr>
            <a:r>
              <a:rPr lang="en-US" sz="5900" b="1" dirty="0" smtClean="0"/>
              <a:t>1</a:t>
            </a:r>
            <a:r>
              <a:rPr lang="en-US" sz="5900" b="1" baseline="30000" dirty="0" smtClean="0"/>
              <a:t>st</a:t>
            </a:r>
            <a:r>
              <a:rPr lang="en-US" sz="5900" b="1" dirty="0" smtClean="0"/>
              <a:t> Continuous Assessment Test</a:t>
            </a:r>
            <a:endParaRPr lang="en-US" sz="5900"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endParaRPr lang="en-US" dirty="0" smtClean="0"/>
          </a:p>
          <a:p>
            <a:r>
              <a:rPr lang="en-US" dirty="0" smtClean="0"/>
              <a:t>Polymerase chain reaction and applications</a:t>
            </a:r>
          </a:p>
          <a:p>
            <a:r>
              <a:rPr lang="en-US" dirty="0" smtClean="0"/>
              <a:t>Mutation detection methods</a:t>
            </a:r>
          </a:p>
          <a:p>
            <a:r>
              <a:rPr lang="en-US" dirty="0" smtClean="0"/>
              <a:t>DNA sequencing</a:t>
            </a:r>
          </a:p>
          <a:p>
            <a:r>
              <a:rPr lang="en-US" dirty="0" smtClean="0"/>
              <a:t>Stem cell research</a:t>
            </a:r>
          </a:p>
          <a:p>
            <a:r>
              <a:rPr lang="en-US" dirty="0" smtClean="0"/>
              <a:t>Introduction to cell culturing; precautions; applications</a:t>
            </a:r>
          </a:p>
          <a:p>
            <a:r>
              <a:rPr lang="en-US" dirty="0" smtClean="0"/>
              <a:t>Principles and practices of initiation, cultivation, maintenance and preservation of animal, plant and bacterial cultures. Preservation of continuous cell lines. </a:t>
            </a:r>
          </a:p>
          <a:p>
            <a:r>
              <a:rPr lang="en-US" dirty="0" smtClean="0"/>
              <a:t>Transgenic animal and plant production; genetically modified plants and animals</a:t>
            </a:r>
          </a:p>
          <a:p>
            <a:pPr algn="ctr">
              <a:buNone/>
            </a:pPr>
            <a:r>
              <a:rPr lang="en-US" sz="4000" b="1" dirty="0" smtClean="0"/>
              <a:t>2</a:t>
            </a:r>
            <a:r>
              <a:rPr lang="en-US" sz="4000" b="1" baseline="30000" dirty="0" smtClean="0"/>
              <a:t>nd</a:t>
            </a:r>
            <a:r>
              <a:rPr lang="en-US" sz="4000" b="1" dirty="0" smtClean="0"/>
              <a:t> Continuous Test</a:t>
            </a:r>
          </a:p>
          <a:p>
            <a:pPr algn="ctr">
              <a:buNone/>
            </a:pPr>
            <a:r>
              <a:rPr lang="en-US" sz="4000" dirty="0" smtClean="0"/>
              <a:t> </a:t>
            </a:r>
            <a:endParaRPr lang="en-US" sz="4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Introduction to techniques in immunochemistry</a:t>
            </a:r>
          </a:p>
          <a:p>
            <a:r>
              <a:rPr lang="en-US" dirty="0" err="1" smtClean="0"/>
              <a:t>Radioimmunodiffusion</a:t>
            </a:r>
            <a:r>
              <a:rPr lang="en-US" dirty="0" smtClean="0"/>
              <a:t>, </a:t>
            </a:r>
            <a:r>
              <a:rPr lang="en-US" dirty="0" err="1" smtClean="0"/>
              <a:t>radioimmunoelectrophoresis</a:t>
            </a:r>
            <a:r>
              <a:rPr lang="en-US" dirty="0" smtClean="0"/>
              <a:t>, radioimmunoassay</a:t>
            </a:r>
          </a:p>
          <a:p>
            <a:r>
              <a:rPr lang="en-US" dirty="0" err="1" smtClean="0"/>
              <a:t>Immunoblotting</a:t>
            </a:r>
            <a:endParaRPr lang="en-US" dirty="0" smtClean="0"/>
          </a:p>
          <a:p>
            <a:r>
              <a:rPr lang="en-US" dirty="0" smtClean="0"/>
              <a:t>ELISA</a:t>
            </a:r>
          </a:p>
          <a:p>
            <a:r>
              <a:rPr lang="en-US" dirty="0" smtClean="0"/>
              <a:t>Bioethics:</a:t>
            </a:r>
          </a:p>
          <a:p>
            <a:r>
              <a:rPr lang="en-US" dirty="0" smtClean="0"/>
              <a:t>Ethical principles in genetics; confidentiality and disclosure.</a:t>
            </a:r>
          </a:p>
          <a:p>
            <a:r>
              <a:rPr lang="en-US" dirty="0" smtClean="0"/>
              <a:t>\genetic services: Informed consent, genetic testing &amp; prenatal diagnosis.</a:t>
            </a:r>
          </a:p>
          <a:p>
            <a:r>
              <a:rPr lang="en-US" dirty="0" smtClean="0"/>
              <a:t>Ethical issues regarding genetic therapy and stem cell research</a:t>
            </a:r>
          </a:p>
          <a:p>
            <a:r>
              <a:rPr lang="en-US" b="1" dirty="0" smtClean="0"/>
              <a:t>Final exam</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221</Words>
  <Application>Microsoft Office PowerPoint</Application>
  <PresentationFormat>On-screen Show (4:3)</PresentationFormat>
  <Paragraphs>78</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Course description</vt:lpstr>
      <vt:lpstr>PowerPoint Presentation</vt:lpstr>
      <vt:lpstr>Course overview</vt:lpstr>
      <vt:lpstr>Assessment Scheme</vt:lpstr>
      <vt:lpstr>Exam dates</vt:lpstr>
      <vt:lpstr>References </vt:lpstr>
      <vt:lpstr>Syllabus </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description</dc:title>
  <dc:creator>Seema Zargar</dc:creator>
  <cp:lastModifiedBy>nouf omar</cp:lastModifiedBy>
  <cp:revision>16</cp:revision>
  <dcterms:created xsi:type="dcterms:W3CDTF">2006-08-16T00:00:00Z</dcterms:created>
  <dcterms:modified xsi:type="dcterms:W3CDTF">2017-09-25T04:51:14Z</dcterms:modified>
</cp:coreProperties>
</file>