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sldIdLst>
    <p:sldId id="256" r:id="rId5"/>
    <p:sldId id="257" r:id="rId6"/>
    <p:sldId id="258" r:id="rId7"/>
    <p:sldId id="281" r:id="rId8"/>
    <p:sldId id="283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76" r:id="rId18"/>
    <p:sldId id="269" r:id="rId19"/>
    <p:sldId id="280" r:id="rId20"/>
    <p:sldId id="267" r:id="rId21"/>
    <p:sldId id="270" r:id="rId22"/>
    <p:sldId id="279" r:id="rId23"/>
    <p:sldId id="271" r:id="rId24"/>
    <p:sldId id="277" r:id="rId25"/>
    <p:sldId id="272" r:id="rId26"/>
    <p:sldId id="273" r:id="rId27"/>
    <p:sldId id="278" r:id="rId28"/>
    <p:sldId id="274" r:id="rId29"/>
    <p:sldId id="275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CC00CC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998" y="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fld id="{DC166DD4-9CDA-45F5-A876-5CF4578C1E36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08177F-CC46-4BB6-B962-0B9026068C44}" type="slidenum">
              <a:rPr lang="ar-SA"/>
              <a:pPr/>
              <a:t>1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688C8-49FA-454E-92FB-613D7B8233A0}" type="datetime1">
              <a:rPr lang="en-US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05D9E-3DB2-46AF-ACBC-F3BC86FFD96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25F17E-310C-403D-9E6C-DE97F6D0EFE3}" type="datetime1">
              <a:rPr lang="en-US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BB6AB-2D6C-4736-B3D2-571D36D70C1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D31E95-3B85-4E10-B935-E010F1800FE7}" type="datetime1">
              <a:rPr lang="en-US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6A87B2-A673-464E-9622-6ED46B9A9416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27ACE9F-4588-4047-B1D0-0FF82D815FD4}" type="datetime1">
              <a:rPr lang="en-US"/>
              <a:pPr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Fatimah AlAkeel - Network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02A3F03-E417-4084-9257-9933CBAFB826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398CDD-E317-4EC8-A4EE-6F166F18BB6F}" type="datetime1">
              <a:rPr lang="en-US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06C188-208F-4931-A227-951DDA1F357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04E557-36C9-42F3-A15D-C198FCD8B84C}" type="datetime1">
              <a:rPr lang="en-US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F58E1-DD14-47BA-8D30-5A4276FBC0B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7A04ED-D209-4BBC-BF96-EECAB066BBBF}" type="datetime1">
              <a:rPr lang="en-US"/>
              <a:pPr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Fatimah AlAkeel - Network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71D49-E7F6-45FB-AF47-CA393D562A5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680658-ABEE-447E-9180-2C7E2374667F}" type="datetime1">
              <a:rPr lang="en-US"/>
              <a:pPr/>
              <a:t>9/8/2020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Fatimah AlAkeel - Network 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F99BC-136E-441F-8E38-A84B452D46C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C52951-5B63-4DFA-BDF4-41F959E8304A}" type="datetime1">
              <a:rPr lang="en-US"/>
              <a:pPr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Fatimah AlAkeel - Network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3D7D8-D122-4E09-A8E9-2E2338C09F30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705A1C-4B37-43D7-A0F2-58E097472AD5}" type="datetime1">
              <a:rPr lang="en-US"/>
              <a:pPr/>
              <a:t>9/8/2020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Fatimah AlAkeel - Network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AB90A-49F0-43F8-8B0F-AD85F19CD1A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BB2D0A-C8AD-48CB-B374-84F8632617CE}" type="datetime1">
              <a:rPr lang="en-US"/>
              <a:pPr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Fatimah AlAkeel - Network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DF8C44-05D3-45DC-BB90-9B1AFD74D6E7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E3507D-6AF9-4944-AD53-E77B57B697FD}" type="datetime1">
              <a:rPr lang="en-US"/>
              <a:pPr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Fatimah AlAkeel - Network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D7D06-5E93-46AF-92EB-A44D15BE5F50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C0C0C0">
              <a:alpha val="62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fld id="{906119CA-681B-4D9B-9A81-518FD2B38ED0}" type="datetime1">
              <a:rPr lang="en-US"/>
              <a:pPr/>
              <a:t>9/8/2020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/>
              <a:t>Fatimah AlAkeel - Network 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AFF121EF-B06B-4E65-BA52-F7B89F56F84B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3BBB-9F42-43CD-9C3A-16F8A0D43319}" type="datetime1">
              <a:rPr lang="en-US"/>
              <a:pPr/>
              <a:t>9/8/2020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E75E3-7B1A-41DC-8F62-D3BD0A85E225}" type="slidenum">
              <a:rPr lang="ar-SA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Introduction to Networks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3691-1A80-4BA8-8293-57BAAE2F3AD7}" type="datetime1">
              <a:rPr lang="en-US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AD6A-76AB-471E-9940-B9811976FBD5}" type="slidenum">
              <a:rPr lang="ar-SA"/>
              <a:pPr/>
              <a:t>10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Centralize Management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Computer networks allow computers to be managed from one central location.</a:t>
            </a:r>
          </a:p>
          <a:p>
            <a:r>
              <a:rPr lang="en-US" sz="2800"/>
              <a:t>Software updates  can be “pushed” to users’ computers.</a:t>
            </a:r>
          </a:p>
          <a:p>
            <a:r>
              <a:rPr lang="en-US" sz="2800"/>
              <a:t>Problems can be diagnosed over the network.</a:t>
            </a:r>
          </a:p>
          <a:p>
            <a:r>
              <a:rPr lang="en-US" sz="2800"/>
              <a:t>Training can be done over the network.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77DCA-6B56-4ADC-B2A2-373015244639}" type="datetime1">
              <a:rPr lang="en-US"/>
              <a:pPr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F2EF-E553-4FE1-AD8E-65807D414636}" type="slidenum">
              <a:rPr lang="ar-SA"/>
              <a:pPr/>
              <a:t>11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Network Communications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25963"/>
          </a:xfrm>
        </p:spPr>
        <p:txBody>
          <a:bodyPr/>
          <a:lstStyle/>
          <a:p>
            <a:r>
              <a:rPr lang="en-US" sz="4000"/>
              <a:t>Source</a:t>
            </a:r>
          </a:p>
          <a:p>
            <a:r>
              <a:rPr lang="en-US" sz="4000"/>
              <a:t>Message</a:t>
            </a:r>
          </a:p>
          <a:p>
            <a:r>
              <a:rPr lang="en-US" sz="4000"/>
              <a:t>Channel</a:t>
            </a:r>
          </a:p>
          <a:p>
            <a:r>
              <a:rPr lang="en-US" sz="4000"/>
              <a:t>Receiver</a:t>
            </a:r>
          </a:p>
          <a:p>
            <a:endParaRPr lang="en-US" sz="400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033837" cy="4525963"/>
          </a:xfrm>
        </p:spPr>
        <p:txBody>
          <a:bodyPr/>
          <a:lstStyle/>
          <a:p>
            <a:r>
              <a:rPr lang="en-US" sz="4000"/>
              <a:t>Noise</a:t>
            </a:r>
          </a:p>
          <a:p>
            <a:r>
              <a:rPr lang="en-US" sz="4000"/>
              <a:t>Feedback</a:t>
            </a:r>
          </a:p>
          <a:p>
            <a:r>
              <a:rPr lang="en-US" sz="4000"/>
              <a:t>Context</a:t>
            </a:r>
          </a:p>
          <a:p>
            <a:endParaRPr lang="en-US" sz="4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274F-EB97-4A59-B95C-85F170178B93}" type="datetime1">
              <a:rPr lang="en-US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497DE-6B41-4156-8F43-043E169E5A3C}" type="slidenum">
              <a:rPr lang="ar-SA"/>
              <a:pPr/>
              <a:t>12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Network Communications</a:t>
            </a:r>
          </a:p>
        </p:txBody>
      </p:sp>
      <p:pic>
        <p:nvPicPr>
          <p:cNvPr id="11267" name="Picture 3" descr="Fig01-0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" y="1524000"/>
            <a:ext cx="8153400" cy="5029200"/>
          </a:xfrm>
          <a:noFill/>
          <a:ln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93F7-1B3A-4AA4-9BF3-10196E952D1E}" type="datetime1">
              <a:rPr lang="en-US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E9796-79A0-4F09-92FF-6D452EA43B74}" type="slidenum">
              <a:rPr lang="ar-SA"/>
              <a:pPr/>
              <a:t>13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Types of Networks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/>
              <a:t>Two types of network classifications:</a:t>
            </a:r>
          </a:p>
          <a:p>
            <a:pPr>
              <a:lnSpc>
                <a:spcPct val="90000"/>
              </a:lnSpc>
            </a:pPr>
            <a:r>
              <a:rPr lang="en-US" u="sng"/>
              <a:t>Classified by device</a:t>
            </a:r>
            <a:r>
              <a:rPr lang="en-US"/>
              <a:t> that controls network</a:t>
            </a:r>
          </a:p>
          <a:p>
            <a:pPr>
              <a:lnSpc>
                <a:spcPct val="90000"/>
              </a:lnSpc>
            </a:pPr>
            <a:r>
              <a:rPr lang="en-US" u="sng"/>
              <a:t>Classified by distance</a:t>
            </a:r>
            <a:r>
              <a:rPr lang="en-US"/>
              <a:t> between devices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71914-BD0C-410A-8A97-CC821C4C72EB}" type="datetime1">
              <a:rPr lang="en-US"/>
              <a:pPr/>
              <a:t>9/8/2020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899A-9908-4287-AB30-783D937657A2}" type="slidenum">
              <a:rPr lang="ar-SA"/>
              <a:pPr/>
              <a:t>14</a:t>
            </a:fld>
            <a:endParaRPr lang="en-US"/>
          </a:p>
        </p:txBody>
      </p:sp>
      <p:grpSp>
        <p:nvGrpSpPr>
          <p:cNvPr id="2" name="Organization Chart 6">
            <a:extLst>
              <a:ext uri="{FF2B5EF4-FFF2-40B4-BE49-F238E27FC236}">
                <a16:creationId xmlns:a16="http://schemas.microsoft.com/office/drawing/2014/main" id="{28EC6FF1-E972-4C6A-BD87-02F90909A21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90600" y="1600200"/>
            <a:ext cx="7620000" cy="3733800"/>
            <a:chOff x="384" y="-864"/>
            <a:chExt cx="2200" cy="1134"/>
          </a:xfrm>
        </p:grpSpPr>
        <p:cxnSp>
          <p:nvCxnSpPr>
            <p:cNvPr id="22536" name="_s22536">
              <a:extLst>
                <a:ext uri="{FF2B5EF4-FFF2-40B4-BE49-F238E27FC236}">
                  <a16:creationId xmlns:a16="http://schemas.microsoft.com/office/drawing/2014/main" id="{2ADD2EFD-5765-4394-9553-6F5242130635}"/>
                </a:ext>
              </a:extLst>
            </p:cNvPr>
            <p:cNvCxnSpPr>
              <a:cxnSpLocks noChangeShapeType="1"/>
              <a:stCxn id="8" idx="0"/>
              <a:endCxn id="6" idx="3"/>
            </p:cNvCxnSpPr>
            <p:nvPr/>
          </p:nvCxnSpPr>
          <p:spPr bwMode="auto">
            <a:xfrm rot="5400000" flipH="1">
              <a:off x="1664" y="-574"/>
              <a:ext cx="144" cy="554"/>
            </a:xfrm>
            <a:prstGeom prst="bentConnector3">
              <a:avLst>
                <a:gd name="adj1" fmla="val 24162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38" name="_s22538">
              <a:extLst>
                <a:ext uri="{FF2B5EF4-FFF2-40B4-BE49-F238E27FC236}">
                  <a16:creationId xmlns:a16="http://schemas.microsoft.com/office/drawing/2014/main" id="{EE5F9BE1-7DFF-4410-A6E3-FD2DC64DA010}"/>
                </a:ext>
              </a:extLst>
            </p:cNvPr>
            <p:cNvCxnSpPr>
              <a:cxnSpLocks noChangeShapeType="1"/>
              <a:stCxn id="7" idx="0"/>
              <a:endCxn id="6" idx="3"/>
            </p:cNvCxnSpPr>
            <p:nvPr/>
          </p:nvCxnSpPr>
          <p:spPr bwMode="auto">
            <a:xfrm rot="16200000">
              <a:off x="1161" y="-524"/>
              <a:ext cx="144" cy="453"/>
            </a:xfrm>
            <a:prstGeom prst="bentConnector3">
              <a:avLst>
                <a:gd name="adj1" fmla="val 24162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" name="_s22539">
              <a:extLst>
                <a:ext uri="{FF2B5EF4-FFF2-40B4-BE49-F238E27FC236}">
                  <a16:creationId xmlns:a16="http://schemas.microsoft.com/office/drawing/2014/main" id="{1954882D-DB7B-4BDA-814B-2B5095476F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-864"/>
              <a:ext cx="2200" cy="495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1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vert="horz" wrap="none" lIns="121615" tIns="60808" rIns="121615" bIns="6080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ar-SA" sz="5300" b="0" i="0" u="none" strike="noStrike" cap="none" normalizeH="0" baseline="0">
                  <a:ln>
                    <a:noFill/>
                  </a:ln>
                  <a:solidFill>
                    <a:srgbClr val="80008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Network Classified by device</a:t>
              </a:r>
            </a:p>
          </p:txBody>
        </p:sp>
        <p:sp>
          <p:nvSpPr>
            <p:cNvPr id="7" name="_s22540">
              <a:extLst>
                <a:ext uri="{FF2B5EF4-FFF2-40B4-BE49-F238E27FC236}">
                  <a16:creationId xmlns:a16="http://schemas.microsoft.com/office/drawing/2014/main" id="{33A80E2D-59AB-436C-9A30-47DE8A4800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" y="-225"/>
              <a:ext cx="864" cy="495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none" lIns="121615" tIns="60808" rIns="121615" bIns="6080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ar-SA" sz="3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Peer-to-Peer</a:t>
              </a:r>
              <a:r>
                <a:rPr kumimoji="0" lang="en-US" altLang="ar-SA" sz="53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8" name="_s22542">
              <a:extLst>
                <a:ext uri="{FF2B5EF4-FFF2-40B4-BE49-F238E27FC236}">
                  <a16:creationId xmlns:a16="http://schemas.microsoft.com/office/drawing/2014/main" id="{A54D9689-0B18-43B5-9EAB-1F4C4F3DD9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6" y="-225"/>
              <a:ext cx="864" cy="495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none" lIns="121615" tIns="60808" rIns="121615" bIns="6080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ar-SA" sz="3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Server based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0A26-3B93-420D-9D76-7A42997A78E3}" type="datetime1">
              <a:rPr lang="en-US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7D57-116D-47CB-9FFA-1B226AD1AF97}" type="slidenum">
              <a:rPr lang="ar-SA"/>
              <a:pPr/>
              <a:t>15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I. Peer-to-Peer Network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No single computer controls the network.</a:t>
            </a:r>
          </a:p>
          <a:p>
            <a:pPr>
              <a:lnSpc>
                <a:spcPct val="90000"/>
              </a:lnSpc>
            </a:pPr>
            <a:r>
              <a:rPr lang="en-US" sz="2400"/>
              <a:t>Each computer is the same (a peer) to all others.</a:t>
            </a:r>
          </a:p>
          <a:p>
            <a:pPr>
              <a:lnSpc>
                <a:spcPct val="90000"/>
              </a:lnSpc>
            </a:pPr>
            <a:r>
              <a:rPr lang="en-US" sz="2400"/>
              <a:t>It is suitable for small offices.</a:t>
            </a:r>
          </a:p>
          <a:p>
            <a:pPr>
              <a:lnSpc>
                <a:spcPct val="90000"/>
              </a:lnSpc>
            </a:pPr>
            <a:r>
              <a:rPr lang="en-US" sz="2400"/>
              <a:t>Called “ work group”.</a:t>
            </a:r>
          </a:p>
          <a:p>
            <a:pPr>
              <a:lnSpc>
                <a:spcPct val="90000"/>
              </a:lnSpc>
            </a:pPr>
            <a:r>
              <a:rPr lang="en-US" sz="2400"/>
              <a:t>Each user controls the access to his own computer</a:t>
            </a:r>
            <a:br>
              <a:rPr lang="en-US" sz="2400"/>
            </a:br>
            <a:r>
              <a:rPr lang="en-US" sz="2400"/>
              <a:t> ( read only , hide files).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u="sng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Its suitable when :</a:t>
            </a:r>
          </a:p>
          <a:p>
            <a:pPr>
              <a:lnSpc>
                <a:spcPct val="90000"/>
              </a:lnSpc>
            </a:pPr>
            <a:r>
              <a:rPr lang="en-US" sz="2400"/>
              <a:t>10 or less computers.</a:t>
            </a:r>
          </a:p>
          <a:p>
            <a:pPr>
              <a:lnSpc>
                <a:spcPct val="90000"/>
              </a:lnSpc>
            </a:pPr>
            <a:r>
              <a:rPr lang="en-US" sz="2400"/>
              <a:t>All computers in the same place.</a:t>
            </a:r>
          </a:p>
          <a:p>
            <a:pPr>
              <a:lnSpc>
                <a:spcPct val="90000"/>
              </a:lnSpc>
            </a:pPr>
            <a:r>
              <a:rPr lang="en-US" sz="2400"/>
              <a:t>Security is not an issue.</a:t>
            </a:r>
          </a:p>
          <a:p>
            <a:pPr>
              <a:lnSpc>
                <a:spcPct val="90000"/>
              </a:lnSpc>
            </a:pPr>
            <a:r>
              <a:rPr lang="en-US" sz="2400"/>
              <a:t>No network upgrading plans.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4DD4-D71E-4DC6-A18C-E1AE63A8118A}" type="datetime1">
              <a:rPr lang="en-US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377B-57B6-4042-A686-42585B224E21}" type="slidenum">
              <a:rPr lang="ar-SA"/>
              <a:pPr/>
              <a:t>16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I. Peer-to-Peer Network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u="sng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Advantages :</a:t>
            </a:r>
          </a:p>
          <a:p>
            <a:r>
              <a:rPr lang="en-US" sz="2800"/>
              <a:t>Limited cost.</a:t>
            </a:r>
          </a:p>
          <a:p>
            <a:r>
              <a:rPr lang="en-US" sz="2800"/>
              <a:t>No software needed.</a:t>
            </a:r>
          </a:p>
          <a:p>
            <a:r>
              <a:rPr lang="en-US" sz="2800"/>
              <a:t>No powerful computers needed.</a:t>
            </a:r>
          </a:p>
          <a:p>
            <a:r>
              <a:rPr lang="en-US" sz="2800"/>
              <a:t>Easy to install and setup.</a:t>
            </a:r>
          </a:p>
          <a:p>
            <a:pPr>
              <a:buFontTx/>
              <a:buNone/>
            </a:pPr>
            <a:r>
              <a:rPr lang="en-US" sz="2800" u="sng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Disadvantages:</a:t>
            </a:r>
          </a:p>
          <a:p>
            <a:pPr>
              <a:buFontTx/>
              <a:buNone/>
            </a:pPr>
            <a:r>
              <a:rPr lang="en-US" sz="2800"/>
              <a:t>Not suitable for large networks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D061-1408-44C3-AE80-1F572EF8A96E}" type="datetime1">
              <a:rPr lang="en-US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CC42-CB84-4DE2-BBD9-3BA4653D8688}" type="slidenum">
              <a:rPr lang="ar-SA"/>
              <a:pPr/>
              <a:t>17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I. Peer-to-Peer Network</a:t>
            </a:r>
          </a:p>
        </p:txBody>
      </p:sp>
      <p:pic>
        <p:nvPicPr>
          <p:cNvPr id="13315" name="Picture 3" descr="Fig01-08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66875" y="1600200"/>
            <a:ext cx="5808663" cy="4525963"/>
          </a:xfrm>
          <a:noFill/>
          <a:ln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4128D-0CFA-4ABE-977C-692568CA1944}" type="datetime1">
              <a:rPr lang="en-US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1BD0-04EE-40C4-967D-BECE5EDF41B1}" type="slidenum">
              <a:rPr lang="ar-SA"/>
              <a:pPr/>
              <a:t>18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II. Server-Based Network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The network is controlled by a special high-powered server.</a:t>
            </a:r>
          </a:p>
          <a:p>
            <a:pPr>
              <a:lnSpc>
                <a:spcPct val="90000"/>
              </a:lnSpc>
            </a:pPr>
            <a:r>
              <a:rPr lang="en-US" sz="2400"/>
              <a:t>The server is dedicated to running the network. </a:t>
            </a:r>
          </a:p>
          <a:p>
            <a:pPr>
              <a:lnSpc>
                <a:spcPct val="90000"/>
              </a:lnSpc>
            </a:pPr>
            <a:r>
              <a:rPr lang="en-US" sz="2400"/>
              <a:t>The server never work as a client.</a:t>
            </a:r>
          </a:p>
          <a:p>
            <a:pPr>
              <a:lnSpc>
                <a:spcPct val="90000"/>
              </a:lnSpc>
            </a:pPr>
            <a:r>
              <a:rPr lang="en-US" sz="2400"/>
              <a:t>If the number of computers connected together is large , another server is used.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u="sng"/>
              <a:t>Types: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/>
              <a:t> Print and file servers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/>
              <a:t> Application servers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/>
              <a:t> Communication servers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/>
              <a:t> Directory service servers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en-US"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39309-8EA5-47AF-93DA-97DEB3ED1DFA}" type="datetime1">
              <a:rPr lang="en-US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A1C2-2EBF-4CC4-9E86-C5C1C5D13A20}" type="slidenum">
              <a:rPr lang="ar-SA"/>
              <a:pPr/>
              <a:t>19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II. Server-Based Network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u="sng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Advantages:</a:t>
            </a:r>
          </a:p>
          <a:p>
            <a:r>
              <a:rPr lang="en-US" sz="2800"/>
              <a:t>Scheduled Backup </a:t>
            </a:r>
          </a:p>
          <a:p>
            <a:r>
              <a:rPr lang="en-US" sz="2800"/>
              <a:t>Data is safe</a:t>
            </a:r>
          </a:p>
          <a:p>
            <a:r>
              <a:rPr lang="en-US" sz="2800"/>
              <a:t>Thousands of users</a:t>
            </a:r>
          </a:p>
          <a:p>
            <a:r>
              <a:rPr lang="en-US" sz="2800"/>
              <a:t>Any type of computers can be connected.</a:t>
            </a:r>
          </a:p>
          <a:p>
            <a:r>
              <a:rPr lang="en-US" sz="2800"/>
              <a:t>Easy to access and manage data.</a:t>
            </a:r>
          </a:p>
          <a:p>
            <a:r>
              <a:rPr lang="en-US" sz="2800"/>
              <a:t>Security ( to have an administrator)</a:t>
            </a:r>
          </a:p>
          <a:p>
            <a:pPr>
              <a:buFontTx/>
              <a:buNone/>
            </a:pPr>
            <a:endParaRPr lang="en-US" sz="2800"/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42D9-3DBE-407E-BAFD-A347A168C90E}" type="datetime1">
              <a:rPr lang="en-US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FC85-FF05-4299-9A8D-4231D6E8B042}" type="slidenum">
              <a:rPr lang="ar-SA"/>
              <a:pPr/>
              <a:t>2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network 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number of nodes connected together.</a:t>
            </a:r>
          </a:p>
          <a:p>
            <a:r>
              <a:rPr lang="en-US"/>
              <a:t>They share information and resources.</a:t>
            </a:r>
          </a:p>
          <a:p>
            <a:r>
              <a:rPr lang="en-US"/>
              <a:t>Examples:</a:t>
            </a:r>
          </a:p>
          <a:p>
            <a:pPr>
              <a:buFontTx/>
              <a:buNone/>
            </a:pPr>
            <a:r>
              <a:rPr lang="en-US"/>
              <a:t>   Roads, Telephones , Computers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51E2-155B-4C5C-A686-C77E7A21B21D}" type="datetime1">
              <a:rPr lang="en-US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E5EF-9F40-43AA-BCD7-55367BB2BCE4}" type="slidenum">
              <a:rPr lang="ar-SA"/>
              <a:pPr/>
              <a:t>20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II. Server-Based Network</a:t>
            </a:r>
          </a:p>
        </p:txBody>
      </p:sp>
      <p:pic>
        <p:nvPicPr>
          <p:cNvPr id="17411" name="Picture 3" descr="Fig01-1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66875" y="1600200"/>
            <a:ext cx="5808663" cy="4525963"/>
          </a:xfrm>
          <a:noFill/>
          <a:ln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D2E2-0308-41E9-B748-A97A541E4B5A}" type="datetime1">
              <a:rPr lang="en-US"/>
              <a:pPr/>
              <a:t>9/8/2020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8C4C-91D6-441B-A69C-E7BE92F037C0}" type="slidenum">
              <a:rPr lang="ar-SA"/>
              <a:pPr/>
              <a:t>21</a:t>
            </a:fld>
            <a:endParaRPr lang="en-US"/>
          </a:p>
        </p:txBody>
      </p:sp>
      <p:grpSp>
        <p:nvGrpSpPr>
          <p:cNvPr id="2" name="Organization Chart 5">
            <a:extLst>
              <a:ext uri="{FF2B5EF4-FFF2-40B4-BE49-F238E27FC236}">
                <a16:creationId xmlns:a16="http://schemas.microsoft.com/office/drawing/2014/main" id="{875976F4-5555-4B4D-AEC1-48B73590A93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85800" y="1143000"/>
            <a:ext cx="8077200" cy="5143500"/>
            <a:chOff x="-202" y="-216"/>
            <a:chExt cx="6068" cy="1005"/>
          </a:xfrm>
        </p:grpSpPr>
        <p:cxnSp>
          <p:nvCxnSpPr>
            <p:cNvPr id="24588" name="_s24588">
              <a:extLst>
                <a:ext uri="{FF2B5EF4-FFF2-40B4-BE49-F238E27FC236}">
                  <a16:creationId xmlns:a16="http://schemas.microsoft.com/office/drawing/2014/main" id="{911B40A8-FD2F-44AC-B572-9135902A4569}"/>
                </a:ext>
              </a:extLst>
            </p:cNvPr>
            <p:cNvCxnSpPr>
              <a:cxnSpLocks noChangeShapeType="1"/>
              <a:stCxn id="9" idx="0"/>
              <a:endCxn id="6" idx="3"/>
            </p:cNvCxnSpPr>
            <p:nvPr/>
          </p:nvCxnSpPr>
          <p:spPr bwMode="auto">
            <a:xfrm rot="5400000" flipH="1">
              <a:off x="3784" y="-770"/>
              <a:ext cx="144" cy="2255"/>
            </a:xfrm>
            <a:prstGeom prst="bentConnector3">
              <a:avLst>
                <a:gd name="adj1" fmla="val 15486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87" name="_s24587">
              <a:extLst>
                <a:ext uri="{FF2B5EF4-FFF2-40B4-BE49-F238E27FC236}">
                  <a16:creationId xmlns:a16="http://schemas.microsoft.com/office/drawing/2014/main" id="{80354B93-5192-4F9A-885E-CB9907BB1DD7}"/>
                </a:ext>
              </a:extLst>
            </p:cNvPr>
            <p:cNvCxnSpPr>
              <a:cxnSpLocks noChangeShapeType="1"/>
              <a:stCxn id="8" idx="0"/>
              <a:endCxn id="6" idx="3"/>
            </p:cNvCxnSpPr>
            <p:nvPr/>
          </p:nvCxnSpPr>
          <p:spPr bwMode="auto">
            <a:xfrm rot="5400000" flipH="1">
              <a:off x="2745" y="269"/>
              <a:ext cx="144" cy="178"/>
            </a:xfrm>
            <a:prstGeom prst="bentConnector3">
              <a:avLst>
                <a:gd name="adj1" fmla="val 15486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86" name="_s24586">
              <a:extLst>
                <a:ext uri="{FF2B5EF4-FFF2-40B4-BE49-F238E27FC236}">
                  <a16:creationId xmlns:a16="http://schemas.microsoft.com/office/drawing/2014/main" id="{83965F80-CADE-4ADD-B7CD-F50069AA4AC4}"/>
                </a:ext>
              </a:extLst>
            </p:cNvPr>
            <p:cNvCxnSpPr>
              <a:cxnSpLocks noChangeShapeType="1"/>
              <a:stCxn id="7" idx="0"/>
              <a:endCxn id="6" idx="3"/>
            </p:cNvCxnSpPr>
            <p:nvPr/>
          </p:nvCxnSpPr>
          <p:spPr bwMode="auto">
            <a:xfrm rot="16200000">
              <a:off x="1707" y="-591"/>
              <a:ext cx="144" cy="1898"/>
            </a:xfrm>
            <a:prstGeom prst="bentConnector3">
              <a:avLst>
                <a:gd name="adj1" fmla="val 15486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" name="_s24582">
              <a:extLst>
                <a:ext uri="{FF2B5EF4-FFF2-40B4-BE49-F238E27FC236}">
                  <a16:creationId xmlns:a16="http://schemas.microsoft.com/office/drawing/2014/main" id="{9551216C-3CD0-413A-B7BF-BCBDB08DE5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" y="-216"/>
              <a:ext cx="4834" cy="502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1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vert="horz" wrap="none" lIns="51267" tIns="25636" rIns="51267" bIns="2563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ar-SA" sz="2500" b="0" i="0" u="none" strike="noStrike" cap="none" normalizeH="0" baseline="0">
                  <a:ln>
                    <a:noFill/>
                  </a:ln>
                  <a:solidFill>
                    <a:srgbClr val="80008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Network Classified by distance</a:t>
              </a:r>
            </a:p>
          </p:txBody>
        </p:sp>
        <p:sp>
          <p:nvSpPr>
            <p:cNvPr id="7" name="_s24583">
              <a:extLst>
                <a:ext uri="{FF2B5EF4-FFF2-40B4-BE49-F238E27FC236}">
                  <a16:creationId xmlns:a16="http://schemas.microsoft.com/office/drawing/2014/main" id="{96E39AC0-B3E6-48CC-9F0E-6C1FEC91FE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02" y="430"/>
              <a:ext cx="1914" cy="359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none" lIns="51267" tIns="25636" rIns="51267" bIns="2563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ar-SA" sz="1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LAN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ar-SA" sz="1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Local Area Network</a:t>
              </a:r>
            </a:p>
          </p:txBody>
        </p:sp>
        <p:sp>
          <p:nvSpPr>
            <p:cNvPr id="8" name="_s24584">
              <a:extLst>
                <a:ext uri="{FF2B5EF4-FFF2-40B4-BE49-F238E27FC236}">
                  <a16:creationId xmlns:a16="http://schemas.microsoft.com/office/drawing/2014/main" id="{D13D9114-7A26-4347-B305-D57F54807F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5" y="430"/>
              <a:ext cx="1914" cy="359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none" lIns="51267" tIns="25636" rIns="51267" bIns="2563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ar-SA" sz="1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MAN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ar-SA" sz="1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Metropolitan Area Network</a:t>
              </a:r>
            </a:p>
          </p:txBody>
        </p:sp>
        <p:sp>
          <p:nvSpPr>
            <p:cNvPr id="9" name="_s24585">
              <a:extLst>
                <a:ext uri="{FF2B5EF4-FFF2-40B4-BE49-F238E27FC236}">
                  <a16:creationId xmlns:a16="http://schemas.microsoft.com/office/drawing/2014/main" id="{7F52E8B1-8B58-4458-9C7F-B710EE11CA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2" y="430"/>
              <a:ext cx="1914" cy="359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none" lIns="51267" tIns="25636" rIns="51267" bIns="2563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ar-SA" sz="1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WAN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ar-SA" sz="1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Wide Area Network</a:t>
              </a: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13924-5091-48E8-A2FC-4ED935B0731B}" type="datetime1">
              <a:rPr lang="en-US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B577D-E02A-47D2-8627-4710DA75CD2C}" type="slidenum">
              <a:rPr lang="ar-SA"/>
              <a:pPr/>
              <a:t>22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I. Local Area Network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Network computers are located relatively close to each other. </a:t>
            </a:r>
          </a:p>
          <a:p>
            <a:r>
              <a:rPr lang="en-US"/>
              <a:t>They are generally limited to buildings owned by one organization.</a:t>
            </a:r>
          </a:p>
          <a:p>
            <a:r>
              <a:rPr lang="en-US"/>
              <a:t>They operate at high speeds </a:t>
            </a:r>
            <a:r>
              <a:rPr lang="en-US" sz="2400"/>
              <a:t>(10-1000 mbps)</a:t>
            </a:r>
          </a:p>
          <a:p>
            <a:r>
              <a:rPr lang="en-US"/>
              <a:t>They are low-cost networks.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F324-D164-4D59-A759-FF73452E80B9}" type="datetime1">
              <a:rPr lang="en-US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AF61-41F0-483D-9E8A-D1F0F0FB20CA}" type="slidenum">
              <a:rPr lang="ar-SA"/>
              <a:pPr/>
              <a:t>23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I. Local Area Network</a:t>
            </a:r>
          </a:p>
        </p:txBody>
      </p:sp>
      <p:pic>
        <p:nvPicPr>
          <p:cNvPr id="19459" name="Picture 3" descr="Fig01-1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66875" y="1600200"/>
            <a:ext cx="5808663" cy="4525963"/>
          </a:xfrm>
          <a:noFill/>
          <a:ln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2A073-F475-474D-A074-5B756B0AA216}" type="datetime1">
              <a:rPr lang="en-US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CB2F-8F29-4170-8982-E3981EB84DAF}" type="slidenum">
              <a:rPr lang="ar-SA"/>
              <a:pPr/>
              <a:t>24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II. Metropolitan Area Network</a:t>
            </a:r>
            <a:endParaRPr lang="en-US" sz="600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very fast LAN.</a:t>
            </a:r>
          </a:p>
          <a:p>
            <a:pPr>
              <a:lnSpc>
                <a:spcPct val="90000"/>
              </a:lnSpc>
            </a:pPr>
            <a:r>
              <a:rPr lang="en-US"/>
              <a:t>Uses fiber optics as a media.</a:t>
            </a:r>
          </a:p>
          <a:p>
            <a:pPr>
              <a:lnSpc>
                <a:spcPct val="90000"/>
              </a:lnSpc>
            </a:pPr>
            <a:r>
              <a:rPr lang="en-US"/>
              <a:t>Covers an area from 20 to 100 meters.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0726-EB8F-4CCC-BED1-436D3EA33C74}" type="datetime1">
              <a:rPr lang="en-US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926D-F40A-481A-ACF9-54C51E897A47}" type="slidenum">
              <a:rPr lang="ar-SA"/>
              <a:pPr/>
              <a:t>25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 III. Wide Area Network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Network computers are spread out over a larger area.  </a:t>
            </a:r>
          </a:p>
          <a:p>
            <a:pPr>
              <a:lnSpc>
                <a:spcPct val="90000"/>
              </a:lnSpc>
            </a:pPr>
            <a:r>
              <a:rPr lang="en-US" sz="2800"/>
              <a:t>They are often managed by public carriers.</a:t>
            </a:r>
          </a:p>
          <a:p>
            <a:pPr>
              <a:lnSpc>
                <a:spcPct val="90000"/>
              </a:lnSpc>
            </a:pPr>
            <a:r>
              <a:rPr lang="en-US" sz="2800"/>
              <a:t>They operate at lower speeds.</a:t>
            </a:r>
          </a:p>
          <a:p>
            <a:pPr>
              <a:lnSpc>
                <a:spcPct val="90000"/>
              </a:lnSpc>
            </a:pPr>
            <a:r>
              <a:rPr lang="en-US" sz="2800"/>
              <a:t>They are a higher-cost network.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BA95-E1D8-49EE-A74C-4A2E57189094}" type="datetime1">
              <a:rPr lang="en-US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24B0-8899-4AD7-B892-6321BD65C8EE}" type="slidenum">
              <a:rPr lang="ar-SA"/>
              <a:pPr/>
              <a:t>26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 III. Wide Area Network</a:t>
            </a:r>
          </a:p>
        </p:txBody>
      </p:sp>
      <p:pic>
        <p:nvPicPr>
          <p:cNvPr id="21507" name="Picture 3" descr="Fig01-17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66875" y="1600200"/>
            <a:ext cx="5808663" cy="4525963"/>
          </a:xfrm>
          <a:noFill/>
          <a:ln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D2A1-3715-4180-9FBB-D97E9472E34D}" type="datetime1">
              <a:rPr lang="en-US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8BDE-801E-497C-9836-246A5503E060}" type="slidenum">
              <a:rPr lang="ar-SA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computer network?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</a:t>
            </a:r>
            <a:r>
              <a:rPr lang="en-US" i="1"/>
              <a:t>computer network </a:t>
            </a:r>
            <a:r>
              <a:rPr lang="en-US"/>
              <a:t>is computers and devices connected together.</a:t>
            </a:r>
          </a:p>
          <a:p>
            <a:r>
              <a:rPr lang="en-US"/>
              <a:t>The capabilities of a computer are  increased when connected with other devices to form a computer network.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BC15-E719-4B06-8790-B4D8CB3EBEF9}" type="datetime1">
              <a:rPr lang="en-US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721-29F3-414F-9843-DA48C26E2CF7}" type="slidenum">
              <a:rPr lang="ar-SA"/>
              <a:pPr/>
              <a:t>4</a:t>
            </a:fld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Network</a:t>
            </a:r>
          </a:p>
        </p:txBody>
      </p:sp>
      <p:pic>
        <p:nvPicPr>
          <p:cNvPr id="3174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9205-E32D-422D-96C0-0190F5E77F01}" type="datetime1">
              <a:rPr lang="en-US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9E98-5FC4-4F53-8A70-EB6D461F3520}" type="slidenum">
              <a:rPr lang="ar-SA"/>
              <a:pPr/>
              <a:t>5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Computer Network Components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600"/>
              <a:t>Components of a computer network:</a:t>
            </a:r>
          </a:p>
          <a:p>
            <a:pPr lvl="2"/>
            <a:r>
              <a:rPr lang="en-US"/>
              <a:t>Computer with NIC (PCs, laptops, handhelds)</a:t>
            </a:r>
          </a:p>
          <a:p>
            <a:pPr lvl="2"/>
            <a:r>
              <a:rPr lang="en-US"/>
              <a:t>routers &amp; switches (IP router, Ethernet switch)</a:t>
            </a:r>
          </a:p>
          <a:p>
            <a:pPr lvl="2"/>
            <a:r>
              <a:rPr lang="en-US"/>
              <a:t>Links” Transmission media” (wired, wireless)</a:t>
            </a:r>
          </a:p>
          <a:p>
            <a:pPr lvl="2"/>
            <a:r>
              <a:rPr lang="en-US"/>
              <a:t>protocols (IP,TCP,CSMA/CD,CSMA/CA)</a:t>
            </a:r>
          </a:p>
          <a:p>
            <a:pPr lvl="2"/>
            <a:r>
              <a:rPr lang="en-US"/>
              <a:t>applications (network services)</a:t>
            </a:r>
            <a:br>
              <a:rPr lang="en-US"/>
            </a:br>
            <a:r>
              <a:rPr lang="en-US"/>
              <a:t>i.e. Network Operating System (NOS)</a:t>
            </a:r>
          </a:p>
          <a:p>
            <a:pPr lvl="2"/>
            <a:r>
              <a:rPr lang="en-US"/>
              <a:t>humans and service agents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1C00-E41F-42BD-A487-8DFB7E762E50}" type="datetime1">
              <a:rPr lang="en-US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E7E0-C2D6-452D-9C98-2BD9B5A31B63}" type="slidenum">
              <a:rPr lang="ar-SA"/>
              <a:pPr/>
              <a:t>6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Purpose of a Computer Network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Summarized in a single word: </a:t>
            </a:r>
            <a:r>
              <a:rPr lang="en-US" sz="2800" b="1" i="1">
                <a:solidFill>
                  <a:srgbClr val="993366"/>
                </a:solidFill>
              </a:rPr>
              <a:t>sharing</a:t>
            </a:r>
            <a:r>
              <a:rPr lang="en-US" sz="2800" i="1"/>
              <a:t>.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Individual computers are isolated.</a:t>
            </a:r>
          </a:p>
          <a:p>
            <a:pPr>
              <a:lnSpc>
                <a:spcPct val="90000"/>
              </a:lnSpc>
            </a:pPr>
            <a:r>
              <a:rPr lang="en-US" sz="2800"/>
              <a:t>Networked computers can share resources.</a:t>
            </a:r>
          </a:p>
          <a:p>
            <a:pPr>
              <a:lnSpc>
                <a:spcPct val="90000"/>
              </a:lnSpc>
            </a:pPr>
            <a:r>
              <a:rPr lang="en-US" sz="2800"/>
              <a:t>Networks also make computer management easier. </a:t>
            </a:r>
          </a:p>
          <a:p>
            <a:pPr>
              <a:lnSpc>
                <a:spcPct val="90000"/>
              </a:lnSpc>
            </a:pPr>
            <a:r>
              <a:rPr lang="en-US" sz="2800"/>
              <a:t>Three types of resources can be shared (Software ,data and hardware)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E832-177B-4763-9962-93F2D68F58F5}" type="datetime1">
              <a:rPr lang="en-US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E44F2-8ACF-48BD-AFD0-A98D20BF0FD9}" type="slidenum">
              <a:rPr lang="ar-SA"/>
              <a:pPr/>
              <a:t>7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Share Software and Data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325" indent="-60325">
              <a:buFontTx/>
              <a:buNone/>
            </a:pPr>
            <a:r>
              <a:rPr lang="en-US" u="sng"/>
              <a:t>Application and utility software:</a:t>
            </a:r>
          </a:p>
          <a:p>
            <a:pPr marL="60325" indent="-60325">
              <a:buFontTx/>
              <a:buNone/>
            </a:pPr>
            <a:r>
              <a:rPr lang="en-US" sz="2800"/>
              <a:t>can be shared by all users across the network.</a:t>
            </a:r>
          </a:p>
          <a:p>
            <a:pPr marL="60325" indent="-60325">
              <a:buFontTx/>
              <a:buNone/>
            </a:pPr>
            <a:r>
              <a:rPr lang="en-US" sz="2800"/>
              <a:t>This requires only a single software copy to be purchased and maintained.</a:t>
            </a:r>
          </a:p>
          <a:p>
            <a:pPr marL="60325" indent="-60325">
              <a:buFontTx/>
              <a:buNone/>
            </a:pPr>
            <a:r>
              <a:rPr lang="en-US" u="sng"/>
              <a:t>Data files</a:t>
            </a:r>
            <a:r>
              <a:rPr lang="en-US"/>
              <a:t>: </a:t>
            </a:r>
          </a:p>
          <a:p>
            <a:pPr marL="60325" indent="-60325">
              <a:buFontTx/>
              <a:buNone/>
            </a:pPr>
            <a:r>
              <a:rPr lang="en-US" sz="2800"/>
              <a:t>Can also be shared. This makes data more accessible and maintains integrity.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E69A-B6D1-46A8-AC3F-AA90B7D484EC}" type="datetime1">
              <a:rPr lang="en-US"/>
              <a:pPr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CC93-B71D-42BA-BE36-8886AC25ED71}" type="slidenum">
              <a:rPr lang="ar-SA"/>
              <a:pPr/>
              <a:t>8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Share Hardware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Sharing is an essential feature of a computer network.</a:t>
            </a:r>
          </a:p>
          <a:p>
            <a:pPr>
              <a:lnSpc>
                <a:spcPct val="90000"/>
              </a:lnSpc>
            </a:pPr>
            <a:r>
              <a:rPr lang="en-US" sz="2800"/>
              <a:t>This reduces costs and the work of support staff.</a:t>
            </a:r>
          </a:p>
          <a:p>
            <a:pPr>
              <a:lnSpc>
                <a:spcPct val="90000"/>
              </a:lnSpc>
            </a:pPr>
            <a:r>
              <a:rPr lang="en-US" sz="2800"/>
              <a:t>Printers, fax modems, scanners, hard drives, CD-ROMs, and DVDs can all be shared.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  <p:pic>
        <p:nvPicPr>
          <p:cNvPr id="717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419600" y="2667000"/>
            <a:ext cx="4495800" cy="2597150"/>
          </a:xfrm>
          <a:noFill/>
          <a:ln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80DEF-7F8C-463E-8688-86184E78E903}" type="datetime1">
              <a:rPr lang="en-US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2E0E-9C09-40F1-A6F1-90FBE9F5E66F}" type="slidenum">
              <a:rPr lang="ar-SA"/>
              <a:pPr/>
              <a:t>9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Improve Communications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Communication is essential in today’s businesses.</a:t>
            </a:r>
          </a:p>
          <a:p>
            <a:pPr>
              <a:lnSpc>
                <a:spcPct val="90000"/>
              </a:lnSpc>
            </a:pPr>
            <a:r>
              <a:rPr lang="en-US"/>
              <a:t>Computer networks can help in improved communications through groupware.</a:t>
            </a:r>
          </a:p>
          <a:p>
            <a:pPr>
              <a:lnSpc>
                <a:spcPct val="90000"/>
              </a:lnSpc>
            </a:pPr>
            <a:r>
              <a:rPr lang="en-US"/>
              <a:t>E-mail, electronic calendars, and video conferencing are available.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B9E69D0F0065419A4E123ACC4E961F" ma:contentTypeVersion="0" ma:contentTypeDescription="Create a new document." ma:contentTypeScope="" ma:versionID="ba28e6fc789e9bcc1c5b85db2ae5da0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02C963F-BECE-4D94-BE33-A4448490E2EA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5F86410-72A9-4BC0-8798-833B84B538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A98B6D5-E7EF-4838-8671-E0A7C1C8E9B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939</Words>
  <Application>Microsoft Office PowerPoint</Application>
  <PresentationFormat>On-screen Show (4:3)</PresentationFormat>
  <Paragraphs>225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Wingdings</vt:lpstr>
      <vt:lpstr>Default Design</vt:lpstr>
      <vt:lpstr>Introduction to Networks</vt:lpstr>
      <vt:lpstr>What is a network ?</vt:lpstr>
      <vt:lpstr>What is a computer network?</vt:lpstr>
      <vt:lpstr>Physical Network</vt:lpstr>
      <vt:lpstr>Computer Network Components</vt:lpstr>
      <vt:lpstr>Purpose of a Computer Network</vt:lpstr>
      <vt:lpstr>Share Software and Data</vt:lpstr>
      <vt:lpstr>Share Hardware</vt:lpstr>
      <vt:lpstr>Improve Communications</vt:lpstr>
      <vt:lpstr>Centralize Management</vt:lpstr>
      <vt:lpstr>Network Communications</vt:lpstr>
      <vt:lpstr>Network Communications</vt:lpstr>
      <vt:lpstr>Types of Networks</vt:lpstr>
      <vt:lpstr>PowerPoint Presentation</vt:lpstr>
      <vt:lpstr>I. Peer-to-Peer Network</vt:lpstr>
      <vt:lpstr>I. Peer-to-Peer Network</vt:lpstr>
      <vt:lpstr>I. Peer-to-Peer Network</vt:lpstr>
      <vt:lpstr>II. Server-Based Network</vt:lpstr>
      <vt:lpstr>II. Server-Based Network</vt:lpstr>
      <vt:lpstr>II. Server-Based Network</vt:lpstr>
      <vt:lpstr>PowerPoint Presentation</vt:lpstr>
      <vt:lpstr>I. Local Area Network</vt:lpstr>
      <vt:lpstr>I. Local Area Network</vt:lpstr>
      <vt:lpstr>II. Metropolitan Area Network</vt:lpstr>
      <vt:lpstr> III. Wide Area Network</vt:lpstr>
      <vt:lpstr> III. Wide Area Network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Networks</dc:title>
  <dc:creator>lol</dc:creator>
  <cp:lastModifiedBy>Huda</cp:lastModifiedBy>
  <cp:revision>25</cp:revision>
  <dcterms:created xsi:type="dcterms:W3CDTF">2006-01-31T06:02:39Z</dcterms:created>
  <dcterms:modified xsi:type="dcterms:W3CDTF">2020-09-08T18:38:39Z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0x01010086B9E69D0F0065419A4E123ACC4E961F</vt:lpwstr>
  </property>
</Properties>
</file>