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99"/>
    <a:srgbClr val="CC6600"/>
    <a:srgbClr val="660033"/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54" d="100"/>
          <a:sy n="54" d="100"/>
        </p:scale>
        <p:origin x="66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4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7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8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8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0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4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8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9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9383-958D-4BF0-80B8-0ADF88069EB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3691-79F7-4564-9551-6096839CE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5387" y="172244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</a:rPr>
              <a:t>Histochemistry</a:t>
            </a:r>
            <a:r>
              <a:rPr lang="en-US" sz="11500" b="1" dirty="0" smtClean="0">
                <a:solidFill>
                  <a:srgbClr val="FF0000"/>
                </a:solidFill>
              </a:rPr>
              <a:t> </a:t>
            </a:r>
            <a:endParaRPr lang="en-US" sz="115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3689" y="3829050"/>
            <a:ext cx="4329113" cy="2816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961" y="3678238"/>
            <a:ext cx="4640262" cy="30083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59844"/>
            <a:ext cx="9144000" cy="926306"/>
          </a:xfrm>
        </p:spPr>
        <p:txBody>
          <a:bodyPr>
            <a:normAutofit/>
          </a:bodyPr>
          <a:lstStyle/>
          <a:p>
            <a:endParaRPr lang="en-US" sz="6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نتيجة بحث الصور عن experimental stains microtomy and embedding system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61" y="382905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6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" y="402015"/>
            <a:ext cx="1194435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</a:rPr>
              <a:t>Histochemistry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Definition </a:t>
            </a:r>
          </a:p>
          <a:p>
            <a:r>
              <a:rPr lang="en-US" sz="3600" dirty="0" err="1"/>
              <a:t>Histochemistry</a:t>
            </a:r>
            <a:r>
              <a:rPr lang="en-US" sz="3600" dirty="0"/>
              <a:t> is the study of identification and distribution of chemical compounds in biological cells and tissues . </a:t>
            </a:r>
          </a:p>
          <a:p>
            <a:r>
              <a:rPr lang="en-US" sz="3600" dirty="0" err="1">
                <a:solidFill>
                  <a:srgbClr val="FF0000"/>
                </a:solidFill>
              </a:rPr>
              <a:t>Cytochemistry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r>
              <a:rPr lang="en-US" sz="3600" dirty="0"/>
              <a:t>The study of the actions of chemical compounds within the living cell.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Immunohistochemistry</a:t>
            </a:r>
          </a:p>
          <a:p>
            <a:r>
              <a:rPr lang="en-US" sz="3600" dirty="0"/>
              <a:t>The process of detecting antigen in the section of intact biological tissue using the principle of antibodies binding to specific antigen in biological tissue.</a:t>
            </a:r>
          </a:p>
        </p:txBody>
      </p:sp>
    </p:spTree>
    <p:extLst>
      <p:ext uri="{BB962C8B-B14F-4D97-AF65-F5344CB8AC3E}">
        <p14:creationId xmlns:p14="http://schemas.microsoft.com/office/powerpoint/2010/main" val="454660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92D050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8776" y="194190"/>
            <a:ext cx="42284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Microtechnique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016" y="1284624"/>
            <a:ext cx="113216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Microtechnique</a:t>
            </a:r>
            <a:r>
              <a:rPr lang="en-US" sz="3200" dirty="0">
                <a:solidFill>
                  <a:srgbClr val="7030A0"/>
                </a:solidFill>
              </a:rPr>
              <a:t> is an aggregate of methods used to prepare micro-objects for studying. It is currently being employed in many fields in life science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0524" y="3071799"/>
            <a:ext cx="113966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C0099"/>
                </a:solidFill>
              </a:rPr>
              <a:t>four types of methods are commonly used, which are whole mounts, smears, squashes, and sections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0525" y="4272128"/>
            <a:ext cx="116395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</a:rPr>
              <a:t>Plant </a:t>
            </a:r>
            <a:r>
              <a:rPr lang="en-US" sz="3200" dirty="0" err="1">
                <a:solidFill>
                  <a:srgbClr val="FF6600"/>
                </a:solidFill>
              </a:rPr>
              <a:t>microtechnique</a:t>
            </a:r>
            <a:r>
              <a:rPr lang="en-US" sz="3200" dirty="0">
                <a:solidFill>
                  <a:srgbClr val="FF6600"/>
                </a:solidFill>
              </a:rPr>
              <a:t> contains direct macroscopic examinations, freehand sections, clearing, maceration, embedding, and staining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90524" y="5608783"/>
            <a:ext cx="110966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5050"/>
                </a:solidFill>
              </a:rPr>
              <a:t>three preparation ways used in zoological micro observations are paraffin method, </a:t>
            </a:r>
            <a:r>
              <a:rPr lang="en-US" sz="3200" dirty="0" err="1">
                <a:solidFill>
                  <a:srgbClr val="FF5050"/>
                </a:solidFill>
              </a:rPr>
              <a:t>celloidin</a:t>
            </a:r>
            <a:r>
              <a:rPr lang="en-US" sz="3200" dirty="0">
                <a:solidFill>
                  <a:srgbClr val="FF5050"/>
                </a:solidFill>
              </a:rPr>
              <a:t> method, and freezing method.</a:t>
            </a:r>
          </a:p>
        </p:txBody>
      </p:sp>
    </p:spTree>
    <p:extLst>
      <p:ext uri="{BB962C8B-B14F-4D97-AF65-F5344CB8AC3E}">
        <p14:creationId xmlns:p14="http://schemas.microsoft.com/office/powerpoint/2010/main" val="359396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92D050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9751" y="236456"/>
            <a:ext cx="3011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Whole mounts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19099" y="948422"/>
            <a:ext cx="113845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observers need to use a whole organism or do some detailed research on specific organ 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4787" y="1744146"/>
            <a:ext cx="11382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This method requires objects in which moisture can be removed, like seeds and micro fossils</a:t>
            </a:r>
          </a:p>
        </p:txBody>
      </p:sp>
      <p:sp>
        <p:nvSpPr>
          <p:cNvPr id="5" name="Rectangle 4"/>
          <p:cNvSpPr/>
          <p:nvPr/>
        </p:nvSpPr>
        <p:spPr>
          <a:xfrm>
            <a:off x="2940668" y="2470578"/>
            <a:ext cx="6720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Whole-mounts can be divided into three categories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57114" y="3144322"/>
            <a:ext cx="2914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660033"/>
                </a:solidFill>
              </a:rPr>
              <a:t>Temporary whole mounts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988757" y="3150928"/>
            <a:ext cx="354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Semi-permanent whole mounts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8574735" y="3097109"/>
            <a:ext cx="3012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permanent whole mounts</a:t>
            </a:r>
            <a:r>
              <a:rPr lang="en-US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874018" y="3898167"/>
            <a:ext cx="2921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660033"/>
                </a:solidFill>
              </a:rPr>
              <a:t>teaching activities in class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86188" y="3830074"/>
            <a:ext cx="2030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longer using 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64157" y="4673084"/>
            <a:ext cx="3156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no more than fourteen days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88757" y="5625938"/>
            <a:ext cx="4838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unicellular and colonial algae,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fungal spo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7145968" y="3854319"/>
            <a:ext cx="5134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6600"/>
                </a:solidFill>
              </a:rPr>
              <a:t>hygrobutol</a:t>
            </a:r>
            <a:r>
              <a:rPr lang="en-US" sz="2000" b="1" dirty="0">
                <a:solidFill>
                  <a:srgbClr val="FF6600"/>
                </a:solidFill>
              </a:rPr>
              <a:t> method and </a:t>
            </a:r>
            <a:r>
              <a:rPr lang="en-US" sz="2000" b="1" dirty="0" err="1">
                <a:solidFill>
                  <a:srgbClr val="FF6600"/>
                </a:solidFill>
              </a:rPr>
              <a:t>glycerine-xylol</a:t>
            </a:r>
            <a:r>
              <a:rPr lang="en-US" sz="2000" b="1" dirty="0">
                <a:solidFill>
                  <a:srgbClr val="FF6600"/>
                </a:solidFill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</a:rPr>
              <a:t>m</a:t>
            </a:r>
            <a:r>
              <a:rPr lang="en-US" b="1" dirty="0" smtClean="0">
                <a:solidFill>
                  <a:srgbClr val="FF6600"/>
                </a:solidFill>
              </a:rPr>
              <a:t>etho</a:t>
            </a:r>
            <a:r>
              <a:rPr lang="en-US" b="1" dirty="0" smtClean="0"/>
              <a:t>d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2686050" y="2787222"/>
            <a:ext cx="371475" cy="49875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786438" y="2787222"/>
            <a:ext cx="342900" cy="49875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332665" y="2787222"/>
            <a:ext cx="328241" cy="45604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30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92D050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2171" y="225236"/>
            <a:ext cx="1736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Smears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56" y="1058347"/>
            <a:ext cx="7242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Smears is an easy way for preparing slices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04786" y="1629848"/>
            <a:ext cx="11796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Smears can be employed when making slide specimens by spreading liquid or semi-liquid materials or lose tissues and cells of animals and plants evenly on the slide.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4786" y="2600235"/>
            <a:ext cx="77783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When the solid material is smeared, the material should be placed on the glass slide and wiped away</a:t>
            </a:r>
          </a:p>
        </p:txBody>
      </p:sp>
      <p:sp>
        <p:nvSpPr>
          <p:cNvPr id="9" name="Rectangle 8"/>
          <p:cNvSpPr/>
          <p:nvPr/>
        </p:nvSpPr>
        <p:spPr>
          <a:xfrm>
            <a:off x="590550" y="4228027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use the blade to press the material on one side. The cells should be pressed out and distributed evenly on the glass slide in a thin layer, such as the anther smeared.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142" y="2732305"/>
            <a:ext cx="314325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7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92D050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9407" y="201527"/>
            <a:ext cx="23711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Squashes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23394" y="1128622"/>
            <a:ext cx="109351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Squashes are methods, in which objects are crushed with force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514831" y="1948547"/>
            <a:ext cx="10943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This method is suitable for preparing both transparent and tender tissues</a:t>
            </a:r>
            <a:r>
              <a:rPr lang="en-US" sz="3200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04850" y="3260915"/>
            <a:ext cx="11010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preparing squashes slides, specimens are supposed to be thin and transparent so that objects can be observed clearly under microscopes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04850" y="5065725"/>
            <a:ext cx="109351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This technique is to place the material on the glass slide and remove it with the scalpel or to dissect needle, then add a drop of dye solution. </a:t>
            </a:r>
          </a:p>
        </p:txBody>
      </p:sp>
    </p:spTree>
    <p:extLst>
      <p:ext uri="{BB962C8B-B14F-4D97-AF65-F5344CB8AC3E}">
        <p14:creationId xmlns:p14="http://schemas.microsoft.com/office/powerpoint/2010/main" val="220177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92D050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8607" y="75904"/>
            <a:ext cx="19607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Sections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33" y="1077010"/>
            <a:ext cx="116896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Sections are known as thin slices need to be tested in all studies of cellular 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9074" y="2337673"/>
            <a:ext cx="10782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6600"/>
                </a:solidFill>
              </a:rPr>
              <a:t>This technique can be used for the preparation of tissue of animals and plants.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074" y="3483188"/>
            <a:ext cx="106786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0099"/>
                </a:solidFill>
              </a:rPr>
              <a:t>Microtome can be used in sectioning of sufficiently thin slices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136260"/>
            <a:ext cx="116824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6600"/>
                </a:solidFill>
              </a:rPr>
              <a:t>If the objects cannot satisfy the requirement of thickness, materials are required to be dehydrated using alcohol before section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074" y="5396923"/>
            <a:ext cx="114823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Three commonly used sectioning method are freehand section technique, paraffin method, and </a:t>
            </a:r>
            <a:r>
              <a:rPr lang="en-US" sz="3200" b="1" dirty="0" err="1">
                <a:solidFill>
                  <a:srgbClr val="002060"/>
                </a:solidFill>
              </a:rPr>
              <a:t>celloidin</a:t>
            </a:r>
            <a:r>
              <a:rPr lang="en-US" sz="3200" b="1" dirty="0">
                <a:solidFill>
                  <a:srgbClr val="002060"/>
                </a:solidFill>
              </a:rPr>
              <a:t> method.</a:t>
            </a:r>
          </a:p>
        </p:txBody>
      </p:sp>
    </p:spTree>
    <p:extLst>
      <p:ext uri="{BB962C8B-B14F-4D97-AF65-F5344CB8AC3E}">
        <p14:creationId xmlns:p14="http://schemas.microsoft.com/office/powerpoint/2010/main" val="38173991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microtechniqu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071564"/>
            <a:ext cx="12034837" cy="578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55056" y="258247"/>
            <a:ext cx="9639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Microtechnique</a:t>
            </a:r>
            <a:r>
              <a:rPr lang="en-US" sz="4000" b="1" dirty="0">
                <a:solidFill>
                  <a:srgbClr val="FF0000"/>
                </a:solidFill>
              </a:rPr>
              <a:t> used for animal observation</a:t>
            </a:r>
          </a:p>
        </p:txBody>
      </p:sp>
    </p:spTree>
    <p:extLst>
      <p:ext uri="{BB962C8B-B14F-4D97-AF65-F5344CB8AC3E}">
        <p14:creationId xmlns:p14="http://schemas.microsoft.com/office/powerpoint/2010/main" val="5971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468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Histochemistry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Histochemistry </dc:title>
  <dc:creator>USER</dc:creator>
  <cp:lastModifiedBy>USER</cp:lastModifiedBy>
  <cp:revision>12</cp:revision>
  <dcterms:created xsi:type="dcterms:W3CDTF">2020-02-05T21:20:41Z</dcterms:created>
  <dcterms:modified xsi:type="dcterms:W3CDTF">2020-02-12T22:24:38Z</dcterms:modified>
</cp:coreProperties>
</file>