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ags/tag6.xml" ContentType="application/vnd.openxmlformats-officedocument.presentationml.tags+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ustom.xml" ContentType="application/vnd.openxmlformats-officedocument.custom-properties+xml"/>
  <Override PartName="/ppt/slideLayouts/slideLayout10.xml" ContentType="application/vnd.openxmlformats-officedocument.presentationml.slideLayout+xml"/>
  <Override PartName="/ppt/tags/tag14.xml" ContentType="application/vnd.openxmlformats-officedocument.presentationml.tags+xml"/>
  <Override PartName="/ppt/tags/tag15.xml" ContentType="application/vnd.openxmlformats-officedocument.presentationml.tags+xml"/>
  <Override PartName="/ppt/diagrams/layout1.xml" ContentType="application/vnd.openxmlformats-officedocument.drawingml.diagramLayout+xml"/>
  <Override PartName="/ppt/tags/tag12.xml" ContentType="application/vnd.openxmlformats-officedocument.presentationml.tags+xml"/>
  <Override PartName="/ppt/tags/tag13.xml" ContentType="application/vnd.openxmlformats-officedocument.presentationml.tag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ags/tag7.xml" ContentType="application/vnd.openxmlformats-officedocument.presentationml.tags+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tags/tag3.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71" r:id="rId7"/>
    <p:sldId id="261" r:id="rId8"/>
    <p:sldId id="262" r:id="rId9"/>
    <p:sldId id="263" r:id="rId10"/>
    <p:sldId id="272" r:id="rId11"/>
    <p:sldId id="264" r:id="rId12"/>
    <p:sldId id="273" r:id="rId13"/>
    <p:sldId id="265" r:id="rId14"/>
    <p:sldId id="266" r:id="rId15"/>
    <p:sldId id="267" r:id="rId16"/>
    <p:sldId id="268" r:id="rId17"/>
    <p:sldId id="269" r:id="rId18"/>
  </p:sldIdLst>
  <p:sldSz cx="9144000" cy="6858000" type="screen4x3"/>
  <p:notesSz cx="6858000" cy="91440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9933FF"/>
    <a:srgbClr val="FF99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4_5">
  <dgm:title val=""/>
  <dgm:desc val=""/>
  <dgm:catLst>
    <dgm:cat type="accent4" pri="11500"/>
  </dgm:catLst>
  <dgm:styleLbl name="node0">
    <dgm:fillClrLst meth="cycle">
      <a:schemeClr val="accent4">
        <a:alpha val="80000"/>
      </a:schemeClr>
    </dgm:fillClrLst>
    <dgm:linClrLst meth="repeat">
      <a:schemeClr val="lt1"/>
    </dgm:linClrLst>
    <dgm:effectClrLst/>
    <dgm:txLinClrLst/>
    <dgm:txFillClrLst/>
    <dgm:txEffectClrLst/>
  </dgm:styleLbl>
  <dgm:styleLbl name="node1">
    <dgm:fillClrLst>
      <a:schemeClr val="accent4">
        <a:alpha val="90000"/>
      </a:schemeClr>
      <a:schemeClr val="accent4">
        <a:alpha val="50000"/>
      </a:schemeClr>
    </dgm:fillClrLst>
    <dgm:linClrLst meth="repeat">
      <a:schemeClr val="lt1"/>
    </dgm:linClrLst>
    <dgm:effectClrLst/>
    <dgm:txLinClrLst/>
    <dgm:txFillClrLst/>
    <dgm:txEffectClrLst/>
  </dgm:styleLbl>
  <dgm:styleLbl name="alignNode1">
    <dgm:fillClrLst>
      <a:schemeClr val="accent4">
        <a:alpha val="90000"/>
      </a:schemeClr>
      <a:schemeClr val="accent4">
        <a:alpha val="50000"/>
      </a:schemeClr>
    </dgm:fillClrLst>
    <dgm:linClrLst>
      <a:schemeClr val="accent4">
        <a:alpha val="90000"/>
      </a:schemeClr>
      <a:schemeClr val="accent4">
        <a:alpha val="50000"/>
      </a:schemeClr>
    </dgm:linClrLst>
    <dgm:effectClrLst/>
    <dgm:txLinClrLst/>
    <dgm:txFillClrLst/>
    <dgm:txEffectClrLst/>
  </dgm:styleLbl>
  <dgm:styleLbl name="lnNode1">
    <dgm:fillClrLst>
      <a:schemeClr val="accent4">
        <a:shade val="90000"/>
      </a:schemeClr>
      <a:schemeClr val="accent4">
        <a:alpha val="50000"/>
        <a:tint val="5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alpha val="80000"/>
      </a:schemeClr>
    </dgm:fillClrLst>
    <dgm:linClrLst meth="repeat">
      <a:schemeClr val="lt1"/>
    </dgm:linClrLst>
    <dgm:effectClrLst/>
    <dgm:txLinClrLst/>
    <dgm:txFillClrLst/>
    <dgm:txEffectClrLst/>
  </dgm:styleLbl>
  <dgm:styleLbl name="node2">
    <dgm:fillClrLst>
      <a:schemeClr val="accent4">
        <a:alpha val="70000"/>
      </a:schemeClr>
    </dgm:fillClrLst>
    <dgm:linClrLst meth="repeat">
      <a:schemeClr val="lt1"/>
    </dgm:linClrLst>
    <dgm:effectClrLst/>
    <dgm:txLinClrLst/>
    <dgm:txFillClrLst/>
    <dgm:txEffectClrLst/>
  </dgm:styleLbl>
  <dgm:styleLbl name="node3">
    <dgm:fillClrLst>
      <a:schemeClr val="accent4">
        <a:alpha val="50000"/>
      </a:schemeClr>
    </dgm:fillClrLst>
    <dgm:linClrLst meth="repeat">
      <a:schemeClr val="lt1"/>
    </dgm:linClrLst>
    <dgm:effectClrLst/>
    <dgm:txLinClrLst/>
    <dgm:txFillClrLst/>
    <dgm:txEffectClrLst/>
  </dgm:styleLbl>
  <dgm:styleLbl name="node4">
    <dgm:fillClrLst>
      <a:schemeClr val="accent4">
        <a:alpha val="30000"/>
      </a:schemeClr>
    </dgm:fillClrLst>
    <dgm:linClrLst meth="repeat">
      <a:schemeClr val="lt1"/>
    </dgm:linClrLst>
    <dgm:effectClrLst/>
    <dgm:txLinClrLst/>
    <dgm:txFillClrLst/>
    <dgm:txEffectClrLst/>
  </dgm:styleLbl>
  <dgm:styleLbl name="fgImgPlace1">
    <dgm:fillClrLst>
      <a:schemeClr val="accent4">
        <a:tint val="50000"/>
        <a:alpha val="90000"/>
      </a:schemeClr>
      <a:schemeClr val="accent4">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f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bgSibTrans2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dgm:txEffectClrLst/>
  </dgm:styleLbl>
  <dgm:styleLbl name="sibTrans1D1">
    <dgm:fillClrLst>
      <a:schemeClr val="accent4">
        <a:shade val="90000"/>
      </a:schemeClr>
      <a:schemeClr val="accent4">
        <a:tint val="50000"/>
      </a:schemeClr>
    </dgm:fillClrLst>
    <dgm:linClrLst>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alpha val="90000"/>
      </a:schemeClr>
    </dgm:fillClrLst>
    <dgm:linClrLst meth="repeat">
      <a:schemeClr val="lt1"/>
    </dgm:linClrLst>
    <dgm:effectClrLst/>
    <dgm:txLinClrLst/>
    <dgm:txFillClrLst/>
    <dgm:txEffectClrLst/>
  </dgm:styleLbl>
  <dgm:styleLbl name="asst1">
    <dgm:fillClrLst meth="repeat">
      <a:schemeClr val="accent4">
        <a:alpha val="90000"/>
      </a:schemeClr>
    </dgm:fillClrLst>
    <dgm:linClrLst meth="repeat">
      <a:schemeClr val="lt1"/>
    </dgm:linClrLst>
    <dgm:effectClrLst/>
    <dgm:txLinClrLst/>
    <dgm:txFillClrLst/>
    <dgm:txEffectClrLst/>
  </dgm:styleLbl>
  <dgm:styleLbl name="asst2">
    <dgm:fillClrLst>
      <a:schemeClr val="accent4">
        <a:alpha val="90000"/>
      </a:schemeClr>
    </dgm:fillClrLst>
    <dgm:linClrLst meth="repeat">
      <a:schemeClr val="lt1"/>
    </dgm:linClrLst>
    <dgm:effectClrLst/>
    <dgm:txLinClrLst/>
    <dgm:txFillClrLst/>
    <dgm:txEffectClrLst/>
  </dgm:styleLbl>
  <dgm:styleLbl name="asst3">
    <dgm:fillClrLst>
      <a:schemeClr val="accent4">
        <a:alpha val="70000"/>
      </a:schemeClr>
    </dgm:fillClrLst>
    <dgm:linClrLst meth="repeat">
      <a:schemeClr val="lt1"/>
    </dgm:linClrLst>
    <dgm:effectClrLst/>
    <dgm:txLinClrLst/>
    <dgm:txFillClrLst/>
    <dgm:txEffectClrLst/>
  </dgm:styleLbl>
  <dgm:styleLbl name="asst4">
    <dgm:fillClrLst>
      <a:schemeClr val="accent4">
        <a:alpha val="50000"/>
      </a:schemeClr>
    </dgm:fillClrLst>
    <dgm:linClrLst meth="repeat">
      <a:schemeClr val="lt1"/>
    </dgm:linClrLst>
    <dgm:effectClrLst/>
    <dgm:txLinClrLst/>
    <dgm:txFillClrLst/>
    <dgm:txEffectClrLst/>
  </dgm:styleLbl>
  <dgm:styleLbl name="parChTrans2D1">
    <dgm:fillClrLst meth="repeat">
      <a:schemeClr val="accent4">
        <a:shade val="8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4">
        <a:alpha val="90000"/>
      </a:schemeClr>
      <a:schemeClr val="accent4">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a:schemeClr val="accent4">
        <a:alpha val="90000"/>
        <a:tint val="40000"/>
      </a:schemeClr>
      <a:schemeClr val="accent4">
        <a:alpha val="5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DFB5A1E-B78B-43AE-8D8D-82E88C0022D1}" type="doc">
      <dgm:prSet loTypeId="urn:microsoft.com/office/officeart/2008/layout/AlternatingHexagons" loCatId="list" qsTypeId="urn:microsoft.com/office/officeart/2005/8/quickstyle/simple1" qsCatId="simple" csTypeId="urn:microsoft.com/office/officeart/2005/8/colors/accent4_5" csCatId="accent4" phldr="1"/>
      <dgm:spPr/>
      <dgm:t>
        <a:bodyPr/>
        <a:lstStyle/>
        <a:p>
          <a:endParaRPr lang="en-US"/>
        </a:p>
      </dgm:t>
    </dgm:pt>
    <dgm:pt modelId="{C70B7F89-6C1C-4EDE-A783-FF5AF00B35F6}">
      <dgm:prSet custT="1"/>
      <dgm:spPr/>
      <dgm:t>
        <a:bodyPr/>
        <a:lstStyle/>
        <a:p>
          <a:pPr rtl="0"/>
          <a:r>
            <a:rPr lang="en-US" sz="2800" b="1" dirty="0" smtClean="0">
              <a:latin typeface="Arial" pitchFamily="34" charset="0"/>
              <a:cs typeface="Arial" pitchFamily="34" charset="0"/>
            </a:rPr>
            <a:t>Zoo 515 3(2+1) Ecology of Parasites</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sz="2400" dirty="0">
            <a:latin typeface="Arial" pitchFamily="34" charset="0"/>
            <a:cs typeface="Arial" pitchFamily="34" charset="0"/>
          </a:endParaRPr>
        </a:p>
      </dgm:t>
    </dgm:pt>
    <dgm:pt modelId="{F918EB60-E2DA-4EB5-90A3-9ADFA4E05B5C}" type="parTrans" cxnId="{AD9414FC-2B43-4651-A66C-1CC9BFAF5DC3}">
      <dgm:prSet/>
      <dgm:spPr/>
      <dgm:t>
        <a:bodyPr/>
        <a:lstStyle/>
        <a:p>
          <a:endParaRPr lang="en-US"/>
        </a:p>
      </dgm:t>
    </dgm:pt>
    <dgm:pt modelId="{54815859-871B-4E60-B8D9-D373D4A7DB57}" type="sibTrans" cxnId="{AD9414FC-2B43-4651-A66C-1CC9BFAF5DC3}">
      <dgm:prSet custT="1"/>
      <dgm:spPr/>
      <dgm:t>
        <a:bodyPr/>
        <a:lstStyle/>
        <a:p>
          <a:r>
            <a:rPr lang="en-US" sz="2800" b="1" dirty="0" err="1" smtClean="0">
              <a:solidFill>
                <a:schemeClr val="tx1"/>
              </a:solidFill>
              <a:latin typeface="Arial" pitchFamily="34" charset="0"/>
              <a:cs typeface="Arial" pitchFamily="34" charset="0"/>
            </a:rPr>
            <a:t>By:Dr.Dina</a:t>
          </a:r>
          <a:r>
            <a:rPr lang="en-US" sz="3300" b="1" dirty="0" smtClean="0">
              <a:solidFill>
                <a:schemeClr val="tx1"/>
              </a:solidFill>
              <a:latin typeface="Arial" pitchFamily="34" charset="0"/>
              <a:cs typeface="Arial" pitchFamily="34" charset="0"/>
            </a:rPr>
            <a:t> </a:t>
          </a:r>
          <a:r>
            <a:rPr lang="en-US" sz="3300" b="1" dirty="0" err="1" smtClean="0">
              <a:solidFill>
                <a:schemeClr val="tx1"/>
              </a:solidFill>
              <a:latin typeface="Arial" pitchFamily="34" charset="0"/>
              <a:cs typeface="Arial" pitchFamily="34" charset="0"/>
            </a:rPr>
            <a:t>Metwally</a:t>
          </a:r>
          <a:endParaRPr lang="en-US" sz="3300" b="1" dirty="0">
            <a:solidFill>
              <a:schemeClr val="tx1"/>
            </a:solidFill>
            <a:latin typeface="Arial" pitchFamily="34" charset="0"/>
            <a:cs typeface="Arial" pitchFamily="34" charset="0"/>
          </a:endParaRPr>
        </a:p>
      </dgm:t>
    </dgm:pt>
    <dgm:pt modelId="{5A7CE45F-017D-4D46-B152-93731AC200EA}" type="pres">
      <dgm:prSet presAssocID="{2DFB5A1E-B78B-43AE-8D8D-82E88C0022D1}" presName="Name0" presStyleCnt="0">
        <dgm:presLayoutVars>
          <dgm:chMax/>
          <dgm:chPref/>
          <dgm:dir/>
          <dgm:animLvl val="lvl"/>
        </dgm:presLayoutVars>
      </dgm:prSet>
      <dgm:spPr/>
      <dgm:t>
        <a:bodyPr/>
        <a:lstStyle/>
        <a:p>
          <a:endParaRPr lang="en-US"/>
        </a:p>
      </dgm:t>
    </dgm:pt>
    <dgm:pt modelId="{9DC79F2B-D6AA-48FB-B372-CAC9C08AB456}" type="pres">
      <dgm:prSet presAssocID="{C70B7F89-6C1C-4EDE-A783-FF5AF00B35F6}" presName="composite" presStyleCnt="0"/>
      <dgm:spPr/>
      <dgm:t>
        <a:bodyPr/>
        <a:lstStyle/>
        <a:p>
          <a:endParaRPr lang="en-US"/>
        </a:p>
      </dgm:t>
    </dgm:pt>
    <dgm:pt modelId="{AF8D5797-1E0D-42A1-9460-8479979F7885}" type="pres">
      <dgm:prSet presAssocID="{C70B7F89-6C1C-4EDE-A783-FF5AF00B35F6}" presName="Parent1" presStyleLbl="node1" presStyleIdx="0" presStyleCnt="2" custScaleX="143368" custScaleY="143441" custLinFactNeighborX="-75456" custLinFactNeighborY="0">
        <dgm:presLayoutVars>
          <dgm:chMax val="1"/>
          <dgm:chPref val="1"/>
          <dgm:bulletEnabled val="1"/>
        </dgm:presLayoutVars>
      </dgm:prSet>
      <dgm:spPr/>
      <dgm:t>
        <a:bodyPr/>
        <a:lstStyle/>
        <a:p>
          <a:endParaRPr lang="en-US"/>
        </a:p>
      </dgm:t>
    </dgm:pt>
    <dgm:pt modelId="{A427766E-444F-4509-9DA5-BB753643BD4D}" type="pres">
      <dgm:prSet presAssocID="{C70B7F89-6C1C-4EDE-A783-FF5AF00B35F6}" presName="Childtext1" presStyleLbl="revTx" presStyleIdx="0" presStyleCnt="1">
        <dgm:presLayoutVars>
          <dgm:chMax val="0"/>
          <dgm:chPref val="0"/>
          <dgm:bulletEnabled val="1"/>
        </dgm:presLayoutVars>
      </dgm:prSet>
      <dgm:spPr/>
      <dgm:t>
        <a:bodyPr/>
        <a:lstStyle/>
        <a:p>
          <a:endParaRPr lang="en-US"/>
        </a:p>
      </dgm:t>
    </dgm:pt>
    <dgm:pt modelId="{90250311-7B18-4371-864C-F7ABC1C56DA6}" type="pres">
      <dgm:prSet presAssocID="{C70B7F89-6C1C-4EDE-A783-FF5AF00B35F6}" presName="BalanceSpacing" presStyleCnt="0"/>
      <dgm:spPr/>
      <dgm:t>
        <a:bodyPr/>
        <a:lstStyle/>
        <a:p>
          <a:endParaRPr lang="en-US"/>
        </a:p>
      </dgm:t>
    </dgm:pt>
    <dgm:pt modelId="{36D894FB-950A-4672-ABE3-79F501ADF6A9}" type="pres">
      <dgm:prSet presAssocID="{C70B7F89-6C1C-4EDE-A783-FF5AF00B35F6}" presName="BalanceSpacing1" presStyleCnt="0"/>
      <dgm:spPr/>
      <dgm:t>
        <a:bodyPr/>
        <a:lstStyle/>
        <a:p>
          <a:endParaRPr lang="en-US"/>
        </a:p>
      </dgm:t>
    </dgm:pt>
    <dgm:pt modelId="{17ABDB1E-F61C-4CEC-A07C-81CD3234BDAD}" type="pres">
      <dgm:prSet presAssocID="{54815859-871B-4E60-B8D9-D373D4A7DB57}" presName="Accent1Text" presStyleLbl="node1" presStyleIdx="1" presStyleCnt="2" custScaleX="144996" custScaleY="143441" custLinFactX="78126" custLinFactNeighborX="100000" custLinFactNeighborY="0"/>
      <dgm:spPr/>
      <dgm:t>
        <a:bodyPr/>
        <a:lstStyle/>
        <a:p>
          <a:endParaRPr lang="en-US"/>
        </a:p>
      </dgm:t>
    </dgm:pt>
  </dgm:ptLst>
  <dgm:cxnLst>
    <dgm:cxn modelId="{D4DFAACC-7E1F-4957-8E9F-62EC0AAF76B5}" type="presOf" srcId="{C70B7F89-6C1C-4EDE-A783-FF5AF00B35F6}" destId="{AF8D5797-1E0D-42A1-9460-8479979F7885}" srcOrd="0" destOrd="0" presId="urn:microsoft.com/office/officeart/2008/layout/AlternatingHexagons"/>
    <dgm:cxn modelId="{A1D6C979-A186-4C41-A90E-DB3C485F6A82}" type="presOf" srcId="{2DFB5A1E-B78B-43AE-8D8D-82E88C0022D1}" destId="{5A7CE45F-017D-4D46-B152-93731AC200EA}" srcOrd="0" destOrd="0" presId="urn:microsoft.com/office/officeart/2008/layout/AlternatingHexagons"/>
    <dgm:cxn modelId="{AD9414FC-2B43-4651-A66C-1CC9BFAF5DC3}" srcId="{2DFB5A1E-B78B-43AE-8D8D-82E88C0022D1}" destId="{C70B7F89-6C1C-4EDE-A783-FF5AF00B35F6}" srcOrd="0" destOrd="0" parTransId="{F918EB60-E2DA-4EB5-90A3-9ADFA4E05B5C}" sibTransId="{54815859-871B-4E60-B8D9-D373D4A7DB57}"/>
    <dgm:cxn modelId="{B1B52199-AEBB-413C-BDC4-7C7644F06CBE}" type="presOf" srcId="{54815859-871B-4E60-B8D9-D373D4A7DB57}" destId="{17ABDB1E-F61C-4CEC-A07C-81CD3234BDAD}" srcOrd="0" destOrd="0" presId="urn:microsoft.com/office/officeart/2008/layout/AlternatingHexagons"/>
    <dgm:cxn modelId="{F7194506-4A10-406B-A57F-230B3E5AA3CB}" type="presParOf" srcId="{5A7CE45F-017D-4D46-B152-93731AC200EA}" destId="{9DC79F2B-D6AA-48FB-B372-CAC9C08AB456}" srcOrd="0" destOrd="0" presId="urn:microsoft.com/office/officeart/2008/layout/AlternatingHexagons"/>
    <dgm:cxn modelId="{1B568205-A735-48DC-AC9B-A7CB523D7E27}" type="presParOf" srcId="{9DC79F2B-D6AA-48FB-B372-CAC9C08AB456}" destId="{AF8D5797-1E0D-42A1-9460-8479979F7885}" srcOrd="0" destOrd="0" presId="urn:microsoft.com/office/officeart/2008/layout/AlternatingHexagons"/>
    <dgm:cxn modelId="{ED560F57-030A-499B-BD97-680CBBBE63D1}" type="presParOf" srcId="{9DC79F2B-D6AA-48FB-B372-CAC9C08AB456}" destId="{A427766E-444F-4509-9DA5-BB753643BD4D}" srcOrd="1" destOrd="0" presId="urn:microsoft.com/office/officeart/2008/layout/AlternatingHexagons"/>
    <dgm:cxn modelId="{E3601D13-472A-4617-9A45-F39DDA00A6CA}" type="presParOf" srcId="{9DC79F2B-D6AA-48FB-B372-CAC9C08AB456}" destId="{90250311-7B18-4371-864C-F7ABC1C56DA6}" srcOrd="2" destOrd="0" presId="urn:microsoft.com/office/officeart/2008/layout/AlternatingHexagons"/>
    <dgm:cxn modelId="{53150953-EEFA-4C09-98E1-7587CEF7E5A9}" type="presParOf" srcId="{9DC79F2B-D6AA-48FB-B372-CAC9C08AB456}" destId="{36D894FB-950A-4672-ABE3-79F501ADF6A9}" srcOrd="3" destOrd="0" presId="urn:microsoft.com/office/officeart/2008/layout/AlternatingHexagons"/>
    <dgm:cxn modelId="{C6F58422-361F-4BA7-9CB3-F7993FB6B605}" type="presParOf" srcId="{9DC79F2B-D6AA-48FB-B372-CAC9C08AB456}" destId="{17ABDB1E-F61C-4CEC-A07C-81CD3234BDAD}" srcOrd="4" destOrd="0" presId="urn:microsoft.com/office/officeart/2008/layout/AlternatingHexagons"/>
  </dgm:cxnLst>
  <dgm:bg/>
  <dgm:whole/>
  <dgm:extLst>
    <a:ext uri="http://schemas.microsoft.com/office/drawing/2008/diagram">
      <dsp:dataModelExt xmlns:dsp="http://schemas.microsoft.com/office/drawing/2008/diagram" xmlns=""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8D5797-1E0D-42A1-9460-8479979F7885}">
      <dsp:nvSpPr>
        <dsp:cNvPr id="0" name=""/>
        <dsp:cNvSpPr/>
      </dsp:nvSpPr>
      <dsp:spPr>
        <a:xfrm rot="5400000">
          <a:off x="1417221" y="203765"/>
          <a:ext cx="3124198" cy="2716669"/>
        </a:xfrm>
        <a:prstGeom prst="hexagon">
          <a:avLst>
            <a:gd name="adj" fmla="val 25000"/>
            <a:gd name="vf" fmla="val 115470"/>
          </a:avLst>
        </a:prstGeom>
        <a:solidFill>
          <a:schemeClr val="accent4">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en-US" sz="2800" b="1" kern="1200" dirty="0" smtClean="0">
              <a:latin typeface="Arial" pitchFamily="34" charset="0"/>
              <a:cs typeface="Arial" pitchFamily="34" charset="0"/>
            </a:rPr>
            <a:t>Zoo 515 3(2+1) Ecology of Parasites</a:t>
          </a:r>
          <a:r>
            <a:rPr lang="en-US" sz="2400" kern="1200" dirty="0" smtClean="0">
              <a:latin typeface="Arial" pitchFamily="34" charset="0"/>
              <a:cs typeface="Arial" pitchFamily="34" charset="0"/>
            </a:rPr>
            <a:t/>
          </a:r>
          <a:br>
            <a:rPr lang="en-US" sz="2400" kern="1200" dirty="0" smtClean="0">
              <a:latin typeface="Arial" pitchFamily="34" charset="0"/>
              <a:cs typeface="Arial" pitchFamily="34" charset="0"/>
            </a:rPr>
          </a:br>
          <a:endParaRPr lang="en-US" sz="2400" kern="1200" dirty="0">
            <a:latin typeface="Arial" pitchFamily="34" charset="0"/>
            <a:cs typeface="Arial" pitchFamily="34" charset="0"/>
          </a:endParaRPr>
        </a:p>
      </dsp:txBody>
      <dsp:txXfrm rot="-5400000">
        <a:off x="2044232" y="486740"/>
        <a:ext cx="1870175" cy="2150720"/>
      </dsp:txXfrm>
    </dsp:sp>
    <dsp:sp modelId="{A427766E-444F-4509-9DA5-BB753643BD4D}">
      <dsp:nvSpPr>
        <dsp:cNvPr id="0" name=""/>
        <dsp:cNvSpPr/>
      </dsp:nvSpPr>
      <dsp:spPr>
        <a:xfrm>
          <a:off x="5414077" y="908688"/>
          <a:ext cx="2430689" cy="1306822"/>
        </a:xfrm>
        <a:prstGeom prst="rect">
          <a:avLst/>
        </a:prstGeom>
        <a:noFill/>
        <a:ln>
          <a:noFill/>
        </a:ln>
        <a:effectLst/>
      </dsp:spPr>
      <dsp:style>
        <a:lnRef idx="0">
          <a:scrgbClr r="0" g="0" b="0"/>
        </a:lnRef>
        <a:fillRef idx="0">
          <a:scrgbClr r="0" g="0" b="0"/>
        </a:fillRef>
        <a:effectRef idx="0">
          <a:scrgbClr r="0" g="0" b="0"/>
        </a:effectRef>
        <a:fontRef idx="minor"/>
      </dsp:style>
    </dsp:sp>
    <dsp:sp modelId="{17ABDB1E-F61C-4CEC-A07C-81CD3234BDAD}">
      <dsp:nvSpPr>
        <dsp:cNvPr id="0" name=""/>
        <dsp:cNvSpPr/>
      </dsp:nvSpPr>
      <dsp:spPr>
        <a:xfrm rot="5400000">
          <a:off x="4175844" y="188340"/>
          <a:ext cx="3124198" cy="2747518"/>
        </a:xfrm>
        <a:prstGeom prst="hexagon">
          <a:avLst>
            <a:gd name="adj" fmla="val 25000"/>
            <a:gd name="vf" fmla="val 115470"/>
          </a:avLst>
        </a:prstGeom>
        <a:solidFill>
          <a:schemeClr val="accent4">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r>
            <a:rPr lang="en-US" sz="2800" b="1" kern="1200" dirty="0" err="1" smtClean="0">
              <a:solidFill>
                <a:schemeClr val="tx1"/>
              </a:solidFill>
              <a:latin typeface="Arial" pitchFamily="34" charset="0"/>
              <a:cs typeface="Arial" pitchFamily="34" charset="0"/>
            </a:rPr>
            <a:t>By:Dr.Dina</a:t>
          </a:r>
          <a:r>
            <a:rPr lang="en-US" sz="3300" b="1" kern="1200" dirty="0" smtClean="0">
              <a:solidFill>
                <a:schemeClr val="tx1"/>
              </a:solidFill>
              <a:latin typeface="Arial" pitchFamily="34" charset="0"/>
              <a:cs typeface="Arial" pitchFamily="34" charset="0"/>
            </a:rPr>
            <a:t> </a:t>
          </a:r>
          <a:r>
            <a:rPr lang="en-US" sz="3300" b="1" kern="1200" dirty="0" err="1" smtClean="0">
              <a:solidFill>
                <a:schemeClr val="tx1"/>
              </a:solidFill>
              <a:latin typeface="Arial" pitchFamily="34" charset="0"/>
              <a:cs typeface="Arial" pitchFamily="34" charset="0"/>
            </a:rPr>
            <a:t>Metwally</a:t>
          </a:r>
          <a:endParaRPr lang="en-US" sz="3300" b="1" kern="1200" dirty="0">
            <a:solidFill>
              <a:schemeClr val="tx1"/>
            </a:solidFill>
            <a:latin typeface="Arial" pitchFamily="34" charset="0"/>
            <a:cs typeface="Arial" pitchFamily="34" charset="0"/>
          </a:endParaRPr>
        </a:p>
      </dsp:txBody>
      <dsp:txXfrm rot="-5400000">
        <a:off x="4794498" y="489310"/>
        <a:ext cx="1886890" cy="2145578"/>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1CBDE2-8815-454E-BF88-DAC7A1F15EC7}" type="datetimeFigureOut">
              <a:rPr lang="en-US" smtClean="0"/>
              <a:pPr/>
              <a:t>10/1/2017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050CE76-9BC3-437F-BCB5-A322EFD4BA9C}" type="slidenum">
              <a:rPr lang="en-US" smtClean="0"/>
              <a:pPr/>
              <a:t>‹#›</a:t>
            </a:fld>
            <a:endParaRPr lang="en-US"/>
          </a:p>
        </p:txBody>
      </p:sp>
    </p:spTree>
    <p:extLst>
      <p:ext uri="{BB962C8B-B14F-4D97-AF65-F5344CB8AC3E}">
        <p14:creationId xmlns:p14="http://schemas.microsoft.com/office/powerpoint/2010/main" xmlns="" val="3619745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050CE76-9BC3-437F-BCB5-A322EFD4BA9C}" type="slidenum">
              <a:rPr lang="en-US" smtClean="0"/>
              <a:pPr/>
              <a:t>14</a:t>
            </a:fld>
            <a:endParaRPr lang="en-US"/>
          </a:p>
        </p:txBody>
      </p:sp>
    </p:spTree>
    <p:extLst>
      <p:ext uri="{BB962C8B-B14F-4D97-AF65-F5344CB8AC3E}">
        <p14:creationId xmlns:p14="http://schemas.microsoft.com/office/powerpoint/2010/main" xmlns="" val="41475950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4493389-2877-459C-8BD7-39982457278B}"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3872711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7677B0-5DA9-4062-9555-EFC4800B390E}"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3436402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B6C19EA-4EA1-4D11-ADE0-691ABEB80693}"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39327232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5A0E31-0F22-449B-9E7C-9F33C593E2BB}"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1127133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C8836B-C6BF-41CA-8AAE-710D985BF9C9}" type="datetime1">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3096562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998E2D-5F8E-47D4-B4B7-A969F2CF0CC4}"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1727008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54DA7BB-FE9E-4BDB-A876-2F1CE976ECE3}" type="datetime1">
              <a:rPr lang="en-US" smtClean="0"/>
              <a:pPr/>
              <a:t>10/1/2017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1288288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6EABA9F-284C-452C-991A-8E6BDE7B493B}" type="datetime1">
              <a:rPr lang="en-US" smtClean="0"/>
              <a:pPr/>
              <a:t>10/1/2017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4132377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BDAEE6-16AD-489F-95F7-5F1E3F6B437B}" type="datetime1">
              <a:rPr lang="en-US" smtClean="0"/>
              <a:pPr/>
              <a:t>10/1/2017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2020877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76C84C-1687-49DE-9D31-E11C1AA26870}"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1348619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CE085C-6A6B-4518-B830-E6D45F7B92AC}" type="datetime1">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4204730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6A2D1ED-2097-4553-BB46-F20060D0FF65}" type="datetime1">
              <a:rPr lang="en-US" smtClean="0"/>
              <a:pPr/>
              <a:t>10/1/2017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B152A5-F2FF-4E58-B427-2D70C1F94007}" type="slidenum">
              <a:rPr lang="en-US" smtClean="0"/>
              <a:pPr/>
              <a:t>‹#›</a:t>
            </a:fld>
            <a:endParaRPr lang="en-US"/>
          </a:p>
        </p:txBody>
      </p:sp>
    </p:spTree>
    <p:extLst>
      <p:ext uri="{BB962C8B-B14F-4D97-AF65-F5344CB8AC3E}">
        <p14:creationId xmlns:p14="http://schemas.microsoft.com/office/powerpoint/2010/main" xmlns="" val="15224101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png"/><Relationship Id="rId7" Type="http://schemas.openxmlformats.org/officeDocument/2006/relationships/diagramLayout" Target="../diagrams/layout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diagramData" Target="../diagrams/data1.xml"/><Relationship Id="rId5" Type="http://schemas.openxmlformats.org/officeDocument/2006/relationships/image" Target="../media/image3.jpeg"/><Relationship Id="rId10" Type="http://schemas.microsoft.com/office/2007/relationships/diagramDrawing" Target="../diagrams/drawing1.xml"/><Relationship Id="rId4" Type="http://schemas.openxmlformats.org/officeDocument/2006/relationships/image" Target="../media/image2.jpeg"/><Relationship Id="rId9" Type="http://schemas.openxmlformats.org/officeDocument/2006/relationships/diagramColors" Target="../diagrams/colors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80109" y="152400"/>
            <a:ext cx="2459741" cy="950978"/>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152400" y="3267837"/>
            <a:ext cx="8686800" cy="3590163"/>
          </a:xfrm>
          <a:prstGeom prst="rect">
            <a:avLst/>
          </a:prstGeom>
          <a:ln>
            <a:noFill/>
          </a:ln>
          <a:effectLst>
            <a:softEdge rad="112500"/>
          </a:effectLst>
        </p:spPr>
      </p:pic>
      <p:pic>
        <p:nvPicPr>
          <p:cNvPr id="8" name="Picture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756255" y="31813"/>
            <a:ext cx="2143125" cy="2143125"/>
          </a:xfrm>
          <a:prstGeom prst="rect">
            <a:avLst/>
          </a:prstGeom>
        </p:spPr>
      </p:pic>
      <p:graphicFrame>
        <p:nvGraphicFramePr>
          <p:cNvPr id="4" name="Diagram 3"/>
          <p:cNvGraphicFramePr/>
          <p:nvPr>
            <p:extLst>
              <p:ext uri="{D42A27DB-BD31-4B8C-83A1-F6EECF244321}">
                <p14:modId xmlns:p14="http://schemas.microsoft.com/office/powerpoint/2010/main" xmlns="" val="3047871634"/>
              </p:ext>
            </p:extLst>
          </p:nvPr>
        </p:nvGraphicFramePr>
        <p:xfrm>
          <a:off x="138545" y="838200"/>
          <a:ext cx="7848600" cy="31242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1" name="Slide Number Placeholder 10"/>
          <p:cNvSpPr>
            <a:spLocks noGrp="1"/>
          </p:cNvSpPr>
          <p:nvPr>
            <p:ph type="sldNum" sz="quarter" idx="12"/>
          </p:nvPr>
        </p:nvSpPr>
        <p:spPr/>
        <p:txBody>
          <a:bodyPr/>
          <a:lstStyle/>
          <a:p>
            <a:fld id="{02B152A5-F2FF-4E58-B427-2D70C1F94007}" type="slidenum">
              <a:rPr lang="en-US" smtClean="0"/>
              <a:pPr/>
              <a:t>1</a:t>
            </a:fld>
            <a:endParaRPr lang="en-US"/>
          </a:p>
        </p:txBody>
      </p:sp>
    </p:spTree>
    <p:custDataLst>
      <p:tags r:id="rId1"/>
    </p:custDataLst>
    <p:extLst>
      <p:ext uri="{BB962C8B-B14F-4D97-AF65-F5344CB8AC3E}">
        <p14:creationId xmlns:p14="http://schemas.microsoft.com/office/powerpoint/2010/main" xmlns="" val="406457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250"/>
                                  </p:stCondLst>
                                  <p:childTnLst>
                                    <p:set>
                                      <p:cBhvr>
                                        <p:cTn id="14" dur="1" fill="hold">
                                          <p:stCondLst>
                                            <p:cond delay="9"/>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228600"/>
            <a:ext cx="8229600" cy="3429000"/>
          </a:xfrm>
          <a:solidFill>
            <a:schemeClr val="accent4">
              <a:lumMod val="20000"/>
              <a:lumOff val="80000"/>
            </a:schemeClr>
          </a:solidFill>
          <a:effectLst>
            <a:softEdge rad="127000"/>
          </a:effectLst>
        </p:spPr>
        <p:txBody>
          <a:bodyPr>
            <a:normAutofit/>
          </a:bodyPr>
          <a:lstStyle/>
          <a:p>
            <a:pPr marL="0" indent="0">
              <a:buNone/>
            </a:pPr>
            <a:r>
              <a:rPr lang="en-US" sz="2200" b="1" u="sng" dirty="0">
                <a:latin typeface="Arial" pitchFamily="34" charset="0"/>
                <a:cs typeface="Arial" pitchFamily="34" charset="0"/>
              </a:rPr>
              <a:t>Reservoir host</a:t>
            </a:r>
            <a:r>
              <a:rPr lang="en-US" sz="2200" dirty="0">
                <a:latin typeface="Arial" pitchFamily="34" charset="0"/>
                <a:cs typeface="Arial" pitchFamily="34" charset="0"/>
              </a:rPr>
              <a:t> is an alternate animal host from which the parasite can be transmitted to humans (zoonosis) or domestic animals.</a:t>
            </a:r>
          </a:p>
          <a:p>
            <a:pPr marL="0" indent="0">
              <a:buNone/>
            </a:pPr>
            <a:r>
              <a:rPr lang="en-US" sz="2200" dirty="0" smtClean="0">
                <a:latin typeface="Arial" pitchFamily="34" charset="0"/>
                <a:cs typeface="Arial" pitchFamily="34" charset="0"/>
              </a:rPr>
              <a:t> </a:t>
            </a:r>
            <a:r>
              <a:rPr lang="en-US" sz="2200" dirty="0" smtClean="0">
                <a:solidFill>
                  <a:srgbClr val="00B050"/>
                </a:solidFill>
                <a:latin typeface="Arial" pitchFamily="34" charset="0"/>
                <a:cs typeface="Arial" pitchFamily="34" charset="0"/>
              </a:rPr>
              <a:t>Reservoir </a:t>
            </a:r>
            <a:r>
              <a:rPr lang="en-US" sz="2200" dirty="0">
                <a:solidFill>
                  <a:srgbClr val="00B050"/>
                </a:solidFill>
                <a:latin typeface="Arial" pitchFamily="34" charset="0"/>
                <a:cs typeface="Arial" pitchFamily="34" charset="0"/>
              </a:rPr>
              <a:t>host contains adult parasite</a:t>
            </a:r>
          </a:p>
          <a:p>
            <a:pPr marL="0" indent="0">
              <a:buNone/>
            </a:pPr>
            <a:r>
              <a:rPr lang="en-US" sz="2200" b="1" u="sng" dirty="0" smtClean="0">
                <a:latin typeface="Arial" pitchFamily="34" charset="0"/>
                <a:cs typeface="Arial" pitchFamily="34" charset="0"/>
              </a:rPr>
              <a:t>Accidental </a:t>
            </a:r>
            <a:r>
              <a:rPr lang="en-US" sz="2200" b="1" u="sng" dirty="0">
                <a:latin typeface="Arial" pitchFamily="34" charset="0"/>
                <a:cs typeface="Arial" pitchFamily="34" charset="0"/>
              </a:rPr>
              <a:t>hosts</a:t>
            </a:r>
            <a:r>
              <a:rPr lang="en-US" sz="2200" dirty="0">
                <a:latin typeface="Arial" pitchFamily="34" charset="0"/>
                <a:cs typeface="Arial" pitchFamily="34" charset="0"/>
              </a:rPr>
              <a:t>, unsuitable for parasite development, but severe disease might follow.</a:t>
            </a: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10</a:t>
            </a:fld>
            <a:endParaRPr lang="en-US"/>
          </a:p>
        </p:txBody>
      </p:sp>
    </p:spTree>
    <p:custDataLst>
      <p:tags r:id="rId1"/>
    </p:custDataLst>
    <p:extLst>
      <p:ext uri="{BB962C8B-B14F-4D97-AF65-F5344CB8AC3E}">
        <p14:creationId xmlns:p14="http://schemas.microsoft.com/office/powerpoint/2010/main" xmlns="" val="423291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01000" cy="639762"/>
          </a:xfrm>
          <a:solidFill>
            <a:schemeClr val="accent2">
              <a:lumMod val="20000"/>
              <a:lumOff val="80000"/>
            </a:schemeClr>
          </a:solidFill>
          <a:effectLst>
            <a:softEdge rad="63500"/>
          </a:effectLst>
        </p:spPr>
        <p:txBody>
          <a:bodyPr>
            <a:normAutofit fontScale="90000"/>
          </a:bodyPr>
          <a:lstStyle/>
          <a:p>
            <a:r>
              <a:rPr lang="en-US" sz="3600" b="1" u="sng" dirty="0" smtClean="0">
                <a:solidFill>
                  <a:srgbClr val="7030A0"/>
                </a:solidFill>
                <a:latin typeface="Arial" pitchFamily="34" charset="0"/>
                <a:cs typeface="Arial" pitchFamily="34" charset="0"/>
              </a:rPr>
              <a:t/>
            </a:r>
            <a:br>
              <a:rPr lang="en-US" sz="3600" b="1" u="sng" dirty="0" smtClean="0">
                <a:solidFill>
                  <a:srgbClr val="7030A0"/>
                </a:solidFill>
                <a:latin typeface="Arial" pitchFamily="34" charset="0"/>
                <a:cs typeface="Arial" pitchFamily="34" charset="0"/>
              </a:rPr>
            </a:br>
            <a:r>
              <a:rPr lang="en-US" sz="3600" b="1" u="sng" dirty="0" smtClean="0">
                <a:solidFill>
                  <a:srgbClr val="7030A0"/>
                </a:solidFill>
                <a:latin typeface="Arial" pitchFamily="34" charset="0"/>
                <a:cs typeface="Arial" pitchFamily="34" charset="0"/>
              </a:rPr>
              <a:t>Mechanisms </a:t>
            </a:r>
            <a:r>
              <a:rPr lang="en-US" sz="3600" b="1" u="sng" dirty="0">
                <a:solidFill>
                  <a:srgbClr val="7030A0"/>
                </a:solidFill>
                <a:latin typeface="Arial" pitchFamily="34" charset="0"/>
                <a:cs typeface="Arial" pitchFamily="34" charset="0"/>
              </a:rPr>
              <a:t>of infection                                                </a:t>
            </a:r>
            <a:r>
              <a:rPr lang="en-US" dirty="0">
                <a:solidFill>
                  <a:srgbClr val="7030A0"/>
                </a:solidFill>
              </a:rPr>
              <a:t/>
            </a:r>
            <a:br>
              <a:rPr lang="en-US" dirty="0">
                <a:solidFill>
                  <a:srgbClr val="7030A0"/>
                </a:solidFill>
              </a:rPr>
            </a:br>
            <a:endParaRPr lang="en-US" dirty="0">
              <a:solidFill>
                <a:srgbClr val="7030A0"/>
              </a:solidFill>
            </a:endParaRPr>
          </a:p>
        </p:txBody>
      </p:sp>
      <p:sp>
        <p:nvSpPr>
          <p:cNvPr id="3" name="Content Placeholder 2"/>
          <p:cNvSpPr>
            <a:spLocks noGrp="1"/>
          </p:cNvSpPr>
          <p:nvPr>
            <p:ph idx="1"/>
          </p:nvPr>
        </p:nvSpPr>
        <p:spPr>
          <a:xfrm>
            <a:off x="457200" y="1143001"/>
            <a:ext cx="8229600" cy="3733799"/>
          </a:xfrm>
          <a:solidFill>
            <a:schemeClr val="accent4">
              <a:lumMod val="20000"/>
              <a:lumOff val="80000"/>
            </a:schemeClr>
          </a:solidFill>
          <a:effectLst>
            <a:softEdge rad="127000"/>
          </a:effectLst>
        </p:spPr>
        <p:txBody>
          <a:bodyPr>
            <a:noAutofit/>
          </a:bodyPr>
          <a:lstStyle/>
          <a:p>
            <a:r>
              <a:rPr lang="en-US" sz="2200" dirty="0">
                <a:latin typeface="Arial" pitchFamily="34" charset="0"/>
                <a:cs typeface="Arial" pitchFamily="34" charset="0"/>
              </a:rPr>
              <a:t>A parasitic infection may occur by various routes, depending on the nature of both parasite and host.</a:t>
            </a:r>
          </a:p>
          <a:p>
            <a:r>
              <a:rPr lang="en-US" sz="2200" b="1" u="sng" dirty="0">
                <a:solidFill>
                  <a:srgbClr val="CC0099"/>
                </a:solidFill>
                <a:latin typeface="Arial" pitchFamily="34" charset="0"/>
                <a:cs typeface="Arial" pitchFamily="34" charset="0"/>
              </a:rPr>
              <a:t>Infection by passive entry:   </a:t>
            </a:r>
            <a:r>
              <a:rPr lang="en-US" sz="2200" b="1" u="sng" dirty="0" err="1">
                <a:solidFill>
                  <a:srgbClr val="CC0099"/>
                </a:solidFill>
                <a:latin typeface="Arial" pitchFamily="34" charset="0"/>
                <a:cs typeface="Arial" pitchFamily="34" charset="0"/>
              </a:rPr>
              <a:t>ie</a:t>
            </a:r>
            <a:r>
              <a:rPr lang="en-US" sz="2200" b="1" u="sng" dirty="0">
                <a:solidFill>
                  <a:srgbClr val="CC0099"/>
                </a:solidFill>
                <a:latin typeface="Arial" pitchFamily="34" charset="0"/>
                <a:cs typeface="Arial" pitchFamily="34" charset="0"/>
              </a:rPr>
              <a:t>   </a:t>
            </a:r>
            <a:r>
              <a:rPr lang="en-US" sz="2200" u="sng" dirty="0">
                <a:solidFill>
                  <a:srgbClr val="CC0099"/>
                </a:solidFill>
                <a:latin typeface="Arial" pitchFamily="34" charset="0"/>
                <a:cs typeface="Arial" pitchFamily="34" charset="0"/>
              </a:rPr>
              <a:t>without efforts</a:t>
            </a:r>
          </a:p>
          <a:p>
            <a:pPr marL="0" indent="0">
              <a:buNone/>
            </a:pPr>
            <a:r>
              <a:rPr lang="en-US" sz="2200" dirty="0" smtClean="0">
                <a:latin typeface="Arial" pitchFamily="34" charset="0"/>
                <a:cs typeface="Arial" pitchFamily="34" charset="0"/>
              </a:rPr>
              <a:t>1-By </a:t>
            </a:r>
            <a:r>
              <a:rPr lang="en-US" sz="2200" dirty="0">
                <a:latin typeface="Arial" pitchFamily="34" charset="0"/>
                <a:cs typeface="Arial" pitchFamily="34" charset="0"/>
              </a:rPr>
              <a:t>feeding and drinking. Cysts and eggs can be transported by water or by insects such as the housefly. Examples are:</a:t>
            </a:r>
          </a:p>
          <a:p>
            <a:pPr marL="0" indent="0">
              <a:buNone/>
            </a:pPr>
            <a:r>
              <a:rPr lang="en-US" sz="2200" dirty="0" smtClean="0">
                <a:latin typeface="Arial" pitchFamily="34" charset="0"/>
                <a:cs typeface="Arial" pitchFamily="34" charset="0"/>
                <a:sym typeface="Symbol"/>
              </a:rPr>
              <a:t></a:t>
            </a:r>
            <a:r>
              <a:rPr lang="en-US" sz="2200" b="1" dirty="0" smtClean="0">
                <a:latin typeface="Arial" pitchFamily="34" charset="0"/>
                <a:cs typeface="Arial" pitchFamily="34" charset="0"/>
              </a:rPr>
              <a:t>Giardia</a:t>
            </a:r>
            <a:r>
              <a:rPr lang="en-US" sz="2200" dirty="0">
                <a:latin typeface="Arial" pitchFamily="34" charset="0"/>
                <a:cs typeface="Arial" pitchFamily="34" charset="0"/>
              </a:rPr>
              <a:t>, an intestinal parasite of beavers may contaminate fresh water lakes and rivers in the US. The drinking of this water may lead to intestinal infections in humans.</a:t>
            </a:r>
          </a:p>
          <a:p>
            <a:pPr marL="0" indent="0">
              <a:buNone/>
            </a:pPr>
            <a:r>
              <a:rPr lang="en-US" sz="2200" b="1" i="1" dirty="0" err="1">
                <a:latin typeface="Arial" pitchFamily="34" charset="0"/>
                <a:cs typeface="Arial" pitchFamily="34" charset="0"/>
              </a:rPr>
              <a:t>Giaerdia</a:t>
            </a:r>
            <a:r>
              <a:rPr lang="en-US" sz="2200" dirty="0">
                <a:latin typeface="Arial" pitchFamily="34" charset="0"/>
                <a:cs typeface="Arial" pitchFamily="34" charset="0"/>
              </a:rPr>
              <a:t> is widespread amongst the San Francisco gay community.</a:t>
            </a:r>
          </a:p>
          <a:p>
            <a:endParaRPr lang="en-US" sz="2200" dirty="0">
              <a:latin typeface="Arial" pitchFamily="34" charset="0"/>
              <a:cs typeface="Arial"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057400" y="4571999"/>
            <a:ext cx="2133600" cy="1686103"/>
          </a:xfrm>
          <a:prstGeom prst="rect">
            <a:avLst/>
          </a:prstGeom>
        </p:spPr>
      </p:pic>
      <p:sp>
        <p:nvSpPr>
          <p:cNvPr id="6" name="Slide Number Placeholder 5"/>
          <p:cNvSpPr>
            <a:spLocks noGrp="1"/>
          </p:cNvSpPr>
          <p:nvPr>
            <p:ph type="sldNum" sz="quarter" idx="12"/>
          </p:nvPr>
        </p:nvSpPr>
        <p:spPr/>
        <p:txBody>
          <a:bodyPr/>
          <a:lstStyle/>
          <a:p>
            <a:fld id="{02B152A5-F2FF-4E58-B427-2D70C1F94007}" type="slidenum">
              <a:rPr lang="en-US" smtClean="0"/>
              <a:pPr/>
              <a:t>11</a:t>
            </a:fld>
            <a:endParaRPr lang="en-US"/>
          </a:p>
        </p:txBody>
      </p:sp>
    </p:spTree>
    <p:custDataLst>
      <p:tags r:id="rId1"/>
    </p:custDataLst>
    <p:extLst>
      <p:ext uri="{BB962C8B-B14F-4D97-AF65-F5344CB8AC3E}">
        <p14:creationId xmlns:p14="http://schemas.microsoft.com/office/powerpoint/2010/main" xmlns="" val="13406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1000"/>
                                        <p:tgtEl>
                                          <p:spTgt spid="3">
                                            <p:bg/>
                                          </p:spTgt>
                                        </p:tgtEl>
                                      </p:cBhvr>
                                    </p:animEffect>
                                    <p:anim calcmode="lin" valueType="num">
                                      <p:cBhvr>
                                        <p:cTn id="13" dur="1000" fill="hold"/>
                                        <p:tgtEl>
                                          <p:spTgt spid="3">
                                            <p:bg/>
                                          </p:spTgt>
                                        </p:tgtEl>
                                        <p:attrNameLst>
                                          <p:attrName>ppt_x</p:attrName>
                                        </p:attrNameLst>
                                      </p:cBhvr>
                                      <p:tavLst>
                                        <p:tav tm="0">
                                          <p:val>
                                            <p:strVal val="#ppt_x"/>
                                          </p:val>
                                        </p:tav>
                                        <p:tav tm="100000">
                                          <p:val>
                                            <p:strVal val="#ppt_x"/>
                                          </p:val>
                                        </p:tav>
                                      </p:tavLst>
                                    </p:anim>
                                    <p:anim calcmode="lin" valueType="num">
                                      <p:cBhvr>
                                        <p:cTn id="14"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1000"/>
                                        <p:tgtEl>
                                          <p:spTgt spid="3">
                                            <p:txEl>
                                              <p:pRg st="3" end="3"/>
                                            </p:txEl>
                                          </p:spTgt>
                                        </p:tgtEl>
                                      </p:cBhvr>
                                    </p:animEffect>
                                    <p:anim calcmode="lin" valueType="num">
                                      <p:cBhvr>
                                        <p:cTn id="4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nodeType="click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1000"/>
                                        <p:tgtEl>
                                          <p:spTgt spid="4"/>
                                        </p:tgtEl>
                                      </p:cBhvr>
                                    </p:animEffect>
                                    <p:anim calcmode="lin" valueType="num">
                                      <p:cBhvr>
                                        <p:cTn id="55" dur="1000" fill="hold"/>
                                        <p:tgtEl>
                                          <p:spTgt spid="4"/>
                                        </p:tgtEl>
                                        <p:attrNameLst>
                                          <p:attrName>ppt_x</p:attrName>
                                        </p:attrNameLst>
                                      </p:cBhvr>
                                      <p:tavLst>
                                        <p:tav tm="0">
                                          <p:val>
                                            <p:strVal val="#ppt_x"/>
                                          </p:val>
                                        </p:tav>
                                        <p:tav tm="100000">
                                          <p:val>
                                            <p:strVal val="#ppt_x"/>
                                          </p:val>
                                        </p:tav>
                                      </p:tavLst>
                                    </p:anim>
                                    <p:anim calcmode="lin" valueType="num">
                                      <p:cBhvr>
                                        <p:cTn id="5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09600"/>
            <a:ext cx="8229600" cy="4525963"/>
          </a:xfrm>
          <a:solidFill>
            <a:schemeClr val="accent4">
              <a:lumMod val="20000"/>
              <a:lumOff val="80000"/>
            </a:schemeClr>
          </a:solidFill>
          <a:effectLst>
            <a:softEdge rad="127000"/>
          </a:effectLst>
        </p:spPr>
        <p:txBody>
          <a:bodyPr>
            <a:noAutofit/>
          </a:bodyPr>
          <a:lstStyle/>
          <a:p>
            <a:pPr marL="0" indent="0">
              <a:buNone/>
            </a:pPr>
            <a:r>
              <a:rPr lang="en-US" sz="2200" dirty="0" smtClean="0">
                <a:latin typeface="Arial" pitchFamily="34" charset="0"/>
                <a:cs typeface="Arial" pitchFamily="34" charset="0"/>
                <a:sym typeface="Symbol"/>
              </a:rPr>
              <a:t></a:t>
            </a:r>
            <a:r>
              <a:rPr lang="en-US" sz="2200" b="1" dirty="0" err="1" smtClean="0">
                <a:latin typeface="Arial" pitchFamily="34" charset="0"/>
                <a:cs typeface="Arial" pitchFamily="34" charset="0"/>
              </a:rPr>
              <a:t>Entamoeba</a:t>
            </a:r>
            <a:r>
              <a:rPr lang="en-US" sz="2200" dirty="0">
                <a:latin typeface="Arial" pitchFamily="34" charset="0"/>
                <a:cs typeface="Arial" pitchFamily="34" charset="0"/>
              </a:rPr>
              <a:t>, an intestinal parasite of human is transmitted in the form of cysts by the house fly.</a:t>
            </a:r>
          </a:p>
          <a:p>
            <a:pPr marL="0" indent="0">
              <a:buNone/>
            </a:pPr>
            <a:r>
              <a:rPr lang="en-US" sz="2200" dirty="0" smtClean="0">
                <a:latin typeface="Arial" pitchFamily="34" charset="0"/>
                <a:cs typeface="Arial" pitchFamily="34" charset="0"/>
                <a:sym typeface="Symbol"/>
              </a:rPr>
              <a:t></a:t>
            </a:r>
            <a:r>
              <a:rPr lang="en-US" sz="2200" b="1" dirty="0" err="1" smtClean="0">
                <a:latin typeface="Arial" pitchFamily="34" charset="0"/>
                <a:cs typeface="Arial" pitchFamily="34" charset="0"/>
              </a:rPr>
              <a:t>Naegleria</a:t>
            </a:r>
            <a:r>
              <a:rPr lang="en-US" sz="2200" dirty="0">
                <a:latin typeface="Arial" pitchFamily="34" charset="0"/>
                <a:cs typeface="Arial" pitchFamily="34" charset="0"/>
              </a:rPr>
              <a:t>, present in surface water may enter via the nose during swimming.</a:t>
            </a:r>
          </a:p>
          <a:p>
            <a:pPr marL="0" indent="0">
              <a:buNone/>
            </a:pPr>
            <a:r>
              <a:rPr lang="en-US" sz="2200" dirty="0" smtClean="0">
                <a:latin typeface="Arial" pitchFamily="34" charset="0"/>
                <a:cs typeface="Arial" pitchFamily="34" charset="0"/>
                <a:sym typeface="Symbol"/>
              </a:rPr>
              <a:t></a:t>
            </a:r>
            <a:r>
              <a:rPr lang="en-US" sz="2200" b="1" dirty="0" err="1" smtClean="0">
                <a:latin typeface="Arial" pitchFamily="34" charset="0"/>
                <a:cs typeface="Arial" pitchFamily="34" charset="0"/>
              </a:rPr>
              <a:t>Acanthamoeba</a:t>
            </a:r>
            <a:r>
              <a:rPr lang="en-US" sz="2200" b="1" dirty="0">
                <a:latin typeface="Arial" pitchFamily="34" charset="0"/>
                <a:cs typeface="Arial" pitchFamily="34" charset="0"/>
              </a:rPr>
              <a:t>,</a:t>
            </a:r>
            <a:r>
              <a:rPr lang="en-US" sz="2200" dirty="0">
                <a:latin typeface="Arial" pitchFamily="34" charset="0"/>
                <a:cs typeface="Arial" pitchFamily="34" charset="0"/>
              </a:rPr>
              <a:t> a facultative parasite may contaminate soft contact lenses and cause eye infections.</a:t>
            </a:r>
          </a:p>
          <a:p>
            <a:pPr marL="0" indent="0">
              <a:buNone/>
            </a:pPr>
            <a:r>
              <a:rPr lang="en-US" sz="2200" dirty="0" smtClean="0">
                <a:latin typeface="Arial" pitchFamily="34" charset="0"/>
                <a:cs typeface="Arial" pitchFamily="34" charset="0"/>
                <a:sym typeface="Symbol"/>
              </a:rPr>
              <a:t></a:t>
            </a:r>
            <a:r>
              <a:rPr lang="en-US" sz="2200" b="1" i="1" dirty="0" err="1" smtClean="0">
                <a:latin typeface="Arial" pitchFamily="34" charset="0"/>
                <a:cs typeface="Arial" pitchFamily="34" charset="0"/>
              </a:rPr>
              <a:t>Trichomonas</a:t>
            </a:r>
            <a:r>
              <a:rPr lang="en-US" sz="2200" dirty="0">
                <a:latin typeface="Arial" pitchFamily="34" charset="0"/>
                <a:cs typeface="Arial" pitchFamily="34" charset="0"/>
              </a:rPr>
              <a:t>, is </a:t>
            </a:r>
            <a:r>
              <a:rPr lang="en-US" sz="2200" dirty="0" err="1">
                <a:latin typeface="Arial" pitchFamily="34" charset="0"/>
                <a:cs typeface="Arial" pitchFamily="34" charset="0"/>
              </a:rPr>
              <a:t>transdmitted</a:t>
            </a:r>
            <a:r>
              <a:rPr lang="en-US" sz="2200" dirty="0">
                <a:latin typeface="Arial" pitchFamily="34" charset="0"/>
                <a:cs typeface="Arial" pitchFamily="34" charset="0"/>
              </a:rPr>
              <a:t> via sexual intercourse and is the causative agents of the most common sexually transmitted disease amongst humans.</a:t>
            </a:r>
          </a:p>
          <a:p>
            <a:pPr marL="0" indent="0">
              <a:buNone/>
            </a:pPr>
            <a:endParaRPr lang="en-US" sz="2200" dirty="0" smtClean="0">
              <a:latin typeface="Arial" pitchFamily="34" charset="0"/>
              <a:cs typeface="Arial" pitchFamily="34" charset="0"/>
              <a:sym typeface="Symbol"/>
            </a:endParaRPr>
          </a:p>
          <a:p>
            <a:pPr marL="0" indent="0">
              <a:buNone/>
            </a:pPr>
            <a:endParaRPr lang="en-US" sz="2200" dirty="0">
              <a:latin typeface="Arial" pitchFamily="34" charset="0"/>
              <a:cs typeface="Arial" pitchFamily="34" charset="0"/>
              <a:sym typeface="Symbol"/>
            </a:endParaRPr>
          </a:p>
          <a:p>
            <a:pPr marL="0" indent="0">
              <a:buNone/>
            </a:pPr>
            <a:endParaRPr lang="en-US" sz="2200" dirty="0" smtClean="0">
              <a:latin typeface="Arial" pitchFamily="34" charset="0"/>
              <a:cs typeface="Arial" pitchFamily="34" charset="0"/>
              <a:sym typeface="Symbol"/>
            </a:endParaRPr>
          </a:p>
          <a:p>
            <a:pPr marL="0" indent="0">
              <a:buNone/>
            </a:pPr>
            <a:r>
              <a:rPr lang="en-US" sz="2200" dirty="0" smtClean="0">
                <a:latin typeface="Arial" pitchFamily="34" charset="0"/>
                <a:cs typeface="Arial" pitchFamily="34" charset="0"/>
                <a:sym typeface="Symbol"/>
              </a:rPr>
              <a:t></a:t>
            </a:r>
            <a:r>
              <a:rPr lang="en-US" sz="2200" b="1" i="1" dirty="0" err="1" smtClean="0">
                <a:latin typeface="Arial" pitchFamily="34" charset="0"/>
                <a:cs typeface="Arial" pitchFamily="34" charset="0"/>
              </a:rPr>
              <a:t>Trypanosoma</a:t>
            </a:r>
            <a:r>
              <a:rPr lang="en-US" sz="2200" b="1" i="1" dirty="0" smtClean="0">
                <a:latin typeface="Arial" pitchFamily="34" charset="0"/>
                <a:cs typeface="Arial" pitchFamily="34" charset="0"/>
              </a:rPr>
              <a:t> </a:t>
            </a:r>
            <a:r>
              <a:rPr lang="en-US" sz="2200" b="1" i="1" dirty="0" err="1">
                <a:latin typeface="Arial" pitchFamily="34" charset="0"/>
                <a:cs typeface="Arial" pitchFamily="34" charset="0"/>
              </a:rPr>
              <a:t>equinum</a:t>
            </a:r>
            <a:r>
              <a:rPr lang="en-US" sz="2200" dirty="0">
                <a:latin typeface="Arial" pitchFamily="34" charset="0"/>
                <a:cs typeface="Arial" pitchFamily="34" charset="0"/>
              </a:rPr>
              <a:t> is a parasite of equines (horses) and is transmitted via sexual intercourse</a:t>
            </a:r>
            <a:r>
              <a:rPr lang="en-US" sz="2200" dirty="0" smtClean="0">
                <a:latin typeface="Arial" pitchFamily="34" charset="0"/>
                <a:cs typeface="Arial" pitchFamily="34" charset="0"/>
              </a:rPr>
              <a:t>.</a:t>
            </a:r>
          </a:p>
          <a:p>
            <a:endParaRPr lang="en-US" sz="2200" dirty="0">
              <a:latin typeface="Arial" pitchFamily="34" charset="0"/>
              <a:cs typeface="Arial" pitchFamily="34" charset="0"/>
            </a:endParaRPr>
          </a:p>
          <a:p>
            <a:endParaRPr lang="en-US" sz="2200" dirty="0">
              <a:latin typeface="Arial" pitchFamily="34" charset="0"/>
              <a:cs typeface="Arial" pitchFamily="34" charset="0"/>
            </a:endParaRPr>
          </a:p>
        </p:txBody>
      </p:sp>
      <p:pic>
        <p:nvPicPr>
          <p:cNvPr id="4" name="Picture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83873" y="3602398"/>
            <a:ext cx="1371601" cy="1275050"/>
          </a:xfrm>
          <a:prstGeom prst="rect">
            <a:avLst/>
          </a:prstGeom>
        </p:spPr>
      </p:pic>
      <p:sp>
        <p:nvSpPr>
          <p:cNvPr id="7" name="Slide Number Placeholder 6"/>
          <p:cNvSpPr>
            <a:spLocks noGrp="1"/>
          </p:cNvSpPr>
          <p:nvPr>
            <p:ph type="sldNum" sz="quarter" idx="12"/>
          </p:nvPr>
        </p:nvSpPr>
        <p:spPr/>
        <p:txBody>
          <a:bodyPr/>
          <a:lstStyle/>
          <a:p>
            <a:fld id="{02B152A5-F2FF-4E58-B427-2D70C1F94007}" type="slidenum">
              <a:rPr lang="en-US" smtClean="0"/>
              <a:pPr/>
              <a:t>12</a:t>
            </a:fld>
            <a:endParaRPr lang="en-US"/>
          </a:p>
        </p:txBody>
      </p:sp>
    </p:spTree>
    <p:custDataLst>
      <p:tags r:id="rId1"/>
    </p:custDataLst>
    <p:extLst>
      <p:ext uri="{BB962C8B-B14F-4D97-AF65-F5344CB8AC3E}">
        <p14:creationId xmlns:p14="http://schemas.microsoft.com/office/powerpoint/2010/main" xmlns="" val="157642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anim calcmode="lin" valueType="num">
                                      <p:cBhvr>
                                        <p:cTn id="43"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762000"/>
            <a:ext cx="8229600" cy="4525963"/>
          </a:xfrm>
        </p:spPr>
        <p:txBody>
          <a:bodyPr>
            <a:normAutofit/>
          </a:bodyPr>
          <a:lstStyle/>
          <a:p>
            <a:r>
              <a:rPr lang="en-US" sz="2200" b="1" u="sng" dirty="0" smtClean="0">
                <a:solidFill>
                  <a:srgbClr val="CC0099"/>
                </a:solidFill>
                <a:latin typeface="Arial" pitchFamily="34" charset="0"/>
                <a:cs typeface="Arial" pitchFamily="34" charset="0"/>
              </a:rPr>
              <a:t>Infection by active entry   </a:t>
            </a:r>
            <a:r>
              <a:rPr lang="en-US" sz="2200" b="1" u="sng" dirty="0" err="1" smtClean="0">
                <a:solidFill>
                  <a:srgbClr val="CC0099"/>
                </a:solidFill>
                <a:latin typeface="Arial" pitchFamily="34" charset="0"/>
                <a:cs typeface="Arial" pitchFamily="34" charset="0"/>
              </a:rPr>
              <a:t>ie</a:t>
            </a:r>
            <a:r>
              <a:rPr lang="en-US" sz="2200" b="1" u="sng" dirty="0" smtClean="0">
                <a:solidFill>
                  <a:srgbClr val="CC0099"/>
                </a:solidFill>
                <a:latin typeface="Arial" pitchFamily="34" charset="0"/>
                <a:cs typeface="Arial" pitchFamily="34" charset="0"/>
              </a:rPr>
              <a:t>  </a:t>
            </a:r>
            <a:r>
              <a:rPr lang="en-US" sz="2200" u="sng" dirty="0" smtClean="0">
                <a:solidFill>
                  <a:srgbClr val="CC0099"/>
                </a:solidFill>
                <a:latin typeface="Arial" pitchFamily="34" charset="0"/>
                <a:cs typeface="Arial" pitchFamily="34" charset="0"/>
              </a:rPr>
              <a:t>with efforts</a:t>
            </a:r>
          </a:p>
          <a:p>
            <a:pPr marL="0" indent="0">
              <a:buNone/>
            </a:pPr>
            <a:r>
              <a:rPr lang="en-US" sz="2200" b="1" dirty="0" smtClean="0">
                <a:latin typeface="Arial" pitchFamily="34" charset="0"/>
                <a:cs typeface="Arial" pitchFamily="34" charset="0"/>
              </a:rPr>
              <a:t>A</a:t>
            </a:r>
            <a:r>
              <a:rPr lang="en-US" sz="2200" b="1" dirty="0">
                <a:latin typeface="Arial" pitchFamily="34" charset="0"/>
                <a:cs typeface="Arial" pitchFamily="34" charset="0"/>
                <a:sym typeface="Symbol"/>
              </a:rPr>
              <a:t>-</a:t>
            </a:r>
            <a:r>
              <a:rPr lang="en-US" sz="2200" b="1" u="sng" dirty="0" smtClean="0">
                <a:latin typeface="Arial" pitchFamily="34" charset="0"/>
                <a:cs typeface="Arial" pitchFamily="34" charset="0"/>
              </a:rPr>
              <a:t>By </a:t>
            </a:r>
            <a:r>
              <a:rPr lang="en-US" sz="2200" b="1" u="sng" dirty="0">
                <a:latin typeface="Arial" pitchFamily="34" charset="0"/>
                <a:cs typeface="Arial" pitchFamily="34" charset="0"/>
              </a:rPr>
              <a:t>biting (</a:t>
            </a:r>
            <a:r>
              <a:rPr lang="en-US" sz="2200" b="1" u="sng" dirty="0" err="1">
                <a:latin typeface="Arial" pitchFamily="34" charset="0"/>
                <a:cs typeface="Arial" pitchFamily="34" charset="0"/>
              </a:rPr>
              <a:t>haematophagous</a:t>
            </a:r>
            <a:r>
              <a:rPr lang="en-US" sz="2200" b="1" u="sng" dirty="0">
                <a:latin typeface="Arial" pitchFamily="34" charset="0"/>
                <a:cs typeface="Arial" pitchFamily="34" charset="0"/>
              </a:rPr>
              <a:t>) insects</a:t>
            </a:r>
            <a:r>
              <a:rPr lang="en-US" sz="2200" dirty="0">
                <a:latin typeface="Arial" pitchFamily="34" charset="0"/>
                <a:cs typeface="Arial" pitchFamily="34" charset="0"/>
              </a:rPr>
              <a:t> that serve as the active vectors in the transmission of disease:</a:t>
            </a:r>
          </a:p>
          <a:p>
            <a:pPr marL="0" indent="0">
              <a:buNone/>
            </a:pPr>
            <a:r>
              <a:rPr lang="en-US" sz="2200" b="1" dirty="0" smtClean="0">
                <a:latin typeface="Arial" pitchFamily="34" charset="0"/>
                <a:cs typeface="Arial" pitchFamily="34" charset="0"/>
              </a:rPr>
              <a:t>- </a:t>
            </a:r>
            <a:r>
              <a:rPr lang="en-US" sz="2200" b="1" dirty="0">
                <a:latin typeface="Arial" pitchFamily="34" charset="0"/>
                <a:cs typeface="Arial" pitchFamily="34" charset="0"/>
              </a:rPr>
              <a:t>Mosquitoes</a:t>
            </a:r>
            <a:r>
              <a:rPr lang="en-US" sz="2200" dirty="0">
                <a:latin typeface="Arial" pitchFamily="34" charset="0"/>
                <a:cs typeface="Arial" pitchFamily="34" charset="0"/>
              </a:rPr>
              <a:t> transmit malaria and </a:t>
            </a:r>
            <a:r>
              <a:rPr lang="en-US" sz="2200" dirty="0" err="1">
                <a:latin typeface="Arial" pitchFamily="34" charset="0"/>
                <a:cs typeface="Arial" pitchFamily="34" charset="0"/>
              </a:rPr>
              <a:t>filariasis</a:t>
            </a:r>
            <a:endParaRPr lang="en-US" sz="2200" dirty="0">
              <a:latin typeface="Arial" pitchFamily="34" charset="0"/>
              <a:cs typeface="Arial" pitchFamily="34" charset="0"/>
            </a:endParaRPr>
          </a:p>
          <a:p>
            <a:pPr marL="0" indent="0">
              <a:buNone/>
            </a:pPr>
            <a:r>
              <a:rPr lang="en-US" sz="2200" b="1" dirty="0" smtClean="0">
                <a:latin typeface="Arial" pitchFamily="34" charset="0"/>
                <a:cs typeface="Arial" pitchFamily="34" charset="0"/>
              </a:rPr>
              <a:t>- </a:t>
            </a:r>
            <a:r>
              <a:rPr lang="en-US" sz="2200" b="1" dirty="0">
                <a:latin typeface="Arial" pitchFamily="34" charset="0"/>
                <a:cs typeface="Arial" pitchFamily="34" charset="0"/>
              </a:rPr>
              <a:t>Black flies</a:t>
            </a:r>
            <a:r>
              <a:rPr lang="en-US" sz="2200" dirty="0">
                <a:latin typeface="Arial" pitchFamily="34" charset="0"/>
                <a:cs typeface="Arial" pitchFamily="34" charset="0"/>
              </a:rPr>
              <a:t> transmit </a:t>
            </a:r>
            <a:r>
              <a:rPr lang="en-US" sz="2200" dirty="0" err="1">
                <a:latin typeface="Arial" pitchFamily="34" charset="0"/>
                <a:cs typeface="Arial" pitchFamily="34" charset="0"/>
              </a:rPr>
              <a:t>onchocerciasis</a:t>
            </a:r>
            <a:r>
              <a:rPr lang="en-US" sz="2200" dirty="0">
                <a:latin typeface="Arial" pitchFamily="34" charset="0"/>
                <a:cs typeface="Arial" pitchFamily="34" charset="0"/>
              </a:rPr>
              <a:t> or river blindness</a:t>
            </a:r>
          </a:p>
          <a:p>
            <a:pPr marL="0" indent="0">
              <a:buNone/>
            </a:pPr>
            <a:r>
              <a:rPr lang="en-US" sz="2200" b="1" dirty="0" smtClean="0">
                <a:latin typeface="Arial" pitchFamily="34" charset="0"/>
                <a:cs typeface="Arial" pitchFamily="34" charset="0"/>
              </a:rPr>
              <a:t>- </a:t>
            </a:r>
            <a:r>
              <a:rPr lang="en-US" sz="2200" b="1" dirty="0">
                <a:latin typeface="Arial" pitchFamily="34" charset="0"/>
                <a:cs typeface="Arial" pitchFamily="34" charset="0"/>
              </a:rPr>
              <a:t>Tsetse flies</a:t>
            </a:r>
            <a:r>
              <a:rPr lang="en-US" sz="2200" dirty="0">
                <a:latin typeface="Arial" pitchFamily="34" charset="0"/>
                <a:cs typeface="Arial" pitchFamily="34" charset="0"/>
              </a:rPr>
              <a:t> transmit sleeping sickness in Africa</a:t>
            </a:r>
          </a:p>
          <a:p>
            <a:pPr marL="0" indent="0">
              <a:buNone/>
            </a:pP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Sandlfies</a:t>
            </a:r>
            <a:r>
              <a:rPr lang="en-US" sz="2200" dirty="0" smtClean="0">
                <a:latin typeface="Arial" pitchFamily="34" charset="0"/>
                <a:cs typeface="Arial" pitchFamily="34" charset="0"/>
              </a:rPr>
              <a:t> </a:t>
            </a:r>
            <a:r>
              <a:rPr lang="en-US" sz="2200" dirty="0">
                <a:latin typeface="Arial" pitchFamily="34" charset="0"/>
                <a:cs typeface="Arial" pitchFamily="34" charset="0"/>
              </a:rPr>
              <a:t>transmit </a:t>
            </a:r>
            <a:r>
              <a:rPr lang="en-US" sz="2200" dirty="0" err="1">
                <a:latin typeface="Arial" pitchFamily="34" charset="0"/>
                <a:cs typeface="Arial" pitchFamily="34" charset="0"/>
              </a:rPr>
              <a:t>leishmaniasis</a:t>
            </a:r>
            <a:endParaRPr lang="en-US" sz="2200" dirty="0">
              <a:latin typeface="Arial" pitchFamily="34" charset="0"/>
              <a:cs typeface="Arial" pitchFamily="34" charset="0"/>
            </a:endParaRPr>
          </a:p>
          <a:p>
            <a:pPr marL="0" indent="0">
              <a:buNone/>
            </a:pPr>
            <a:endParaRPr lang="en-US" sz="2200" dirty="0">
              <a:latin typeface="Arial" pitchFamily="34" charset="0"/>
              <a:cs typeface="Arial" pitchFamily="34" charset="0"/>
            </a:endParaRPr>
          </a:p>
          <a:p>
            <a:pPr marL="0" indent="0">
              <a:buNone/>
            </a:pPr>
            <a:r>
              <a:rPr lang="en-US" sz="2200" b="1" dirty="0" smtClean="0">
                <a:latin typeface="Arial" pitchFamily="34" charset="0"/>
                <a:cs typeface="Arial" pitchFamily="34" charset="0"/>
              </a:rPr>
              <a:t>B</a:t>
            </a:r>
            <a:r>
              <a:rPr lang="en-US" sz="2200" b="1" dirty="0">
                <a:latin typeface="Arial" pitchFamily="34" charset="0"/>
                <a:cs typeface="Arial" pitchFamily="34" charset="0"/>
                <a:sym typeface="Symbol"/>
              </a:rPr>
              <a:t>-</a:t>
            </a:r>
            <a:r>
              <a:rPr lang="en-US" sz="2200" b="1" u="sng" dirty="0" smtClean="0">
                <a:latin typeface="Arial" pitchFamily="34" charset="0"/>
                <a:cs typeface="Arial" pitchFamily="34" charset="0"/>
              </a:rPr>
              <a:t>By </a:t>
            </a:r>
            <a:r>
              <a:rPr lang="en-US" sz="2200" b="1" u="sng" dirty="0">
                <a:latin typeface="Arial" pitchFamily="34" charset="0"/>
                <a:cs typeface="Arial" pitchFamily="34" charset="0"/>
              </a:rPr>
              <a:t>highly specialized developmental forms in the life cycle of the parasite.</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a:t>
            </a:r>
            <a:r>
              <a:rPr lang="en-US" sz="2200" dirty="0" err="1">
                <a:latin typeface="Arial" pitchFamily="34" charset="0"/>
                <a:cs typeface="Arial" pitchFamily="34" charset="0"/>
              </a:rPr>
              <a:t>Schistosoma</a:t>
            </a:r>
            <a:r>
              <a:rPr lang="en-US" sz="2200" dirty="0">
                <a:latin typeface="Arial" pitchFamily="34" charset="0"/>
                <a:cs typeface="Arial" pitchFamily="34" charset="0"/>
              </a:rPr>
              <a:t> </a:t>
            </a:r>
            <a:r>
              <a:rPr lang="en-US" sz="2200" dirty="0" err="1">
                <a:latin typeface="Arial" pitchFamily="34" charset="0"/>
                <a:cs typeface="Arial" pitchFamily="34" charset="0"/>
              </a:rPr>
              <a:t>cercariae</a:t>
            </a:r>
            <a:r>
              <a:rPr lang="en-US" sz="2200" dirty="0">
                <a:latin typeface="Arial" pitchFamily="34" charset="0"/>
                <a:cs typeface="Arial" pitchFamily="34" charset="0"/>
              </a:rPr>
              <a:t> actively penetrate human skin.</a:t>
            </a:r>
          </a:p>
          <a:p>
            <a:endParaRPr lang="en-US" sz="22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02B152A5-F2FF-4E58-B427-2D70C1F94007}" type="slidenum">
              <a:rPr lang="en-US" smtClean="0"/>
              <a:pPr/>
              <a:t>13</a:t>
            </a:fld>
            <a:endParaRPr lang="en-US"/>
          </a:p>
        </p:txBody>
      </p:sp>
    </p:spTree>
    <p:custDataLst>
      <p:tags r:id="rId1"/>
    </p:custDataLst>
    <p:extLst>
      <p:ext uri="{BB962C8B-B14F-4D97-AF65-F5344CB8AC3E}">
        <p14:creationId xmlns:p14="http://schemas.microsoft.com/office/powerpoint/2010/main" xmlns="" val="190420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7" end="7"/>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563562"/>
          </a:xfrm>
          <a:solidFill>
            <a:schemeClr val="accent2">
              <a:lumMod val="20000"/>
              <a:lumOff val="80000"/>
            </a:schemeClr>
          </a:solidFill>
          <a:effectLst>
            <a:softEdge rad="63500"/>
          </a:effectLst>
        </p:spPr>
        <p:txBody>
          <a:bodyPr>
            <a:normAutofit fontScale="90000"/>
          </a:bodyPr>
          <a:lstStyle/>
          <a:p>
            <a:r>
              <a:rPr lang="en-US" sz="3600" b="1" dirty="0" smtClean="0">
                <a:solidFill>
                  <a:srgbClr val="0070C0"/>
                </a:solidFill>
                <a:latin typeface="Arial" pitchFamily="34" charset="0"/>
                <a:cs typeface="Arial" pitchFamily="34" charset="0"/>
              </a:rPr>
              <a:t/>
            </a:r>
            <a:br>
              <a:rPr lang="en-US" sz="3600" b="1" dirty="0" smtClean="0">
                <a:solidFill>
                  <a:srgbClr val="0070C0"/>
                </a:solidFill>
                <a:latin typeface="Arial" pitchFamily="34" charset="0"/>
                <a:cs typeface="Arial" pitchFamily="34" charset="0"/>
              </a:rPr>
            </a:br>
            <a:r>
              <a:rPr lang="en-US" sz="3600" b="1" dirty="0" smtClean="0">
                <a:solidFill>
                  <a:srgbClr val="002060"/>
                </a:solidFill>
                <a:latin typeface="Arial" pitchFamily="34" charset="0"/>
                <a:cs typeface="Arial" pitchFamily="34" charset="0"/>
              </a:rPr>
              <a:t>Parasite </a:t>
            </a:r>
            <a:r>
              <a:rPr lang="en-US" sz="3600" b="1" dirty="0">
                <a:solidFill>
                  <a:srgbClr val="002060"/>
                </a:solidFill>
                <a:latin typeface="Arial" pitchFamily="34" charset="0"/>
                <a:cs typeface="Arial" pitchFamily="34" charset="0"/>
              </a:rPr>
              <a:t>reservoirs</a:t>
            </a:r>
            <a:r>
              <a:rPr lang="en-US" dirty="0"/>
              <a:t/>
            </a:r>
            <a:br>
              <a:rPr lang="en-US" dirty="0"/>
            </a:br>
            <a:endParaRPr lang="en-US" dirty="0"/>
          </a:p>
        </p:txBody>
      </p:sp>
      <p:sp>
        <p:nvSpPr>
          <p:cNvPr id="3" name="Content Placeholder 2"/>
          <p:cNvSpPr>
            <a:spLocks noGrp="1"/>
          </p:cNvSpPr>
          <p:nvPr>
            <p:ph idx="1"/>
          </p:nvPr>
        </p:nvSpPr>
        <p:spPr>
          <a:xfrm>
            <a:off x="381000" y="1066801"/>
            <a:ext cx="8229600" cy="3733799"/>
          </a:xfrm>
          <a:solidFill>
            <a:schemeClr val="accent4">
              <a:lumMod val="20000"/>
              <a:lumOff val="80000"/>
            </a:schemeClr>
          </a:solidFill>
          <a:effectLst>
            <a:softEdge rad="127000"/>
          </a:effectLst>
        </p:spPr>
        <p:txBody>
          <a:bodyPr>
            <a:normAutofit/>
          </a:bodyPr>
          <a:lstStyle/>
          <a:p>
            <a:pPr marL="0" indent="0">
              <a:buNone/>
            </a:pPr>
            <a:r>
              <a:rPr lang="en-US" sz="2200" dirty="0">
                <a:latin typeface="Arial" pitchFamily="34" charset="0"/>
                <a:cs typeface="Arial" pitchFamily="34" charset="0"/>
              </a:rPr>
              <a:t>A parasite reservoir (PR) is the </a:t>
            </a:r>
            <a:r>
              <a:rPr lang="en-US" sz="2200" dirty="0">
                <a:solidFill>
                  <a:srgbClr val="7030A0"/>
                </a:solidFill>
                <a:latin typeface="Arial" pitchFamily="34" charset="0"/>
                <a:cs typeface="Arial" pitchFamily="34" charset="0"/>
              </a:rPr>
              <a:t>biotope</a:t>
            </a:r>
            <a:r>
              <a:rPr lang="en-US" sz="2200" dirty="0">
                <a:latin typeface="Arial" pitchFamily="34" charset="0"/>
                <a:cs typeface="Arial" pitchFamily="34" charset="0"/>
              </a:rPr>
              <a:t> where the parasite lives. In general it is the Definitive Host, where lives the sexual as the PR. A PR can be: </a:t>
            </a:r>
          </a:p>
          <a:p>
            <a:pPr marL="0" indent="0">
              <a:buNone/>
            </a:pPr>
            <a:r>
              <a:rPr lang="en-US" sz="2200" dirty="0">
                <a:latin typeface="Arial" pitchFamily="34" charset="0"/>
                <a:cs typeface="Arial" pitchFamily="34" charset="0"/>
                <a:sym typeface="Symbol"/>
              </a:rPr>
              <a:t></a:t>
            </a:r>
            <a:r>
              <a:rPr lang="en-US" sz="2200" dirty="0">
                <a:latin typeface="Arial" pitchFamily="34" charset="0"/>
                <a:cs typeface="Arial" pitchFamily="34" charset="0"/>
              </a:rPr>
              <a:t> </a:t>
            </a:r>
            <a:r>
              <a:rPr lang="en-US" sz="2200" b="1" dirty="0">
                <a:latin typeface="Arial" pitchFamily="34" charset="0"/>
                <a:cs typeface="Arial" pitchFamily="34" charset="0"/>
              </a:rPr>
              <a:t>Human reservoir</a:t>
            </a:r>
            <a:endParaRPr lang="en-US" sz="2200" dirty="0">
              <a:latin typeface="Arial" pitchFamily="34" charset="0"/>
              <a:cs typeface="Arial" pitchFamily="34" charset="0"/>
            </a:endParaRPr>
          </a:p>
          <a:p>
            <a:pPr marL="0" lvl="0" indent="0">
              <a:buNone/>
            </a:pPr>
            <a:r>
              <a:rPr lang="en-US" sz="2200" dirty="0" smtClean="0">
                <a:latin typeface="Arial" pitchFamily="34" charset="0"/>
                <a:cs typeface="Arial" pitchFamily="34" charset="0"/>
              </a:rPr>
              <a:t>-Human </a:t>
            </a:r>
            <a:r>
              <a:rPr lang="en-US" sz="2200" dirty="0">
                <a:latin typeface="Arial" pitchFamily="34" charset="0"/>
                <a:cs typeface="Arial" pitchFamily="34" charset="0"/>
              </a:rPr>
              <a:t>is the sole host (</a:t>
            </a:r>
            <a:r>
              <a:rPr lang="en-US" sz="2200" dirty="0" err="1">
                <a:latin typeface="Arial" pitchFamily="34" charset="0"/>
                <a:cs typeface="Arial" pitchFamily="34" charset="0"/>
              </a:rPr>
              <a:t>schistosomiasis</a:t>
            </a:r>
            <a:r>
              <a:rPr lang="en-US" sz="2200" dirty="0">
                <a:latin typeface="Arial" pitchFamily="34" charset="0"/>
                <a:cs typeface="Arial" pitchFamily="34" charset="0"/>
              </a:rPr>
              <a:t>)</a:t>
            </a:r>
          </a:p>
          <a:p>
            <a:pPr marL="0" lvl="0" indent="0">
              <a:buNone/>
            </a:pPr>
            <a:r>
              <a:rPr lang="en-US" sz="2200" dirty="0" smtClean="0">
                <a:latin typeface="Arial" pitchFamily="34" charset="0"/>
                <a:cs typeface="Arial" pitchFamily="34" charset="0"/>
              </a:rPr>
              <a:t>-Human </a:t>
            </a:r>
            <a:r>
              <a:rPr lang="en-US" sz="2200" dirty="0">
                <a:latin typeface="Arial" pitchFamily="34" charset="0"/>
                <a:cs typeface="Arial" pitchFamily="34" charset="0"/>
              </a:rPr>
              <a:t>is an accidental host (</a:t>
            </a:r>
            <a:r>
              <a:rPr lang="en-US" sz="2200" dirty="0" err="1">
                <a:latin typeface="Arial" pitchFamily="34" charset="0"/>
                <a:cs typeface="Arial" pitchFamily="34" charset="0"/>
              </a:rPr>
              <a:t>leishmaniasis</a:t>
            </a:r>
            <a:r>
              <a:rPr lang="en-US" sz="2200" dirty="0">
                <a:latin typeface="Arial" pitchFamily="34" charset="0"/>
                <a:cs typeface="Arial" pitchFamily="34" charset="0"/>
              </a:rPr>
              <a:t>)</a:t>
            </a:r>
          </a:p>
          <a:p>
            <a:pPr marL="0" indent="0">
              <a:buNone/>
            </a:pPr>
            <a:r>
              <a:rPr lang="en-US" sz="2200" dirty="0" smtClean="0">
                <a:latin typeface="Arial" pitchFamily="34" charset="0"/>
                <a:cs typeface="Arial" pitchFamily="34" charset="0"/>
                <a:sym typeface="Symbol"/>
              </a:rPr>
              <a:t></a:t>
            </a:r>
            <a:r>
              <a:rPr lang="en-US" sz="2200" b="1" dirty="0" smtClean="0">
                <a:latin typeface="Arial" pitchFamily="34" charset="0"/>
                <a:cs typeface="Arial" pitchFamily="34" charset="0"/>
              </a:rPr>
              <a:t>Animal </a:t>
            </a:r>
            <a:r>
              <a:rPr lang="en-US" sz="2200" b="1" dirty="0">
                <a:latin typeface="Arial" pitchFamily="34" charset="0"/>
                <a:cs typeface="Arial" pitchFamily="34" charset="0"/>
              </a:rPr>
              <a:t>reservoir</a:t>
            </a:r>
            <a:endParaRPr lang="en-US" sz="2200" dirty="0">
              <a:latin typeface="Arial" pitchFamily="34" charset="0"/>
              <a:cs typeface="Arial" pitchFamily="34" charset="0"/>
            </a:endParaRPr>
          </a:p>
          <a:p>
            <a:pPr marL="0" lvl="0" indent="0">
              <a:buNone/>
            </a:pPr>
            <a:r>
              <a:rPr lang="en-US" sz="2200" dirty="0" smtClean="0">
                <a:latin typeface="Arial" pitchFamily="34" charset="0"/>
                <a:cs typeface="Arial" pitchFamily="34" charset="0"/>
              </a:rPr>
              <a:t>-Domestic </a:t>
            </a:r>
            <a:r>
              <a:rPr lang="en-US" sz="2200" dirty="0">
                <a:latin typeface="Arial" pitchFamily="34" charset="0"/>
                <a:cs typeface="Arial" pitchFamily="34" charset="0"/>
              </a:rPr>
              <a:t>animals</a:t>
            </a:r>
          </a:p>
          <a:p>
            <a:pPr marL="0" lvl="0" indent="0">
              <a:buNone/>
            </a:pPr>
            <a:r>
              <a:rPr lang="en-US" sz="2200" dirty="0" smtClean="0">
                <a:latin typeface="Arial" pitchFamily="34" charset="0"/>
                <a:cs typeface="Arial" pitchFamily="34" charset="0"/>
              </a:rPr>
              <a:t>-Wild </a:t>
            </a:r>
            <a:r>
              <a:rPr lang="en-US" sz="2200" dirty="0">
                <a:latin typeface="Arial" pitchFamily="34" charset="0"/>
                <a:cs typeface="Arial" pitchFamily="34" charset="0"/>
              </a:rPr>
              <a:t>animals</a:t>
            </a: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14</a:t>
            </a:fld>
            <a:endParaRPr lang="en-US"/>
          </a:p>
        </p:txBody>
      </p:sp>
    </p:spTree>
    <p:custDataLst>
      <p:tags r:id="rId1"/>
    </p:custDataLst>
    <p:extLst>
      <p:ext uri="{BB962C8B-B14F-4D97-AF65-F5344CB8AC3E}">
        <p14:creationId xmlns:p14="http://schemas.microsoft.com/office/powerpoint/2010/main" xmlns="" val="301887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20000"/>
              <a:lumOff val="80000"/>
            </a:schemeClr>
          </a:solidFill>
          <a:effectLst>
            <a:softEdge rad="127000"/>
          </a:effectLst>
        </p:spPr>
        <p:txBody>
          <a:bodyPr>
            <a:noAutofit/>
          </a:bodyPr>
          <a:lstStyle/>
          <a:p>
            <a:r>
              <a:rPr lang="en-US" sz="3200" b="1" u="sng" dirty="0" smtClean="0">
                <a:solidFill>
                  <a:srgbClr val="7030A0"/>
                </a:solidFill>
                <a:latin typeface="Arial" pitchFamily="34" charset="0"/>
                <a:cs typeface="Arial" pitchFamily="34" charset="0"/>
              </a:rPr>
              <a:t/>
            </a:r>
            <a:br>
              <a:rPr lang="en-US" sz="3200" b="1" u="sng" dirty="0" smtClean="0">
                <a:solidFill>
                  <a:srgbClr val="7030A0"/>
                </a:solidFill>
                <a:latin typeface="Arial" pitchFamily="34" charset="0"/>
                <a:cs typeface="Arial" pitchFamily="34" charset="0"/>
              </a:rPr>
            </a:br>
            <a:r>
              <a:rPr lang="en-US" sz="3200" b="1" u="sng" dirty="0" smtClean="0">
                <a:solidFill>
                  <a:srgbClr val="7030A0"/>
                </a:solidFill>
                <a:latin typeface="Arial" pitchFamily="34" charset="0"/>
                <a:cs typeface="Arial" pitchFamily="34" charset="0"/>
              </a:rPr>
              <a:t>How </a:t>
            </a:r>
            <a:r>
              <a:rPr lang="en-US" sz="3200" b="1" u="sng" dirty="0">
                <a:solidFill>
                  <a:srgbClr val="7030A0"/>
                </a:solidFill>
                <a:latin typeface="Arial" pitchFamily="34" charset="0"/>
                <a:cs typeface="Arial" pitchFamily="34" charset="0"/>
              </a:rPr>
              <a:t>do parasites survive inside an </a:t>
            </a:r>
            <a:r>
              <a:rPr lang="en-US" sz="3200" b="1" u="sng" dirty="0" err="1">
                <a:solidFill>
                  <a:srgbClr val="7030A0"/>
                </a:solidFill>
                <a:latin typeface="Arial" pitchFamily="34" charset="0"/>
                <a:cs typeface="Arial" pitchFamily="34" charset="0"/>
              </a:rPr>
              <a:t>immunocom-petent</a:t>
            </a:r>
            <a:r>
              <a:rPr lang="en-US" sz="3200" b="1" u="sng" dirty="0">
                <a:solidFill>
                  <a:srgbClr val="7030A0"/>
                </a:solidFill>
                <a:latin typeface="Arial" pitchFamily="34" charset="0"/>
                <a:cs typeface="Arial" pitchFamily="34" charset="0"/>
              </a:rPr>
              <a:t> host?</a:t>
            </a:r>
            <a:r>
              <a:rPr lang="en-US" sz="3200" dirty="0">
                <a:solidFill>
                  <a:srgbClr val="7030A0"/>
                </a:solidFill>
                <a:latin typeface="Arial" pitchFamily="34" charset="0"/>
                <a:cs typeface="Arial" pitchFamily="34" charset="0"/>
              </a:rPr>
              <a:t/>
            </a:r>
            <a:br>
              <a:rPr lang="en-US" sz="3200" dirty="0">
                <a:solidFill>
                  <a:srgbClr val="7030A0"/>
                </a:solidFill>
                <a:latin typeface="Arial" pitchFamily="34" charset="0"/>
                <a:cs typeface="Arial" pitchFamily="34" charset="0"/>
              </a:rPr>
            </a:br>
            <a:endParaRPr lang="en-US" sz="3200" dirty="0">
              <a:solidFill>
                <a:srgbClr val="7030A0"/>
              </a:solidFill>
              <a:latin typeface="Arial" pitchFamily="34" charset="0"/>
              <a:cs typeface="Arial" pitchFamily="34" charset="0"/>
            </a:endParaRPr>
          </a:p>
        </p:txBody>
      </p:sp>
      <p:sp>
        <p:nvSpPr>
          <p:cNvPr id="3" name="Content Placeholder 2"/>
          <p:cNvSpPr>
            <a:spLocks noGrp="1"/>
          </p:cNvSpPr>
          <p:nvPr>
            <p:ph idx="1"/>
          </p:nvPr>
        </p:nvSpPr>
        <p:spPr>
          <a:xfrm>
            <a:off x="457200" y="1600201"/>
            <a:ext cx="7848600" cy="4038600"/>
          </a:xfrm>
          <a:solidFill>
            <a:schemeClr val="accent4">
              <a:lumMod val="20000"/>
              <a:lumOff val="80000"/>
            </a:schemeClr>
          </a:solidFill>
          <a:effectLst>
            <a:softEdge rad="127000"/>
          </a:effectLst>
        </p:spPr>
        <p:txBody>
          <a:bodyPr>
            <a:normAutofit/>
          </a:bodyPr>
          <a:lstStyle/>
          <a:p>
            <a:r>
              <a:rPr lang="en-US" sz="2200" b="1" dirty="0" err="1">
                <a:solidFill>
                  <a:srgbClr val="00B050"/>
                </a:solidFill>
                <a:latin typeface="Arial" pitchFamily="34" charset="0"/>
                <a:cs typeface="Arial" pitchFamily="34" charset="0"/>
              </a:rPr>
              <a:t>Ectoparasites</a:t>
            </a:r>
            <a:endParaRPr lang="en-US" sz="2200" dirty="0">
              <a:solidFill>
                <a:srgbClr val="00B050"/>
              </a:solidFill>
              <a:latin typeface="Arial" pitchFamily="34" charset="0"/>
              <a:cs typeface="Arial" pitchFamily="34" charset="0"/>
            </a:endParaRPr>
          </a:p>
          <a:p>
            <a:pPr marL="0" indent="0">
              <a:buNone/>
            </a:pPr>
            <a:r>
              <a:rPr lang="en-US" sz="2200" dirty="0" smtClean="0">
                <a:latin typeface="Arial" pitchFamily="34" charset="0"/>
                <a:cs typeface="Arial" pitchFamily="34" charset="0"/>
              </a:rPr>
              <a:t>Infestation </a:t>
            </a:r>
            <a:r>
              <a:rPr lang="en-US" sz="2200" dirty="0">
                <a:latin typeface="Arial" pitchFamily="34" charset="0"/>
                <a:cs typeface="Arial" pitchFamily="34" charset="0"/>
              </a:rPr>
              <a:t>leads to local lesions of minor to moderate importance. This leads only to</a:t>
            </a:r>
            <a:r>
              <a:rPr lang="ar-SA" sz="2200" dirty="0">
                <a:latin typeface="Arial" pitchFamily="34" charset="0"/>
                <a:cs typeface="Arial" pitchFamily="34" charset="0"/>
              </a:rPr>
              <a:t>:</a:t>
            </a:r>
            <a:endParaRPr lang="en-US" sz="2200" dirty="0">
              <a:latin typeface="Arial" pitchFamily="34" charset="0"/>
              <a:cs typeface="Arial" pitchFamily="34" charset="0"/>
            </a:endParaRPr>
          </a:p>
          <a:p>
            <a:pPr lvl="0"/>
            <a:r>
              <a:rPr lang="en-US" sz="2200" dirty="0">
                <a:latin typeface="Arial" pitchFamily="34" charset="0"/>
                <a:cs typeface="Arial" pitchFamily="34" charset="0"/>
              </a:rPr>
              <a:t>allergic reactions (itching)</a:t>
            </a:r>
          </a:p>
          <a:p>
            <a:pPr lvl="0"/>
            <a:r>
              <a:rPr lang="en-US" sz="2200" dirty="0">
                <a:latin typeface="Arial" pitchFamily="34" charset="0"/>
                <a:cs typeface="Arial" pitchFamily="34" charset="0"/>
              </a:rPr>
              <a:t>immunological reactions (without  result)</a:t>
            </a:r>
          </a:p>
          <a:p>
            <a:r>
              <a:rPr lang="en-US" sz="2200" dirty="0" smtClean="0">
                <a:latin typeface="Arial" pitchFamily="34" charset="0"/>
                <a:cs typeface="Arial" pitchFamily="34" charset="0"/>
              </a:rPr>
              <a:t>None </a:t>
            </a:r>
            <a:r>
              <a:rPr lang="en-US" sz="2200" dirty="0">
                <a:latin typeface="Arial" pitchFamily="34" charset="0"/>
                <a:cs typeface="Arial" pitchFamily="34" charset="0"/>
              </a:rPr>
              <a:t>of these reactions really harm the parasite, but do harm the </a:t>
            </a:r>
            <a:r>
              <a:rPr lang="en-US" sz="2200" dirty="0" smtClean="0">
                <a:latin typeface="Arial" pitchFamily="34" charset="0"/>
                <a:cs typeface="Arial" pitchFamily="34" charset="0"/>
              </a:rPr>
              <a:t>host.</a:t>
            </a:r>
            <a:endParaRPr lang="en-US" sz="2200" dirty="0">
              <a:latin typeface="Arial" pitchFamily="34" charset="0"/>
              <a:cs typeface="Arial" pitchFamily="34" charset="0"/>
            </a:endParaRP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15</a:t>
            </a:fld>
            <a:endParaRPr lang="en-US"/>
          </a:p>
        </p:txBody>
      </p:sp>
    </p:spTree>
    <p:custDataLst>
      <p:tags r:id="rId1"/>
    </p:custDataLst>
    <p:extLst>
      <p:ext uri="{BB962C8B-B14F-4D97-AF65-F5344CB8AC3E}">
        <p14:creationId xmlns:p14="http://schemas.microsoft.com/office/powerpoint/2010/main" xmlns="" val="1070322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barn(inVertical)">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fade">
                                      <p:cBhvr>
                                        <p:cTn id="34" dur="1000"/>
                                        <p:tgtEl>
                                          <p:spTgt spid="3">
                                            <p:txEl>
                                              <p:pRg st="4" end="4"/>
                                            </p:txEl>
                                          </p:spTgt>
                                        </p:tgtEl>
                                      </p:cBhvr>
                                    </p:animEffect>
                                    <p:anim calcmode="lin" valueType="num">
                                      <p:cBhvr>
                                        <p:cTn id="3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762000"/>
            <a:ext cx="8229600" cy="4525963"/>
          </a:xfrm>
          <a:solidFill>
            <a:schemeClr val="accent4">
              <a:lumMod val="20000"/>
              <a:lumOff val="80000"/>
            </a:schemeClr>
          </a:solidFill>
          <a:effectLst>
            <a:softEdge rad="127000"/>
          </a:effectLst>
        </p:spPr>
        <p:txBody>
          <a:bodyPr>
            <a:normAutofit/>
          </a:bodyPr>
          <a:lstStyle/>
          <a:p>
            <a:pPr marL="0" indent="0">
              <a:buNone/>
            </a:pPr>
            <a:endParaRPr lang="en-US" sz="2200" b="1" dirty="0" smtClean="0">
              <a:solidFill>
                <a:srgbClr val="00B050"/>
              </a:solidFill>
              <a:latin typeface="Arial" pitchFamily="34" charset="0"/>
              <a:cs typeface="Arial" pitchFamily="34" charset="0"/>
            </a:endParaRPr>
          </a:p>
          <a:p>
            <a:pPr marL="0" indent="0">
              <a:buNone/>
            </a:pPr>
            <a:r>
              <a:rPr lang="en-US" sz="2200" b="1" dirty="0" smtClean="0">
                <a:solidFill>
                  <a:srgbClr val="00B050"/>
                </a:solidFill>
                <a:latin typeface="Arial" pitchFamily="34" charset="0"/>
                <a:cs typeface="Arial" pitchFamily="34" charset="0"/>
              </a:rPr>
              <a:t> Intracellular parasite</a:t>
            </a:r>
          </a:p>
          <a:p>
            <a:pPr marL="0" indent="0">
              <a:buNone/>
            </a:pPr>
            <a:r>
              <a:rPr lang="en-US" sz="2200" dirty="0" smtClean="0">
                <a:latin typeface="Arial" pitchFamily="34" charset="0"/>
                <a:cs typeface="Arial" pitchFamily="34" charset="0"/>
              </a:rPr>
              <a:t>These </a:t>
            </a:r>
            <a:r>
              <a:rPr lang="en-US" sz="2200" dirty="0">
                <a:latin typeface="Arial" pitchFamily="34" charset="0"/>
                <a:cs typeface="Arial" pitchFamily="34" charset="0"/>
              </a:rPr>
              <a:t>parasites try to escape any immunological reactions </a:t>
            </a:r>
            <a:r>
              <a:rPr lang="en-US" sz="2200" dirty="0" smtClean="0">
                <a:latin typeface="Arial" pitchFamily="34" charset="0"/>
                <a:cs typeface="Arial" pitchFamily="34" charset="0"/>
              </a:rPr>
              <a:t>      mounted </a:t>
            </a:r>
            <a:r>
              <a:rPr lang="en-US" sz="2200" dirty="0">
                <a:latin typeface="Arial" pitchFamily="34" charset="0"/>
                <a:cs typeface="Arial" pitchFamily="34" charset="0"/>
              </a:rPr>
              <a:t>by the host by hiding themselves inside the host cells </a:t>
            </a:r>
            <a:r>
              <a:rPr lang="en-US" sz="2200" dirty="0" smtClean="0">
                <a:latin typeface="Arial" pitchFamily="34" charset="0"/>
                <a:cs typeface="Arial" pitchFamily="34" charset="0"/>
              </a:rPr>
              <a:t>  where </a:t>
            </a:r>
            <a:r>
              <a:rPr lang="en-US" sz="2200" dirty="0">
                <a:latin typeface="Arial" pitchFamily="34" charset="0"/>
                <a:cs typeface="Arial" pitchFamily="34" charset="0"/>
              </a:rPr>
              <a:t>the immune system cannot reach them</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b="1" dirty="0">
                <a:latin typeface="Arial" pitchFamily="34" charset="0"/>
                <a:cs typeface="Arial" pitchFamily="34" charset="0"/>
              </a:rPr>
              <a:t>Examples are</a:t>
            </a:r>
            <a:r>
              <a:rPr lang="ar-SA" sz="2200" b="1"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 </a:t>
            </a:r>
            <a:r>
              <a:rPr lang="en-US" sz="2200" i="1" dirty="0">
                <a:latin typeface="Arial" pitchFamily="34" charset="0"/>
                <a:cs typeface="Arial" pitchFamily="34" charset="0"/>
              </a:rPr>
              <a:t>Toxoplasma</a:t>
            </a:r>
            <a:r>
              <a:rPr lang="en-US" sz="2200" dirty="0">
                <a:latin typeface="Arial" pitchFamily="34" charset="0"/>
                <a:cs typeface="Arial" pitchFamily="34" charset="0"/>
              </a:rPr>
              <a:t> in lymphocytes</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a:t>
            </a:r>
            <a:r>
              <a:rPr lang="en-US" sz="2200" dirty="0" smtClean="0">
                <a:latin typeface="Arial" pitchFamily="34" charset="0"/>
                <a:cs typeface="Arial" pitchFamily="34" charset="0"/>
              </a:rPr>
              <a:t>           - </a:t>
            </a:r>
            <a:r>
              <a:rPr lang="en-US" sz="2200" i="1" dirty="0">
                <a:latin typeface="Arial" pitchFamily="34" charset="0"/>
                <a:cs typeface="Arial" pitchFamily="34" charset="0"/>
              </a:rPr>
              <a:t>Plasmodium</a:t>
            </a:r>
            <a:r>
              <a:rPr lang="en-US" sz="2200" dirty="0">
                <a:latin typeface="Arial" pitchFamily="34" charset="0"/>
                <a:cs typeface="Arial" pitchFamily="34" charset="0"/>
              </a:rPr>
              <a:t> in erythrocytes</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 </a:t>
            </a:r>
            <a:r>
              <a:rPr lang="en-US" sz="2200" i="1" dirty="0" err="1">
                <a:latin typeface="Arial" pitchFamily="34" charset="0"/>
                <a:cs typeface="Arial" pitchFamily="34" charset="0"/>
              </a:rPr>
              <a:t>Leishmania</a:t>
            </a:r>
            <a:r>
              <a:rPr lang="en-US" sz="2200" dirty="0">
                <a:latin typeface="Arial" pitchFamily="34" charset="0"/>
                <a:cs typeface="Arial" pitchFamily="34" charset="0"/>
              </a:rPr>
              <a:t>, in macrophages</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 </a:t>
            </a:r>
            <a:r>
              <a:rPr lang="en-US" sz="2200" i="1" dirty="0" err="1">
                <a:latin typeface="Arial" pitchFamily="34" charset="0"/>
                <a:cs typeface="Arial" pitchFamily="34" charset="0"/>
              </a:rPr>
              <a:t>T.cruzi</a:t>
            </a:r>
            <a:r>
              <a:rPr lang="en-US" sz="2200" dirty="0">
                <a:latin typeface="Arial" pitchFamily="34" charset="0"/>
                <a:cs typeface="Arial" pitchFamily="34" charset="0"/>
              </a:rPr>
              <a:t> in muscle cells</a:t>
            </a:r>
            <a:r>
              <a:rPr lang="ar-SA" sz="2200" dirty="0">
                <a:latin typeface="Arial" pitchFamily="34" charset="0"/>
                <a:cs typeface="Arial" pitchFamily="34" charset="0"/>
              </a:rPr>
              <a:t>.</a:t>
            </a:r>
            <a:endParaRPr lang="en-US" sz="2200" dirty="0">
              <a:latin typeface="Arial" pitchFamily="34" charset="0"/>
              <a:cs typeface="Arial" pitchFamily="34" charset="0"/>
            </a:endParaRPr>
          </a:p>
          <a:p>
            <a:pPr algn="ctr"/>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16</a:t>
            </a:fld>
            <a:endParaRPr lang="en-US"/>
          </a:p>
        </p:txBody>
      </p:sp>
    </p:spTree>
    <p:custDataLst>
      <p:tags r:id="rId1"/>
    </p:custDataLst>
    <p:extLst>
      <p:ext uri="{BB962C8B-B14F-4D97-AF65-F5344CB8AC3E}">
        <p14:creationId xmlns:p14="http://schemas.microsoft.com/office/powerpoint/2010/main" xmlns="" val="1463601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1000"/>
                                        <p:tgtEl>
                                          <p:spTgt spid="3">
                                            <p:txEl>
                                              <p:pRg st="3" end="3"/>
                                            </p:txEl>
                                          </p:spTgt>
                                        </p:tgtEl>
                                      </p:cBhvr>
                                    </p:animEffect>
                                    <p:anim calcmode="lin" valueType="num">
                                      <p:cBhvr>
                                        <p:cTn id="2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barn(inVertical)">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barn(inVertical)">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barn(inVertical)">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barn(inVertical)">
                                      <p:cBhvr>
                                        <p:cTn id="4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447800"/>
            <a:ext cx="8229600" cy="4525963"/>
          </a:xfrm>
          <a:solidFill>
            <a:schemeClr val="accent4">
              <a:lumMod val="20000"/>
              <a:lumOff val="80000"/>
            </a:schemeClr>
          </a:solidFill>
          <a:effectLst>
            <a:softEdge rad="127000"/>
          </a:effectLst>
        </p:spPr>
        <p:txBody>
          <a:bodyPr>
            <a:normAutofit fontScale="70000" lnSpcReduction="20000"/>
          </a:bodyPr>
          <a:lstStyle/>
          <a:p>
            <a:r>
              <a:rPr lang="en-US" b="1" dirty="0">
                <a:solidFill>
                  <a:srgbClr val="00B050"/>
                </a:solidFill>
                <a:latin typeface="Arial" pitchFamily="34" charset="0"/>
                <a:cs typeface="Arial" pitchFamily="34" charset="0"/>
              </a:rPr>
              <a:t>Extracellular parasites</a:t>
            </a:r>
            <a:endParaRPr lang="en-US" dirty="0">
              <a:solidFill>
                <a:srgbClr val="00B050"/>
              </a:solidFill>
              <a:latin typeface="Arial" pitchFamily="34" charset="0"/>
              <a:cs typeface="Arial" pitchFamily="34" charset="0"/>
            </a:endParaRPr>
          </a:p>
          <a:p>
            <a:pPr marL="0" indent="0">
              <a:buNone/>
            </a:pPr>
            <a:r>
              <a:rPr lang="en-US" dirty="0" smtClean="0">
                <a:latin typeface="Arial" pitchFamily="34" charset="0"/>
                <a:cs typeface="Arial" pitchFamily="34" charset="0"/>
              </a:rPr>
              <a:t>Some </a:t>
            </a:r>
            <a:r>
              <a:rPr lang="en-US" dirty="0">
                <a:latin typeface="Arial" pitchFamily="34" charset="0"/>
                <a:cs typeface="Arial" pitchFamily="34" charset="0"/>
              </a:rPr>
              <a:t>parasites cover their cell surface with host serum proteins to avoid recognition by the immune system of the host.</a:t>
            </a:r>
          </a:p>
          <a:p>
            <a:pPr marL="0" indent="0">
              <a:buNone/>
            </a:pPr>
            <a:r>
              <a:rPr lang="en-US" b="1" dirty="0">
                <a:latin typeface="Arial" pitchFamily="34" charset="0"/>
                <a:cs typeface="Arial" pitchFamily="34" charset="0"/>
              </a:rPr>
              <a:t>Examples are</a:t>
            </a:r>
            <a:r>
              <a:rPr lang="ar-SA" b="1" dirty="0">
                <a:latin typeface="Arial" pitchFamily="34" charset="0"/>
                <a:cs typeface="Arial" pitchFamily="34" charset="0"/>
              </a:rPr>
              <a:t>:</a:t>
            </a:r>
            <a:endParaRPr lang="en-US" dirty="0">
              <a:latin typeface="Arial" pitchFamily="34" charset="0"/>
              <a:cs typeface="Arial" pitchFamily="34" charset="0"/>
            </a:endParaRPr>
          </a:p>
          <a:p>
            <a:pPr lvl="0"/>
            <a:r>
              <a:rPr lang="en-US" dirty="0" err="1">
                <a:latin typeface="Arial" pitchFamily="34" charset="0"/>
                <a:cs typeface="Arial" pitchFamily="34" charset="0"/>
              </a:rPr>
              <a:t>Schistosoma</a:t>
            </a:r>
            <a:r>
              <a:rPr lang="en-US" dirty="0">
                <a:latin typeface="Arial" pitchFamily="34" charset="0"/>
                <a:cs typeface="Arial" pitchFamily="34" charset="0"/>
              </a:rPr>
              <a:t> worms that cover themselves with host </a:t>
            </a:r>
            <a:r>
              <a:rPr lang="en-US" dirty="0">
                <a:solidFill>
                  <a:srgbClr val="FF0000"/>
                </a:solidFill>
                <a:latin typeface="Arial" pitchFamily="34" charset="0"/>
                <a:cs typeface="Arial" pitchFamily="34" charset="0"/>
              </a:rPr>
              <a:t>serum albumin</a:t>
            </a:r>
            <a:r>
              <a:rPr lang="en-US" dirty="0">
                <a:latin typeface="Arial" pitchFamily="34" charset="0"/>
                <a:cs typeface="Arial" pitchFamily="34" charset="0"/>
              </a:rPr>
              <a:t>.</a:t>
            </a:r>
          </a:p>
          <a:p>
            <a:pPr lvl="0"/>
            <a:r>
              <a:rPr lang="en-US" dirty="0">
                <a:latin typeface="Arial" pitchFamily="34" charset="0"/>
                <a:cs typeface="Arial" pitchFamily="34" charset="0"/>
              </a:rPr>
              <a:t>Rodent trypanosomes that cover themselves with </a:t>
            </a:r>
            <a:r>
              <a:rPr lang="en-US" dirty="0" err="1">
                <a:solidFill>
                  <a:srgbClr val="FF0000"/>
                </a:solidFill>
                <a:latin typeface="Arial" pitchFamily="34" charset="0"/>
                <a:cs typeface="Arial" pitchFamily="34" charset="0"/>
              </a:rPr>
              <a:t>ablastin</a:t>
            </a:r>
            <a:r>
              <a:rPr lang="en-US" dirty="0">
                <a:solidFill>
                  <a:srgbClr val="FF0000"/>
                </a:solidFill>
                <a:latin typeface="Arial" pitchFamily="34" charset="0"/>
                <a:cs typeface="Arial" pitchFamily="34" charset="0"/>
              </a:rPr>
              <a:t> (</a:t>
            </a:r>
            <a:r>
              <a:rPr lang="en-US" dirty="0" err="1">
                <a:solidFill>
                  <a:srgbClr val="FF0000"/>
                </a:solidFill>
                <a:latin typeface="Arial" pitchFamily="34" charset="0"/>
                <a:cs typeface="Arial" pitchFamily="34" charset="0"/>
              </a:rPr>
              <a:t>IgE</a:t>
            </a:r>
            <a:r>
              <a:rPr lang="en-US" dirty="0">
                <a:solidFill>
                  <a:srgbClr val="FF0000"/>
                </a:solidFill>
                <a:latin typeface="Arial" pitchFamily="34" charset="0"/>
                <a:cs typeface="Arial" pitchFamily="34" charset="0"/>
              </a:rPr>
              <a:t>).</a:t>
            </a:r>
          </a:p>
          <a:p>
            <a:r>
              <a:rPr lang="en-US" dirty="0" smtClean="0">
                <a:latin typeface="Arial" pitchFamily="34" charset="0"/>
                <a:cs typeface="Arial" pitchFamily="34" charset="0"/>
              </a:rPr>
              <a:t>Antigenic </a:t>
            </a:r>
            <a:r>
              <a:rPr lang="en-US" dirty="0">
                <a:latin typeface="Arial" pitchFamily="34" charset="0"/>
                <a:cs typeface="Arial" pitchFamily="34" charset="0"/>
              </a:rPr>
              <a:t>variation in the African trypanosomes that live freely in the bloodstream and body fluids of the host is another effective mechanism of evasion</a:t>
            </a:r>
            <a:r>
              <a:rPr lang="ar-SA" dirty="0" smtClean="0">
                <a:latin typeface="Arial" pitchFamily="34" charset="0"/>
                <a:cs typeface="Arial" pitchFamily="34" charset="0"/>
              </a:rPr>
              <a:t>.</a:t>
            </a:r>
            <a:endParaRPr lang="en-US" dirty="0" smtClean="0">
              <a:latin typeface="Arial" pitchFamily="34" charset="0"/>
              <a:cs typeface="Arial" pitchFamily="34" charset="0"/>
            </a:endParaRPr>
          </a:p>
          <a:p>
            <a:r>
              <a:rPr lang="en-US" dirty="0" smtClean="0">
                <a:latin typeface="Arial" pitchFamily="34" charset="0"/>
                <a:cs typeface="Arial" pitchFamily="34" charset="0"/>
              </a:rPr>
              <a:t>Cyst </a:t>
            </a:r>
            <a:r>
              <a:rPr lang="en-US" dirty="0">
                <a:latin typeface="Arial" pitchFamily="34" charset="0"/>
                <a:cs typeface="Arial" pitchFamily="34" charset="0"/>
              </a:rPr>
              <a:t>formation by </a:t>
            </a:r>
            <a:r>
              <a:rPr lang="en-US" dirty="0" err="1">
                <a:latin typeface="Arial" pitchFamily="34" charset="0"/>
                <a:cs typeface="Arial" pitchFamily="34" charset="0"/>
              </a:rPr>
              <a:t>Entamoeba</a:t>
            </a:r>
            <a:r>
              <a:rPr lang="en-US" dirty="0">
                <a:latin typeface="Arial" pitchFamily="34" charset="0"/>
                <a:cs typeface="Arial" pitchFamily="34" charset="0"/>
              </a:rPr>
              <a:t> and other amoeboid </a:t>
            </a:r>
            <a:r>
              <a:rPr lang="en-US" dirty="0" smtClean="0">
                <a:latin typeface="Arial" pitchFamily="34" charset="0"/>
                <a:cs typeface="Arial" pitchFamily="34" charset="0"/>
              </a:rPr>
              <a:t>parasites.</a:t>
            </a:r>
            <a:endParaRPr lang="en-US" dirty="0">
              <a:latin typeface="Arial" pitchFamily="34" charset="0"/>
              <a:cs typeface="Arial" pitchFamily="34" charset="0"/>
            </a:endParaRPr>
          </a:p>
          <a:p>
            <a:pPr marL="0" indent="0">
              <a:buNone/>
            </a:pPr>
            <a:r>
              <a:rPr lang="en-US" b="1" dirty="0">
                <a:latin typeface="Arial" pitchFamily="34" charset="0"/>
                <a:cs typeface="Arial" pitchFamily="34" charset="0"/>
              </a:rPr>
              <a:t> </a:t>
            </a:r>
            <a:endParaRPr lang="en-US" dirty="0">
              <a:latin typeface="Arial" pitchFamily="34" charset="0"/>
              <a:cs typeface="Arial" pitchFamily="34" charset="0"/>
            </a:endParaRPr>
          </a:p>
          <a:p>
            <a:endParaRPr lang="en-US"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17</a:t>
            </a:fld>
            <a:endParaRPr lang="en-US"/>
          </a:p>
        </p:txBody>
      </p:sp>
    </p:spTree>
    <p:custDataLst>
      <p:tags r:id="rId1"/>
    </p:custDataLst>
    <p:extLst>
      <p:ext uri="{BB962C8B-B14F-4D97-AF65-F5344CB8AC3E}">
        <p14:creationId xmlns:p14="http://schemas.microsoft.com/office/powerpoint/2010/main" xmlns="" val="281140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barn(inVertical)">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1000"/>
                                        <p:tgtEl>
                                          <p:spTgt spid="3">
                                            <p:txEl>
                                              <p:pRg st="5" end="5"/>
                                            </p:txEl>
                                          </p:spTgt>
                                        </p:tgtEl>
                                      </p:cBhvr>
                                    </p:animEffect>
                                    <p:anim calcmode="lin" valueType="num">
                                      <p:cBhvr>
                                        <p:cTn id="3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Effect transition="in" filter="fade">
                                      <p:cBhvr>
                                        <p:cTn id="45" dur="1000"/>
                                        <p:tgtEl>
                                          <p:spTgt spid="3">
                                            <p:txEl>
                                              <p:pRg st="6" end="6"/>
                                            </p:txEl>
                                          </p:spTgt>
                                        </p:tgtEl>
                                      </p:cBhvr>
                                    </p:animEffect>
                                    <p:anim calcmode="lin" valueType="num">
                                      <p:cBhvr>
                                        <p:cTn id="4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7" end="7"/>
                                            </p:txEl>
                                          </p:spTgt>
                                        </p:tgtEl>
                                        <p:attrNameLst>
                                          <p:attrName>style.visibility</p:attrName>
                                        </p:attrNameLst>
                                      </p:cBhvr>
                                      <p:to>
                                        <p:strVal val="visible"/>
                                      </p:to>
                                    </p:set>
                                    <p:animEffect transition="in" filter="fade">
                                      <p:cBhvr>
                                        <p:cTn id="50" dur="1000"/>
                                        <p:tgtEl>
                                          <p:spTgt spid="3">
                                            <p:txEl>
                                              <p:pRg st="7" end="7"/>
                                            </p:txEl>
                                          </p:spTgt>
                                        </p:tgtEl>
                                      </p:cBhvr>
                                    </p:animEffect>
                                    <p:anim calcmode="lin" valueType="num">
                                      <p:cBhvr>
                                        <p:cTn id="5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a:solidFill>
            <a:schemeClr val="accent6">
              <a:lumMod val="20000"/>
              <a:lumOff val="80000"/>
            </a:schemeClr>
          </a:solidFill>
          <a:effectLst>
            <a:softEdge rad="63500"/>
          </a:effectLst>
        </p:spPr>
        <p:txBody>
          <a:bodyPr>
            <a:normAutofit fontScale="90000"/>
          </a:bodyPr>
          <a:lstStyle/>
          <a:p>
            <a:r>
              <a:rPr lang="en-US" sz="3200" b="1" dirty="0" smtClean="0">
                <a:solidFill>
                  <a:srgbClr val="7030A0"/>
                </a:solidFill>
                <a:latin typeface="Arial" pitchFamily="34" charset="0"/>
                <a:cs typeface="Arial" pitchFamily="34" charset="0"/>
              </a:rPr>
              <a:t/>
            </a:r>
            <a:br>
              <a:rPr lang="en-US" sz="3200" b="1" dirty="0" smtClean="0">
                <a:solidFill>
                  <a:srgbClr val="7030A0"/>
                </a:solidFill>
                <a:latin typeface="Arial" pitchFamily="34" charset="0"/>
                <a:cs typeface="Arial" pitchFamily="34" charset="0"/>
              </a:rPr>
            </a:br>
            <a:r>
              <a:rPr lang="en-US" sz="3200" b="1" dirty="0" smtClean="0">
                <a:solidFill>
                  <a:srgbClr val="7030A0"/>
                </a:solidFill>
                <a:latin typeface="Arial" pitchFamily="34" charset="0"/>
                <a:cs typeface="Arial" pitchFamily="34" charset="0"/>
              </a:rPr>
              <a:t>Parasitology </a:t>
            </a:r>
            <a:r>
              <a:rPr lang="en-US" sz="3200" b="1" dirty="0">
                <a:solidFill>
                  <a:srgbClr val="7030A0"/>
                </a:solidFill>
                <a:latin typeface="Arial" pitchFamily="34" charset="0"/>
                <a:cs typeface="Arial" pitchFamily="34" charset="0"/>
              </a:rPr>
              <a:t>can be divided into</a:t>
            </a:r>
            <a:r>
              <a:rPr lang="ar-SA" sz="3200" b="1" dirty="0">
                <a:solidFill>
                  <a:srgbClr val="7030A0"/>
                </a:solidFill>
                <a:latin typeface="Arial" pitchFamily="34" charset="0"/>
                <a:cs typeface="Arial" pitchFamily="34" charset="0"/>
              </a:rPr>
              <a:t>:</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533400" y="1295400"/>
            <a:ext cx="8229600" cy="4525963"/>
          </a:xfrm>
          <a:solidFill>
            <a:schemeClr val="accent4">
              <a:lumMod val="20000"/>
              <a:lumOff val="80000"/>
            </a:schemeClr>
          </a:solidFill>
          <a:effectLst>
            <a:softEdge rad="63500"/>
          </a:effectLst>
        </p:spPr>
        <p:txBody>
          <a:bodyPr>
            <a:normAutofit lnSpcReduction="10000"/>
          </a:bodyPr>
          <a:lstStyle/>
          <a:p>
            <a:pPr marL="0" indent="0">
              <a:buNone/>
            </a:pPr>
            <a:r>
              <a:rPr lang="en-US" sz="2400" b="1" dirty="0" smtClean="0">
                <a:latin typeface="Arial" pitchFamily="34" charset="0"/>
                <a:cs typeface="Arial" pitchFamily="34" charset="0"/>
              </a:rPr>
              <a:t>1- </a:t>
            </a:r>
            <a:r>
              <a:rPr lang="en-US" sz="2400" b="1" dirty="0">
                <a:latin typeface="Arial" pitchFamily="34" charset="0"/>
                <a:cs typeface="Arial" pitchFamily="34" charset="0"/>
              </a:rPr>
              <a:t>The study of the parasite itself. </a:t>
            </a:r>
            <a:endParaRPr lang="en-US" sz="2400" dirty="0">
              <a:latin typeface="Arial" pitchFamily="34" charset="0"/>
              <a:cs typeface="Arial" pitchFamily="34" charset="0"/>
            </a:endParaRPr>
          </a:p>
          <a:p>
            <a:pPr marL="0" indent="0">
              <a:buNone/>
            </a:pPr>
            <a:r>
              <a:rPr lang="en-US" sz="2400" b="1" dirty="0">
                <a:latin typeface="Arial" pitchFamily="34" charset="0"/>
                <a:cs typeface="Arial" pitchFamily="34" charset="0"/>
              </a:rPr>
              <a:t>2- Host-Parasite relationships</a:t>
            </a:r>
            <a:endParaRPr lang="en-US" sz="2400" dirty="0">
              <a:latin typeface="Arial" pitchFamily="34" charset="0"/>
              <a:cs typeface="Arial" pitchFamily="34" charset="0"/>
            </a:endParaRPr>
          </a:p>
          <a:p>
            <a:pPr marL="0" indent="0">
              <a:buNone/>
            </a:pPr>
            <a:r>
              <a:rPr lang="en-US" sz="2400" dirty="0">
                <a:latin typeface="Arial" pitchFamily="34" charset="0"/>
                <a:cs typeface="Arial" pitchFamily="34" charset="0"/>
              </a:rPr>
              <a:t>This comprises all disciplines that deal with the host-parasite interface and the way the two organisms interact with each other. The most important disciplines are</a:t>
            </a:r>
            <a:r>
              <a:rPr lang="ar-SA" sz="2400" dirty="0">
                <a:latin typeface="Arial" pitchFamily="34" charset="0"/>
                <a:cs typeface="Arial" pitchFamily="34" charset="0"/>
              </a:rPr>
              <a:t>:</a:t>
            </a:r>
            <a:endParaRPr lang="en-US" sz="2400" dirty="0">
              <a:latin typeface="Arial" pitchFamily="34" charset="0"/>
              <a:cs typeface="Arial" pitchFamily="34" charset="0"/>
            </a:endParaRPr>
          </a:p>
          <a:p>
            <a:pPr>
              <a:buFontTx/>
              <a:buChar char="-"/>
            </a:pPr>
            <a:r>
              <a:rPr lang="en-US" sz="2400" dirty="0" smtClean="0">
                <a:latin typeface="Arial" pitchFamily="34" charset="0"/>
                <a:cs typeface="Arial" pitchFamily="34" charset="0"/>
              </a:rPr>
              <a:t>Physiology</a:t>
            </a:r>
            <a:r>
              <a:rPr lang="en-US" sz="2400" dirty="0">
                <a:latin typeface="Arial" pitchFamily="34" charset="0"/>
                <a:cs typeface="Arial" pitchFamily="34" charset="0"/>
              </a:rPr>
              <a:t>		</a:t>
            </a:r>
            <a:endParaRPr lang="en-US" sz="2400" dirty="0" smtClean="0">
              <a:latin typeface="Arial" pitchFamily="34" charset="0"/>
              <a:cs typeface="Arial" pitchFamily="34" charset="0"/>
            </a:endParaRPr>
          </a:p>
          <a:p>
            <a:pPr marL="0" indent="0">
              <a:buNone/>
            </a:pPr>
            <a:r>
              <a:rPr lang="en-US" sz="2400" dirty="0" smtClean="0">
                <a:latin typeface="Arial" pitchFamily="34" charset="0"/>
                <a:cs typeface="Arial" pitchFamily="34" charset="0"/>
              </a:rPr>
              <a:t>- </a:t>
            </a:r>
            <a:r>
              <a:rPr lang="en-US" sz="2400" dirty="0">
                <a:latin typeface="Arial" pitchFamily="34" charset="0"/>
                <a:cs typeface="Arial" pitchFamily="34" charset="0"/>
              </a:rPr>
              <a:t>Biochemistry          </a:t>
            </a:r>
            <a:endParaRPr lang="en-US" sz="2400" dirty="0" smtClean="0">
              <a:latin typeface="Arial" pitchFamily="34" charset="0"/>
              <a:cs typeface="Arial" pitchFamily="34" charset="0"/>
            </a:endParaRPr>
          </a:p>
          <a:p>
            <a:pPr marL="0" indent="0">
              <a:buNone/>
            </a:pPr>
            <a:r>
              <a:rPr lang="en-US" sz="2400" dirty="0" smtClean="0">
                <a:latin typeface="Arial" pitchFamily="34" charset="0"/>
                <a:cs typeface="Arial" pitchFamily="34" charset="0"/>
              </a:rPr>
              <a:t>- </a:t>
            </a:r>
            <a:r>
              <a:rPr lang="en-US" sz="2400" dirty="0">
                <a:latin typeface="Arial" pitchFamily="34" charset="0"/>
                <a:cs typeface="Arial" pitchFamily="34" charset="0"/>
              </a:rPr>
              <a:t>Cell biology			</a:t>
            </a:r>
            <a:endParaRPr lang="en-US" sz="2400" dirty="0" smtClean="0">
              <a:latin typeface="Arial" pitchFamily="34" charset="0"/>
              <a:cs typeface="Arial" pitchFamily="34" charset="0"/>
            </a:endParaRPr>
          </a:p>
          <a:p>
            <a:pPr>
              <a:buFontTx/>
              <a:buChar char="-"/>
            </a:pPr>
            <a:r>
              <a:rPr lang="en-US" sz="2400" dirty="0" smtClean="0">
                <a:latin typeface="Arial" pitchFamily="34" charset="0"/>
                <a:cs typeface="Arial" pitchFamily="34" charset="0"/>
              </a:rPr>
              <a:t>Immunology     </a:t>
            </a:r>
          </a:p>
          <a:p>
            <a:pPr marL="0" indent="0">
              <a:buNone/>
            </a:pPr>
            <a:r>
              <a:rPr lang="en-US" sz="2400" dirty="0" smtClean="0">
                <a:latin typeface="Arial" pitchFamily="34" charset="0"/>
                <a:cs typeface="Arial" pitchFamily="34" charset="0"/>
              </a:rPr>
              <a:t>- </a:t>
            </a:r>
            <a:r>
              <a:rPr lang="en-US" sz="2400" dirty="0">
                <a:latin typeface="Arial" pitchFamily="34" charset="0"/>
                <a:cs typeface="Arial" pitchFamily="34" charset="0"/>
              </a:rPr>
              <a:t>Pharmacology</a:t>
            </a:r>
          </a:p>
          <a:p>
            <a:pPr marL="0" indent="0">
              <a:buNone/>
            </a:pP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sp>
        <p:nvSpPr>
          <p:cNvPr id="8" name="Rectangle 7"/>
          <p:cNvSpPr/>
          <p:nvPr/>
        </p:nvSpPr>
        <p:spPr>
          <a:xfrm>
            <a:off x="3865418" y="3650673"/>
            <a:ext cx="4495800" cy="1676400"/>
          </a:xfrm>
          <a:prstGeom prst="rect">
            <a:avLst/>
          </a:prstGeom>
          <a:effectLst>
            <a:outerShdw blurRad="40000" dist="20000" dir="5400000" rotWithShape="0">
              <a:srgbClr val="000000">
                <a:alpha val="38000"/>
              </a:srgbClr>
            </a:outerShdw>
            <a:softEdge rad="317500"/>
          </a:effectLst>
        </p:spPr>
        <p:style>
          <a:lnRef idx="1">
            <a:schemeClr val="accent4"/>
          </a:lnRef>
          <a:fillRef idx="2">
            <a:schemeClr val="accent4"/>
          </a:fillRef>
          <a:effectRef idx="1">
            <a:schemeClr val="accent4"/>
          </a:effectRef>
          <a:fontRef idx="minor">
            <a:schemeClr val="dk1"/>
          </a:fontRef>
        </p:style>
        <p:txBody>
          <a:bodyPr rtlCol="0" anchor="ctr"/>
          <a:lstStyle/>
          <a:p>
            <a:r>
              <a:rPr lang="en-US" dirty="0" smtClean="0">
                <a:latin typeface="Arial" pitchFamily="34" charset="0"/>
                <a:cs typeface="Arial" pitchFamily="34" charset="0"/>
              </a:rPr>
              <a:t>    Host </a:t>
            </a:r>
            <a:r>
              <a:rPr lang="en-US" dirty="0">
                <a:latin typeface="Arial" pitchFamily="34" charset="0"/>
                <a:cs typeface="Arial" pitchFamily="34" charset="0"/>
              </a:rPr>
              <a:t>---</a:t>
            </a:r>
            <a:r>
              <a:rPr lang="en-US" dirty="0">
                <a:latin typeface="Arial" pitchFamily="34" charset="0"/>
                <a:cs typeface="Arial" pitchFamily="34" charset="0"/>
                <a:sym typeface="Wingdings" pitchFamily="2" charset="2"/>
              </a:rPr>
              <a:t></a:t>
            </a:r>
            <a:r>
              <a:rPr lang="en-US" dirty="0">
                <a:latin typeface="Arial" pitchFamily="34" charset="0"/>
                <a:cs typeface="Arial" pitchFamily="34" charset="0"/>
              </a:rPr>
              <a:t> ( tolerance</a:t>
            </a:r>
            <a:r>
              <a:rPr lang="en-US" dirty="0" smtClean="0">
                <a:latin typeface="Arial" pitchFamily="34" charset="0"/>
                <a:cs typeface="Arial" pitchFamily="34" charset="0"/>
              </a:rPr>
              <a:t>)</a:t>
            </a:r>
          </a:p>
          <a:p>
            <a:r>
              <a:rPr lang="en-US" dirty="0" smtClean="0">
                <a:latin typeface="Arial" pitchFamily="34" charset="0"/>
                <a:cs typeface="Arial" pitchFamily="34" charset="0"/>
              </a:rPr>
              <a:t>   Parasite  </a:t>
            </a:r>
            <a:r>
              <a:rPr lang="en-US" dirty="0">
                <a:latin typeface="Arial" pitchFamily="34" charset="0"/>
                <a:cs typeface="Arial" pitchFamily="34" charset="0"/>
              </a:rPr>
              <a:t>( adaption ) ------</a:t>
            </a:r>
            <a:r>
              <a:rPr lang="en-US" dirty="0" smtClean="0">
                <a:latin typeface="Arial" pitchFamily="34" charset="0"/>
                <a:cs typeface="Arial" pitchFamily="34" charset="0"/>
                <a:sym typeface="Wingdings" pitchFamily="2" charset="2"/>
              </a:rPr>
              <a:t></a:t>
            </a:r>
            <a:r>
              <a:rPr lang="en-US" dirty="0" smtClean="0">
                <a:latin typeface="Arial" pitchFamily="34" charset="0"/>
                <a:cs typeface="Arial" pitchFamily="34" charset="0"/>
              </a:rPr>
              <a:t>successful </a:t>
            </a:r>
          </a:p>
          <a:p>
            <a:r>
              <a:rPr lang="en-US" dirty="0" smtClean="0">
                <a:latin typeface="Arial" pitchFamily="34" charset="0"/>
                <a:cs typeface="Arial" pitchFamily="34" charset="0"/>
              </a:rPr>
              <a:t>    parasite</a:t>
            </a:r>
            <a:endParaRPr lang="en-US" dirty="0"/>
          </a:p>
        </p:txBody>
      </p:sp>
      <p:sp>
        <p:nvSpPr>
          <p:cNvPr id="10" name="Slide Number Placeholder 9"/>
          <p:cNvSpPr>
            <a:spLocks noGrp="1"/>
          </p:cNvSpPr>
          <p:nvPr>
            <p:ph type="sldNum" sz="quarter" idx="12"/>
          </p:nvPr>
        </p:nvSpPr>
        <p:spPr/>
        <p:txBody>
          <a:bodyPr/>
          <a:lstStyle/>
          <a:p>
            <a:fld id="{02B152A5-F2FF-4E58-B427-2D70C1F94007}" type="slidenum">
              <a:rPr lang="en-US" smtClean="0"/>
              <a:pPr/>
              <a:t>2</a:t>
            </a:fld>
            <a:endParaRPr lang="en-US"/>
          </a:p>
        </p:txBody>
      </p:sp>
    </p:spTree>
    <p:custDataLst>
      <p:tags r:id="rId1"/>
    </p:custDataLst>
    <p:extLst>
      <p:ext uri="{BB962C8B-B14F-4D97-AF65-F5344CB8AC3E}">
        <p14:creationId xmlns:p14="http://schemas.microsoft.com/office/powerpoint/2010/main" xmlns="" val="245863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750"/>
                                        <p:tgtEl>
                                          <p:spTgt spid="3">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75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fade">
                                      <p:cBhvr>
                                        <p:cTn id="22" dur="75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75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fade">
                                      <p:cBhvr>
                                        <p:cTn id="32" dur="75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fade">
                                      <p:cBhvr>
                                        <p:cTn id="37" dur="75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75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75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fade">
                                      <p:cBhvr>
                                        <p:cTn id="52" dur="75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fade">
                                      <p:cBhvr>
                                        <p:cTn id="57" dur="750"/>
                                        <p:tgtEl>
                                          <p:spTgt spid="3">
                                            <p:txEl>
                                              <p:pRg st="8" end="8"/>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fill="hold"/>
                                        <p:tgtEl>
                                          <p:spTgt spid="8"/>
                                        </p:tgtEl>
                                        <p:attrNameLst>
                                          <p:attrName>ppt_x</p:attrName>
                                        </p:attrNameLst>
                                      </p:cBhvr>
                                      <p:tavLst>
                                        <p:tav tm="0">
                                          <p:val>
                                            <p:strVal val="#ppt_x"/>
                                          </p:val>
                                        </p:tav>
                                        <p:tav tm="100000">
                                          <p:val>
                                            <p:strVal val="#ppt_x"/>
                                          </p:val>
                                        </p:tav>
                                      </p:tavLst>
                                    </p:anim>
                                    <p:anim calcmode="lin" valueType="num">
                                      <p:cBhvr additive="base">
                                        <p:cTn id="6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305800" cy="5410200"/>
          </a:xfrm>
          <a:solidFill>
            <a:schemeClr val="accent4">
              <a:lumMod val="20000"/>
              <a:lumOff val="80000"/>
            </a:schemeClr>
          </a:solidFill>
          <a:effectLst>
            <a:softEdge rad="63500"/>
          </a:effectLst>
        </p:spPr>
        <p:txBody>
          <a:bodyPr>
            <a:noAutofit/>
          </a:bodyPr>
          <a:lstStyle/>
          <a:p>
            <a:pPr marL="0" indent="0">
              <a:buNone/>
            </a:pPr>
            <a:r>
              <a:rPr lang="en-US" sz="2200" b="1" dirty="0">
                <a:latin typeface="Arial" pitchFamily="34" charset="0"/>
                <a:cs typeface="Arial" pitchFamily="34" charset="0"/>
              </a:rPr>
              <a:t>3- Immunology of parasitic infections</a:t>
            </a:r>
            <a:endParaRPr lang="en-US" sz="2200" dirty="0">
              <a:latin typeface="Arial" pitchFamily="34" charset="0"/>
              <a:cs typeface="Arial" pitchFamily="34" charset="0"/>
            </a:endParaRPr>
          </a:p>
          <a:p>
            <a:pPr marL="0" indent="0">
              <a:buNone/>
            </a:pPr>
            <a:r>
              <a:rPr lang="en-US" sz="2200" dirty="0" smtClean="0">
                <a:latin typeface="Arial" pitchFamily="34" charset="0"/>
                <a:cs typeface="Arial" pitchFamily="34" charset="0"/>
              </a:rPr>
              <a:t>      This </a:t>
            </a:r>
            <a:r>
              <a:rPr lang="en-US" sz="2200" dirty="0">
                <a:latin typeface="Arial" pitchFamily="34" charset="0"/>
                <a:cs typeface="Arial" pitchFamily="34" charset="0"/>
              </a:rPr>
              <a:t>deals with the description of the immunological response by the host </a:t>
            </a:r>
            <a:r>
              <a:rPr lang="en-US" sz="2200" dirty="0" smtClean="0">
                <a:latin typeface="Arial" pitchFamily="34" charset="0"/>
                <a:cs typeface="Arial" pitchFamily="34" charset="0"/>
              </a:rPr>
              <a:t>  and </a:t>
            </a:r>
            <a:r>
              <a:rPr lang="en-US" sz="2200" dirty="0">
                <a:latin typeface="Arial" pitchFamily="34" charset="0"/>
                <a:cs typeface="Arial" pitchFamily="34" charset="0"/>
              </a:rPr>
              <a:t>the way the parasite tries to evade (escape) the host's immune attack</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smtClean="0">
                <a:latin typeface="Arial" pitchFamily="34" charset="0"/>
                <a:cs typeface="Arial" pitchFamily="34" charset="0"/>
              </a:rPr>
              <a:t>       This </a:t>
            </a:r>
            <a:r>
              <a:rPr lang="en-US" sz="2200" dirty="0">
                <a:latin typeface="Arial" pitchFamily="34" charset="0"/>
                <a:cs typeface="Arial" pitchFamily="34" charset="0"/>
              </a:rPr>
              <a:t>comprises such disciplines as</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smtClean="0">
                <a:latin typeface="Arial" pitchFamily="34" charset="0"/>
                <a:cs typeface="Arial" pitchFamily="34" charset="0"/>
              </a:rPr>
              <a:t>A- </a:t>
            </a:r>
            <a:r>
              <a:rPr lang="en-US" sz="2200" dirty="0" err="1">
                <a:latin typeface="Arial" pitchFamily="34" charset="0"/>
                <a:cs typeface="Arial" pitchFamily="34" charset="0"/>
              </a:rPr>
              <a:t>Humural</a:t>
            </a:r>
            <a:r>
              <a:rPr lang="en-US" sz="2200" dirty="0">
                <a:latin typeface="Arial" pitchFamily="34" charset="0"/>
                <a:cs typeface="Arial" pitchFamily="34" charset="0"/>
              </a:rPr>
              <a:t> and cellular immunology</a:t>
            </a:r>
          </a:p>
          <a:p>
            <a:pPr marL="0" indent="0">
              <a:buNone/>
            </a:pPr>
            <a:r>
              <a:rPr lang="en-US" sz="2200" dirty="0" smtClean="0">
                <a:latin typeface="Arial" pitchFamily="34" charset="0"/>
                <a:cs typeface="Arial" pitchFamily="34" charset="0"/>
              </a:rPr>
              <a:t>B- </a:t>
            </a:r>
            <a:r>
              <a:rPr lang="en-US" sz="2200" dirty="0">
                <a:latin typeface="Arial" pitchFamily="34" charset="0"/>
                <a:cs typeface="Arial" pitchFamily="34" charset="0"/>
              </a:rPr>
              <a:t>Molecular immunology</a:t>
            </a:r>
          </a:p>
          <a:p>
            <a:pPr marL="0" indent="0">
              <a:buNone/>
            </a:pPr>
            <a:r>
              <a:rPr lang="en-US" sz="2200" b="1" dirty="0">
                <a:latin typeface="Arial" pitchFamily="34" charset="0"/>
                <a:cs typeface="Arial" pitchFamily="34" charset="0"/>
              </a:rPr>
              <a:t>4- Chemotherapy of parasitic infections</a:t>
            </a:r>
            <a:endParaRPr lang="en-US" sz="2200" dirty="0">
              <a:latin typeface="Arial" pitchFamily="34" charset="0"/>
              <a:cs typeface="Arial" pitchFamily="34" charset="0"/>
            </a:endParaRPr>
          </a:p>
          <a:p>
            <a:pPr marL="0" indent="0">
              <a:buNone/>
            </a:pPr>
            <a:r>
              <a:rPr lang="en-US" sz="2200" b="1" dirty="0">
                <a:latin typeface="Arial" pitchFamily="34" charset="0"/>
                <a:cs typeface="Arial" pitchFamily="34" charset="0"/>
              </a:rPr>
              <a:t>5- Epidemiology </a:t>
            </a:r>
            <a:endParaRPr lang="en-US" sz="2200" dirty="0">
              <a:latin typeface="Arial" pitchFamily="34" charset="0"/>
              <a:cs typeface="Arial" pitchFamily="34" charset="0"/>
            </a:endParaRPr>
          </a:p>
          <a:p>
            <a:pPr marL="0" indent="0">
              <a:buNone/>
            </a:pPr>
            <a:r>
              <a:rPr lang="en-US" sz="2200" dirty="0" err="1">
                <a:latin typeface="Arial" pitchFamily="34" charset="0"/>
                <a:cs typeface="Arial" pitchFamily="34" charset="0"/>
              </a:rPr>
              <a:t>i.e</a:t>
            </a:r>
            <a:r>
              <a:rPr lang="en-US" sz="2200" dirty="0">
                <a:latin typeface="Arial" pitchFamily="34" charset="0"/>
                <a:cs typeface="Arial" pitchFamily="34" charset="0"/>
              </a:rPr>
              <a:t> to describe the ways the diseases spread amongst the population. In the case of parasitic infections not only the host, but also the parasite and the vector should be included. The disciplines are</a:t>
            </a:r>
            <a:r>
              <a:rPr lang="ar-SA" sz="2200"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dirty="0">
                <a:latin typeface="Arial" pitchFamily="34" charset="0"/>
                <a:cs typeface="Arial" pitchFamily="34" charset="0"/>
              </a:rPr>
              <a:t>- Tropical </a:t>
            </a:r>
            <a:r>
              <a:rPr lang="en-US" sz="2200" dirty="0" smtClean="0">
                <a:latin typeface="Arial" pitchFamily="34" charset="0"/>
                <a:cs typeface="Arial" pitchFamily="34" charset="0"/>
              </a:rPr>
              <a:t>hygiene</a:t>
            </a:r>
            <a:r>
              <a:rPr lang="en-US" sz="2200" dirty="0">
                <a:latin typeface="Arial" pitchFamily="34" charset="0"/>
                <a:cs typeface="Arial" pitchFamily="34" charset="0"/>
              </a:rPr>
              <a:t> </a:t>
            </a:r>
            <a:r>
              <a:rPr lang="en-US" sz="2200" dirty="0" smtClean="0">
                <a:latin typeface="Arial" pitchFamily="34" charset="0"/>
                <a:cs typeface="Arial" pitchFamily="34" charset="0"/>
              </a:rPr>
              <a:t>      - Entomology</a:t>
            </a:r>
            <a:r>
              <a:rPr lang="en-US" sz="2200" dirty="0">
                <a:latin typeface="Arial" pitchFamily="34" charset="0"/>
                <a:cs typeface="Arial" pitchFamily="34" charset="0"/>
              </a:rPr>
              <a:t> </a:t>
            </a:r>
            <a:r>
              <a:rPr lang="en-US" sz="2200" dirty="0" smtClean="0">
                <a:latin typeface="Arial" pitchFamily="34" charset="0"/>
                <a:cs typeface="Arial" pitchFamily="34" charset="0"/>
              </a:rPr>
              <a:t>                   - </a:t>
            </a:r>
            <a:r>
              <a:rPr lang="en-US" sz="2200" dirty="0">
                <a:latin typeface="Arial" pitchFamily="34" charset="0"/>
                <a:cs typeface="Arial" pitchFamily="34" charset="0"/>
              </a:rPr>
              <a:t>Geography</a:t>
            </a:r>
          </a:p>
          <a:p>
            <a:endParaRPr lang="en-US" sz="2200" dirty="0"/>
          </a:p>
        </p:txBody>
      </p:sp>
      <p:sp>
        <p:nvSpPr>
          <p:cNvPr id="4" name="Slide Number Placeholder 3"/>
          <p:cNvSpPr>
            <a:spLocks noGrp="1"/>
          </p:cNvSpPr>
          <p:nvPr>
            <p:ph type="sldNum" sz="quarter" idx="12"/>
          </p:nvPr>
        </p:nvSpPr>
        <p:spPr/>
        <p:txBody>
          <a:bodyPr/>
          <a:lstStyle/>
          <a:p>
            <a:fld id="{02B152A5-F2FF-4E58-B427-2D70C1F94007}" type="slidenum">
              <a:rPr lang="en-US" smtClean="0"/>
              <a:pPr/>
              <a:t>3</a:t>
            </a:fld>
            <a:endParaRPr lang="en-US"/>
          </a:p>
        </p:txBody>
      </p:sp>
    </p:spTree>
    <p:custDataLst>
      <p:tags r:id="rId1"/>
    </p:custDataLst>
    <p:extLst>
      <p:ext uri="{BB962C8B-B14F-4D97-AF65-F5344CB8AC3E}">
        <p14:creationId xmlns:p14="http://schemas.microsoft.com/office/powerpoint/2010/main" xmlns="" val="194798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75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75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75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75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75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75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75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75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75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75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a:solidFill>
            <a:schemeClr val="accent6">
              <a:lumMod val="20000"/>
              <a:lumOff val="80000"/>
            </a:schemeClr>
          </a:solidFill>
          <a:effectLst>
            <a:softEdge rad="127000"/>
          </a:effectLst>
        </p:spPr>
        <p:txBody>
          <a:bodyPr>
            <a:normAutofit fontScale="90000"/>
          </a:bodyPr>
          <a:lstStyle/>
          <a:p>
            <a:r>
              <a:rPr lang="en-US" sz="3200" b="1" dirty="0" smtClean="0">
                <a:solidFill>
                  <a:srgbClr val="FF0000"/>
                </a:solidFill>
                <a:latin typeface="Arial" pitchFamily="34" charset="0"/>
                <a:cs typeface="Arial" pitchFamily="34" charset="0"/>
              </a:rPr>
              <a:t/>
            </a:r>
            <a:br>
              <a:rPr lang="en-US" sz="3200" b="1" dirty="0" smtClean="0">
                <a:solidFill>
                  <a:srgbClr val="FF0000"/>
                </a:solidFill>
                <a:latin typeface="Arial" pitchFamily="34" charset="0"/>
                <a:cs typeface="Arial" pitchFamily="34" charset="0"/>
              </a:rPr>
            </a:br>
            <a:r>
              <a:rPr lang="en-US" sz="3200" b="1" dirty="0" smtClean="0">
                <a:solidFill>
                  <a:srgbClr val="7030A0"/>
                </a:solidFill>
                <a:latin typeface="Arial" pitchFamily="34" charset="0"/>
                <a:cs typeface="Arial" pitchFamily="34" charset="0"/>
              </a:rPr>
              <a:t>What </a:t>
            </a:r>
            <a:r>
              <a:rPr lang="en-US" sz="3200" b="1" dirty="0">
                <a:solidFill>
                  <a:srgbClr val="7030A0"/>
                </a:solidFill>
                <a:latin typeface="Arial" pitchFamily="34" charset="0"/>
                <a:cs typeface="Arial" pitchFamily="34" charset="0"/>
              </a:rPr>
              <a:t>is parasitism?</a:t>
            </a:r>
            <a:r>
              <a:rPr lang="en-US" sz="3200" dirty="0">
                <a:solidFill>
                  <a:srgbClr val="7030A0"/>
                </a:solidFill>
                <a:latin typeface="Arial" pitchFamily="34" charset="0"/>
                <a:cs typeface="Arial" pitchFamily="34" charset="0"/>
              </a:rPr>
              <a:t/>
            </a:r>
            <a:br>
              <a:rPr lang="en-US" sz="3200" dirty="0">
                <a:solidFill>
                  <a:srgbClr val="7030A0"/>
                </a:solidFill>
                <a:latin typeface="Arial" pitchFamily="34" charset="0"/>
                <a:cs typeface="Arial" pitchFamily="34" charset="0"/>
              </a:rPr>
            </a:br>
            <a:endParaRPr lang="en-US" sz="3200" dirty="0">
              <a:solidFill>
                <a:srgbClr val="7030A0"/>
              </a:solidFill>
              <a:latin typeface="Arial" pitchFamily="34" charset="0"/>
              <a:cs typeface="Arial" pitchFamily="34" charset="0"/>
            </a:endParaRPr>
          </a:p>
        </p:txBody>
      </p:sp>
      <p:sp>
        <p:nvSpPr>
          <p:cNvPr id="3" name="Content Placeholder 2"/>
          <p:cNvSpPr>
            <a:spLocks noGrp="1"/>
          </p:cNvSpPr>
          <p:nvPr>
            <p:ph idx="1"/>
          </p:nvPr>
        </p:nvSpPr>
        <p:spPr>
          <a:xfrm>
            <a:off x="457200" y="1143000"/>
            <a:ext cx="8229600" cy="4525963"/>
          </a:xfrm>
          <a:solidFill>
            <a:schemeClr val="accent4">
              <a:lumMod val="20000"/>
              <a:lumOff val="80000"/>
            </a:schemeClr>
          </a:solidFill>
        </p:spPr>
        <p:txBody>
          <a:bodyPr>
            <a:normAutofit/>
          </a:bodyPr>
          <a:lstStyle/>
          <a:p>
            <a:pPr marL="0" indent="0">
              <a:buNone/>
            </a:pPr>
            <a:r>
              <a:rPr lang="en-US" sz="2200" b="1" dirty="0">
                <a:latin typeface="Arial" pitchFamily="34" charset="0"/>
                <a:cs typeface="Arial" pitchFamily="34" charset="0"/>
              </a:rPr>
              <a:t>• Symbiosis:</a:t>
            </a:r>
            <a:r>
              <a:rPr lang="en-US" sz="2200" dirty="0">
                <a:latin typeface="Arial" pitchFamily="34" charset="0"/>
                <a:cs typeface="Arial" pitchFamily="34" charset="0"/>
              </a:rPr>
              <a:t> Any two organisms living together in </a:t>
            </a:r>
            <a:r>
              <a:rPr lang="en-US" sz="2200" dirty="0" smtClean="0">
                <a:latin typeface="Arial" pitchFamily="34" charset="0"/>
                <a:cs typeface="Arial" pitchFamily="34" charset="0"/>
              </a:rPr>
              <a:t>close association</a:t>
            </a:r>
            <a:r>
              <a:rPr lang="en-US" sz="2200" dirty="0">
                <a:latin typeface="Arial" pitchFamily="34" charset="0"/>
                <a:cs typeface="Arial" pitchFamily="34" charset="0"/>
              </a:rPr>
              <a:t>.</a:t>
            </a:r>
          </a:p>
          <a:p>
            <a:r>
              <a:rPr lang="en-US" sz="2200" b="1" dirty="0" smtClean="0">
                <a:latin typeface="Arial" pitchFamily="34" charset="0"/>
                <a:cs typeface="Arial" pitchFamily="34" charset="0"/>
              </a:rPr>
              <a:t>Parasitism</a:t>
            </a:r>
            <a:r>
              <a:rPr lang="en-US" sz="2200" dirty="0" smtClean="0">
                <a:latin typeface="Arial" pitchFamily="34" charset="0"/>
                <a:cs typeface="Arial" pitchFamily="34" charset="0"/>
              </a:rPr>
              <a:t> </a:t>
            </a:r>
            <a:r>
              <a:rPr lang="en-US" sz="2200" dirty="0">
                <a:latin typeface="Arial" pitchFamily="34" charset="0"/>
                <a:cs typeface="Arial" pitchFamily="34" charset="0"/>
              </a:rPr>
              <a:t>is a type of </a:t>
            </a:r>
            <a:r>
              <a:rPr lang="en-US" sz="2200" dirty="0">
                <a:solidFill>
                  <a:srgbClr val="FF0000"/>
                </a:solidFill>
                <a:latin typeface="Arial" pitchFamily="34" charset="0"/>
                <a:cs typeface="Arial" pitchFamily="34" charset="0"/>
              </a:rPr>
              <a:t>SYMBIOSIS</a:t>
            </a:r>
            <a:r>
              <a:rPr lang="en-US" sz="2200" dirty="0">
                <a:latin typeface="Arial" pitchFamily="34" charset="0"/>
                <a:cs typeface="Arial" pitchFamily="34" charset="0"/>
              </a:rPr>
              <a:t> in which two organisms live together in close association, one partner (the parasite) lives on the expense of the other ( the host) in order to obtain nourishment and shelter. Parasite is metabolically dependent on its host and mostly causes harms to it. In parasitism, the parasite is the benefited partner</a:t>
            </a:r>
            <a:r>
              <a:rPr lang="en-US" sz="2200" dirty="0" smtClean="0">
                <a:latin typeface="Arial" pitchFamily="34" charset="0"/>
                <a:cs typeface="Arial" pitchFamily="34" charset="0"/>
              </a:rPr>
              <a:t>.</a:t>
            </a:r>
          </a:p>
          <a:p>
            <a:pPr marL="0" indent="0">
              <a:buNone/>
            </a:pPr>
            <a:r>
              <a:rPr lang="en-US" sz="2200" b="1" dirty="0" smtClean="0">
                <a:latin typeface="Arial" pitchFamily="34" charset="0"/>
                <a:cs typeface="Arial" pitchFamily="34" charset="0"/>
              </a:rPr>
              <a:t>• </a:t>
            </a:r>
            <a:r>
              <a:rPr lang="en-US" sz="2200" b="1" dirty="0">
                <a:latin typeface="Arial" pitchFamily="34" charset="0"/>
                <a:cs typeface="Arial" pitchFamily="34" charset="0"/>
              </a:rPr>
              <a:t>Commensalism:</a:t>
            </a:r>
            <a:r>
              <a:rPr lang="en-US" sz="2200" dirty="0">
                <a:latin typeface="Arial" pitchFamily="34" charset="0"/>
                <a:cs typeface="Arial" pitchFamily="34" charset="0"/>
              </a:rPr>
              <a:t> Sharing the table. One partner benefits but of other is not hurt.</a:t>
            </a:r>
          </a:p>
          <a:p>
            <a:pPr marL="0" indent="0">
              <a:buNone/>
            </a:pPr>
            <a:r>
              <a:rPr lang="en-US" sz="2200" b="1" dirty="0">
                <a:latin typeface="Arial" pitchFamily="34" charset="0"/>
                <a:cs typeface="Arial" pitchFamily="34" charset="0"/>
              </a:rPr>
              <a:t>• Mutualism:</a:t>
            </a:r>
            <a:r>
              <a:rPr lang="en-US" sz="2200" dirty="0">
                <a:latin typeface="Arial" pitchFamily="34" charset="0"/>
                <a:cs typeface="Arial" pitchFamily="34" charset="0"/>
              </a:rPr>
              <a:t> Both partners benefits.</a:t>
            </a:r>
          </a:p>
          <a:p>
            <a:endParaRPr lang="en-US" sz="2200" dirty="0">
              <a:latin typeface="Arial" pitchFamily="34" charset="0"/>
              <a:cs typeface="Arial" pitchFamily="34" charset="0"/>
            </a:endParaRP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4</a:t>
            </a:fld>
            <a:endParaRPr lang="en-US"/>
          </a:p>
        </p:txBody>
      </p:sp>
    </p:spTree>
    <p:custDataLst>
      <p:tags r:id="rId1"/>
    </p:custDataLst>
    <p:extLst>
      <p:ext uri="{BB962C8B-B14F-4D97-AF65-F5344CB8AC3E}">
        <p14:creationId xmlns:p14="http://schemas.microsoft.com/office/powerpoint/2010/main" xmlns="" val="141708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20000"/>
              <a:lumOff val="80000"/>
            </a:schemeClr>
          </a:solidFill>
          <a:effectLst>
            <a:softEdge rad="127000"/>
          </a:effectLst>
        </p:spPr>
        <p:txBody>
          <a:bodyPr>
            <a:normAutofit fontScale="90000"/>
          </a:bodyPr>
          <a:lstStyle/>
          <a:p>
            <a:r>
              <a:rPr lang="en-US" b="1" dirty="0" smtClean="0"/>
              <a:t/>
            </a:r>
            <a:br>
              <a:rPr lang="en-US" b="1" dirty="0" smtClean="0"/>
            </a:br>
            <a:r>
              <a:rPr lang="en-US" sz="3600" b="1" dirty="0" smtClean="0">
                <a:solidFill>
                  <a:srgbClr val="7030A0"/>
                </a:solidFill>
                <a:latin typeface="Arial" pitchFamily="34" charset="0"/>
                <a:cs typeface="Arial" pitchFamily="34" charset="0"/>
              </a:rPr>
              <a:t>Who </a:t>
            </a:r>
            <a:r>
              <a:rPr lang="en-US" sz="3600" b="1" dirty="0">
                <a:solidFill>
                  <a:srgbClr val="7030A0"/>
                </a:solidFill>
                <a:latin typeface="Arial" pitchFamily="34" charset="0"/>
                <a:cs typeface="Arial" pitchFamily="34" charset="0"/>
              </a:rPr>
              <a:t>is a parasite? Is a </a:t>
            </a:r>
            <a:r>
              <a:rPr lang="en-US" sz="3600" b="1" dirty="0" err="1" smtClean="0">
                <a:solidFill>
                  <a:srgbClr val="7030A0"/>
                </a:solidFill>
                <a:latin typeface="Arial" pitchFamily="34" charset="0"/>
                <a:cs typeface="Arial" pitchFamily="34" charset="0"/>
              </a:rPr>
              <a:t>mosquitoe</a:t>
            </a:r>
            <a:r>
              <a:rPr lang="en-US" sz="3600" b="1" dirty="0" smtClean="0">
                <a:solidFill>
                  <a:srgbClr val="7030A0"/>
                </a:solidFill>
                <a:latin typeface="Arial" pitchFamily="34" charset="0"/>
                <a:cs typeface="Arial" pitchFamily="34" charset="0"/>
              </a:rPr>
              <a:t> </a:t>
            </a:r>
            <a:r>
              <a:rPr lang="en-US" sz="3600" b="1" dirty="0">
                <a:solidFill>
                  <a:srgbClr val="7030A0"/>
                </a:solidFill>
                <a:latin typeface="Arial" pitchFamily="34" charset="0"/>
                <a:cs typeface="Arial" pitchFamily="34" charset="0"/>
              </a:rPr>
              <a:t>a parasite?</a:t>
            </a:r>
            <a:r>
              <a:rPr lang="en-US" sz="3600" b="1" dirty="0">
                <a:latin typeface="Arial" pitchFamily="34" charset="0"/>
                <a:cs typeface="Arial" pitchFamily="34" charset="0"/>
              </a:rPr>
              <a:t> Yes</a:t>
            </a:r>
            <a:r>
              <a:rPr lang="en-US" sz="3600" dirty="0">
                <a:latin typeface="Arial" pitchFamily="34" charset="0"/>
                <a:cs typeface="Arial" pitchFamily="34" charset="0"/>
              </a:rPr>
              <a:t/>
            </a:r>
            <a:br>
              <a:rPr lang="en-US" sz="3600" dirty="0">
                <a:latin typeface="Arial" pitchFamily="34" charset="0"/>
                <a:cs typeface="Arial" pitchFamily="34" charset="0"/>
              </a:rPr>
            </a:br>
            <a:endParaRPr lang="en-US" sz="3600" dirty="0">
              <a:latin typeface="Arial" pitchFamily="34" charset="0"/>
              <a:cs typeface="Arial" pitchFamily="34" charset="0"/>
            </a:endParaRPr>
          </a:p>
        </p:txBody>
      </p:sp>
      <p:sp>
        <p:nvSpPr>
          <p:cNvPr id="3" name="Content Placeholder 2"/>
          <p:cNvSpPr>
            <a:spLocks noGrp="1"/>
          </p:cNvSpPr>
          <p:nvPr>
            <p:ph idx="1"/>
          </p:nvPr>
        </p:nvSpPr>
        <p:spPr>
          <a:xfrm>
            <a:off x="457200" y="1524000"/>
            <a:ext cx="8229600" cy="4602163"/>
          </a:xfrm>
          <a:solidFill>
            <a:schemeClr val="accent4">
              <a:lumMod val="20000"/>
              <a:lumOff val="80000"/>
            </a:schemeClr>
          </a:solidFill>
          <a:effectLst>
            <a:softEdge rad="127000"/>
          </a:effectLst>
        </p:spPr>
        <p:txBody>
          <a:bodyPr>
            <a:noAutofit/>
          </a:bodyPr>
          <a:lstStyle/>
          <a:p>
            <a:pPr marL="0" indent="0">
              <a:buNone/>
            </a:pPr>
            <a:r>
              <a:rPr lang="en-US" sz="2200" dirty="0">
                <a:latin typeface="Arial" pitchFamily="34" charset="0"/>
                <a:cs typeface="Arial" pitchFamily="34" charset="0"/>
              </a:rPr>
              <a:t>Parasites are usually much smaller than their </a:t>
            </a:r>
            <a:r>
              <a:rPr lang="en-US" sz="2200" dirty="0" err="1">
                <a:latin typeface="Arial" pitchFamily="34" charset="0"/>
                <a:cs typeface="Arial" pitchFamily="34" charset="0"/>
              </a:rPr>
              <a:t>hosts,they</a:t>
            </a:r>
            <a:r>
              <a:rPr lang="en-US" sz="2200" dirty="0">
                <a:latin typeface="Arial" pitchFamily="34" charset="0"/>
                <a:cs typeface="Arial" pitchFamily="34" charset="0"/>
              </a:rPr>
              <a:t> also don’t kill before eating.</a:t>
            </a:r>
          </a:p>
          <a:p>
            <a:pPr marL="0" indent="0">
              <a:buNone/>
            </a:pPr>
            <a:r>
              <a:rPr lang="en-US" sz="2200" b="1" dirty="0">
                <a:latin typeface="Arial" pitchFamily="34" charset="0"/>
                <a:cs typeface="Arial" pitchFamily="34" charset="0"/>
              </a:rPr>
              <a:t>Parasites:</a:t>
            </a:r>
            <a:r>
              <a:rPr lang="en-US" sz="2200" dirty="0">
                <a:latin typeface="Arial" pitchFamily="34" charset="0"/>
                <a:cs typeface="Arial" pitchFamily="34" charset="0"/>
              </a:rPr>
              <a:t> a very diverse set of eukaryotic pathogens:</a:t>
            </a:r>
          </a:p>
          <a:p>
            <a:pPr marL="0" indent="0">
              <a:buNone/>
            </a:pPr>
            <a:r>
              <a:rPr lang="en-US" sz="2200" b="1" dirty="0">
                <a:solidFill>
                  <a:srgbClr val="CC0099"/>
                </a:solidFill>
                <a:latin typeface="Arial" pitchFamily="34" charset="0"/>
                <a:cs typeface="Arial" pitchFamily="34" charset="0"/>
              </a:rPr>
              <a:t>• Protozoa:</a:t>
            </a:r>
            <a:r>
              <a:rPr lang="en-US" sz="2200" dirty="0">
                <a:solidFill>
                  <a:srgbClr val="CC0099"/>
                </a:solidFill>
                <a:latin typeface="Arial" pitchFamily="34" charset="0"/>
                <a:cs typeface="Arial" pitchFamily="34" charset="0"/>
              </a:rPr>
              <a:t> </a:t>
            </a:r>
            <a:r>
              <a:rPr lang="en-US" sz="2200" dirty="0">
                <a:latin typeface="Arial" pitchFamily="34" charset="0"/>
                <a:cs typeface="Arial" pitchFamily="34" charset="0"/>
              </a:rPr>
              <a:t>unicellular eukaryotes (this is a historic term, protozoans are not really a monophyletic group).</a:t>
            </a:r>
          </a:p>
          <a:p>
            <a:pPr marL="0" indent="0">
              <a:buNone/>
            </a:pPr>
            <a:r>
              <a:rPr lang="en-US" sz="2200" b="1" dirty="0">
                <a:solidFill>
                  <a:srgbClr val="CC0099"/>
                </a:solidFill>
                <a:latin typeface="Arial" pitchFamily="34" charset="0"/>
                <a:cs typeface="Arial" pitchFamily="34" charset="0"/>
              </a:rPr>
              <a:t>• Platyhelminthes</a:t>
            </a:r>
            <a:r>
              <a:rPr lang="en-US" sz="2200" b="1" dirty="0">
                <a:latin typeface="Arial" pitchFamily="34" charset="0"/>
                <a:cs typeface="Arial" pitchFamily="34" charset="0"/>
              </a:rPr>
              <a:t>:</a:t>
            </a:r>
            <a:r>
              <a:rPr lang="en-US" sz="2200" dirty="0">
                <a:latin typeface="Arial" pitchFamily="34" charset="0"/>
                <a:cs typeface="Arial" pitchFamily="34" charset="0"/>
              </a:rPr>
              <a:t> flatworms these include flukes or </a:t>
            </a:r>
            <a:r>
              <a:rPr lang="en-US" sz="2200" dirty="0" err="1">
                <a:latin typeface="Arial" pitchFamily="34" charset="0"/>
                <a:cs typeface="Arial" pitchFamily="34" charset="0"/>
              </a:rPr>
              <a:t>trematoda</a:t>
            </a:r>
            <a:r>
              <a:rPr lang="en-US" sz="2200" dirty="0">
                <a:latin typeface="Arial" pitchFamily="34" charset="0"/>
                <a:cs typeface="Arial" pitchFamily="34" charset="0"/>
              </a:rPr>
              <a:t> (</a:t>
            </a:r>
            <a:r>
              <a:rPr lang="en-US" sz="2200" dirty="0" err="1">
                <a:latin typeface="Arial" pitchFamily="34" charset="0"/>
                <a:cs typeface="Arial" pitchFamily="34" charset="0"/>
              </a:rPr>
              <a:t>ex.</a:t>
            </a:r>
            <a:r>
              <a:rPr lang="en-US" sz="2200" i="1" dirty="0" err="1">
                <a:latin typeface="Arial" pitchFamily="34" charset="0"/>
                <a:cs typeface="Arial" pitchFamily="34" charset="0"/>
              </a:rPr>
              <a:t>Faschiola</a:t>
            </a:r>
            <a:r>
              <a:rPr lang="en-US" sz="2200" i="1" dirty="0">
                <a:latin typeface="Arial" pitchFamily="34" charset="0"/>
                <a:cs typeface="Arial" pitchFamily="34" charset="0"/>
              </a:rPr>
              <a:t> </a:t>
            </a:r>
            <a:r>
              <a:rPr lang="en-US" sz="2200" i="1" dirty="0" err="1">
                <a:latin typeface="Arial" pitchFamily="34" charset="0"/>
                <a:cs typeface="Arial" pitchFamily="34" charset="0"/>
              </a:rPr>
              <a:t>sp</a:t>
            </a:r>
            <a:r>
              <a:rPr lang="en-US" sz="2200" dirty="0">
                <a:latin typeface="Arial" pitchFamily="34" charset="0"/>
                <a:cs typeface="Arial" pitchFamily="34" charset="0"/>
              </a:rPr>
              <a:t>) and tape worms or </a:t>
            </a:r>
            <a:r>
              <a:rPr lang="en-US" sz="2200" dirty="0" err="1">
                <a:latin typeface="Arial" pitchFamily="34" charset="0"/>
                <a:cs typeface="Arial" pitchFamily="34" charset="0"/>
              </a:rPr>
              <a:t>cestoda</a:t>
            </a:r>
            <a:r>
              <a:rPr lang="en-US" sz="2200" dirty="0">
                <a:latin typeface="Arial" pitchFamily="34" charset="0"/>
                <a:cs typeface="Arial" pitchFamily="34" charset="0"/>
              </a:rPr>
              <a:t> (</a:t>
            </a:r>
            <a:r>
              <a:rPr lang="en-US" sz="2200" dirty="0" err="1">
                <a:latin typeface="Arial" pitchFamily="34" charset="0"/>
                <a:cs typeface="Arial" pitchFamily="34" charset="0"/>
              </a:rPr>
              <a:t>ex.</a:t>
            </a:r>
            <a:r>
              <a:rPr lang="en-US" sz="2200" i="1" dirty="0" err="1">
                <a:latin typeface="Arial" pitchFamily="34" charset="0"/>
                <a:cs typeface="Arial" pitchFamily="34" charset="0"/>
              </a:rPr>
              <a:t>Taenia</a:t>
            </a:r>
            <a:r>
              <a:rPr lang="en-US" sz="2200" i="1" dirty="0">
                <a:latin typeface="Arial" pitchFamily="34" charset="0"/>
                <a:cs typeface="Arial" pitchFamily="34" charset="0"/>
              </a:rPr>
              <a:t> </a:t>
            </a:r>
            <a:r>
              <a:rPr lang="en-US" sz="2200" i="1" dirty="0" err="1">
                <a:latin typeface="Arial" pitchFamily="34" charset="0"/>
                <a:cs typeface="Arial" pitchFamily="34" charset="0"/>
              </a:rPr>
              <a:t>sp</a:t>
            </a:r>
            <a:r>
              <a:rPr lang="en-US" sz="2200" dirty="0">
                <a:latin typeface="Arial" pitchFamily="34" charset="0"/>
                <a:cs typeface="Arial" pitchFamily="34" charset="0"/>
              </a:rPr>
              <a:t>).</a:t>
            </a:r>
          </a:p>
          <a:p>
            <a:pPr marL="0" indent="0">
              <a:buNone/>
            </a:pPr>
            <a:r>
              <a:rPr lang="en-US" sz="2200" b="1" dirty="0">
                <a:solidFill>
                  <a:srgbClr val="CC0099"/>
                </a:solidFill>
                <a:latin typeface="Arial" pitchFamily="34" charset="0"/>
                <a:cs typeface="Arial" pitchFamily="34" charset="0"/>
              </a:rPr>
              <a:t>• Nematodes:</a:t>
            </a:r>
            <a:r>
              <a:rPr lang="en-US" sz="2200" dirty="0">
                <a:solidFill>
                  <a:srgbClr val="CC0099"/>
                </a:solidFill>
                <a:latin typeface="Arial" pitchFamily="34" charset="0"/>
                <a:cs typeface="Arial" pitchFamily="34" charset="0"/>
              </a:rPr>
              <a:t> </a:t>
            </a:r>
            <a:r>
              <a:rPr lang="en-US" sz="2200" dirty="0">
                <a:latin typeface="Arial" pitchFamily="34" charset="0"/>
                <a:cs typeface="Arial" pitchFamily="34" charset="0"/>
              </a:rPr>
              <a:t>elongated worms with rigid </a:t>
            </a:r>
            <a:r>
              <a:rPr lang="en-US" sz="2200" dirty="0" err="1">
                <a:latin typeface="Arial" pitchFamily="34" charset="0"/>
                <a:cs typeface="Arial" pitchFamily="34" charset="0"/>
              </a:rPr>
              <a:t>cuticula</a:t>
            </a:r>
            <a:r>
              <a:rPr lang="en-US" sz="2200" dirty="0">
                <a:latin typeface="Arial" pitchFamily="34" charset="0"/>
                <a:cs typeface="Arial" pitchFamily="34" charset="0"/>
              </a:rPr>
              <a:t>.</a:t>
            </a:r>
          </a:p>
          <a:p>
            <a:pPr marL="0" indent="0">
              <a:buNone/>
            </a:pPr>
            <a:r>
              <a:rPr lang="en-US" sz="2200" b="1" dirty="0">
                <a:solidFill>
                  <a:srgbClr val="CC0099"/>
                </a:solidFill>
                <a:latin typeface="Arial" pitchFamily="34" charset="0"/>
                <a:cs typeface="Arial" pitchFamily="34" charset="0"/>
              </a:rPr>
              <a:t>• </a:t>
            </a:r>
            <a:r>
              <a:rPr lang="en-US" sz="2200" b="1" dirty="0" err="1">
                <a:solidFill>
                  <a:srgbClr val="CC0099"/>
                </a:solidFill>
                <a:latin typeface="Arial" pitchFamily="34" charset="0"/>
                <a:cs typeface="Arial" pitchFamily="34" charset="0"/>
              </a:rPr>
              <a:t>Arthropodes</a:t>
            </a:r>
            <a:r>
              <a:rPr lang="en-US" sz="2200" b="1" dirty="0">
                <a:latin typeface="Arial" pitchFamily="34" charset="0"/>
                <a:cs typeface="Arial" pitchFamily="34" charset="0"/>
              </a:rPr>
              <a:t>:</a:t>
            </a:r>
            <a:r>
              <a:rPr lang="en-US" sz="2200" dirty="0">
                <a:latin typeface="Arial" pitchFamily="34" charset="0"/>
                <a:cs typeface="Arial" pitchFamily="34" charset="0"/>
              </a:rPr>
              <a:t> insects, ticks and mites which either are parasitic or transmits parasites as vectors</a:t>
            </a:r>
            <a:r>
              <a:rPr lang="en-US" sz="2200" dirty="0" smtClean="0">
                <a:latin typeface="Arial" pitchFamily="34" charset="0"/>
                <a:cs typeface="Arial" pitchFamily="34" charset="0"/>
              </a:rPr>
              <a:t>.</a:t>
            </a:r>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5</a:t>
            </a:fld>
            <a:endParaRPr lang="en-US"/>
          </a:p>
        </p:txBody>
      </p:sp>
    </p:spTree>
    <p:custDataLst>
      <p:tags r:id="rId1"/>
    </p:custDataLst>
    <p:extLst>
      <p:ext uri="{BB962C8B-B14F-4D97-AF65-F5344CB8AC3E}">
        <p14:creationId xmlns:p14="http://schemas.microsoft.com/office/powerpoint/2010/main" xmlns="" val="4044063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Effect transition="in" filter="fade">
                                      <p:cBhvr>
                                        <p:cTn id="38" dur="500"/>
                                        <p:tgtEl>
                                          <p:spTgt spid="3">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Effect transition="in" filter="fade">
                                      <p:cBhvr>
                                        <p:cTn id="4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a:solidFill>
            <a:schemeClr val="accent2">
              <a:lumMod val="20000"/>
              <a:lumOff val="80000"/>
            </a:schemeClr>
          </a:solidFill>
          <a:effectLst>
            <a:softEdge rad="63500"/>
          </a:effectLst>
        </p:spPr>
        <p:txBody>
          <a:bodyPr>
            <a:normAutofit fontScale="90000"/>
          </a:bodyPr>
          <a:lstStyle/>
          <a:p>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err="1" smtClean="0">
                <a:solidFill>
                  <a:srgbClr val="7030A0"/>
                </a:solidFill>
                <a:latin typeface="Arial" pitchFamily="34" charset="0"/>
                <a:cs typeface="Arial" pitchFamily="34" charset="0"/>
              </a:rPr>
              <a:t>Ecto</a:t>
            </a:r>
            <a:r>
              <a:rPr lang="en-US" sz="3200" b="1" dirty="0">
                <a:solidFill>
                  <a:srgbClr val="7030A0"/>
                </a:solidFill>
                <a:latin typeface="Arial" pitchFamily="34" charset="0"/>
                <a:cs typeface="Arial" pitchFamily="34" charset="0"/>
              </a:rPr>
              <a:t>&amp; </a:t>
            </a:r>
            <a:r>
              <a:rPr lang="en-US" sz="3200" b="1" dirty="0" err="1">
                <a:solidFill>
                  <a:srgbClr val="7030A0"/>
                </a:solidFill>
                <a:latin typeface="Arial" pitchFamily="34" charset="0"/>
                <a:cs typeface="Arial" pitchFamily="34" charset="0"/>
              </a:rPr>
              <a:t>Endoparasitism</a:t>
            </a:r>
            <a:r>
              <a:rPr lang="en-US" sz="3200" b="1" dirty="0">
                <a:solidFill>
                  <a:srgbClr val="7030A0"/>
                </a:solidFill>
                <a:latin typeface="Arial" pitchFamily="34" charset="0"/>
                <a:cs typeface="Arial" pitchFamily="34" charset="0"/>
              </a:rPr>
              <a:t>:</a:t>
            </a:r>
            <a:r>
              <a:rPr lang="en-US" sz="3200" dirty="0">
                <a:solidFill>
                  <a:srgbClr val="7030A0"/>
                </a:solidFill>
                <a:latin typeface="Arial" pitchFamily="34" charset="0"/>
                <a:cs typeface="Arial" pitchFamily="34" charset="0"/>
              </a:rPr>
              <a:t/>
            </a:r>
            <a:br>
              <a:rPr lang="en-US" sz="3200" dirty="0">
                <a:solidFill>
                  <a:srgbClr val="7030A0"/>
                </a:solidFill>
                <a:latin typeface="Arial" pitchFamily="34" charset="0"/>
                <a:cs typeface="Arial" pitchFamily="34" charset="0"/>
              </a:rPr>
            </a:br>
            <a:endParaRPr lang="en-US" sz="3200" dirty="0">
              <a:solidFill>
                <a:srgbClr val="7030A0"/>
              </a:solidFill>
            </a:endParaRPr>
          </a:p>
        </p:txBody>
      </p:sp>
      <p:sp>
        <p:nvSpPr>
          <p:cNvPr id="4" name="Rectangle 3"/>
          <p:cNvSpPr/>
          <p:nvPr/>
        </p:nvSpPr>
        <p:spPr>
          <a:xfrm>
            <a:off x="609600" y="1260764"/>
            <a:ext cx="8001000" cy="2462213"/>
          </a:xfrm>
          <a:prstGeom prst="rect">
            <a:avLst/>
          </a:prstGeom>
          <a:solidFill>
            <a:schemeClr val="accent4">
              <a:lumMod val="20000"/>
              <a:lumOff val="80000"/>
            </a:schemeClr>
          </a:solidFill>
          <a:effectLst>
            <a:softEdge rad="127000"/>
          </a:effectLst>
        </p:spPr>
        <p:txBody>
          <a:bodyPr wrap="square">
            <a:spAutoFit/>
          </a:bodyPr>
          <a:lstStyle/>
          <a:p>
            <a:r>
              <a:rPr lang="en-US" sz="2200" dirty="0" smtClean="0">
                <a:latin typeface="Arial" pitchFamily="34" charset="0"/>
                <a:cs typeface="Arial" pitchFamily="34" charset="0"/>
              </a:rPr>
              <a:t>• </a:t>
            </a:r>
            <a:r>
              <a:rPr lang="en-US" sz="2200" dirty="0" err="1">
                <a:latin typeface="Arial" pitchFamily="34" charset="0"/>
                <a:cs typeface="Arial" pitchFamily="34" charset="0"/>
              </a:rPr>
              <a:t>Ectoparasites</a:t>
            </a:r>
            <a:r>
              <a:rPr lang="en-US" sz="2200" dirty="0">
                <a:latin typeface="Arial" pitchFamily="34" charset="0"/>
                <a:cs typeface="Arial" pitchFamily="34" charset="0"/>
              </a:rPr>
              <a:t> live on, but not in their hosts (they can nevertheless cause severe illness).</a:t>
            </a:r>
          </a:p>
          <a:p>
            <a:endParaRPr lang="en-US" sz="2200" dirty="0" smtClean="0">
              <a:latin typeface="Arial" pitchFamily="34" charset="0"/>
              <a:cs typeface="Arial" pitchFamily="34" charset="0"/>
            </a:endParaRPr>
          </a:p>
          <a:p>
            <a:r>
              <a:rPr lang="en-US" sz="2200" dirty="0" smtClean="0">
                <a:latin typeface="Arial" pitchFamily="34" charset="0"/>
                <a:cs typeface="Arial" pitchFamily="34" charset="0"/>
              </a:rPr>
              <a:t>• </a:t>
            </a:r>
            <a:r>
              <a:rPr lang="en-US" sz="2200" dirty="0" err="1">
                <a:latin typeface="Arial" pitchFamily="34" charset="0"/>
                <a:cs typeface="Arial" pitchFamily="34" charset="0"/>
              </a:rPr>
              <a:t>Endoparasite</a:t>
            </a:r>
            <a:r>
              <a:rPr lang="en-US" sz="2200" dirty="0">
                <a:latin typeface="Arial" pitchFamily="34" charset="0"/>
                <a:cs typeface="Arial" pitchFamily="34" charset="0"/>
              </a:rPr>
              <a:t> lives within the body and tissues of their hosts.</a:t>
            </a:r>
          </a:p>
          <a:p>
            <a:r>
              <a:rPr lang="en-US" sz="2200" dirty="0">
                <a:latin typeface="Arial" pitchFamily="34" charset="0"/>
                <a:cs typeface="Arial" pitchFamily="34" charset="0"/>
              </a:rPr>
              <a:t>	Trypanosomes (which cause sleeping sickness) within the blood of an infected animal.</a:t>
            </a: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6</a:t>
            </a:fld>
            <a:endParaRPr lang="en-US"/>
          </a:p>
        </p:txBody>
      </p:sp>
    </p:spTree>
    <p:custDataLst>
      <p:tags r:id="rId1"/>
    </p:custDataLst>
    <p:extLst>
      <p:ext uri="{BB962C8B-B14F-4D97-AF65-F5344CB8AC3E}">
        <p14:creationId xmlns:p14="http://schemas.microsoft.com/office/powerpoint/2010/main" xmlns="" val="3499589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a:solidFill>
            <a:schemeClr val="accent2">
              <a:lumMod val="20000"/>
              <a:lumOff val="80000"/>
            </a:schemeClr>
          </a:solidFill>
          <a:effectLst>
            <a:softEdge rad="63500"/>
          </a:effectLst>
        </p:spPr>
        <p:txBody>
          <a:bodyPr>
            <a:normAutofit fontScale="90000"/>
          </a:bodyPr>
          <a:lstStyle/>
          <a:p>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Infection </a:t>
            </a:r>
            <a:r>
              <a:rPr lang="en-US" sz="3200" b="1" dirty="0">
                <a:latin typeface="Arial" pitchFamily="34" charset="0"/>
                <a:cs typeface="Arial" pitchFamily="34" charset="0"/>
              </a:rPr>
              <a:t>&amp; infestation:</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066800"/>
            <a:ext cx="8229600" cy="2895599"/>
          </a:xfrm>
          <a:solidFill>
            <a:schemeClr val="accent4">
              <a:lumMod val="20000"/>
              <a:lumOff val="80000"/>
            </a:schemeClr>
          </a:solidFill>
          <a:effectLst>
            <a:softEdge rad="127000"/>
          </a:effectLst>
        </p:spPr>
        <p:txBody>
          <a:bodyPr>
            <a:normAutofit/>
          </a:bodyPr>
          <a:lstStyle/>
          <a:p>
            <a:pPr marL="0" indent="0">
              <a:buNone/>
            </a:pPr>
            <a:r>
              <a:rPr lang="en-US" sz="2200" b="1" dirty="0" smtClean="0">
                <a:solidFill>
                  <a:srgbClr val="CC0099"/>
                </a:solidFill>
                <a:latin typeface="Arial" pitchFamily="34" charset="0"/>
                <a:cs typeface="Arial" pitchFamily="34" charset="0"/>
                <a:sym typeface="Symbol"/>
              </a:rPr>
              <a:t></a:t>
            </a:r>
            <a:r>
              <a:rPr lang="en-US" sz="2200" b="1" dirty="0" smtClean="0">
                <a:solidFill>
                  <a:srgbClr val="CC0099"/>
                </a:solidFill>
                <a:latin typeface="Arial" pitchFamily="34" charset="0"/>
                <a:cs typeface="Arial" pitchFamily="34" charset="0"/>
              </a:rPr>
              <a:t>Infection </a:t>
            </a:r>
            <a:r>
              <a:rPr lang="en-US" sz="2200" dirty="0">
                <a:latin typeface="Arial" pitchFamily="34" charset="0"/>
                <a:cs typeface="Arial" pitchFamily="34" charset="0"/>
              </a:rPr>
              <a:t>is caused by organisms that live </a:t>
            </a:r>
            <a:r>
              <a:rPr lang="en-US" sz="2200" b="1" dirty="0">
                <a:solidFill>
                  <a:schemeClr val="tx2">
                    <a:lumMod val="60000"/>
                    <a:lumOff val="40000"/>
                  </a:schemeClr>
                </a:solidFill>
                <a:latin typeface="Arial" pitchFamily="34" charset="0"/>
                <a:cs typeface="Arial" pitchFamily="34" charset="0"/>
              </a:rPr>
              <a:t>inside</a:t>
            </a:r>
            <a:r>
              <a:rPr lang="en-US" sz="2200" dirty="0">
                <a:latin typeface="Arial" pitchFamily="34" charset="0"/>
                <a:cs typeface="Arial" pitchFamily="34" charset="0"/>
              </a:rPr>
              <a:t> the host’s body and usually implies </a:t>
            </a:r>
            <a:r>
              <a:rPr lang="en-US" sz="2200" b="1" dirty="0">
                <a:solidFill>
                  <a:srgbClr val="CC0099"/>
                </a:solidFill>
                <a:latin typeface="Arial" pitchFamily="34" charset="0"/>
                <a:cs typeface="Arial" pitchFamily="34" charset="0"/>
              </a:rPr>
              <a:t>replication</a:t>
            </a:r>
            <a:r>
              <a:rPr lang="en-US" sz="2200" dirty="0">
                <a:latin typeface="Arial" pitchFamily="34" charset="0"/>
                <a:cs typeface="Arial" pitchFamily="34" charset="0"/>
              </a:rPr>
              <a:t> of the agent resulting in a </a:t>
            </a:r>
            <a:r>
              <a:rPr lang="en-US" sz="2200" b="1" dirty="0">
                <a:solidFill>
                  <a:schemeClr val="tx2">
                    <a:lumMod val="60000"/>
                    <a:lumOff val="40000"/>
                  </a:schemeClr>
                </a:solidFill>
                <a:latin typeface="Arial" pitchFamily="34" charset="0"/>
                <a:cs typeface="Arial" pitchFamily="34" charset="0"/>
              </a:rPr>
              <a:t>growing number of pathogens</a:t>
            </a:r>
            <a:r>
              <a:rPr lang="en-US" sz="2200" b="1" dirty="0">
                <a:latin typeface="Arial" pitchFamily="34" charset="0"/>
                <a:cs typeface="Arial" pitchFamily="34" charset="0"/>
              </a:rPr>
              <a:t>.</a:t>
            </a:r>
            <a:endParaRPr lang="en-US" sz="2200" dirty="0">
              <a:latin typeface="Arial" pitchFamily="34" charset="0"/>
              <a:cs typeface="Arial" pitchFamily="34" charset="0"/>
            </a:endParaRPr>
          </a:p>
          <a:p>
            <a:pPr marL="0" indent="0">
              <a:buNone/>
            </a:pPr>
            <a:r>
              <a:rPr lang="en-US" sz="2200" b="1" dirty="0" smtClean="0">
                <a:solidFill>
                  <a:srgbClr val="CC0099"/>
                </a:solidFill>
                <a:latin typeface="Arial" pitchFamily="34" charset="0"/>
                <a:cs typeface="Arial" pitchFamily="34" charset="0"/>
                <a:sym typeface="Symbol"/>
              </a:rPr>
              <a:t></a:t>
            </a:r>
            <a:r>
              <a:rPr lang="en-US" sz="2200" b="1" dirty="0" smtClean="0">
                <a:solidFill>
                  <a:srgbClr val="CC0099"/>
                </a:solidFill>
                <a:latin typeface="Arial" pitchFamily="34" charset="0"/>
                <a:cs typeface="Arial" pitchFamily="34" charset="0"/>
              </a:rPr>
              <a:t>Infestation </a:t>
            </a:r>
            <a:r>
              <a:rPr lang="en-US" sz="2200" dirty="0">
                <a:latin typeface="Arial" pitchFamily="34" charset="0"/>
                <a:cs typeface="Arial" pitchFamily="34" charset="0"/>
              </a:rPr>
              <a:t>is caused by organisms that live </a:t>
            </a:r>
            <a:r>
              <a:rPr lang="en-US" sz="2200" b="1" dirty="0">
                <a:solidFill>
                  <a:schemeClr val="tx2">
                    <a:lumMod val="60000"/>
                    <a:lumOff val="40000"/>
                  </a:schemeClr>
                </a:solidFill>
                <a:latin typeface="Arial" pitchFamily="34" charset="0"/>
                <a:cs typeface="Arial" pitchFamily="34" charset="0"/>
              </a:rPr>
              <a:t>upon</a:t>
            </a:r>
            <a:r>
              <a:rPr lang="en-US" sz="2200" dirty="0">
                <a:latin typeface="Arial" pitchFamily="34" charset="0"/>
                <a:cs typeface="Arial" pitchFamily="34" charset="0"/>
              </a:rPr>
              <a:t> the host’s skin &amp; are characterized by </a:t>
            </a:r>
            <a:r>
              <a:rPr lang="en-US" sz="2200" b="1" dirty="0">
                <a:solidFill>
                  <a:schemeClr val="tx2">
                    <a:lumMod val="60000"/>
                    <a:lumOff val="40000"/>
                  </a:schemeClr>
                </a:solidFill>
                <a:latin typeface="Arial" pitchFamily="34" charset="0"/>
                <a:cs typeface="Arial" pitchFamily="34" charset="0"/>
              </a:rPr>
              <a:t>a constant number of pathogens</a:t>
            </a:r>
            <a:r>
              <a:rPr lang="en-US" sz="2200" dirty="0">
                <a:latin typeface="Arial" pitchFamily="34" charset="0"/>
                <a:cs typeface="Arial" pitchFamily="34" charset="0"/>
              </a:rPr>
              <a:t>. Severity of disease often depends on infection dose.</a:t>
            </a: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7</a:t>
            </a:fld>
            <a:endParaRPr lang="en-US"/>
          </a:p>
        </p:txBody>
      </p:sp>
    </p:spTree>
    <p:custDataLst>
      <p:tags r:id="rId1"/>
    </p:custDataLst>
    <p:extLst>
      <p:ext uri="{BB962C8B-B14F-4D97-AF65-F5344CB8AC3E}">
        <p14:creationId xmlns:p14="http://schemas.microsoft.com/office/powerpoint/2010/main" xmlns="" val="2665821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2">
              <a:lumMod val="20000"/>
              <a:lumOff val="80000"/>
            </a:schemeClr>
          </a:solidFill>
          <a:effectLst>
            <a:softEdge rad="127000"/>
          </a:effectLst>
        </p:spPr>
        <p:txBody>
          <a:bodyPr>
            <a:noAutofit/>
          </a:bodyPr>
          <a:lstStyle/>
          <a:p>
            <a:r>
              <a:rPr lang="en-US" sz="3200" b="1" dirty="0" smtClean="0">
                <a:latin typeface="Arial" pitchFamily="34" charset="0"/>
                <a:cs typeface="Arial" pitchFamily="34" charset="0"/>
              </a:rPr>
              <a:t/>
            </a:r>
            <a:br>
              <a:rPr lang="en-US" sz="3200" b="1" dirty="0" smtClean="0">
                <a:latin typeface="Arial" pitchFamily="34" charset="0"/>
                <a:cs typeface="Arial" pitchFamily="34" charset="0"/>
              </a:rPr>
            </a:br>
            <a:r>
              <a:rPr lang="en-US" sz="3200" b="1" dirty="0" smtClean="0">
                <a:latin typeface="Arial" pitchFamily="34" charset="0"/>
                <a:cs typeface="Arial" pitchFamily="34" charset="0"/>
              </a:rPr>
              <a:t>Obligate/facultative</a:t>
            </a:r>
            <a:r>
              <a:rPr lang="en-US" sz="3200" b="1" dirty="0">
                <a:latin typeface="Arial" pitchFamily="34" charset="0"/>
                <a:cs typeface="Arial" pitchFamily="34" charset="0"/>
              </a:rPr>
              <a:t>, and permanent/intermittent parasites:</a:t>
            </a:r>
            <a:r>
              <a:rPr lang="en-US" sz="3200" dirty="0">
                <a:latin typeface="Arial" pitchFamily="34" charset="0"/>
                <a:cs typeface="Arial" pitchFamily="34" charset="0"/>
              </a:rPr>
              <a:t/>
            </a:r>
            <a:br>
              <a:rPr lang="en-US" sz="3200" dirty="0">
                <a:latin typeface="Arial" pitchFamily="34" charset="0"/>
                <a:cs typeface="Arial" pitchFamily="34" charset="0"/>
              </a:rPr>
            </a:br>
            <a:endParaRPr lang="en-US" sz="3200" dirty="0">
              <a:latin typeface="Arial" pitchFamily="34" charset="0"/>
              <a:cs typeface="Arial" pitchFamily="34" charset="0"/>
            </a:endParaRPr>
          </a:p>
        </p:txBody>
      </p:sp>
      <p:sp>
        <p:nvSpPr>
          <p:cNvPr id="3" name="Content Placeholder 2"/>
          <p:cNvSpPr>
            <a:spLocks noGrp="1"/>
          </p:cNvSpPr>
          <p:nvPr>
            <p:ph idx="1"/>
          </p:nvPr>
        </p:nvSpPr>
        <p:spPr>
          <a:xfrm>
            <a:off x="457200" y="1600201"/>
            <a:ext cx="8229600" cy="1981199"/>
          </a:xfrm>
          <a:solidFill>
            <a:schemeClr val="accent4">
              <a:lumMod val="20000"/>
              <a:lumOff val="80000"/>
            </a:schemeClr>
          </a:solidFill>
          <a:effectLst>
            <a:softEdge rad="127000"/>
          </a:effectLst>
        </p:spPr>
        <p:txBody>
          <a:bodyPr>
            <a:normAutofit/>
          </a:bodyPr>
          <a:lstStyle/>
          <a:p>
            <a:pPr marL="0" indent="0">
              <a:buNone/>
            </a:pPr>
            <a:r>
              <a:rPr lang="en-US" sz="2200" dirty="0" smtClean="0">
                <a:latin typeface="Arial" pitchFamily="34" charset="0"/>
                <a:cs typeface="Arial" pitchFamily="34" charset="0"/>
                <a:sym typeface="Symbol"/>
              </a:rPr>
              <a:t></a:t>
            </a:r>
            <a:r>
              <a:rPr lang="en-US" sz="2200" dirty="0" smtClean="0">
                <a:latin typeface="Arial" pitchFamily="34" charset="0"/>
                <a:cs typeface="Arial" pitchFamily="34" charset="0"/>
              </a:rPr>
              <a:t>Most </a:t>
            </a:r>
            <a:r>
              <a:rPr lang="en-US" sz="2200" dirty="0">
                <a:latin typeface="Arial" pitchFamily="34" charset="0"/>
                <a:cs typeface="Arial" pitchFamily="34" charset="0"/>
              </a:rPr>
              <a:t>parasites are obligate parasites.</a:t>
            </a:r>
          </a:p>
          <a:p>
            <a:pPr marL="0" indent="0">
              <a:buNone/>
            </a:pPr>
            <a:r>
              <a:rPr lang="en-US" sz="2200" dirty="0" smtClean="0">
                <a:latin typeface="Arial" pitchFamily="34" charset="0"/>
                <a:cs typeface="Arial" pitchFamily="34" charset="0"/>
                <a:sym typeface="Symbol"/>
              </a:rPr>
              <a:t></a:t>
            </a:r>
            <a:r>
              <a:rPr lang="en-US" sz="2200" dirty="0" smtClean="0">
                <a:latin typeface="Arial" pitchFamily="34" charset="0"/>
                <a:cs typeface="Arial" pitchFamily="34" charset="0"/>
              </a:rPr>
              <a:t>In </a:t>
            </a:r>
            <a:r>
              <a:rPr lang="en-US" sz="2200" dirty="0">
                <a:latin typeface="Arial" pitchFamily="34" charset="0"/>
                <a:cs typeface="Arial" pitchFamily="34" charset="0"/>
              </a:rPr>
              <a:t>some species only some life cycle stages, e.g. the larvae are parasitic, in others parasitic and free living generations can alternate depending on environmental conditions (</a:t>
            </a:r>
            <a:r>
              <a:rPr lang="en-US" sz="2200" i="1" dirty="0">
                <a:latin typeface="Arial" pitchFamily="34" charset="0"/>
                <a:cs typeface="Arial" pitchFamily="34" charset="0"/>
              </a:rPr>
              <a:t>Strongiloides sterocoralis</a:t>
            </a:r>
            <a:r>
              <a:rPr lang="en-US" sz="2200" dirty="0">
                <a:latin typeface="Arial" pitchFamily="34" charset="0"/>
                <a:cs typeface="Arial" pitchFamily="34" charset="0"/>
              </a:rPr>
              <a:t>).</a:t>
            </a:r>
          </a:p>
          <a:p>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8</a:t>
            </a:fld>
            <a:endParaRPr lang="en-US"/>
          </a:p>
        </p:txBody>
      </p:sp>
    </p:spTree>
    <p:custDataLst>
      <p:tags r:id="rId1"/>
    </p:custDataLst>
    <p:extLst>
      <p:ext uri="{BB962C8B-B14F-4D97-AF65-F5344CB8AC3E}">
        <p14:creationId xmlns:p14="http://schemas.microsoft.com/office/powerpoint/2010/main" xmlns="" val="368170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bg/>
                                          </p:spTgt>
                                        </p:tgtEl>
                                        <p:attrNameLst>
                                          <p:attrName>style.visibility</p:attrName>
                                        </p:attrNameLst>
                                      </p:cBhvr>
                                      <p:to>
                                        <p:strVal val="visible"/>
                                      </p:to>
                                    </p:set>
                                    <p:animEffect transition="in" filter="fade">
                                      <p:cBhvr>
                                        <p:cTn id="13" dur="500"/>
                                        <p:tgtEl>
                                          <p:spTgt spid="3">
                                            <p:bg/>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a:solidFill>
            <a:schemeClr val="accent2">
              <a:lumMod val="20000"/>
              <a:lumOff val="80000"/>
            </a:schemeClr>
          </a:solidFill>
          <a:effectLst>
            <a:softEdge rad="127000"/>
          </a:effectLst>
        </p:spPr>
        <p:txBody>
          <a:bodyPr>
            <a:normAutofit fontScale="90000"/>
          </a:bodyPr>
          <a:lstStyle/>
          <a:p>
            <a:r>
              <a:rPr lang="en-US" sz="3200" b="1" dirty="0" smtClean="0">
                <a:solidFill>
                  <a:srgbClr val="7030A0"/>
                </a:solidFill>
                <a:latin typeface="Arial" pitchFamily="34" charset="0"/>
                <a:cs typeface="Arial" pitchFamily="34" charset="0"/>
              </a:rPr>
              <a:t/>
            </a:r>
            <a:br>
              <a:rPr lang="en-US" sz="3200" b="1" dirty="0" smtClean="0">
                <a:solidFill>
                  <a:srgbClr val="7030A0"/>
                </a:solidFill>
                <a:latin typeface="Arial" pitchFamily="34" charset="0"/>
                <a:cs typeface="Arial" pitchFamily="34" charset="0"/>
              </a:rPr>
            </a:br>
            <a:r>
              <a:rPr lang="en-US" sz="3200" b="1" dirty="0" smtClean="0">
                <a:solidFill>
                  <a:srgbClr val="7030A0"/>
                </a:solidFill>
                <a:latin typeface="Arial" pitchFamily="34" charset="0"/>
                <a:cs typeface="Arial" pitchFamily="34" charset="0"/>
              </a:rPr>
              <a:t>Hosts </a:t>
            </a:r>
            <a:r>
              <a:rPr lang="en-US" sz="3200" b="1" dirty="0">
                <a:solidFill>
                  <a:srgbClr val="7030A0"/>
                </a:solidFill>
                <a:latin typeface="Arial" pitchFamily="34" charset="0"/>
                <a:cs typeface="Arial" pitchFamily="34" charset="0"/>
              </a:rPr>
              <a:t>and life cycles:</a:t>
            </a:r>
            <a:r>
              <a:rPr lang="en-US" sz="3200" dirty="0">
                <a:solidFill>
                  <a:srgbClr val="7030A0"/>
                </a:solidFill>
                <a:latin typeface="Arial" pitchFamily="34" charset="0"/>
                <a:cs typeface="Arial" pitchFamily="34" charset="0"/>
              </a:rPr>
              <a:t/>
            </a:r>
            <a:br>
              <a:rPr lang="en-US" sz="3200" dirty="0">
                <a:solidFill>
                  <a:srgbClr val="7030A0"/>
                </a:solidFill>
                <a:latin typeface="Arial" pitchFamily="34" charset="0"/>
                <a:cs typeface="Arial" pitchFamily="34" charset="0"/>
              </a:rPr>
            </a:br>
            <a:endParaRPr lang="en-US" sz="3200" dirty="0">
              <a:solidFill>
                <a:srgbClr val="7030A0"/>
              </a:solidFill>
              <a:latin typeface="Arial" pitchFamily="34" charset="0"/>
              <a:cs typeface="Arial" pitchFamily="34" charset="0"/>
            </a:endParaRPr>
          </a:p>
        </p:txBody>
      </p:sp>
      <p:sp>
        <p:nvSpPr>
          <p:cNvPr id="3" name="Content Placeholder 2"/>
          <p:cNvSpPr>
            <a:spLocks noGrp="1"/>
          </p:cNvSpPr>
          <p:nvPr>
            <p:ph idx="1"/>
          </p:nvPr>
        </p:nvSpPr>
        <p:spPr>
          <a:xfrm>
            <a:off x="381000" y="1295400"/>
            <a:ext cx="8229600" cy="4525963"/>
          </a:xfrm>
          <a:solidFill>
            <a:schemeClr val="accent4">
              <a:lumMod val="20000"/>
              <a:lumOff val="80000"/>
            </a:schemeClr>
          </a:solidFill>
          <a:effectLst>
            <a:softEdge rad="127000"/>
          </a:effectLst>
        </p:spPr>
        <p:txBody>
          <a:bodyPr>
            <a:noAutofit/>
          </a:bodyPr>
          <a:lstStyle/>
          <a:p>
            <a:pPr marL="0" indent="0">
              <a:buNone/>
            </a:pPr>
            <a:r>
              <a:rPr lang="en-US" sz="2200" b="1" u="sng" dirty="0">
                <a:latin typeface="Arial" pitchFamily="34" charset="0"/>
                <a:cs typeface="Arial" pitchFamily="34" charset="0"/>
                <a:sym typeface="Symbol"/>
              </a:rPr>
              <a:t>T</a:t>
            </a:r>
            <a:r>
              <a:rPr lang="en-US" sz="2200" b="1" u="sng" dirty="0" smtClean="0">
                <a:latin typeface="Arial" pitchFamily="34" charset="0"/>
                <a:cs typeface="Arial" pitchFamily="34" charset="0"/>
              </a:rPr>
              <a:t>he </a:t>
            </a:r>
            <a:r>
              <a:rPr lang="en-US" sz="2200" b="1" u="sng" dirty="0">
                <a:latin typeface="Arial" pitchFamily="34" charset="0"/>
                <a:cs typeface="Arial" pitchFamily="34" charset="0"/>
              </a:rPr>
              <a:t>definitive host</a:t>
            </a:r>
            <a:r>
              <a:rPr lang="en-US" sz="2200" dirty="0">
                <a:latin typeface="Arial" pitchFamily="34" charset="0"/>
                <a:cs typeface="Arial" pitchFamily="34" charset="0"/>
              </a:rPr>
              <a:t> is defined as the one in which the parasite reproduces sexually or the one that harbors the adult or mature parasite.</a:t>
            </a:r>
          </a:p>
          <a:p>
            <a:pPr marL="0" indent="0">
              <a:buNone/>
            </a:pPr>
            <a:r>
              <a:rPr lang="en-US" sz="2200" dirty="0" smtClean="0">
                <a:latin typeface="Arial" pitchFamily="34" charset="0"/>
                <a:cs typeface="Arial" pitchFamily="34" charset="0"/>
              </a:rPr>
              <a:t> Additional </a:t>
            </a:r>
            <a:r>
              <a:rPr lang="en-US" sz="2200" dirty="0">
                <a:latin typeface="Arial" pitchFamily="34" charset="0"/>
                <a:cs typeface="Arial" pitchFamily="34" charset="0"/>
              </a:rPr>
              <a:t>hosts are then designated </a:t>
            </a:r>
            <a:r>
              <a:rPr lang="en-US" sz="2200" b="1" u="sng" dirty="0">
                <a:latin typeface="Arial" pitchFamily="34" charset="0"/>
                <a:cs typeface="Arial" pitchFamily="34" charset="0"/>
              </a:rPr>
              <a:t>intermediate hosts</a:t>
            </a:r>
            <a:r>
              <a:rPr lang="en-US" sz="2200" dirty="0">
                <a:latin typeface="Arial" pitchFamily="34" charset="0"/>
                <a:cs typeface="Arial" pitchFamily="34" charset="0"/>
              </a:rPr>
              <a:t> (harbors the immature stages of the parasite).</a:t>
            </a:r>
          </a:p>
          <a:p>
            <a:pPr marL="0" indent="0">
              <a:buNone/>
            </a:pPr>
            <a:r>
              <a:rPr lang="en-US" sz="2200" dirty="0" smtClean="0">
                <a:latin typeface="Arial" pitchFamily="34" charset="0"/>
                <a:cs typeface="Arial" pitchFamily="34" charset="0"/>
                <a:sym typeface="Symbol"/>
              </a:rPr>
              <a:t></a:t>
            </a:r>
            <a:r>
              <a:rPr lang="en-US" sz="2200" dirty="0" smtClean="0">
                <a:latin typeface="Arial" pitchFamily="34" charset="0"/>
                <a:cs typeface="Arial" pitchFamily="34" charset="0"/>
              </a:rPr>
              <a:t>Host </a:t>
            </a:r>
            <a:r>
              <a:rPr lang="en-US" sz="2200" dirty="0">
                <a:latin typeface="Arial" pitchFamily="34" charset="0"/>
                <a:cs typeface="Arial" pitchFamily="34" charset="0"/>
              </a:rPr>
              <a:t>which actively (biologically) transmit parasites to humans are often called </a:t>
            </a:r>
            <a:r>
              <a:rPr lang="en-US" sz="2200" b="1" u="sng" dirty="0">
                <a:latin typeface="Arial" pitchFamily="34" charset="0"/>
                <a:cs typeface="Arial" pitchFamily="34" charset="0"/>
              </a:rPr>
              <a:t>vectors</a:t>
            </a:r>
            <a:r>
              <a:rPr lang="en-US" sz="2200" dirty="0">
                <a:latin typeface="Arial" pitchFamily="34" charset="0"/>
                <a:cs typeface="Arial" pitchFamily="34" charset="0"/>
              </a:rPr>
              <a:t> (Tsetse fly).</a:t>
            </a:r>
          </a:p>
          <a:p>
            <a:pPr marL="0" indent="0">
              <a:buNone/>
            </a:pPr>
            <a:r>
              <a:rPr lang="en-US" sz="2200" dirty="0">
                <a:latin typeface="Arial" pitchFamily="34" charset="0"/>
                <a:cs typeface="Arial" pitchFamily="34" charset="0"/>
                <a:sym typeface="Symbol"/>
              </a:rPr>
              <a:t> </a:t>
            </a:r>
            <a:r>
              <a:rPr lang="en-US" sz="2200" b="1" u="sng" dirty="0" err="1" smtClean="0">
                <a:latin typeface="Arial" pitchFamily="34" charset="0"/>
                <a:cs typeface="Arial" pitchFamily="34" charset="0"/>
              </a:rPr>
              <a:t>Paratenic</a:t>
            </a:r>
            <a:r>
              <a:rPr lang="en-US" sz="2200" b="1" u="sng" dirty="0" smtClean="0">
                <a:latin typeface="Arial" pitchFamily="34" charset="0"/>
                <a:cs typeface="Arial" pitchFamily="34" charset="0"/>
              </a:rPr>
              <a:t> </a:t>
            </a:r>
            <a:r>
              <a:rPr lang="en-US" sz="2200" b="1" u="sng" dirty="0">
                <a:latin typeface="Arial" pitchFamily="34" charset="0"/>
                <a:cs typeface="Arial" pitchFamily="34" charset="0"/>
              </a:rPr>
              <a:t>or transport hosts</a:t>
            </a:r>
            <a:r>
              <a:rPr lang="en-US" sz="2200" dirty="0">
                <a:latin typeface="Arial" pitchFamily="34" charset="0"/>
                <a:cs typeface="Arial" pitchFamily="34" charset="0"/>
              </a:rPr>
              <a:t> transmit parasites but </a:t>
            </a:r>
            <a:r>
              <a:rPr lang="en-US" sz="2200" b="1" dirty="0">
                <a:latin typeface="Arial" pitchFamily="34" charset="0"/>
                <a:cs typeface="Arial" pitchFamily="34" charset="0"/>
              </a:rPr>
              <a:t>not parasite development occurs</a:t>
            </a:r>
            <a:r>
              <a:rPr lang="en-US" sz="2200" dirty="0">
                <a:latin typeface="Arial" pitchFamily="34" charset="0"/>
                <a:cs typeface="Arial" pitchFamily="34" charset="0"/>
              </a:rPr>
              <a:t>, for example all animals except cats can be considered </a:t>
            </a:r>
            <a:r>
              <a:rPr lang="en-US" sz="2200" dirty="0" err="1">
                <a:latin typeface="Arial" pitchFamily="34" charset="0"/>
                <a:cs typeface="Arial" pitchFamily="34" charset="0"/>
              </a:rPr>
              <a:t>paratenic</a:t>
            </a:r>
            <a:r>
              <a:rPr lang="en-US" sz="2200" dirty="0">
                <a:latin typeface="Arial" pitchFamily="34" charset="0"/>
                <a:cs typeface="Arial" pitchFamily="34" charset="0"/>
              </a:rPr>
              <a:t> hosts for </a:t>
            </a:r>
            <a:r>
              <a:rPr lang="en-US" sz="2200" b="1" i="1" dirty="0">
                <a:latin typeface="Arial" pitchFamily="34" charset="0"/>
                <a:cs typeface="Arial" pitchFamily="34" charset="0"/>
              </a:rPr>
              <a:t>Toxoplasma </a:t>
            </a:r>
            <a:r>
              <a:rPr lang="en-US" sz="2200" b="1" i="1" dirty="0" err="1">
                <a:latin typeface="Arial" pitchFamily="34" charset="0"/>
                <a:cs typeface="Arial" pitchFamily="34" charset="0"/>
              </a:rPr>
              <a:t>gondii</a:t>
            </a:r>
            <a:r>
              <a:rPr lang="en-US" sz="2200" b="1" dirty="0">
                <a:latin typeface="Arial" pitchFamily="34" charset="0"/>
                <a:cs typeface="Arial" pitchFamily="34" charset="0"/>
              </a:rPr>
              <a:t>.</a:t>
            </a:r>
            <a:endParaRPr lang="en-US" sz="2200" dirty="0">
              <a:latin typeface="Arial" pitchFamily="34" charset="0"/>
              <a:cs typeface="Arial" pitchFamily="34" charset="0"/>
            </a:endParaRPr>
          </a:p>
          <a:p>
            <a:r>
              <a:rPr lang="en-US" sz="2200" dirty="0" smtClean="0">
                <a:solidFill>
                  <a:srgbClr val="00B050"/>
                </a:solidFill>
                <a:latin typeface="Arial" pitchFamily="34" charset="0"/>
                <a:cs typeface="Arial" pitchFamily="34" charset="0"/>
              </a:rPr>
              <a:t> </a:t>
            </a:r>
            <a:r>
              <a:rPr lang="en-US" sz="2200" dirty="0" err="1">
                <a:solidFill>
                  <a:srgbClr val="00B050"/>
                </a:solidFill>
                <a:latin typeface="Arial" pitchFamily="34" charset="0"/>
                <a:cs typeface="Arial" pitchFamily="34" charset="0"/>
              </a:rPr>
              <a:t>Paratenic</a:t>
            </a:r>
            <a:r>
              <a:rPr lang="en-US" sz="2200" dirty="0">
                <a:solidFill>
                  <a:srgbClr val="00B050"/>
                </a:solidFill>
                <a:latin typeface="Arial" pitchFamily="34" charset="0"/>
                <a:cs typeface="Arial" pitchFamily="34" charset="0"/>
              </a:rPr>
              <a:t> host contains larval stage only without any </a:t>
            </a:r>
            <a:r>
              <a:rPr lang="en-US" sz="2200" dirty="0" err="1">
                <a:solidFill>
                  <a:srgbClr val="00B050"/>
                </a:solidFill>
                <a:latin typeface="Arial" pitchFamily="34" charset="0"/>
                <a:cs typeface="Arial" pitchFamily="34" charset="0"/>
              </a:rPr>
              <a:t>development.It</a:t>
            </a:r>
            <a:r>
              <a:rPr lang="en-US" sz="2200" dirty="0">
                <a:solidFill>
                  <a:srgbClr val="00B050"/>
                </a:solidFill>
                <a:latin typeface="Arial" pitchFamily="34" charset="0"/>
                <a:cs typeface="Arial" pitchFamily="34" charset="0"/>
              </a:rPr>
              <a:t> acts as store.</a:t>
            </a:r>
          </a:p>
          <a:p>
            <a:pPr marL="0" indent="0">
              <a:buNone/>
            </a:pPr>
            <a:endParaRPr lang="en-US" sz="2200" dirty="0">
              <a:latin typeface="Arial" pitchFamily="34" charset="0"/>
              <a:cs typeface="Arial" pitchFamily="34" charset="0"/>
            </a:endParaRPr>
          </a:p>
        </p:txBody>
      </p:sp>
      <p:sp>
        <p:nvSpPr>
          <p:cNvPr id="5" name="Slide Number Placeholder 4"/>
          <p:cNvSpPr>
            <a:spLocks noGrp="1"/>
          </p:cNvSpPr>
          <p:nvPr>
            <p:ph type="sldNum" sz="quarter" idx="12"/>
          </p:nvPr>
        </p:nvSpPr>
        <p:spPr/>
        <p:txBody>
          <a:bodyPr/>
          <a:lstStyle/>
          <a:p>
            <a:fld id="{02B152A5-F2FF-4E58-B427-2D70C1F94007}" type="slidenum">
              <a:rPr lang="en-US" smtClean="0"/>
              <a:pPr/>
              <a:t>9</a:t>
            </a:fld>
            <a:endParaRPr lang="en-US"/>
          </a:p>
        </p:txBody>
      </p:sp>
    </p:spTree>
    <p:custDataLst>
      <p:tags r:id="rId1"/>
    </p:custDataLst>
    <p:extLst>
      <p:ext uri="{BB962C8B-B14F-4D97-AF65-F5344CB8AC3E}">
        <p14:creationId xmlns:p14="http://schemas.microsoft.com/office/powerpoint/2010/main" xmlns="" val="1933436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1000"/>
                                        <p:tgtEl>
                                          <p:spTgt spid="3">
                                            <p:bg/>
                                          </p:spTgt>
                                        </p:tgtEl>
                                      </p:cBhvr>
                                    </p:animEffect>
                                    <p:anim calcmode="lin" valueType="num">
                                      <p:cBhvr>
                                        <p:cTn id="13" dur="1000" fill="hold"/>
                                        <p:tgtEl>
                                          <p:spTgt spid="3">
                                            <p:bg/>
                                          </p:spTgt>
                                        </p:tgtEl>
                                        <p:attrNameLst>
                                          <p:attrName>ppt_x</p:attrName>
                                        </p:attrNameLst>
                                      </p:cBhvr>
                                      <p:tavLst>
                                        <p:tav tm="0">
                                          <p:val>
                                            <p:strVal val="#ppt_x"/>
                                          </p:val>
                                        </p:tav>
                                        <p:tav tm="100000">
                                          <p:val>
                                            <p:strVal val="#ppt_x"/>
                                          </p:val>
                                        </p:tav>
                                      </p:tavLst>
                                    </p:anim>
                                    <p:anim calcmode="lin" valueType="num">
                                      <p:cBhvr>
                                        <p:cTn id="14"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animEffect transition="in" filter="fade">
                                      <p:cBhvr>
                                        <p:cTn id="33" dur="1000"/>
                                        <p:tgtEl>
                                          <p:spTgt spid="3">
                                            <p:txEl>
                                              <p:pRg st="2" end="2"/>
                                            </p:txEl>
                                          </p:spTgt>
                                        </p:tgtEl>
                                      </p:cBhvr>
                                    </p:animEffect>
                                    <p:anim calcmode="lin" valueType="num">
                                      <p:cBhvr>
                                        <p:cTn id="3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Effect transition="in" filter="fade">
                                      <p:cBhvr>
                                        <p:cTn id="40" dur="1000"/>
                                        <p:tgtEl>
                                          <p:spTgt spid="3">
                                            <p:txEl>
                                              <p:pRg st="3" end="3"/>
                                            </p:txEl>
                                          </p:spTgt>
                                        </p:tgtEl>
                                      </p:cBhvr>
                                    </p:animEffect>
                                    <p:anim calcmode="lin" valueType="num">
                                      <p:cBhvr>
                                        <p:cTn id="41"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animBg="1"/>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524</TotalTime>
  <Words>1131</Words>
  <Application>Microsoft Office PowerPoint</Application>
  <PresentationFormat>On-screen Show (4:3)</PresentationFormat>
  <Paragraphs>127</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Slide 1</vt:lpstr>
      <vt:lpstr> Parasitology can be divided into: </vt:lpstr>
      <vt:lpstr>Slide 3</vt:lpstr>
      <vt:lpstr> What is parasitism? </vt:lpstr>
      <vt:lpstr> Who is a parasite? Is a mosquitoe a parasite? Yes </vt:lpstr>
      <vt:lpstr> Ecto&amp; Endoparasitism: </vt:lpstr>
      <vt:lpstr> Infection &amp; infestation: </vt:lpstr>
      <vt:lpstr> Obligate/facultative, and permanent/intermittent parasites: </vt:lpstr>
      <vt:lpstr> Hosts and life cycles: </vt:lpstr>
      <vt:lpstr>Slide 10</vt:lpstr>
      <vt:lpstr> Mechanisms of infection                                                 </vt:lpstr>
      <vt:lpstr>Slide 12</vt:lpstr>
      <vt:lpstr>Slide 13</vt:lpstr>
      <vt:lpstr> Parasite reservoirs </vt:lpstr>
      <vt:lpstr> How do parasites survive inside an immunocom-petent host? </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Zoo 515 3(2+1) Ecology of Parasites</dc:title>
  <dc:creator>toshiba</dc:creator>
  <cp:lastModifiedBy>dhasanin</cp:lastModifiedBy>
  <cp:revision>40</cp:revision>
  <dcterms:created xsi:type="dcterms:W3CDTF">2015-08-31T17:16:01Z</dcterms:created>
  <dcterms:modified xsi:type="dcterms:W3CDTF">2017-10-01T06:41:56Z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CD095409-D91C-4F8F-831C-524685715E5D</vt:lpwstr>
  </property>
  <property fmtid="{D5CDD505-2E9C-101B-9397-08002B2CF9AE}" pid="3" name="ArticulatePath">
    <vt:lpwstr>Presentation1</vt:lpwstr>
  </property>
</Properties>
</file>