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notesMasterIdLst>
    <p:notesMasterId r:id="rId32"/>
  </p:notesMasterIdLst>
  <p:sldIdLst>
    <p:sldId id="256" r:id="rId5"/>
    <p:sldId id="257" r:id="rId6"/>
    <p:sldId id="259" r:id="rId7"/>
    <p:sldId id="261" r:id="rId8"/>
    <p:sldId id="260" r:id="rId9"/>
    <p:sldId id="258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65" r:id="rId18"/>
    <p:sldId id="270" r:id="rId19"/>
    <p:sldId id="271" r:id="rId20"/>
    <p:sldId id="272" r:id="rId21"/>
    <p:sldId id="273" r:id="rId22"/>
    <p:sldId id="274" r:id="rId23"/>
    <p:sldId id="281" r:id="rId24"/>
    <p:sldId id="282" r:id="rId25"/>
    <p:sldId id="276" r:id="rId26"/>
    <p:sldId id="275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7455" autoAdjust="0"/>
  </p:normalViewPr>
  <p:slideViewPr>
    <p:cSldViewPr>
      <p:cViewPr varScale="1">
        <p:scale>
          <a:sx n="63" d="100"/>
          <a:sy n="63" d="100"/>
        </p:scale>
        <p:origin x="-12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723DA2-745F-43C5-A4CB-18C79F59D33D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ACA763A-FAD6-46A1-86DC-C96721693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79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A763A-FAD6-46A1-86DC-C967216937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20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A763A-FAD6-46A1-86DC-C967216937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395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45DD8E-3E2E-4624-B251-91AB4FF38B51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Ethernet and Token Ring LAN Networks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 Base5: Thick Ethernet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sometimes called  </a:t>
            </a:r>
            <a:r>
              <a:rPr lang="en-US" b="1" dirty="0" smtClean="0"/>
              <a:t>thick Ethernet, or </a:t>
            </a:r>
            <a:r>
              <a:rPr lang="en-US" b="1" dirty="0" err="1" smtClean="0"/>
              <a:t>Thicknet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Ethernet LAN makes use of thick coaxial cable.</a:t>
            </a:r>
          </a:p>
          <a:p>
            <a:r>
              <a:rPr lang="en-US" dirty="0" smtClean="0"/>
              <a:t>It uses a bus topology with an external </a:t>
            </a:r>
            <a:r>
              <a:rPr lang="en-US" b="1" dirty="0" smtClean="0"/>
              <a:t>transceiver </a:t>
            </a:r>
            <a:r>
              <a:rPr lang="en-US" dirty="0" smtClean="0"/>
              <a:t>(transmitter/receiver) connected via a tap to the thick coaxial cable.</a:t>
            </a:r>
          </a:p>
          <a:p>
            <a:r>
              <a:rPr lang="en-US" dirty="0" smtClean="0"/>
              <a:t>The transceiver is responsible for transmitting, receiving, and detecting collisions.</a:t>
            </a:r>
          </a:p>
          <a:p>
            <a:r>
              <a:rPr lang="en-US" dirty="0" smtClean="0"/>
              <a:t>The maximum length of the coaxial cable must not exceed </a:t>
            </a:r>
            <a:r>
              <a:rPr lang="en-US" i="1" dirty="0" smtClean="0"/>
              <a:t>500 m.</a:t>
            </a:r>
          </a:p>
          <a:p>
            <a:r>
              <a:rPr lang="en-US" dirty="0" smtClean="0"/>
              <a:t>Can support as many as 100 nodes (stations, repeaters, and so on) per backbone segment. 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068960"/>
            <a:ext cx="6084168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92696"/>
            <a:ext cx="41910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779912" y="3356992"/>
            <a:ext cx="10081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27784" y="2780928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32040" y="908720"/>
            <a:ext cx="3779912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Transceiver cables</a:t>
            </a:r>
            <a:r>
              <a:rPr lang="en-US" dirty="0" smtClean="0"/>
              <a:t> or drop cable that connects the transceiver to the NIC.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499992" y="1196752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US" b="1" dirty="0" smtClean="0"/>
              <a:t>10Base2: Thin Ethernet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It is called </a:t>
            </a:r>
            <a:r>
              <a:rPr lang="en-US" b="1" dirty="0" smtClean="0"/>
              <a:t>thin Ethernet, or </a:t>
            </a:r>
            <a:r>
              <a:rPr lang="en-US" b="1" dirty="0" err="1" smtClean="0"/>
              <a:t>Cheapernet</a:t>
            </a:r>
            <a:r>
              <a:rPr lang="en-US" b="1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size of the coaxial cable is much thinner and more flexible than the 10Base5.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It also uses a bus topology applied as a </a:t>
            </a:r>
            <a:r>
              <a:rPr lang="en-US" i="1" dirty="0" smtClean="0"/>
              <a:t>daisy chain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 this Ethernet, the transceiver is normally part of the network interface card (NIC), which is installed inside the station.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Note that the collision here occurs in the thin coaxial cable.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This implementation is more cost effective than 10Base5 because thin coaxial cable is less expensive than thick coaxial.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length of each segment cannot exceed 200 m.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Can support up to 30 nodes per backbone segment.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14131"/>
            <a:ext cx="44386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067944" y="3573016"/>
            <a:ext cx="100811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t="1000" r="66107" b="24112"/>
          <a:stretch/>
        </p:blipFill>
        <p:spPr>
          <a:xfrm>
            <a:off x="4978202" y="3284984"/>
            <a:ext cx="3168352" cy="28660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9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10BaseT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It uses twisted-pair  cable to connect computers.</a:t>
            </a:r>
          </a:p>
          <a:p>
            <a:r>
              <a:rPr lang="en-US" dirty="0" smtClean="0"/>
              <a:t>It use a  physical star topology, but internally they use a bus signaling system like other Ethernet configurations.</a:t>
            </a:r>
          </a:p>
          <a:p>
            <a:r>
              <a:rPr lang="en-US" dirty="0" smtClean="0"/>
              <a:t>The stations are connected to a hub via two pairs of twisted cable, one pair is used to receive data and one pair is used to transmit data.</a:t>
            </a:r>
          </a:p>
          <a:p>
            <a:r>
              <a:rPr lang="en-US" dirty="0" smtClean="0"/>
              <a:t>Any collision here happens in the hub.</a:t>
            </a:r>
          </a:p>
          <a:p>
            <a:r>
              <a:rPr lang="en-US" dirty="0" smtClean="0"/>
              <a:t>The maximum length of a 10BaseT segment is 100m.</a:t>
            </a:r>
          </a:p>
          <a:p>
            <a:r>
              <a:rPr lang="en-US" dirty="0" smtClean="0"/>
              <a:t>Can support up to 1024 nodes. 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446449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Fig04-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067944" y="3501008"/>
            <a:ext cx="4608512" cy="3356992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10Base-F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Base-F uses a star topology to connect stations to a hub. </a:t>
            </a:r>
          </a:p>
          <a:p>
            <a:r>
              <a:rPr lang="en-US" dirty="0" smtClean="0"/>
              <a:t>The stations are connected to the hub using two fiber-optic cables.</a:t>
            </a:r>
          </a:p>
          <a:p>
            <a:r>
              <a:rPr lang="en-US" dirty="0" smtClean="0"/>
              <a:t>The segment length is 2,000 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Ring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Token 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 </a:t>
            </a:r>
            <a:r>
              <a:rPr lang="en-US" i="1" dirty="0" smtClean="0"/>
              <a:t>Token Ring</a:t>
            </a:r>
            <a:r>
              <a:rPr lang="en-US" dirty="0" smtClean="0"/>
              <a:t> architecture was developed in the mid-1980s by IBM. </a:t>
            </a:r>
          </a:p>
          <a:p>
            <a:r>
              <a:rPr lang="en-US" dirty="0" smtClean="0"/>
              <a:t>Token Ring specifications are governed by the IEEE 802.5 standards.</a:t>
            </a:r>
          </a:p>
          <a:p>
            <a:r>
              <a:rPr lang="en-US" dirty="0" smtClean="0"/>
              <a:t>It use the token-passing access method.</a:t>
            </a:r>
          </a:p>
          <a:p>
            <a:r>
              <a:rPr lang="en-US" dirty="0" smtClean="0"/>
              <a:t>It can be implemented with a physical ring, or  can be a logical ring with a physical star topology. </a:t>
            </a:r>
          </a:p>
          <a:p>
            <a:r>
              <a:rPr lang="en-US" dirty="0" smtClean="0"/>
              <a:t>The logical ring represents the token's path between computers. The actual physical ring of cable is in the hub.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pluto.ksi.edu/~cyh/cis370/ebook/images/F03xx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121696"/>
            <a:ext cx="2880320" cy="2736304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Token Ring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r>
              <a:rPr lang="en-US" dirty="0" smtClean="0"/>
              <a:t>A Token Ring network includes the following features:</a:t>
            </a:r>
          </a:p>
          <a:p>
            <a:pPr lvl="1"/>
            <a:r>
              <a:rPr lang="en-US" dirty="0" smtClean="0"/>
              <a:t>Star-wired ring topology</a:t>
            </a:r>
          </a:p>
          <a:p>
            <a:pPr lvl="1"/>
            <a:r>
              <a:rPr lang="en-US" dirty="0" smtClean="0"/>
              <a:t>Token-passing access method</a:t>
            </a:r>
          </a:p>
          <a:p>
            <a:pPr lvl="1"/>
            <a:r>
              <a:rPr lang="en-US" dirty="0" smtClean="0"/>
              <a:t>Shielded and unshielded twisted-pair cabling</a:t>
            </a:r>
          </a:p>
          <a:p>
            <a:pPr lvl="1"/>
            <a:r>
              <a:rPr lang="en-US" dirty="0" smtClean="0"/>
              <a:t>Transfer rates of 4 and 16 Mbps</a:t>
            </a:r>
          </a:p>
          <a:p>
            <a:pPr lvl="1"/>
            <a:r>
              <a:rPr lang="en-US" dirty="0" smtClean="0"/>
              <a:t>Baseband transmission</a:t>
            </a:r>
          </a:p>
          <a:p>
            <a:endParaRPr lang="en-US" dirty="0"/>
          </a:p>
        </p:txBody>
      </p:sp>
      <p:pic>
        <p:nvPicPr>
          <p:cNvPr id="26628" name="Picture 4" descr="Click to view at full siz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857749"/>
            <a:ext cx="3848100" cy="2000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Local Area Network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0" y="1988840"/>
            <a:ext cx="8842255" cy="4517856"/>
          </a:xfrm>
        </p:spPr>
        <p:txBody>
          <a:bodyPr>
            <a:normAutofit/>
          </a:bodyPr>
          <a:lstStyle/>
          <a:p>
            <a:r>
              <a:rPr lang="en-US" dirty="0" smtClean="0"/>
              <a:t>local area network (LAN) is a computer network that is designed for a limited geographic area such as a building or a campus.</a:t>
            </a:r>
          </a:p>
          <a:p>
            <a:r>
              <a:rPr lang="en-US" dirty="0" smtClean="0"/>
              <a:t> Although a LAN can be used as an isolated network, most LANs today are also linked to a wide area network (WAN) or the Internet.</a:t>
            </a:r>
          </a:p>
          <a:p>
            <a:r>
              <a:rPr lang="en-US" dirty="0" smtClean="0"/>
              <a:t>A computer connected via a LAN to the Internet needs all the 5 layers of the TCP/IP model.</a:t>
            </a:r>
          </a:p>
          <a:p>
            <a:r>
              <a:rPr lang="en-US" dirty="0" smtClean="0"/>
              <a:t>The three upper layers are common to all LANs.</a:t>
            </a:r>
          </a:p>
          <a:p>
            <a:r>
              <a:rPr lang="en-US" dirty="0" smtClean="0"/>
              <a:t>The LANs differ in the 2 lower layers.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Token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pure token-passing network ( with </a:t>
            </a:r>
            <a:r>
              <a:rPr lang="en-US" dirty="0" smtClean="0">
                <a:solidFill>
                  <a:srgbClr val="FF0000"/>
                </a:solidFill>
              </a:rPr>
              <a:t>ring topology</a:t>
            </a:r>
            <a:r>
              <a:rPr lang="en-US" dirty="0" smtClean="0"/>
              <a:t>), a computer that fails, stops the token from continuing. This in turn brings down the network. </a:t>
            </a:r>
          </a:p>
          <a:p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logical ring </a:t>
            </a:r>
            <a:r>
              <a:rPr lang="en-US" dirty="0" smtClean="0"/>
              <a:t>, a hub is designed to detect a failed NIC, and to disconnect from it. </a:t>
            </a:r>
          </a:p>
          <a:p>
            <a:r>
              <a:rPr lang="en-US" dirty="0" smtClean="0"/>
              <a:t>This procedure bypasses the failed computer so that the token can continue on.</a:t>
            </a:r>
          </a:p>
          <a:p>
            <a:r>
              <a:rPr lang="en-US" dirty="0" smtClean="0"/>
              <a:t> Therefore, a faulty computer or connection will not affect the rest of the Token Ring network.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Token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/>
          <a:lstStyle/>
          <a:p>
            <a:r>
              <a:rPr lang="en-US" sz="2800" dirty="0" smtClean="0">
                <a:cs typeface="Times New Roman" pitchFamily="18" charset="0"/>
              </a:rPr>
              <a:t>The hub in the Token Ring networks does not function like a shared Ethernet hub. </a:t>
            </a:r>
          </a:p>
          <a:p>
            <a:r>
              <a:rPr lang="en-US" sz="2800" dirty="0" smtClean="0">
                <a:cs typeface="Times New Roman" pitchFamily="18" charset="0"/>
              </a:rPr>
              <a:t>The Token Ring method is more deterministic and ensures that all users get regular turns at transmitting their data.</a:t>
            </a:r>
          </a:p>
          <a:p>
            <a:r>
              <a:rPr lang="en-US" sz="2800" dirty="0" smtClean="0">
                <a:cs typeface="Times New Roman" pitchFamily="18" charset="0"/>
              </a:rPr>
              <a:t> With Ethernet, all users compete to get onto the network.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Token Ring Frame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Token Ring frame include the following fields:</a:t>
            </a:r>
          </a:p>
          <a:p>
            <a:endParaRPr lang="en-US" dirty="0"/>
          </a:p>
        </p:txBody>
      </p:sp>
      <p:pic>
        <p:nvPicPr>
          <p:cNvPr id="36866" name="Picture 2" descr="Click to view at full siz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852936"/>
            <a:ext cx="6912768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404664"/>
          <a:ext cx="8568952" cy="61926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77244"/>
                <a:gridCol w="1791708"/>
              </a:tblGrid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Frame field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06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Indicates start of the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Start delimiter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Indicates the frame's priority and whether it is a token or a data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Access control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Contains either Media Access Control information for all computers or "end station" information for only one 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Frame control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The address of receiver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Destination address</a:t>
                      </a:r>
                    </a:p>
                  </a:txBody>
                  <a:tcPr/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address of 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Source address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Contains the data being 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Information, or data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Contains CRC error-checking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Frame check sequence</a:t>
                      </a:r>
                    </a:p>
                  </a:txBody>
                  <a:tcPr/>
                </a:tc>
              </a:tr>
              <a:tr h="406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Indicates the end of the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End delimiter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Tells whether the frame was recognized, copied, or whether the destination address was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Frame status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Token Ring Networking 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50405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When the first Token Ring computer comes online, the network generates </a:t>
            </a:r>
            <a:r>
              <a:rPr lang="en-US" sz="2000" dirty="0" smtClean="0">
                <a:solidFill>
                  <a:srgbClr val="FF0000"/>
                </a:solidFill>
              </a:rPr>
              <a:t>a token</a:t>
            </a:r>
            <a:r>
              <a:rPr lang="en-US" sz="20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 token is a predetermined formation of bits (a stream of data) that permits a computer to put data on the cables. 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 token travels around the ring polling each computer until one of the computers signals that it wants to transmit data and takes control of the token.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computer cannot transmit unless it has possession of the token; while the token is in use by a computer, no other computer can transmit data.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After the computer captures the token, it sends a data out on the network.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b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75252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000" dirty="0" smtClean="0"/>
              <a:t>The frame proceeds around the ring until it reaches the computer with the address that matches the destination address in the frame. </a:t>
            </a:r>
          </a:p>
          <a:p>
            <a:pPr marL="457200" indent="-457200">
              <a:buFont typeface="+mj-lt"/>
              <a:buAutoNum type="arabicPeriod" startAt="6"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sz="2000" dirty="0" smtClean="0"/>
              <a:t>The destination computer copies the frame into its receive buffer and marks the frame in the frame status field to indicate that the information was received.</a:t>
            </a:r>
          </a:p>
          <a:p>
            <a:pPr marL="457200" indent="-457200">
              <a:buFont typeface="+mj-lt"/>
              <a:buAutoNum type="arabicPeriod" startAt="6"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sz="2000" dirty="0" smtClean="0"/>
              <a:t>The frame continues around the ring until it arrives at the sending computer, where the transmission is acknowledged as successful. </a:t>
            </a:r>
          </a:p>
          <a:p>
            <a:pPr marL="457200" indent="-457200">
              <a:buFont typeface="+mj-lt"/>
              <a:buAutoNum type="arabicPeriod" startAt="6"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sz="2000" dirty="0" smtClean="0"/>
              <a:t>The sending computer then removes the frame from the ring and transmits a new token back on the ring.</a:t>
            </a:r>
          </a:p>
          <a:p>
            <a:pPr marL="457200" indent="-457200">
              <a:buFont typeface="+mj-lt"/>
              <a:buAutoNum type="arabicPeriod" startAt="6"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sz="2000" dirty="0" smtClean="0"/>
              <a:t>Only one token at a time can be active on the network, and the token can travel in only one direction around the ring.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b="1" dirty="0" smtClean="0"/>
              <a:t>Monitoring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640960" cy="48965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first computer to come online is assigned by the Token Ring system to monitor network activity. </a:t>
            </a:r>
          </a:p>
          <a:p>
            <a:endParaRPr lang="en-US" sz="2400" dirty="0" smtClean="0"/>
          </a:p>
          <a:p>
            <a:r>
              <a:rPr lang="en-US" sz="2400" dirty="0" smtClean="0"/>
              <a:t>The monitoring computer makes sure that frames are being delivered and received correctly. </a:t>
            </a:r>
            <a:r>
              <a:rPr lang="en-US" sz="2400" dirty="0" smtClean="0">
                <a:solidFill>
                  <a:srgbClr val="FF0000"/>
                </a:solidFill>
              </a:rPr>
              <a:t>It does this by checking for frames that have circulated the ring more than once and ensuring that only one token is on the network at a time.</a:t>
            </a:r>
          </a:p>
          <a:p>
            <a:endParaRPr lang="en-US" sz="2400" dirty="0" smtClean="0"/>
          </a:p>
          <a:p>
            <a:r>
              <a:rPr lang="en-US" sz="2400" dirty="0" smtClean="0"/>
              <a:t>Also the process of monitoring called </a:t>
            </a:r>
            <a:r>
              <a:rPr lang="en-US" sz="2400" i="1" dirty="0" smtClean="0"/>
              <a:t>beaconing</a:t>
            </a:r>
            <a:r>
              <a:rPr lang="en-US" sz="2400" dirty="0" smtClean="0"/>
              <a:t>. The active monitor sends out a beacon announcement every seven seconds. The beacon is passed from computer to computer throughout the entire ring.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b="1" dirty="0" smtClean="0"/>
              <a:t>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6" y="1547664"/>
            <a:ext cx="8672211" cy="512169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If a station does not receive an expected announcement from its upstream neighbor, it attempts to notify the network of the lack of contact.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It sends a message that includes its address, the address of the neighbor that did not announce, and the type of beacon.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From this information, the ring attempts to diagnose the problem and make a repair without disrupting the entire network.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If it is unable to complete the reconfiguration automatically, manual intervention is required.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IEEE Project 802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03" y="1847088"/>
            <a:ext cx="8507288" cy="47502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1985, the Computer Society of the IEEE started a project, called Project 802, to set standards to enable intercommunication among equipment from a variety of manufacturers.</a:t>
            </a:r>
          </a:p>
          <a:p>
            <a:r>
              <a:rPr lang="en-US" dirty="0" smtClean="0"/>
              <a:t>Project 802 does not seek to replace any part of the OSI or the TCP/IP model.</a:t>
            </a:r>
          </a:p>
          <a:p>
            <a:r>
              <a:rPr lang="en-US" dirty="0" smtClean="0"/>
              <a:t>Instead, it is a way of specifying functions of the </a:t>
            </a:r>
            <a:r>
              <a:rPr lang="en-US" u="sng" dirty="0" smtClean="0"/>
              <a:t>physical layer </a:t>
            </a:r>
            <a:r>
              <a:rPr lang="en-US" dirty="0" smtClean="0"/>
              <a:t>and the </a:t>
            </a:r>
            <a:r>
              <a:rPr lang="en-US" u="sng" dirty="0" smtClean="0"/>
              <a:t>data link layer </a:t>
            </a:r>
            <a:r>
              <a:rPr lang="en-US" dirty="0" smtClean="0"/>
              <a:t>of major LAN protocols.</a:t>
            </a:r>
          </a:p>
          <a:p>
            <a:r>
              <a:rPr lang="en-US" dirty="0" smtClean="0"/>
              <a:t>The IEEE has subdivided the </a:t>
            </a:r>
            <a:r>
              <a:rPr lang="en-US" u="sng" dirty="0" smtClean="0"/>
              <a:t>data link layer </a:t>
            </a:r>
            <a:r>
              <a:rPr lang="en-US" dirty="0" smtClean="0"/>
              <a:t>into two </a:t>
            </a:r>
            <a:r>
              <a:rPr lang="en-US" dirty="0" err="1" smtClean="0"/>
              <a:t>sublayers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logical link control </a:t>
            </a:r>
            <a:r>
              <a:rPr lang="en-US" dirty="0" smtClean="0"/>
              <a:t>(LLC) and </a:t>
            </a:r>
            <a:r>
              <a:rPr lang="en-US" i="1" dirty="0" smtClean="0">
                <a:solidFill>
                  <a:srgbClr val="0070C0"/>
                </a:solidFill>
              </a:rPr>
              <a:t>media access control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(MAC).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IEEE Project 802  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IEEE has also created several physical layer standards for different LAN protocols.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Flow control and error control duties are collected into the LLC </a:t>
            </a:r>
            <a:r>
              <a:rPr lang="en-US" dirty="0" err="1" smtClean="0"/>
              <a:t>sublayer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MAC </a:t>
            </a:r>
            <a:r>
              <a:rPr lang="en-US" dirty="0" err="1" smtClean="0"/>
              <a:t>sublayer</a:t>
            </a:r>
            <a:r>
              <a:rPr lang="en-US" dirty="0" smtClean="0"/>
              <a:t> governs the operation of access method.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Framing is handled in both the LLC </a:t>
            </a:r>
            <a:r>
              <a:rPr lang="en-US" dirty="0" err="1" smtClean="0"/>
              <a:t>sublayer</a:t>
            </a:r>
            <a:r>
              <a:rPr lang="en-US" dirty="0" smtClean="0"/>
              <a:t> and the MAC </a:t>
            </a:r>
            <a:r>
              <a:rPr lang="en-US" dirty="0" err="1" smtClean="0"/>
              <a:t>sublayer</a:t>
            </a:r>
            <a:r>
              <a:rPr lang="en-US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LLC </a:t>
            </a:r>
            <a:r>
              <a:rPr lang="en-US" dirty="0" err="1" smtClean="0"/>
              <a:t>sublayer</a:t>
            </a:r>
            <a:r>
              <a:rPr lang="en-US" dirty="0" smtClean="0"/>
              <a:t> is the same for all LANs.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 LANs differ  in their MAC </a:t>
            </a:r>
            <a:r>
              <a:rPr lang="en-US" dirty="0" err="1" smtClean="0"/>
              <a:t>sublayer</a:t>
            </a:r>
            <a:r>
              <a:rPr lang="en-US" dirty="0" smtClean="0"/>
              <a:t> and in their physical layer.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5424"/>
            <a:ext cx="8964488" cy="459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LANs 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LAN market has seen several technologies such as Ethernet, Token Ring, Token Bus, FDDI, and ATM LAN. </a:t>
            </a:r>
          </a:p>
          <a:p>
            <a:r>
              <a:rPr lang="en-US" dirty="0" smtClean="0"/>
              <a:t>Some of these technologies survived for a while, but Ethernet is by far the dominant technology.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772400" cy="1362456"/>
          </a:xfrm>
        </p:spPr>
        <p:txBody>
          <a:bodyPr/>
          <a:lstStyle/>
          <a:p>
            <a:r>
              <a:rPr lang="en-US" sz="8800" dirty="0" smtClean="0"/>
              <a:t>Ethernet</a:t>
            </a:r>
            <a:endParaRPr lang="en-US" sz="8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b="1" dirty="0" smtClean="0"/>
              <a:t>Ethernet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47664"/>
            <a:ext cx="8686800" cy="4922520"/>
          </a:xfrm>
        </p:spPr>
        <p:txBody>
          <a:bodyPr>
            <a:no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Ethernet is the most popular LAN.</a:t>
            </a:r>
          </a:p>
          <a:p>
            <a:r>
              <a:rPr lang="en-US" sz="2400" dirty="0" smtClean="0">
                <a:cs typeface="Times New Roman" pitchFamily="18" charset="0"/>
              </a:rPr>
              <a:t>Ethernet use CSMA/CD as an access method.</a:t>
            </a:r>
          </a:p>
          <a:p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/>
              <a:t>Traditional Ethernet is designed to operate at 10 Mbps.</a:t>
            </a:r>
          </a:p>
          <a:p>
            <a:r>
              <a:rPr lang="en-US" sz="2400" dirty="0" smtClean="0"/>
              <a:t>For a higher data rate, Fast Ethernet is designed to operate at 100 Mbps.</a:t>
            </a:r>
          </a:p>
          <a:p>
            <a:r>
              <a:rPr lang="en-US" sz="2400" dirty="0" smtClean="0"/>
              <a:t>For an even  higher data rate, Gigabit Ethernet is designed to operate at 1000 Mbps.  </a:t>
            </a:r>
          </a:p>
          <a:p>
            <a:r>
              <a:rPr lang="en-US" sz="2400" dirty="0" smtClean="0"/>
              <a:t>There are four different implementations for baseband (digital), Traditional Ethernet :</a:t>
            </a:r>
          </a:p>
          <a:p>
            <a:pPr lvl="1"/>
            <a:r>
              <a:rPr lang="en-US" sz="2000" dirty="0" smtClean="0"/>
              <a:t>10 Base 5</a:t>
            </a:r>
          </a:p>
          <a:p>
            <a:pPr lvl="1"/>
            <a:r>
              <a:rPr lang="en-US" sz="2000" dirty="0" smtClean="0"/>
              <a:t>10 Base 2</a:t>
            </a:r>
          </a:p>
          <a:p>
            <a:pPr lvl="1"/>
            <a:r>
              <a:rPr lang="en-US" sz="2000" dirty="0" smtClean="0"/>
              <a:t>10 Base-T</a:t>
            </a:r>
          </a:p>
          <a:p>
            <a:pPr lvl="1"/>
            <a:r>
              <a:rPr lang="en-US" sz="2000" dirty="0" smtClean="0"/>
              <a:t>10 Base-FL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Ethernet Frame Format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The Ethernet frame include the following fields: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2492896"/>
          <a:ext cx="6408712" cy="3850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41636"/>
                <a:gridCol w="21670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Frame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Marks the start of the 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Preamble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origin and destination physical addresses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Destination and source addresses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Used to identify the network layer 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</a:t>
                      </a:r>
                      <a:r>
                        <a:rPr lang="en-US" baseline="0" dirty="0" smtClean="0"/>
                        <a:t> encapsulated from the upper layer protocol.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Data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Error-checking field to determine if the frame arrived without being corrupted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Cyclical redundancy check (CRC)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ttp://pluto.ksi.edu/~cyh/cis370/ebook/images/F03xx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56992"/>
            <a:ext cx="2339752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F80E32A91A04FBCBF0F33924102D3" ma:contentTypeVersion="0" ma:contentTypeDescription="Create a new document." ma:contentTypeScope="" ma:versionID="6ec1925c488fad75b0968a31af98815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2AC6C0-AA1B-42D9-B295-D7A10A7A4D9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3E1E39-6110-489C-8AB1-201B2A7A36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71F9E1-A105-41C1-A627-ABD913799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760</TotalTime>
  <Words>1469</Words>
  <Application>Microsoft Office PowerPoint</Application>
  <PresentationFormat>On-screen Show (4:3)</PresentationFormat>
  <Paragraphs>158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Ethernet and Token Ring LAN Networks</vt:lpstr>
      <vt:lpstr>Local Area Network</vt:lpstr>
      <vt:lpstr>IEEE Project 802</vt:lpstr>
      <vt:lpstr>IEEE Project 802   cont.</vt:lpstr>
      <vt:lpstr>Slide 5</vt:lpstr>
      <vt:lpstr>LANs </vt:lpstr>
      <vt:lpstr>Ethernet</vt:lpstr>
      <vt:lpstr>Ethernet</vt:lpstr>
      <vt:lpstr>The Ethernet Frame Format</vt:lpstr>
      <vt:lpstr>10 Base5: Thick Ethernet</vt:lpstr>
      <vt:lpstr>Slide 11</vt:lpstr>
      <vt:lpstr>10Base2: Thin Ethernet</vt:lpstr>
      <vt:lpstr>Slide 13</vt:lpstr>
      <vt:lpstr>10BaseT</vt:lpstr>
      <vt:lpstr>Slide 15</vt:lpstr>
      <vt:lpstr>10Base-F</vt:lpstr>
      <vt:lpstr>Token Ring</vt:lpstr>
      <vt:lpstr>Token Ring</vt:lpstr>
      <vt:lpstr>Token Ring</vt:lpstr>
      <vt:lpstr>Token Ring</vt:lpstr>
      <vt:lpstr>Token Ring</vt:lpstr>
      <vt:lpstr>Token Ring Frame Formats</vt:lpstr>
      <vt:lpstr>Slide 23</vt:lpstr>
      <vt:lpstr>How Token Ring Networking Works</vt:lpstr>
      <vt:lpstr>Cont.</vt:lpstr>
      <vt:lpstr>Monitoring the System</vt:lpstr>
      <vt:lpstr>Cont.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NOOR</dc:creator>
  <cp:lastModifiedBy>User</cp:lastModifiedBy>
  <cp:revision>88</cp:revision>
  <dcterms:created xsi:type="dcterms:W3CDTF">2013-03-04T13:04:01Z</dcterms:created>
  <dcterms:modified xsi:type="dcterms:W3CDTF">2016-01-23T17:54:35Z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0x010100AF0F80E32A91A04FBCBF0F33924102D3</vt:lpwstr>
  </property>
</Properties>
</file>