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41"/>
  </p:notesMasterIdLst>
  <p:sldIdLst>
    <p:sldId id="256" r:id="rId5"/>
    <p:sldId id="261" r:id="rId6"/>
    <p:sldId id="341" r:id="rId7"/>
    <p:sldId id="342" r:id="rId8"/>
    <p:sldId id="344" r:id="rId9"/>
    <p:sldId id="294" r:id="rId10"/>
    <p:sldId id="295" r:id="rId11"/>
    <p:sldId id="346" r:id="rId12"/>
    <p:sldId id="262" r:id="rId13"/>
    <p:sldId id="307" r:id="rId14"/>
    <p:sldId id="291" r:id="rId15"/>
    <p:sldId id="347" r:id="rId16"/>
    <p:sldId id="299" r:id="rId17"/>
    <p:sldId id="348" r:id="rId18"/>
    <p:sldId id="300" r:id="rId19"/>
    <p:sldId id="301" r:id="rId20"/>
    <p:sldId id="289" r:id="rId21"/>
    <p:sldId id="284" r:id="rId22"/>
    <p:sldId id="276" r:id="rId23"/>
    <p:sldId id="287" r:id="rId24"/>
    <p:sldId id="349" r:id="rId25"/>
    <p:sldId id="350" r:id="rId26"/>
    <p:sldId id="351" r:id="rId27"/>
    <p:sldId id="352" r:id="rId28"/>
    <p:sldId id="353" r:id="rId29"/>
    <p:sldId id="354" r:id="rId30"/>
    <p:sldId id="355" r:id="rId31"/>
    <p:sldId id="356" r:id="rId32"/>
    <p:sldId id="357" r:id="rId33"/>
    <p:sldId id="358" r:id="rId34"/>
    <p:sldId id="359" r:id="rId35"/>
    <p:sldId id="361" r:id="rId36"/>
    <p:sldId id="362" r:id="rId37"/>
    <p:sldId id="363" r:id="rId38"/>
    <p:sldId id="365" r:id="rId39"/>
    <p:sldId id="366"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CC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727D56-8EAD-4887-A9B8-0333FF116A87}" type="doc">
      <dgm:prSet loTypeId="urn:microsoft.com/office/officeart/2005/8/layout/hierarchy1" loCatId="hierarchy" qsTypeId="urn:microsoft.com/office/officeart/2005/8/quickstyle/simple3" qsCatId="simple" csTypeId="urn:microsoft.com/office/officeart/2005/8/colors/colorful2" csCatId="colorful" phldr="1"/>
      <dgm:spPr/>
      <dgm:t>
        <a:bodyPr/>
        <a:lstStyle/>
        <a:p>
          <a:endParaRPr lang="en-US"/>
        </a:p>
      </dgm:t>
    </dgm:pt>
    <dgm:pt modelId="{4BAB5EFB-941C-4417-919C-403B1020D1D9}">
      <dgm:prSet phldrT="[Text]"/>
      <dgm:spPr/>
      <dgm:t>
        <a:bodyPr/>
        <a:lstStyle/>
        <a:p>
          <a:r>
            <a:rPr lang="en-US" b="1" dirty="0" smtClean="0"/>
            <a:t>Protocol Types</a:t>
          </a:r>
          <a:endParaRPr lang="en-US" b="1" dirty="0"/>
        </a:p>
      </dgm:t>
    </dgm:pt>
    <dgm:pt modelId="{7D4C0FCC-D01E-4D60-805D-DD36B4D76363}" type="parTrans" cxnId="{EA9D772D-F2DD-4FCC-A746-BBEB9D1422F2}">
      <dgm:prSet/>
      <dgm:spPr/>
      <dgm:t>
        <a:bodyPr/>
        <a:lstStyle/>
        <a:p>
          <a:endParaRPr lang="en-US"/>
        </a:p>
      </dgm:t>
    </dgm:pt>
    <dgm:pt modelId="{EBDDDF87-FD65-4DF3-8379-F48E269C1469}" type="sibTrans" cxnId="{EA9D772D-F2DD-4FCC-A746-BBEB9D1422F2}">
      <dgm:prSet/>
      <dgm:spPr/>
      <dgm:t>
        <a:bodyPr/>
        <a:lstStyle/>
        <a:p>
          <a:endParaRPr lang="en-US"/>
        </a:p>
      </dgm:t>
    </dgm:pt>
    <dgm:pt modelId="{23E2118B-7DFB-47EC-8568-0DADE843EEB9}">
      <dgm:prSet phldrT="[Text]"/>
      <dgm:spPr/>
      <dgm:t>
        <a:bodyPr/>
        <a:lstStyle/>
        <a:p>
          <a:r>
            <a:rPr lang="en-US" b="1" u="none" dirty="0" smtClean="0">
              <a:cs typeface="Times New Roman" pitchFamily="18" charset="0"/>
            </a:rPr>
            <a:t>Connectionless Protocol </a:t>
          </a:r>
          <a:endParaRPr lang="en-US" b="1" u="none" dirty="0"/>
        </a:p>
      </dgm:t>
    </dgm:pt>
    <dgm:pt modelId="{B3011721-EFBB-4B0B-BBE7-BFBE89121EE7}" type="parTrans" cxnId="{CC2C95DB-A9C7-4952-8266-949DD3539260}">
      <dgm:prSet/>
      <dgm:spPr/>
      <dgm:t>
        <a:bodyPr/>
        <a:lstStyle/>
        <a:p>
          <a:endParaRPr lang="en-US"/>
        </a:p>
      </dgm:t>
    </dgm:pt>
    <dgm:pt modelId="{5061B7F4-ECC1-4A24-8BF4-C4410FC81EF9}" type="sibTrans" cxnId="{CC2C95DB-A9C7-4952-8266-949DD3539260}">
      <dgm:prSet/>
      <dgm:spPr/>
      <dgm:t>
        <a:bodyPr/>
        <a:lstStyle/>
        <a:p>
          <a:endParaRPr lang="en-US"/>
        </a:p>
      </dgm:t>
    </dgm:pt>
    <dgm:pt modelId="{42E1F147-B880-4D80-AD0B-056D50605308}">
      <dgm:prSet phldrT="[Text]"/>
      <dgm:spPr/>
      <dgm:t>
        <a:bodyPr/>
        <a:lstStyle/>
        <a:p>
          <a:r>
            <a:rPr lang="en-US" b="1" u="none" dirty="0" smtClean="0">
              <a:cs typeface="Times New Roman" pitchFamily="18" charset="0"/>
            </a:rPr>
            <a:t>Connection-oriented Protocol </a:t>
          </a:r>
          <a:endParaRPr lang="en-US" b="1" u="none" dirty="0"/>
        </a:p>
      </dgm:t>
    </dgm:pt>
    <dgm:pt modelId="{25EAF9B1-7561-47BA-971F-2794E9D55919}" type="sibTrans" cxnId="{63EDA7E5-9B06-4279-A690-8A36D19827A6}">
      <dgm:prSet/>
      <dgm:spPr/>
      <dgm:t>
        <a:bodyPr/>
        <a:lstStyle/>
        <a:p>
          <a:endParaRPr lang="en-US"/>
        </a:p>
      </dgm:t>
    </dgm:pt>
    <dgm:pt modelId="{49D62386-7547-46A9-AA08-E4E8376E9AEC}" type="parTrans" cxnId="{63EDA7E5-9B06-4279-A690-8A36D19827A6}">
      <dgm:prSet/>
      <dgm:spPr/>
      <dgm:t>
        <a:bodyPr/>
        <a:lstStyle/>
        <a:p>
          <a:endParaRPr lang="en-US"/>
        </a:p>
      </dgm:t>
    </dgm:pt>
    <dgm:pt modelId="{0563372A-0236-4C15-A954-D227109E09FB}" type="pres">
      <dgm:prSet presAssocID="{79727D56-8EAD-4887-A9B8-0333FF116A87}" presName="hierChild1" presStyleCnt="0">
        <dgm:presLayoutVars>
          <dgm:chPref val="1"/>
          <dgm:dir/>
          <dgm:animOne val="branch"/>
          <dgm:animLvl val="lvl"/>
          <dgm:resizeHandles/>
        </dgm:presLayoutVars>
      </dgm:prSet>
      <dgm:spPr/>
      <dgm:t>
        <a:bodyPr/>
        <a:lstStyle/>
        <a:p>
          <a:endParaRPr lang="en-US"/>
        </a:p>
      </dgm:t>
    </dgm:pt>
    <dgm:pt modelId="{4DADED50-8FE0-45CF-A936-1FA644E12600}" type="pres">
      <dgm:prSet presAssocID="{4BAB5EFB-941C-4417-919C-403B1020D1D9}" presName="hierRoot1" presStyleCnt="0"/>
      <dgm:spPr/>
      <dgm:t>
        <a:bodyPr/>
        <a:lstStyle/>
        <a:p>
          <a:pPr rtl="1"/>
          <a:endParaRPr lang="ar-SA"/>
        </a:p>
      </dgm:t>
    </dgm:pt>
    <dgm:pt modelId="{A0E51116-DA72-4ADE-A020-066748ED68E1}" type="pres">
      <dgm:prSet presAssocID="{4BAB5EFB-941C-4417-919C-403B1020D1D9}" presName="composite" presStyleCnt="0"/>
      <dgm:spPr/>
      <dgm:t>
        <a:bodyPr/>
        <a:lstStyle/>
        <a:p>
          <a:pPr rtl="1"/>
          <a:endParaRPr lang="ar-SA"/>
        </a:p>
      </dgm:t>
    </dgm:pt>
    <dgm:pt modelId="{B8AC694E-987B-41AF-9FC4-D649D1AA86CA}" type="pres">
      <dgm:prSet presAssocID="{4BAB5EFB-941C-4417-919C-403B1020D1D9}" presName="background" presStyleLbl="node0" presStyleIdx="0" presStyleCnt="1"/>
      <dgm:spPr/>
      <dgm:t>
        <a:bodyPr/>
        <a:lstStyle/>
        <a:p>
          <a:pPr rtl="1"/>
          <a:endParaRPr lang="ar-SA"/>
        </a:p>
      </dgm:t>
    </dgm:pt>
    <dgm:pt modelId="{B14E3038-4806-4FF0-A025-7F94F6FF3BD7}" type="pres">
      <dgm:prSet presAssocID="{4BAB5EFB-941C-4417-919C-403B1020D1D9}" presName="text" presStyleLbl="fgAcc0" presStyleIdx="0" presStyleCnt="1" custScaleX="151613">
        <dgm:presLayoutVars>
          <dgm:chPref val="3"/>
        </dgm:presLayoutVars>
      </dgm:prSet>
      <dgm:spPr/>
      <dgm:t>
        <a:bodyPr/>
        <a:lstStyle/>
        <a:p>
          <a:endParaRPr lang="en-US"/>
        </a:p>
      </dgm:t>
    </dgm:pt>
    <dgm:pt modelId="{5B34DA43-2049-4499-B5CF-61EB9905AC7F}" type="pres">
      <dgm:prSet presAssocID="{4BAB5EFB-941C-4417-919C-403B1020D1D9}" presName="hierChild2" presStyleCnt="0"/>
      <dgm:spPr/>
      <dgm:t>
        <a:bodyPr/>
        <a:lstStyle/>
        <a:p>
          <a:pPr rtl="1"/>
          <a:endParaRPr lang="ar-SA"/>
        </a:p>
      </dgm:t>
    </dgm:pt>
    <dgm:pt modelId="{134DB440-2B4F-4B5D-923B-1D5FB11D88E0}" type="pres">
      <dgm:prSet presAssocID="{B3011721-EFBB-4B0B-BBE7-BFBE89121EE7}" presName="Name10" presStyleLbl="parChTrans1D2" presStyleIdx="0" presStyleCnt="2"/>
      <dgm:spPr/>
      <dgm:t>
        <a:bodyPr/>
        <a:lstStyle/>
        <a:p>
          <a:endParaRPr lang="en-US"/>
        </a:p>
      </dgm:t>
    </dgm:pt>
    <dgm:pt modelId="{498C3A36-6C5B-4AB6-A326-FDF05C256CFF}" type="pres">
      <dgm:prSet presAssocID="{23E2118B-7DFB-47EC-8568-0DADE843EEB9}" presName="hierRoot2" presStyleCnt="0"/>
      <dgm:spPr/>
      <dgm:t>
        <a:bodyPr/>
        <a:lstStyle/>
        <a:p>
          <a:pPr rtl="1"/>
          <a:endParaRPr lang="ar-SA"/>
        </a:p>
      </dgm:t>
    </dgm:pt>
    <dgm:pt modelId="{A6C0BD88-A2D7-4669-8BFD-9782E27DDFDD}" type="pres">
      <dgm:prSet presAssocID="{23E2118B-7DFB-47EC-8568-0DADE843EEB9}" presName="composite2" presStyleCnt="0"/>
      <dgm:spPr/>
      <dgm:t>
        <a:bodyPr/>
        <a:lstStyle/>
        <a:p>
          <a:pPr rtl="1"/>
          <a:endParaRPr lang="ar-SA"/>
        </a:p>
      </dgm:t>
    </dgm:pt>
    <dgm:pt modelId="{EE67AAA3-555C-4BD4-A544-3ACF8A0A2F2A}" type="pres">
      <dgm:prSet presAssocID="{23E2118B-7DFB-47EC-8568-0DADE843EEB9}" presName="background2" presStyleLbl="node2" presStyleIdx="0" presStyleCnt="2"/>
      <dgm:spPr/>
      <dgm:t>
        <a:bodyPr/>
        <a:lstStyle/>
        <a:p>
          <a:pPr rtl="1"/>
          <a:endParaRPr lang="ar-SA"/>
        </a:p>
      </dgm:t>
    </dgm:pt>
    <dgm:pt modelId="{4CCEC729-9418-42F6-9FFA-02F20B306558}" type="pres">
      <dgm:prSet presAssocID="{23E2118B-7DFB-47EC-8568-0DADE843EEB9}" presName="text2" presStyleLbl="fgAcc2" presStyleIdx="0" presStyleCnt="2" custScaleX="127833">
        <dgm:presLayoutVars>
          <dgm:chPref val="3"/>
        </dgm:presLayoutVars>
      </dgm:prSet>
      <dgm:spPr/>
      <dgm:t>
        <a:bodyPr/>
        <a:lstStyle/>
        <a:p>
          <a:endParaRPr lang="en-US"/>
        </a:p>
      </dgm:t>
    </dgm:pt>
    <dgm:pt modelId="{8465DE6E-C8AF-4AE4-B87E-88A335CEAD05}" type="pres">
      <dgm:prSet presAssocID="{23E2118B-7DFB-47EC-8568-0DADE843EEB9}" presName="hierChild3" presStyleCnt="0"/>
      <dgm:spPr/>
      <dgm:t>
        <a:bodyPr/>
        <a:lstStyle/>
        <a:p>
          <a:pPr rtl="1"/>
          <a:endParaRPr lang="ar-SA"/>
        </a:p>
      </dgm:t>
    </dgm:pt>
    <dgm:pt modelId="{CE3BFA31-8BBB-42D5-B227-B1F68040FC64}" type="pres">
      <dgm:prSet presAssocID="{49D62386-7547-46A9-AA08-E4E8376E9AEC}" presName="Name10" presStyleLbl="parChTrans1D2" presStyleIdx="1" presStyleCnt="2"/>
      <dgm:spPr/>
      <dgm:t>
        <a:bodyPr/>
        <a:lstStyle/>
        <a:p>
          <a:endParaRPr lang="en-US"/>
        </a:p>
      </dgm:t>
    </dgm:pt>
    <dgm:pt modelId="{35E2A0F3-53D6-485A-9F1C-68E01BEB6254}" type="pres">
      <dgm:prSet presAssocID="{42E1F147-B880-4D80-AD0B-056D50605308}" presName="hierRoot2" presStyleCnt="0"/>
      <dgm:spPr/>
      <dgm:t>
        <a:bodyPr/>
        <a:lstStyle/>
        <a:p>
          <a:pPr rtl="1"/>
          <a:endParaRPr lang="ar-SA"/>
        </a:p>
      </dgm:t>
    </dgm:pt>
    <dgm:pt modelId="{F6E50D38-D643-4FEB-98F5-9D1B63D89531}" type="pres">
      <dgm:prSet presAssocID="{42E1F147-B880-4D80-AD0B-056D50605308}" presName="composite2" presStyleCnt="0"/>
      <dgm:spPr/>
      <dgm:t>
        <a:bodyPr/>
        <a:lstStyle/>
        <a:p>
          <a:pPr rtl="1"/>
          <a:endParaRPr lang="ar-SA"/>
        </a:p>
      </dgm:t>
    </dgm:pt>
    <dgm:pt modelId="{B008AD82-CD3F-4C48-B1A1-8A8993443641}" type="pres">
      <dgm:prSet presAssocID="{42E1F147-B880-4D80-AD0B-056D50605308}" presName="background2" presStyleLbl="node2" presStyleIdx="1" presStyleCnt="2"/>
      <dgm:spPr/>
      <dgm:t>
        <a:bodyPr/>
        <a:lstStyle/>
        <a:p>
          <a:pPr rtl="1"/>
          <a:endParaRPr lang="ar-SA"/>
        </a:p>
      </dgm:t>
    </dgm:pt>
    <dgm:pt modelId="{489500F8-4D56-425D-A101-FCC8D58CBE62}" type="pres">
      <dgm:prSet presAssocID="{42E1F147-B880-4D80-AD0B-056D50605308}" presName="text2" presStyleLbl="fgAcc2" presStyleIdx="1" presStyleCnt="2" custScaleX="130392">
        <dgm:presLayoutVars>
          <dgm:chPref val="3"/>
        </dgm:presLayoutVars>
      </dgm:prSet>
      <dgm:spPr/>
      <dgm:t>
        <a:bodyPr/>
        <a:lstStyle/>
        <a:p>
          <a:endParaRPr lang="en-US"/>
        </a:p>
      </dgm:t>
    </dgm:pt>
    <dgm:pt modelId="{4C29902B-F55C-4693-9CC9-5C92CBCA9408}" type="pres">
      <dgm:prSet presAssocID="{42E1F147-B880-4D80-AD0B-056D50605308}" presName="hierChild3" presStyleCnt="0"/>
      <dgm:spPr/>
      <dgm:t>
        <a:bodyPr/>
        <a:lstStyle/>
        <a:p>
          <a:pPr rtl="1"/>
          <a:endParaRPr lang="ar-SA"/>
        </a:p>
      </dgm:t>
    </dgm:pt>
  </dgm:ptLst>
  <dgm:cxnLst>
    <dgm:cxn modelId="{642EC754-3B7E-446C-999A-D3B4B92EEAB0}" type="presOf" srcId="{79727D56-8EAD-4887-A9B8-0333FF116A87}" destId="{0563372A-0236-4C15-A954-D227109E09FB}" srcOrd="0" destOrd="0" presId="urn:microsoft.com/office/officeart/2005/8/layout/hierarchy1"/>
    <dgm:cxn modelId="{58F778AA-61C1-4D32-96E3-F621A7763BE0}" type="presOf" srcId="{49D62386-7547-46A9-AA08-E4E8376E9AEC}" destId="{CE3BFA31-8BBB-42D5-B227-B1F68040FC64}" srcOrd="0" destOrd="0" presId="urn:microsoft.com/office/officeart/2005/8/layout/hierarchy1"/>
    <dgm:cxn modelId="{B757C202-903A-4119-9758-5CC6D32FD726}" type="presOf" srcId="{4BAB5EFB-941C-4417-919C-403B1020D1D9}" destId="{B14E3038-4806-4FF0-A025-7F94F6FF3BD7}" srcOrd="0" destOrd="0" presId="urn:microsoft.com/office/officeart/2005/8/layout/hierarchy1"/>
    <dgm:cxn modelId="{746F5B89-628B-4623-989F-DCB69253F973}" type="presOf" srcId="{B3011721-EFBB-4B0B-BBE7-BFBE89121EE7}" destId="{134DB440-2B4F-4B5D-923B-1D5FB11D88E0}" srcOrd="0" destOrd="0" presId="urn:microsoft.com/office/officeart/2005/8/layout/hierarchy1"/>
    <dgm:cxn modelId="{EA9D772D-F2DD-4FCC-A746-BBEB9D1422F2}" srcId="{79727D56-8EAD-4887-A9B8-0333FF116A87}" destId="{4BAB5EFB-941C-4417-919C-403B1020D1D9}" srcOrd="0" destOrd="0" parTransId="{7D4C0FCC-D01E-4D60-805D-DD36B4D76363}" sibTransId="{EBDDDF87-FD65-4DF3-8379-F48E269C1469}"/>
    <dgm:cxn modelId="{CC2C95DB-A9C7-4952-8266-949DD3539260}" srcId="{4BAB5EFB-941C-4417-919C-403B1020D1D9}" destId="{23E2118B-7DFB-47EC-8568-0DADE843EEB9}" srcOrd="0" destOrd="0" parTransId="{B3011721-EFBB-4B0B-BBE7-BFBE89121EE7}" sibTransId="{5061B7F4-ECC1-4A24-8BF4-C4410FC81EF9}"/>
    <dgm:cxn modelId="{63EDA7E5-9B06-4279-A690-8A36D19827A6}" srcId="{4BAB5EFB-941C-4417-919C-403B1020D1D9}" destId="{42E1F147-B880-4D80-AD0B-056D50605308}" srcOrd="1" destOrd="0" parTransId="{49D62386-7547-46A9-AA08-E4E8376E9AEC}" sibTransId="{25EAF9B1-7561-47BA-971F-2794E9D55919}"/>
    <dgm:cxn modelId="{CCE99C9C-D22C-46D4-A0C4-01EB46D7D137}" type="presOf" srcId="{23E2118B-7DFB-47EC-8568-0DADE843EEB9}" destId="{4CCEC729-9418-42F6-9FFA-02F20B306558}" srcOrd="0" destOrd="0" presId="urn:microsoft.com/office/officeart/2005/8/layout/hierarchy1"/>
    <dgm:cxn modelId="{59648FAD-CD30-478E-B313-C1238BA630C7}" type="presOf" srcId="{42E1F147-B880-4D80-AD0B-056D50605308}" destId="{489500F8-4D56-425D-A101-FCC8D58CBE62}" srcOrd="0" destOrd="0" presId="urn:microsoft.com/office/officeart/2005/8/layout/hierarchy1"/>
    <dgm:cxn modelId="{E1CAEFFE-0D59-4066-8D3B-B6AFBC2A4362}" type="presParOf" srcId="{0563372A-0236-4C15-A954-D227109E09FB}" destId="{4DADED50-8FE0-45CF-A936-1FA644E12600}" srcOrd="0" destOrd="0" presId="urn:microsoft.com/office/officeart/2005/8/layout/hierarchy1"/>
    <dgm:cxn modelId="{291F7206-EA25-417E-A5CA-1BB7D905FB8A}" type="presParOf" srcId="{4DADED50-8FE0-45CF-A936-1FA644E12600}" destId="{A0E51116-DA72-4ADE-A020-066748ED68E1}" srcOrd="0" destOrd="0" presId="urn:microsoft.com/office/officeart/2005/8/layout/hierarchy1"/>
    <dgm:cxn modelId="{5A961952-7571-4656-824A-A7A126D24681}" type="presParOf" srcId="{A0E51116-DA72-4ADE-A020-066748ED68E1}" destId="{B8AC694E-987B-41AF-9FC4-D649D1AA86CA}" srcOrd="0" destOrd="0" presId="urn:microsoft.com/office/officeart/2005/8/layout/hierarchy1"/>
    <dgm:cxn modelId="{55D662B7-E920-4C28-A533-BD0ED8ACEE71}" type="presParOf" srcId="{A0E51116-DA72-4ADE-A020-066748ED68E1}" destId="{B14E3038-4806-4FF0-A025-7F94F6FF3BD7}" srcOrd="1" destOrd="0" presId="urn:microsoft.com/office/officeart/2005/8/layout/hierarchy1"/>
    <dgm:cxn modelId="{33C21E1A-41F1-43E8-91EC-6B27F79B7CDD}" type="presParOf" srcId="{4DADED50-8FE0-45CF-A936-1FA644E12600}" destId="{5B34DA43-2049-4499-B5CF-61EB9905AC7F}" srcOrd="1" destOrd="0" presId="urn:microsoft.com/office/officeart/2005/8/layout/hierarchy1"/>
    <dgm:cxn modelId="{04469B66-6146-49D7-8501-991A61FB39A3}" type="presParOf" srcId="{5B34DA43-2049-4499-B5CF-61EB9905AC7F}" destId="{134DB440-2B4F-4B5D-923B-1D5FB11D88E0}" srcOrd="0" destOrd="0" presId="urn:microsoft.com/office/officeart/2005/8/layout/hierarchy1"/>
    <dgm:cxn modelId="{91004853-A9D5-4E28-841E-3F4F39FDCF68}" type="presParOf" srcId="{5B34DA43-2049-4499-B5CF-61EB9905AC7F}" destId="{498C3A36-6C5B-4AB6-A326-FDF05C256CFF}" srcOrd="1" destOrd="0" presId="urn:microsoft.com/office/officeart/2005/8/layout/hierarchy1"/>
    <dgm:cxn modelId="{C27812BF-376F-466E-8006-2680B26BACA5}" type="presParOf" srcId="{498C3A36-6C5B-4AB6-A326-FDF05C256CFF}" destId="{A6C0BD88-A2D7-4669-8BFD-9782E27DDFDD}" srcOrd="0" destOrd="0" presId="urn:microsoft.com/office/officeart/2005/8/layout/hierarchy1"/>
    <dgm:cxn modelId="{91F2DA58-1B73-436B-ADC1-AACD324DDD5D}" type="presParOf" srcId="{A6C0BD88-A2D7-4669-8BFD-9782E27DDFDD}" destId="{EE67AAA3-555C-4BD4-A544-3ACF8A0A2F2A}" srcOrd="0" destOrd="0" presId="urn:microsoft.com/office/officeart/2005/8/layout/hierarchy1"/>
    <dgm:cxn modelId="{55E108A2-A27C-45D6-8415-80FAF010D688}" type="presParOf" srcId="{A6C0BD88-A2D7-4669-8BFD-9782E27DDFDD}" destId="{4CCEC729-9418-42F6-9FFA-02F20B306558}" srcOrd="1" destOrd="0" presId="urn:microsoft.com/office/officeart/2005/8/layout/hierarchy1"/>
    <dgm:cxn modelId="{B1A5223E-A276-4B53-8117-0498D8D41CA9}" type="presParOf" srcId="{498C3A36-6C5B-4AB6-A326-FDF05C256CFF}" destId="{8465DE6E-C8AF-4AE4-B87E-88A335CEAD05}" srcOrd="1" destOrd="0" presId="urn:microsoft.com/office/officeart/2005/8/layout/hierarchy1"/>
    <dgm:cxn modelId="{CF97E3B1-C171-4C67-BA9C-8B76245B8059}" type="presParOf" srcId="{5B34DA43-2049-4499-B5CF-61EB9905AC7F}" destId="{CE3BFA31-8BBB-42D5-B227-B1F68040FC64}" srcOrd="2" destOrd="0" presId="urn:microsoft.com/office/officeart/2005/8/layout/hierarchy1"/>
    <dgm:cxn modelId="{ABBDF388-5A34-4163-AE46-224199E3EFEE}" type="presParOf" srcId="{5B34DA43-2049-4499-B5CF-61EB9905AC7F}" destId="{35E2A0F3-53D6-485A-9F1C-68E01BEB6254}" srcOrd="3" destOrd="0" presId="urn:microsoft.com/office/officeart/2005/8/layout/hierarchy1"/>
    <dgm:cxn modelId="{2CFD1AB6-DBCC-4C55-847D-D4CF90AE5237}" type="presParOf" srcId="{35E2A0F3-53D6-485A-9F1C-68E01BEB6254}" destId="{F6E50D38-D643-4FEB-98F5-9D1B63D89531}" srcOrd="0" destOrd="0" presId="urn:microsoft.com/office/officeart/2005/8/layout/hierarchy1"/>
    <dgm:cxn modelId="{58355F3E-C499-489B-A412-99AAF1AE3E1F}" type="presParOf" srcId="{F6E50D38-D643-4FEB-98F5-9D1B63D89531}" destId="{B008AD82-CD3F-4C48-B1A1-8A8993443641}" srcOrd="0" destOrd="0" presId="urn:microsoft.com/office/officeart/2005/8/layout/hierarchy1"/>
    <dgm:cxn modelId="{19C6C183-5B00-4F08-B89B-843BF044797D}" type="presParOf" srcId="{F6E50D38-D643-4FEB-98F5-9D1B63D89531}" destId="{489500F8-4D56-425D-A101-FCC8D58CBE62}" srcOrd="1" destOrd="0" presId="urn:microsoft.com/office/officeart/2005/8/layout/hierarchy1"/>
    <dgm:cxn modelId="{3F62808A-D1F0-47BD-A6F5-E735D9D6E0ED}" type="presParOf" srcId="{35E2A0F3-53D6-485A-9F1C-68E01BEB6254}" destId="{4C29902B-F55C-4693-9CC9-5C92CBCA9408}"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3BFA31-8BBB-42D5-B227-B1F68040FC64}">
      <dsp:nvSpPr>
        <dsp:cNvPr id="0" name=""/>
        <dsp:cNvSpPr/>
      </dsp:nvSpPr>
      <dsp:spPr>
        <a:xfrm>
          <a:off x="3963910" y="1724683"/>
          <a:ext cx="2037756" cy="789905"/>
        </a:xfrm>
        <a:custGeom>
          <a:avLst/>
          <a:gdLst/>
          <a:ahLst/>
          <a:cxnLst/>
          <a:rect l="0" t="0" r="0" b="0"/>
          <a:pathLst>
            <a:path>
              <a:moveTo>
                <a:pt x="0" y="0"/>
              </a:moveTo>
              <a:lnTo>
                <a:pt x="0" y="538297"/>
              </a:lnTo>
              <a:lnTo>
                <a:pt x="2037756" y="538297"/>
              </a:lnTo>
              <a:lnTo>
                <a:pt x="2037756" y="789905"/>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4DB440-2B4F-4B5D-923B-1D5FB11D88E0}">
      <dsp:nvSpPr>
        <dsp:cNvPr id="0" name=""/>
        <dsp:cNvSpPr/>
      </dsp:nvSpPr>
      <dsp:spPr>
        <a:xfrm>
          <a:off x="1891402" y="1724683"/>
          <a:ext cx="2072508" cy="789905"/>
        </a:xfrm>
        <a:custGeom>
          <a:avLst/>
          <a:gdLst/>
          <a:ahLst/>
          <a:cxnLst/>
          <a:rect l="0" t="0" r="0" b="0"/>
          <a:pathLst>
            <a:path>
              <a:moveTo>
                <a:pt x="2072508" y="0"/>
              </a:moveTo>
              <a:lnTo>
                <a:pt x="2072508" y="538297"/>
              </a:lnTo>
              <a:lnTo>
                <a:pt x="0" y="538297"/>
              </a:lnTo>
              <a:lnTo>
                <a:pt x="0" y="789905"/>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AC694E-987B-41AF-9FC4-D649D1AA86CA}">
      <dsp:nvSpPr>
        <dsp:cNvPr id="0" name=""/>
        <dsp:cNvSpPr/>
      </dsp:nvSpPr>
      <dsp:spPr>
        <a:xfrm>
          <a:off x="1904999" y="17"/>
          <a:ext cx="4117822" cy="1724665"/>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14E3038-4806-4FF0-A025-7F94F6FF3BD7}">
      <dsp:nvSpPr>
        <dsp:cNvPr id="0" name=""/>
        <dsp:cNvSpPr/>
      </dsp:nvSpPr>
      <dsp:spPr>
        <a:xfrm>
          <a:off x="2206777" y="286707"/>
          <a:ext cx="4117822" cy="172466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smtClean="0"/>
            <a:t>Protocol Types</a:t>
          </a:r>
          <a:endParaRPr lang="en-US" sz="3300" b="1" kern="1200" dirty="0"/>
        </a:p>
      </dsp:txBody>
      <dsp:txXfrm>
        <a:off x="2206777" y="286707"/>
        <a:ext cx="4117822" cy="1724665"/>
      </dsp:txXfrm>
    </dsp:sp>
    <dsp:sp modelId="{EE67AAA3-555C-4BD4-A544-3ACF8A0A2F2A}">
      <dsp:nvSpPr>
        <dsp:cNvPr id="0" name=""/>
        <dsp:cNvSpPr/>
      </dsp:nvSpPr>
      <dsp:spPr>
        <a:xfrm>
          <a:off x="155424" y="2514589"/>
          <a:ext cx="3471955" cy="1724665"/>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CCEC729-9418-42F6-9FFA-02F20B306558}">
      <dsp:nvSpPr>
        <dsp:cNvPr id="0" name=""/>
        <dsp:cNvSpPr/>
      </dsp:nvSpPr>
      <dsp:spPr>
        <a:xfrm>
          <a:off x="457203" y="2801279"/>
          <a:ext cx="3471955" cy="1724665"/>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u="none" kern="1200" dirty="0" smtClean="0">
              <a:cs typeface="Times New Roman" pitchFamily="18" charset="0"/>
            </a:rPr>
            <a:t>Connectionless Protocol </a:t>
          </a:r>
          <a:endParaRPr lang="en-US" sz="3300" b="1" u="none" kern="1200" dirty="0"/>
        </a:p>
      </dsp:txBody>
      <dsp:txXfrm>
        <a:off x="457203" y="2801279"/>
        <a:ext cx="3471955" cy="1724665"/>
      </dsp:txXfrm>
    </dsp:sp>
    <dsp:sp modelId="{B008AD82-CD3F-4C48-B1A1-8A8993443641}">
      <dsp:nvSpPr>
        <dsp:cNvPr id="0" name=""/>
        <dsp:cNvSpPr/>
      </dsp:nvSpPr>
      <dsp:spPr>
        <a:xfrm>
          <a:off x="4230938" y="2514589"/>
          <a:ext cx="3541458" cy="1724665"/>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89500F8-4D56-425D-A101-FCC8D58CBE62}">
      <dsp:nvSpPr>
        <dsp:cNvPr id="0" name=""/>
        <dsp:cNvSpPr/>
      </dsp:nvSpPr>
      <dsp:spPr>
        <a:xfrm>
          <a:off x="4532716" y="2801279"/>
          <a:ext cx="3541458" cy="1724665"/>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u="none" kern="1200" dirty="0" smtClean="0">
              <a:cs typeface="Times New Roman" pitchFamily="18" charset="0"/>
            </a:rPr>
            <a:t>Connection-oriented Protocol </a:t>
          </a:r>
          <a:endParaRPr lang="en-US" sz="3300" b="1" u="none" kern="1200" dirty="0"/>
        </a:p>
      </dsp:txBody>
      <dsp:txXfrm>
        <a:off x="4532716" y="2801279"/>
        <a:ext cx="3541458" cy="17246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1C94AF0-5698-40CC-A58B-CF2B81CC2940}" type="slidenum">
              <a:rPr lang="ar-SA"/>
              <a:pPr/>
              <a:t>‹#›</a:t>
            </a:fld>
            <a:endParaRPr lang="en-US"/>
          </a:p>
        </p:txBody>
      </p:sp>
    </p:spTree>
    <p:extLst>
      <p:ext uri="{BB962C8B-B14F-4D97-AF65-F5344CB8AC3E}">
        <p14:creationId xmlns:p14="http://schemas.microsoft.com/office/powerpoint/2010/main" xmlns="" val="7752743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C1C94AF0-5698-40CC-A58B-CF2B81CC2940}" type="slidenum">
              <a:rPr lang="ar-SA" smtClean="0"/>
              <a:pPr/>
              <a:t>1</a:t>
            </a:fld>
            <a:endParaRPr lang="en-US"/>
          </a:p>
        </p:txBody>
      </p:sp>
    </p:spTree>
    <p:extLst>
      <p:ext uri="{BB962C8B-B14F-4D97-AF65-F5344CB8AC3E}">
        <p14:creationId xmlns:p14="http://schemas.microsoft.com/office/powerpoint/2010/main" xmlns="" val="3755986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C8F20-E59C-4C49-A68F-AE849FD05319}" type="slidenum">
              <a:rPr lang="en-US"/>
              <a:pPr/>
              <a:t>10</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xfrm>
            <a:off x="914400" y="4344025"/>
            <a:ext cx="5029200" cy="4114488"/>
          </a:xfrm>
        </p:spPr>
        <p:txBody>
          <a:bodyPr/>
          <a:lstStyle/>
          <a:p>
            <a:endParaRPr lang="en-US" altLang="ja-JP"/>
          </a:p>
        </p:txBody>
      </p:sp>
    </p:spTree>
    <p:extLst>
      <p:ext uri="{BB962C8B-B14F-4D97-AF65-F5344CB8AC3E}">
        <p14:creationId xmlns:p14="http://schemas.microsoft.com/office/powerpoint/2010/main" xmlns="" val="2848962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1F9FA9-1C5F-4463-AD52-28D69BDC6605}" type="slidenum">
              <a:rPr lang="ar-SA"/>
              <a:pPr/>
              <a:t>30</a:t>
            </a:fld>
            <a:endParaRPr lang="en-US"/>
          </a:p>
        </p:txBody>
      </p:sp>
      <p:sp>
        <p:nvSpPr>
          <p:cNvPr id="36866" name="Rectangle 2"/>
          <p:cNvSpPr>
            <a:spLocks noGrp="1" noChangeArrowheads="1"/>
          </p:cNvSpPr>
          <p:nvPr>
            <p:ph type="body" idx="1"/>
          </p:nvPr>
        </p:nvSpPr>
        <p:spPr>
          <a:xfrm>
            <a:off x="914400" y="4343400"/>
            <a:ext cx="5029200" cy="4114800"/>
          </a:xfrm>
          <a:ln/>
        </p:spPr>
        <p:txBody>
          <a:bodyPr lIns="90488" tIns="44450" rIns="90488" bIns="44450"/>
          <a:lstStyle/>
          <a:p>
            <a:endParaRPr lang="en-US"/>
          </a:p>
        </p:txBody>
      </p:sp>
      <p:sp>
        <p:nvSpPr>
          <p:cNvPr id="36867" name="Rectangle 3"/>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xmlns="" val="1849463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F5BB1B-FCF7-4324-9DFB-35678F4482F5}" type="datetime1">
              <a:rPr lang="en-US" smtClean="0"/>
              <a:pPr/>
              <a:t>1/23/2016</a:t>
            </a:fld>
            <a:endParaRPr lang="en-US"/>
          </a:p>
        </p:txBody>
      </p:sp>
      <p:sp>
        <p:nvSpPr>
          <p:cNvPr id="5" name="Footer Placeholder 4"/>
          <p:cNvSpPr>
            <a:spLocks noGrp="1"/>
          </p:cNvSpPr>
          <p:nvPr>
            <p:ph type="ftr" sz="quarter" idx="11"/>
          </p:nvPr>
        </p:nvSpPr>
        <p:spPr/>
        <p:txBody>
          <a:bodyPr/>
          <a:lstStyle/>
          <a:p>
            <a:r>
              <a:rPr lang="en-US" smtClean="0"/>
              <a:t>Fatimah Al-Akeel - Network 9</a:t>
            </a:r>
            <a:endParaRPr lang="en-US"/>
          </a:p>
        </p:txBody>
      </p:sp>
      <p:sp>
        <p:nvSpPr>
          <p:cNvPr id="6" name="Slide Number Placeholder 5"/>
          <p:cNvSpPr>
            <a:spLocks noGrp="1"/>
          </p:cNvSpPr>
          <p:nvPr>
            <p:ph type="sldNum" sz="quarter" idx="12"/>
          </p:nvPr>
        </p:nvSpPr>
        <p:spPr/>
        <p:txBody>
          <a:bodyPr/>
          <a:lstStyle/>
          <a:p>
            <a:fld id="{1B3C0680-43B6-40E6-B5B9-D085F68E1734}" type="slidenum">
              <a:rPr lang="ar-SA"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EE3592-7545-4779-AC00-B441AD83CF7B}" type="datetime1">
              <a:rPr lang="en-US" smtClean="0"/>
              <a:pPr/>
              <a:t>1/23/2016</a:t>
            </a:fld>
            <a:endParaRPr lang="en-US"/>
          </a:p>
        </p:txBody>
      </p:sp>
      <p:sp>
        <p:nvSpPr>
          <p:cNvPr id="5" name="Footer Placeholder 4"/>
          <p:cNvSpPr>
            <a:spLocks noGrp="1"/>
          </p:cNvSpPr>
          <p:nvPr>
            <p:ph type="ftr" sz="quarter" idx="11"/>
          </p:nvPr>
        </p:nvSpPr>
        <p:spPr/>
        <p:txBody>
          <a:bodyPr/>
          <a:lstStyle/>
          <a:p>
            <a:r>
              <a:rPr lang="en-US" smtClean="0"/>
              <a:t>Fatimah Al-Akeel - Network 9</a:t>
            </a:r>
            <a:endParaRPr lang="en-US"/>
          </a:p>
        </p:txBody>
      </p:sp>
      <p:sp>
        <p:nvSpPr>
          <p:cNvPr id="6" name="Slide Number Placeholder 5"/>
          <p:cNvSpPr>
            <a:spLocks noGrp="1"/>
          </p:cNvSpPr>
          <p:nvPr>
            <p:ph type="sldNum" sz="quarter" idx="12"/>
          </p:nvPr>
        </p:nvSpPr>
        <p:spPr/>
        <p:txBody>
          <a:bodyPr/>
          <a:lstStyle/>
          <a:p>
            <a:fld id="{B98D031D-B2EA-4D7F-AD2F-7602BC2437CF}" type="slidenum">
              <a:rPr lang="ar-SA"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C1DFF9D-E911-4CB8-8380-5B1FAC51C5A9}" type="datetime1">
              <a:rPr lang="en-US" smtClean="0"/>
              <a:pPr/>
              <a:t>1/23/2016</a:t>
            </a:fld>
            <a:endParaRPr lang="en-US"/>
          </a:p>
        </p:txBody>
      </p:sp>
      <p:sp>
        <p:nvSpPr>
          <p:cNvPr id="5" name="Footer Placeholder 4"/>
          <p:cNvSpPr>
            <a:spLocks noGrp="1"/>
          </p:cNvSpPr>
          <p:nvPr>
            <p:ph type="ftr" sz="quarter" idx="11"/>
          </p:nvPr>
        </p:nvSpPr>
        <p:spPr/>
        <p:txBody>
          <a:bodyPr/>
          <a:lstStyle/>
          <a:p>
            <a:r>
              <a:rPr lang="en-US" smtClean="0"/>
              <a:t>Fatimah Al-Akeel - Network 9</a:t>
            </a:r>
            <a:endParaRPr lang="en-US"/>
          </a:p>
        </p:txBody>
      </p:sp>
      <p:sp>
        <p:nvSpPr>
          <p:cNvPr id="6" name="Slide Number Placeholder 5"/>
          <p:cNvSpPr>
            <a:spLocks noGrp="1"/>
          </p:cNvSpPr>
          <p:nvPr>
            <p:ph type="sldNum" sz="quarter" idx="12"/>
          </p:nvPr>
        </p:nvSpPr>
        <p:spPr/>
        <p:txBody>
          <a:bodyPr/>
          <a:lstStyle/>
          <a:p>
            <a:fld id="{6487DD9F-B2C0-4467-9488-B635BBDB6BC8}" type="slidenum">
              <a:rPr lang="ar-SA"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C31C8C-3AA8-4C9B-BA59-3068B66DCAEA}" type="datetime1">
              <a:rPr lang="en-US" smtClean="0"/>
              <a:pPr/>
              <a:t>1/23/2016</a:t>
            </a:fld>
            <a:endParaRPr lang="en-US"/>
          </a:p>
        </p:txBody>
      </p:sp>
      <p:sp>
        <p:nvSpPr>
          <p:cNvPr id="6" name="Footer Placeholder 5"/>
          <p:cNvSpPr>
            <a:spLocks noGrp="1"/>
          </p:cNvSpPr>
          <p:nvPr>
            <p:ph type="ftr" sz="quarter" idx="11"/>
          </p:nvPr>
        </p:nvSpPr>
        <p:spPr/>
        <p:txBody>
          <a:bodyPr/>
          <a:lstStyle/>
          <a:p>
            <a:r>
              <a:rPr lang="en-US" smtClean="0"/>
              <a:t>Fatimah Al-Akeel - Network 9</a:t>
            </a:r>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96B5E21-A894-4A1B-914D-ECCE092BAD3B}" type="slidenum">
              <a:rPr lang="ar-SA" smtClean="0"/>
              <a:pPr/>
              <a:t>‹#›</a:t>
            </a:fld>
            <a:endParaRPr lang="en-US"/>
          </a:p>
        </p:txBody>
      </p:sp>
    </p:spTree>
    <p:extLst>
      <p:ext uri="{BB962C8B-B14F-4D97-AF65-F5344CB8AC3E}">
        <p14:creationId xmlns:p14="http://schemas.microsoft.com/office/powerpoint/2010/main" xmlns="" val="151882751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7597E-658E-434B-882D-DD2D3BAD915A}" type="datetime1">
              <a:rPr lang="en-US" smtClean="0"/>
              <a:pPr/>
              <a:t>1/23/2016</a:t>
            </a:fld>
            <a:endParaRPr lang="en-US"/>
          </a:p>
        </p:txBody>
      </p:sp>
      <p:sp>
        <p:nvSpPr>
          <p:cNvPr id="5" name="Footer Placeholder 4"/>
          <p:cNvSpPr>
            <a:spLocks noGrp="1"/>
          </p:cNvSpPr>
          <p:nvPr>
            <p:ph type="ftr" sz="quarter" idx="11"/>
          </p:nvPr>
        </p:nvSpPr>
        <p:spPr/>
        <p:txBody>
          <a:bodyPr/>
          <a:lstStyle/>
          <a:p>
            <a:r>
              <a:rPr lang="en-US" smtClean="0"/>
              <a:t>Fatimah Al-Akeel - Network 9</a:t>
            </a:r>
            <a:endParaRPr lang="en-US"/>
          </a:p>
        </p:txBody>
      </p:sp>
      <p:sp>
        <p:nvSpPr>
          <p:cNvPr id="6" name="Slide Number Placeholder 5"/>
          <p:cNvSpPr>
            <a:spLocks noGrp="1"/>
          </p:cNvSpPr>
          <p:nvPr>
            <p:ph type="sldNum" sz="quarter" idx="12"/>
          </p:nvPr>
        </p:nvSpPr>
        <p:spPr/>
        <p:txBody>
          <a:bodyPr/>
          <a:lstStyle/>
          <a:p>
            <a:fld id="{AEDF1DC7-48E6-4544-8F28-6AE6D731FF5C}" type="slidenum">
              <a:rPr lang="ar-SA"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0E68D8-1F4D-45ED-9DDB-93FCE395D6E2}" type="datetime1">
              <a:rPr lang="en-US" smtClean="0"/>
              <a:pPr/>
              <a:t>1/23/2016</a:t>
            </a:fld>
            <a:endParaRPr lang="en-US"/>
          </a:p>
        </p:txBody>
      </p:sp>
      <p:sp>
        <p:nvSpPr>
          <p:cNvPr id="5" name="Footer Placeholder 4"/>
          <p:cNvSpPr>
            <a:spLocks noGrp="1"/>
          </p:cNvSpPr>
          <p:nvPr>
            <p:ph type="ftr" sz="quarter" idx="11"/>
          </p:nvPr>
        </p:nvSpPr>
        <p:spPr/>
        <p:txBody>
          <a:bodyPr/>
          <a:lstStyle/>
          <a:p>
            <a:r>
              <a:rPr lang="en-US" smtClean="0"/>
              <a:t>Fatimah Al-Akeel - Network 9</a:t>
            </a:r>
            <a:endParaRPr lang="en-US"/>
          </a:p>
        </p:txBody>
      </p:sp>
      <p:sp>
        <p:nvSpPr>
          <p:cNvPr id="6" name="Slide Number Placeholder 5"/>
          <p:cNvSpPr>
            <a:spLocks noGrp="1"/>
          </p:cNvSpPr>
          <p:nvPr>
            <p:ph type="sldNum" sz="quarter" idx="12"/>
          </p:nvPr>
        </p:nvSpPr>
        <p:spPr/>
        <p:txBody>
          <a:bodyPr/>
          <a:lstStyle/>
          <a:p>
            <a:fld id="{5D6DA90A-C7CF-4EA9-823B-1DA8095AB461}" type="slidenum">
              <a:rPr lang="ar-SA"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4D1B7AF-9941-4443-B750-812D4C736E1F}" type="datetime1">
              <a:rPr lang="en-US" smtClean="0"/>
              <a:pPr/>
              <a:t>1/23/2016</a:t>
            </a:fld>
            <a:endParaRPr lang="en-US"/>
          </a:p>
        </p:txBody>
      </p:sp>
      <p:sp>
        <p:nvSpPr>
          <p:cNvPr id="6" name="Footer Placeholder 5"/>
          <p:cNvSpPr>
            <a:spLocks noGrp="1"/>
          </p:cNvSpPr>
          <p:nvPr>
            <p:ph type="ftr" sz="quarter" idx="11"/>
          </p:nvPr>
        </p:nvSpPr>
        <p:spPr/>
        <p:txBody>
          <a:bodyPr/>
          <a:lstStyle/>
          <a:p>
            <a:r>
              <a:rPr lang="en-US" smtClean="0"/>
              <a:t>Fatimah Al-Akeel - Network 9</a:t>
            </a:r>
            <a:endParaRPr lang="en-US"/>
          </a:p>
        </p:txBody>
      </p:sp>
      <p:sp>
        <p:nvSpPr>
          <p:cNvPr id="7" name="Slide Number Placeholder 6"/>
          <p:cNvSpPr>
            <a:spLocks noGrp="1"/>
          </p:cNvSpPr>
          <p:nvPr>
            <p:ph type="sldNum" sz="quarter" idx="12"/>
          </p:nvPr>
        </p:nvSpPr>
        <p:spPr/>
        <p:txBody>
          <a:bodyPr/>
          <a:lstStyle/>
          <a:p>
            <a:fld id="{3581CDE0-3699-4544-9AD8-EE3A63CC56A2}" type="slidenum">
              <a:rPr lang="ar-SA"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CE1547-830E-4A9F-B595-30F25351A2C4}" type="datetime1">
              <a:rPr lang="en-US" smtClean="0"/>
              <a:pPr/>
              <a:t>1/23/2016</a:t>
            </a:fld>
            <a:endParaRPr lang="en-US"/>
          </a:p>
        </p:txBody>
      </p:sp>
      <p:sp>
        <p:nvSpPr>
          <p:cNvPr id="8" name="Footer Placeholder 7"/>
          <p:cNvSpPr>
            <a:spLocks noGrp="1"/>
          </p:cNvSpPr>
          <p:nvPr>
            <p:ph type="ftr" sz="quarter" idx="11"/>
          </p:nvPr>
        </p:nvSpPr>
        <p:spPr/>
        <p:txBody>
          <a:bodyPr/>
          <a:lstStyle/>
          <a:p>
            <a:r>
              <a:rPr lang="en-US" smtClean="0"/>
              <a:t>Fatimah Al-Akeel - Network 9</a:t>
            </a:r>
            <a:endParaRPr lang="en-US"/>
          </a:p>
        </p:txBody>
      </p:sp>
      <p:sp>
        <p:nvSpPr>
          <p:cNvPr id="9" name="Slide Number Placeholder 8"/>
          <p:cNvSpPr>
            <a:spLocks noGrp="1"/>
          </p:cNvSpPr>
          <p:nvPr>
            <p:ph type="sldNum" sz="quarter" idx="12"/>
          </p:nvPr>
        </p:nvSpPr>
        <p:spPr/>
        <p:txBody>
          <a:bodyPr/>
          <a:lstStyle/>
          <a:p>
            <a:fld id="{743D4FD1-4716-44A7-9A51-D787AF128990}" type="slidenum">
              <a:rPr lang="ar-SA"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300C0A-8ECC-4AE0-BD5C-F981FD0E1321}" type="datetime1">
              <a:rPr lang="en-US" smtClean="0"/>
              <a:pPr/>
              <a:t>1/23/2016</a:t>
            </a:fld>
            <a:endParaRPr lang="en-US"/>
          </a:p>
        </p:txBody>
      </p:sp>
      <p:sp>
        <p:nvSpPr>
          <p:cNvPr id="4" name="Footer Placeholder 3"/>
          <p:cNvSpPr>
            <a:spLocks noGrp="1"/>
          </p:cNvSpPr>
          <p:nvPr>
            <p:ph type="ftr" sz="quarter" idx="11"/>
          </p:nvPr>
        </p:nvSpPr>
        <p:spPr/>
        <p:txBody>
          <a:bodyPr/>
          <a:lstStyle/>
          <a:p>
            <a:r>
              <a:rPr lang="en-US" smtClean="0"/>
              <a:t>Fatimah Al-Akeel - Network 9</a:t>
            </a:r>
            <a:endParaRPr lang="en-US"/>
          </a:p>
        </p:txBody>
      </p:sp>
      <p:sp>
        <p:nvSpPr>
          <p:cNvPr id="5" name="Slide Number Placeholder 4"/>
          <p:cNvSpPr>
            <a:spLocks noGrp="1"/>
          </p:cNvSpPr>
          <p:nvPr>
            <p:ph type="sldNum" sz="quarter" idx="12"/>
          </p:nvPr>
        </p:nvSpPr>
        <p:spPr/>
        <p:txBody>
          <a:bodyPr/>
          <a:lstStyle/>
          <a:p>
            <a:fld id="{9D3563A8-2347-4BA8-ADD7-0F41DEB350E0}" type="slidenum">
              <a:rPr lang="ar-SA"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C956709-FFB3-44A1-B6E4-BA89D6321C49}" type="datetime1">
              <a:rPr lang="en-US" smtClean="0"/>
              <a:pPr/>
              <a:t>1/23/2016</a:t>
            </a:fld>
            <a:endParaRPr lang="en-US"/>
          </a:p>
        </p:txBody>
      </p:sp>
      <p:sp>
        <p:nvSpPr>
          <p:cNvPr id="3" name="Footer Placeholder 2"/>
          <p:cNvSpPr>
            <a:spLocks noGrp="1"/>
          </p:cNvSpPr>
          <p:nvPr>
            <p:ph type="ftr" sz="quarter" idx="11"/>
          </p:nvPr>
        </p:nvSpPr>
        <p:spPr/>
        <p:txBody>
          <a:bodyPr/>
          <a:lstStyle/>
          <a:p>
            <a:r>
              <a:rPr lang="en-US" smtClean="0"/>
              <a:t>Fatimah Al-Akeel - Network 9</a:t>
            </a:r>
            <a:endParaRPr lang="en-US"/>
          </a:p>
        </p:txBody>
      </p:sp>
      <p:sp>
        <p:nvSpPr>
          <p:cNvPr id="4" name="Slide Number Placeholder 3"/>
          <p:cNvSpPr>
            <a:spLocks noGrp="1"/>
          </p:cNvSpPr>
          <p:nvPr>
            <p:ph type="sldNum" sz="quarter" idx="12"/>
          </p:nvPr>
        </p:nvSpPr>
        <p:spPr/>
        <p:txBody>
          <a:bodyPr/>
          <a:lstStyle/>
          <a:p>
            <a:fld id="{39B59E98-72B3-4E84-997A-A0B6CF07C1DD}" type="slidenum">
              <a:rPr lang="ar-SA"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19062A-F4A0-468F-BEA7-6F98A66CDAB4}" type="datetime1">
              <a:rPr lang="en-US" smtClean="0"/>
              <a:pPr/>
              <a:t>1/23/2016</a:t>
            </a:fld>
            <a:endParaRPr lang="en-US"/>
          </a:p>
        </p:txBody>
      </p:sp>
      <p:sp>
        <p:nvSpPr>
          <p:cNvPr id="6" name="Footer Placeholder 5"/>
          <p:cNvSpPr>
            <a:spLocks noGrp="1"/>
          </p:cNvSpPr>
          <p:nvPr>
            <p:ph type="ftr" sz="quarter" idx="11"/>
          </p:nvPr>
        </p:nvSpPr>
        <p:spPr/>
        <p:txBody>
          <a:bodyPr/>
          <a:lstStyle/>
          <a:p>
            <a:r>
              <a:rPr lang="en-US" smtClean="0"/>
              <a:t>Fatimah Al-Akeel - Network 9</a:t>
            </a:r>
            <a:endParaRPr lang="en-US"/>
          </a:p>
        </p:txBody>
      </p:sp>
      <p:sp>
        <p:nvSpPr>
          <p:cNvPr id="7" name="Slide Number Placeholder 6"/>
          <p:cNvSpPr>
            <a:spLocks noGrp="1"/>
          </p:cNvSpPr>
          <p:nvPr>
            <p:ph type="sldNum" sz="quarter" idx="12"/>
          </p:nvPr>
        </p:nvSpPr>
        <p:spPr/>
        <p:txBody>
          <a:bodyPr/>
          <a:lstStyle/>
          <a:p>
            <a:fld id="{85BCD8A0-7C3E-48C1-8027-01DEE6034C21}" type="slidenum">
              <a:rPr lang="ar-SA"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B3429-E049-4939-9B60-18F98183B769}" type="datetime1">
              <a:rPr lang="en-US" smtClean="0"/>
              <a:pPr/>
              <a:t>1/23/2016</a:t>
            </a:fld>
            <a:endParaRPr lang="en-US"/>
          </a:p>
        </p:txBody>
      </p:sp>
      <p:sp>
        <p:nvSpPr>
          <p:cNvPr id="6" name="Footer Placeholder 5"/>
          <p:cNvSpPr>
            <a:spLocks noGrp="1"/>
          </p:cNvSpPr>
          <p:nvPr>
            <p:ph type="ftr" sz="quarter" idx="11"/>
          </p:nvPr>
        </p:nvSpPr>
        <p:spPr/>
        <p:txBody>
          <a:bodyPr/>
          <a:lstStyle/>
          <a:p>
            <a:r>
              <a:rPr lang="en-US" smtClean="0"/>
              <a:t>Fatimah Al-Akeel - Network 9</a:t>
            </a:r>
            <a:endParaRPr lang="en-US"/>
          </a:p>
        </p:txBody>
      </p:sp>
      <p:sp>
        <p:nvSpPr>
          <p:cNvPr id="7" name="Slide Number Placeholder 6"/>
          <p:cNvSpPr>
            <a:spLocks noGrp="1"/>
          </p:cNvSpPr>
          <p:nvPr>
            <p:ph type="sldNum" sz="quarter" idx="12"/>
          </p:nvPr>
        </p:nvSpPr>
        <p:spPr/>
        <p:txBody>
          <a:bodyPr/>
          <a:lstStyle/>
          <a:p>
            <a:fld id="{46567A4E-921A-45CB-818E-AD4F5B349433}" type="slidenum">
              <a:rPr lang="ar-SA"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6C31C8C-3AA8-4C9B-BA59-3068B66DCAEA}" type="datetime1">
              <a:rPr lang="en-US" smtClean="0"/>
              <a:pPr/>
              <a:t>1/23/2016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Fatimah Al-Akeel - Network 9</a:t>
            </a: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96B5E21-A894-4A1B-914D-ECCE092BAD3B}" type="slidenum">
              <a:rPr lang="ar-SA"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hf hdr="0" ftr="0" dt="0"/>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archdatamanagement.techtarget.com/definition/data" TargetMode="External"/><Relationship Id="rId2" Type="http://schemas.openxmlformats.org/officeDocument/2006/relationships/hyperlink" Target="http://searchsoftwarequality.techtarget.com/definition/applic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archsecurity.techtarget.com/definition/log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dirty="0" smtClean="0"/>
              <a:t>Network Protocols</a:t>
            </a:r>
            <a:endParaRPr lang="en-US" sz="3600" dirty="0"/>
          </a:p>
        </p:txBody>
      </p:sp>
      <p:sp>
        <p:nvSpPr>
          <p:cNvPr id="2051" name="Rectangle 3"/>
          <p:cNvSpPr>
            <a:spLocks noGrp="1" noChangeArrowheads="1"/>
          </p:cNvSpPr>
          <p:nvPr>
            <p:ph type="subTitle" idx="1"/>
          </p:nvPr>
        </p:nvSpPr>
        <p:spPr/>
        <p:txBody>
          <a:bodyPr/>
          <a:lstStyle/>
          <a:p>
            <a:endParaRPr lang="en-US"/>
          </a:p>
        </p:txBody>
      </p:sp>
      <p:sp>
        <p:nvSpPr>
          <p:cNvPr id="6" name="Slide Number Placeholder 5"/>
          <p:cNvSpPr>
            <a:spLocks noGrp="1"/>
          </p:cNvSpPr>
          <p:nvPr>
            <p:ph type="sldNum" sz="quarter" idx="12"/>
          </p:nvPr>
        </p:nvSpPr>
        <p:spPr/>
        <p:txBody>
          <a:bodyPr/>
          <a:lstStyle/>
          <a:p>
            <a:fld id="{36224AD2-114A-4CA4-BA7E-B3AC5088CBE5}" type="slidenum">
              <a:rPr lang="ar-SA"/>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2" name="Group 4"/>
          <p:cNvGrpSpPr>
            <a:grpSpLocks/>
          </p:cNvGrpSpPr>
          <p:nvPr/>
        </p:nvGrpSpPr>
        <p:grpSpPr bwMode="auto">
          <a:xfrm>
            <a:off x="370329" y="295730"/>
            <a:ext cx="8077200" cy="4248150"/>
            <a:chOff x="192" y="960"/>
            <a:chExt cx="5088" cy="2676"/>
          </a:xfrm>
        </p:grpSpPr>
        <p:pic>
          <p:nvPicPr>
            <p:cNvPr id="3277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2" y="960"/>
              <a:ext cx="5088" cy="2676"/>
            </a:xfrm>
            <a:prstGeom prst="rect">
              <a:avLst/>
            </a:prstGeom>
            <a:noFill/>
            <a:extLst>
              <a:ext uri="{909E8E84-426E-40DD-AFC4-6F175D3DCCD1}">
                <a14:hiddenFill xmlns:a14="http://schemas.microsoft.com/office/drawing/2010/main" xmlns="">
                  <a:solidFill>
                    <a:srgbClr val="FFFFFF"/>
                  </a:solidFill>
                </a14:hiddenFill>
              </a:ext>
            </a:extLst>
          </p:spPr>
        </p:pic>
        <p:sp>
          <p:nvSpPr>
            <p:cNvPr id="32774" name="Text Box 6"/>
            <p:cNvSpPr txBox="1">
              <a:spLocks noChangeArrowheads="1"/>
            </p:cNvSpPr>
            <p:nvPr/>
          </p:nvSpPr>
          <p:spPr bwMode="auto">
            <a:xfrm>
              <a:off x="480" y="1056"/>
              <a:ext cx="816" cy="11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algn="ctr"/>
              <a:r>
                <a:rPr kumimoji="1" lang="en-US" altLang="ja-JP" sz="1200" b="1">
                  <a:latin typeface="Tahoma" pitchFamily="34" charset="0"/>
                  <a:ea typeface="MS PGothic" pitchFamily="34" charset="-128"/>
                </a:rPr>
                <a:t>OSI Model</a:t>
              </a:r>
            </a:p>
          </p:txBody>
        </p:sp>
        <p:sp>
          <p:nvSpPr>
            <p:cNvPr id="32775" name="Text Box 7"/>
            <p:cNvSpPr txBox="1">
              <a:spLocks noChangeArrowheads="1"/>
            </p:cNvSpPr>
            <p:nvPr/>
          </p:nvSpPr>
          <p:spPr bwMode="auto">
            <a:xfrm>
              <a:off x="1680" y="1056"/>
              <a:ext cx="960" cy="11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algn="ctr"/>
              <a:r>
                <a:rPr kumimoji="1" lang="en-US" altLang="ja-JP" sz="1200" b="1">
                  <a:latin typeface="Tahoma" pitchFamily="34" charset="0"/>
                  <a:ea typeface="MS PGothic" pitchFamily="34" charset="-128"/>
                </a:rPr>
                <a:t>TCP/IP Hierarchy</a:t>
              </a:r>
            </a:p>
          </p:txBody>
        </p:sp>
        <p:sp>
          <p:nvSpPr>
            <p:cNvPr id="32776" name="Text Box 8"/>
            <p:cNvSpPr txBox="1">
              <a:spLocks noChangeArrowheads="1"/>
            </p:cNvSpPr>
            <p:nvPr/>
          </p:nvSpPr>
          <p:spPr bwMode="auto">
            <a:xfrm>
              <a:off x="3456" y="1056"/>
              <a:ext cx="960" cy="11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algn="ctr"/>
              <a:r>
                <a:rPr kumimoji="1" lang="en-US" altLang="ja-JP" sz="1200" b="1">
                  <a:latin typeface="Tahoma" pitchFamily="34" charset="0"/>
                  <a:ea typeface="MS PGothic" pitchFamily="34" charset="-128"/>
                </a:rPr>
                <a:t>Protocols</a:t>
              </a:r>
            </a:p>
          </p:txBody>
        </p:sp>
        <p:sp>
          <p:nvSpPr>
            <p:cNvPr id="32777" name="Text Box 9"/>
            <p:cNvSpPr txBox="1">
              <a:spLocks noChangeArrowheads="1"/>
            </p:cNvSpPr>
            <p:nvPr/>
          </p:nvSpPr>
          <p:spPr bwMode="auto">
            <a:xfrm>
              <a:off x="384" y="1306"/>
              <a:ext cx="1008" cy="23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algn="ctr"/>
              <a:r>
                <a:rPr kumimoji="1" lang="en-US" altLang="ja-JP" sz="1200" b="1">
                  <a:latin typeface="Tahoma" pitchFamily="34" charset="0"/>
                  <a:ea typeface="MS PGothic" pitchFamily="34" charset="-128"/>
                </a:rPr>
                <a:t>7</a:t>
              </a:r>
              <a:r>
                <a:rPr kumimoji="1" lang="en-US" altLang="ja-JP" sz="1200" b="1" baseline="30000">
                  <a:latin typeface="Tahoma" pitchFamily="34" charset="0"/>
                  <a:ea typeface="MS PGothic" pitchFamily="34" charset="-128"/>
                </a:rPr>
                <a:t>th</a:t>
              </a:r>
            </a:p>
            <a:p>
              <a:pPr algn="ctr"/>
              <a:r>
                <a:rPr kumimoji="1" lang="en-US" altLang="ja-JP" sz="1200" b="1">
                  <a:latin typeface="Tahoma" pitchFamily="34" charset="0"/>
                  <a:ea typeface="MS PGothic" pitchFamily="34" charset="-128"/>
                </a:rPr>
                <a:t>Application Layer</a:t>
              </a:r>
            </a:p>
          </p:txBody>
        </p:sp>
        <p:sp>
          <p:nvSpPr>
            <p:cNvPr id="32778" name="Text Box 10"/>
            <p:cNvSpPr txBox="1">
              <a:spLocks noChangeArrowheads="1"/>
            </p:cNvSpPr>
            <p:nvPr/>
          </p:nvSpPr>
          <p:spPr bwMode="auto">
            <a:xfrm>
              <a:off x="384" y="1632"/>
              <a:ext cx="1008" cy="23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algn="ctr"/>
              <a:r>
                <a:rPr kumimoji="1" lang="en-US" altLang="ja-JP" sz="1200" b="1" dirty="0">
                  <a:latin typeface="Tahoma" pitchFamily="34" charset="0"/>
                  <a:ea typeface="MS PGothic" pitchFamily="34" charset="-128"/>
                </a:rPr>
                <a:t>6</a:t>
              </a:r>
              <a:r>
                <a:rPr kumimoji="1" lang="en-US" altLang="ja-JP" sz="1200" b="1" baseline="30000" dirty="0">
                  <a:latin typeface="Tahoma" pitchFamily="34" charset="0"/>
                  <a:ea typeface="MS PGothic" pitchFamily="34" charset="-128"/>
                </a:rPr>
                <a:t>th</a:t>
              </a:r>
            </a:p>
            <a:p>
              <a:pPr algn="ctr"/>
              <a:r>
                <a:rPr kumimoji="1" lang="en-US" altLang="ja-JP" sz="1200" b="1" dirty="0">
                  <a:latin typeface="Tahoma" pitchFamily="34" charset="0"/>
                  <a:ea typeface="MS PGothic" pitchFamily="34" charset="-128"/>
                </a:rPr>
                <a:t>Presentation Layer</a:t>
              </a:r>
            </a:p>
          </p:txBody>
        </p:sp>
        <p:sp>
          <p:nvSpPr>
            <p:cNvPr id="32779" name="Text Box 11"/>
            <p:cNvSpPr txBox="1">
              <a:spLocks noChangeArrowheads="1"/>
            </p:cNvSpPr>
            <p:nvPr/>
          </p:nvSpPr>
          <p:spPr bwMode="auto">
            <a:xfrm>
              <a:off x="384" y="1944"/>
              <a:ext cx="1008" cy="23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algn="ctr"/>
              <a:r>
                <a:rPr kumimoji="1" lang="en-US" altLang="ja-JP" sz="1200" b="1">
                  <a:latin typeface="Tahoma" pitchFamily="34" charset="0"/>
                  <a:ea typeface="MS PGothic" pitchFamily="34" charset="-128"/>
                </a:rPr>
                <a:t>5</a:t>
              </a:r>
              <a:r>
                <a:rPr kumimoji="1" lang="en-US" altLang="ja-JP" sz="1200" b="1" baseline="30000">
                  <a:latin typeface="Tahoma" pitchFamily="34" charset="0"/>
                  <a:ea typeface="MS PGothic" pitchFamily="34" charset="-128"/>
                </a:rPr>
                <a:t>th</a:t>
              </a:r>
            </a:p>
            <a:p>
              <a:pPr algn="ctr"/>
              <a:r>
                <a:rPr kumimoji="1" lang="en-US" altLang="ja-JP" sz="1200" b="1">
                  <a:latin typeface="Tahoma" pitchFamily="34" charset="0"/>
                  <a:ea typeface="MS PGothic" pitchFamily="34" charset="-128"/>
                </a:rPr>
                <a:t>Session Layer</a:t>
              </a:r>
            </a:p>
          </p:txBody>
        </p:sp>
        <p:sp>
          <p:nvSpPr>
            <p:cNvPr id="32780" name="Text Box 12"/>
            <p:cNvSpPr txBox="1">
              <a:spLocks noChangeArrowheads="1"/>
            </p:cNvSpPr>
            <p:nvPr/>
          </p:nvSpPr>
          <p:spPr bwMode="auto">
            <a:xfrm>
              <a:off x="384" y="2264"/>
              <a:ext cx="1008" cy="23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algn="ctr"/>
              <a:r>
                <a:rPr kumimoji="1" lang="en-US" altLang="ja-JP" sz="1200" b="1">
                  <a:latin typeface="Tahoma" pitchFamily="34" charset="0"/>
                  <a:ea typeface="MS PGothic" pitchFamily="34" charset="-128"/>
                </a:rPr>
                <a:t>4</a:t>
              </a:r>
              <a:r>
                <a:rPr kumimoji="1" lang="en-US" altLang="ja-JP" sz="1200" b="1" baseline="30000">
                  <a:latin typeface="Tahoma" pitchFamily="34" charset="0"/>
                  <a:ea typeface="MS PGothic" pitchFamily="34" charset="-128"/>
                </a:rPr>
                <a:t>th</a:t>
              </a:r>
            </a:p>
            <a:p>
              <a:pPr algn="ctr"/>
              <a:r>
                <a:rPr kumimoji="1" lang="en-US" altLang="ja-JP" sz="1200" b="1">
                  <a:latin typeface="Tahoma" pitchFamily="34" charset="0"/>
                  <a:ea typeface="MS PGothic" pitchFamily="34" charset="-128"/>
                </a:rPr>
                <a:t>Transport Layer</a:t>
              </a:r>
            </a:p>
          </p:txBody>
        </p:sp>
        <p:sp>
          <p:nvSpPr>
            <p:cNvPr id="32781" name="Text Box 13"/>
            <p:cNvSpPr txBox="1">
              <a:spLocks noChangeArrowheads="1"/>
            </p:cNvSpPr>
            <p:nvPr/>
          </p:nvSpPr>
          <p:spPr bwMode="auto">
            <a:xfrm>
              <a:off x="384" y="2592"/>
              <a:ext cx="1008" cy="23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algn="ctr"/>
              <a:r>
                <a:rPr kumimoji="1" lang="en-US" altLang="ja-JP" sz="1200" b="1">
                  <a:latin typeface="Tahoma" pitchFamily="34" charset="0"/>
                  <a:ea typeface="MS PGothic" pitchFamily="34" charset="-128"/>
                </a:rPr>
                <a:t>3</a:t>
              </a:r>
              <a:r>
                <a:rPr kumimoji="1" lang="en-US" altLang="ja-JP" sz="1200" b="1" baseline="30000">
                  <a:latin typeface="Tahoma" pitchFamily="34" charset="0"/>
                  <a:ea typeface="MS PGothic" pitchFamily="34" charset="-128"/>
                </a:rPr>
                <a:t>rd</a:t>
              </a:r>
            </a:p>
            <a:p>
              <a:pPr algn="ctr"/>
              <a:r>
                <a:rPr kumimoji="1" lang="en-US" altLang="ja-JP" sz="1200" b="1">
                  <a:latin typeface="Tahoma" pitchFamily="34" charset="0"/>
                  <a:ea typeface="MS PGothic" pitchFamily="34" charset="-128"/>
                </a:rPr>
                <a:t>Network Layer</a:t>
              </a:r>
            </a:p>
          </p:txBody>
        </p:sp>
        <p:sp>
          <p:nvSpPr>
            <p:cNvPr id="32782" name="Text Box 14"/>
            <p:cNvSpPr txBox="1">
              <a:spLocks noChangeArrowheads="1"/>
            </p:cNvSpPr>
            <p:nvPr/>
          </p:nvSpPr>
          <p:spPr bwMode="auto">
            <a:xfrm>
              <a:off x="384" y="2912"/>
              <a:ext cx="1008" cy="23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algn="ctr"/>
              <a:r>
                <a:rPr kumimoji="1" lang="en-US" altLang="ja-JP" sz="1200" b="1">
                  <a:latin typeface="Tahoma" pitchFamily="34" charset="0"/>
                  <a:ea typeface="MS PGothic" pitchFamily="34" charset="-128"/>
                </a:rPr>
                <a:t>2</a:t>
              </a:r>
              <a:r>
                <a:rPr kumimoji="1" lang="en-US" altLang="ja-JP" sz="1200" b="1" baseline="30000">
                  <a:latin typeface="Tahoma" pitchFamily="34" charset="0"/>
                  <a:ea typeface="MS PGothic" pitchFamily="34" charset="-128"/>
                </a:rPr>
                <a:t>nd</a:t>
              </a:r>
            </a:p>
            <a:p>
              <a:pPr algn="ctr"/>
              <a:r>
                <a:rPr kumimoji="1" lang="en-US" altLang="ja-JP" sz="1200" b="1">
                  <a:latin typeface="Tahoma" pitchFamily="34" charset="0"/>
                  <a:ea typeface="MS PGothic" pitchFamily="34" charset="-128"/>
                </a:rPr>
                <a:t>Link Layer</a:t>
              </a:r>
            </a:p>
          </p:txBody>
        </p:sp>
        <p:sp>
          <p:nvSpPr>
            <p:cNvPr id="32783" name="Text Box 15"/>
            <p:cNvSpPr txBox="1">
              <a:spLocks noChangeArrowheads="1"/>
            </p:cNvSpPr>
            <p:nvPr/>
          </p:nvSpPr>
          <p:spPr bwMode="auto">
            <a:xfrm>
              <a:off x="384" y="3248"/>
              <a:ext cx="1008" cy="23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algn="ctr"/>
              <a:r>
                <a:rPr kumimoji="1" lang="en-US" altLang="ja-JP" sz="1200" b="1">
                  <a:latin typeface="Tahoma" pitchFamily="34" charset="0"/>
                  <a:ea typeface="MS PGothic" pitchFamily="34" charset="-128"/>
                </a:rPr>
                <a:t>1</a:t>
              </a:r>
              <a:r>
                <a:rPr kumimoji="1" lang="en-US" altLang="ja-JP" sz="1200" b="1" baseline="30000">
                  <a:latin typeface="Tahoma" pitchFamily="34" charset="0"/>
                  <a:ea typeface="MS PGothic" pitchFamily="34" charset="-128"/>
                </a:rPr>
                <a:t>st</a:t>
              </a:r>
            </a:p>
            <a:p>
              <a:pPr algn="ctr"/>
              <a:r>
                <a:rPr kumimoji="1" lang="en-US" altLang="ja-JP" sz="1200" b="1">
                  <a:latin typeface="Tahoma" pitchFamily="34" charset="0"/>
                  <a:ea typeface="MS PGothic" pitchFamily="34" charset="-128"/>
                </a:rPr>
                <a:t>Physical Layer</a:t>
              </a:r>
            </a:p>
          </p:txBody>
        </p:sp>
        <p:sp>
          <p:nvSpPr>
            <p:cNvPr id="32784" name="Text Box 16"/>
            <p:cNvSpPr txBox="1">
              <a:spLocks noChangeArrowheads="1"/>
            </p:cNvSpPr>
            <p:nvPr/>
          </p:nvSpPr>
          <p:spPr bwMode="auto">
            <a:xfrm>
              <a:off x="1632" y="1679"/>
              <a:ext cx="960" cy="231"/>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tIns="91440" bIns="91440">
              <a:spAutoFit/>
            </a:bodyPr>
            <a:lstStyle/>
            <a:p>
              <a:pPr algn="ctr"/>
              <a:r>
                <a:rPr kumimoji="1" lang="en-US" altLang="ja-JP" sz="1200" b="1">
                  <a:latin typeface="Tahoma" pitchFamily="34" charset="0"/>
                  <a:ea typeface="MS PGothic" pitchFamily="34" charset="-128"/>
                </a:rPr>
                <a:t>Application Layer</a:t>
              </a:r>
            </a:p>
          </p:txBody>
        </p:sp>
        <p:sp>
          <p:nvSpPr>
            <p:cNvPr id="32785" name="Text Box 17"/>
            <p:cNvSpPr txBox="1">
              <a:spLocks noChangeArrowheads="1"/>
            </p:cNvSpPr>
            <p:nvPr/>
          </p:nvSpPr>
          <p:spPr bwMode="auto">
            <a:xfrm>
              <a:off x="1632" y="2271"/>
              <a:ext cx="960" cy="231"/>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tIns="91440" bIns="91440">
              <a:spAutoFit/>
            </a:bodyPr>
            <a:lstStyle/>
            <a:p>
              <a:pPr algn="ctr"/>
              <a:r>
                <a:rPr kumimoji="1" lang="en-US" altLang="ja-JP" sz="1200" b="1">
                  <a:latin typeface="Tahoma" pitchFamily="34" charset="0"/>
                  <a:ea typeface="MS PGothic" pitchFamily="34" charset="-128"/>
                </a:rPr>
                <a:t>Transport Layer</a:t>
              </a:r>
            </a:p>
          </p:txBody>
        </p:sp>
        <p:sp>
          <p:nvSpPr>
            <p:cNvPr id="32786" name="Text Box 18"/>
            <p:cNvSpPr txBox="1">
              <a:spLocks noChangeArrowheads="1"/>
            </p:cNvSpPr>
            <p:nvPr/>
          </p:nvSpPr>
          <p:spPr bwMode="auto">
            <a:xfrm>
              <a:off x="1632" y="2591"/>
              <a:ext cx="960" cy="231"/>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tIns="91440" bIns="91440">
              <a:spAutoFit/>
            </a:bodyPr>
            <a:lstStyle/>
            <a:p>
              <a:pPr algn="ctr"/>
              <a:r>
                <a:rPr kumimoji="1" lang="en-US" altLang="ja-JP" sz="1200" b="1">
                  <a:latin typeface="Tahoma" pitchFamily="34" charset="0"/>
                  <a:ea typeface="MS PGothic" pitchFamily="34" charset="-128"/>
                </a:rPr>
                <a:t>Network Layer</a:t>
              </a:r>
            </a:p>
          </p:txBody>
        </p:sp>
        <p:sp>
          <p:nvSpPr>
            <p:cNvPr id="32787" name="Text Box 19"/>
            <p:cNvSpPr txBox="1">
              <a:spLocks noChangeArrowheads="1"/>
            </p:cNvSpPr>
            <p:nvPr/>
          </p:nvSpPr>
          <p:spPr bwMode="auto">
            <a:xfrm>
              <a:off x="1632" y="3096"/>
              <a:ext cx="960" cy="231"/>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tIns="91440" bIns="91440">
              <a:spAutoFit/>
            </a:bodyPr>
            <a:lstStyle/>
            <a:p>
              <a:pPr algn="ctr"/>
              <a:r>
                <a:rPr kumimoji="1" lang="en-US" altLang="ja-JP" sz="1200" b="1">
                  <a:latin typeface="Tahoma" pitchFamily="34" charset="0"/>
                  <a:ea typeface="MS PGothic" pitchFamily="34" charset="-128"/>
                </a:rPr>
                <a:t>Link Layer</a:t>
              </a:r>
            </a:p>
          </p:txBody>
        </p:sp>
      </p:grpSp>
      <p:sp>
        <p:nvSpPr>
          <p:cNvPr id="32788" name="Text Box 20"/>
          <p:cNvSpPr txBox="1">
            <a:spLocks noChangeArrowheads="1"/>
          </p:cNvSpPr>
          <p:nvPr/>
        </p:nvSpPr>
        <p:spPr bwMode="auto">
          <a:xfrm>
            <a:off x="370329" y="4572000"/>
            <a:ext cx="8164291" cy="2031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kumimoji="1" lang="en-US" altLang="ja-JP" sz="1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pitchFamily="34" charset="0"/>
                <a:ea typeface="MS PGothic" pitchFamily="34" charset="-128"/>
              </a:rPr>
              <a:t>Link Layer           : includes device driver and network interface card</a:t>
            </a:r>
          </a:p>
          <a:p>
            <a:r>
              <a:rPr kumimoji="1" lang="en-US" altLang="ja-JP" sz="1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pitchFamily="34" charset="0"/>
                <a:ea typeface="MS PGothic" pitchFamily="34" charset="-128"/>
              </a:rPr>
              <a:t>Network Layer     : handles the movement of packets, i.e. Routing</a:t>
            </a:r>
          </a:p>
          <a:p>
            <a:r>
              <a:rPr kumimoji="1" lang="en-US" altLang="ja-JP" sz="1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pitchFamily="34" charset="0"/>
                <a:ea typeface="MS PGothic" pitchFamily="34" charset="-128"/>
              </a:rPr>
              <a:t>Transport Layer   : provides a reliable flow of data between two hosts</a:t>
            </a:r>
          </a:p>
          <a:p>
            <a:r>
              <a:rPr kumimoji="1" lang="en-US" altLang="ja-JP" sz="1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pitchFamily="34" charset="0"/>
                <a:ea typeface="MS PGothic" pitchFamily="34" charset="-128"/>
              </a:rPr>
              <a:t>Application Layer : handles the details of the particular application</a:t>
            </a:r>
          </a:p>
        </p:txBody>
      </p:sp>
      <p:sp>
        <p:nvSpPr>
          <p:cNvPr id="4" name="Slide Number Placeholder 3"/>
          <p:cNvSpPr>
            <a:spLocks noGrp="1"/>
          </p:cNvSpPr>
          <p:nvPr>
            <p:ph type="sldNum" sz="quarter" idx="12"/>
          </p:nvPr>
        </p:nvSpPr>
        <p:spPr/>
        <p:txBody>
          <a:bodyPr/>
          <a:lstStyle/>
          <a:p>
            <a:fld id="{AEDF1DC7-48E6-4544-8F28-6AE6D731FF5C}" type="slidenum">
              <a:rPr lang="ar-SA" smtClean="0"/>
              <a:pPr/>
              <a:t>10</a:t>
            </a:fld>
            <a:endParaRPr lang="en-US"/>
          </a:p>
        </p:txBody>
      </p:sp>
    </p:spTree>
    <p:extLst>
      <p:ext uri="{BB962C8B-B14F-4D97-AF65-F5344CB8AC3E}">
        <p14:creationId xmlns:p14="http://schemas.microsoft.com/office/powerpoint/2010/main" xmlns="" val="2252354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328052" y="2209800"/>
            <a:ext cx="8358748" cy="4191000"/>
          </a:xfrm>
        </p:spPr>
        <p:txBody>
          <a:bodyPr>
            <a:normAutofit/>
          </a:bodyPr>
          <a:lstStyle/>
          <a:p>
            <a:pPr algn="l" rtl="0"/>
            <a:r>
              <a:rPr lang="en-US" sz="2400" dirty="0" smtClean="0"/>
              <a:t>Application protocols work at the uppermost layer. They provide application-to-application interaction and data exchange. Popular application protocols are </a:t>
            </a:r>
            <a:r>
              <a:rPr lang="en-US" sz="2400" dirty="0"/>
              <a:t>:</a:t>
            </a:r>
          </a:p>
          <a:p>
            <a:pPr marL="1714500" lvl="3" indent="-342900" algn="l" rtl="0">
              <a:buFont typeface="+mj-lt"/>
              <a:buAutoNum type="alphaLcPeriod"/>
            </a:pPr>
            <a:r>
              <a:rPr lang="en-US" sz="2000" dirty="0" smtClean="0"/>
              <a:t>Telnet</a:t>
            </a:r>
            <a:endParaRPr lang="en-US" sz="2000" dirty="0"/>
          </a:p>
          <a:p>
            <a:pPr marL="1714500" lvl="3" indent="-342900" algn="l" rtl="0">
              <a:buFont typeface="+mj-lt"/>
              <a:buAutoNum type="alphaLcPeriod"/>
            </a:pPr>
            <a:r>
              <a:rPr lang="en-US" sz="2000" dirty="0" smtClean="0"/>
              <a:t>FTP</a:t>
            </a:r>
            <a:endParaRPr lang="en-US" sz="2000" dirty="0"/>
          </a:p>
          <a:p>
            <a:pPr marL="1714500" lvl="3" indent="-342900" algn="l" rtl="0">
              <a:buFont typeface="+mj-lt"/>
              <a:buAutoNum type="alphaLcPeriod"/>
            </a:pPr>
            <a:r>
              <a:rPr lang="en-US" sz="2000" dirty="0" smtClean="0"/>
              <a:t>SMTP</a:t>
            </a:r>
          </a:p>
          <a:p>
            <a:pPr marL="1714500" lvl="3" indent="-342900" algn="l" rtl="0">
              <a:buFont typeface="+mj-lt"/>
              <a:buAutoNum type="alphaLcPeriod"/>
            </a:pPr>
            <a:r>
              <a:rPr lang="en-US" sz="2000" dirty="0" smtClean="0"/>
              <a:t>HTTP</a:t>
            </a:r>
            <a:endParaRPr lang="en-US" sz="2000" dirty="0"/>
          </a:p>
          <a:p>
            <a:pPr lvl="3" algn="l" rtl="0">
              <a:buFontTx/>
              <a:buNone/>
            </a:pPr>
            <a:r>
              <a:rPr lang="en-US" sz="1600" dirty="0" smtClean="0"/>
              <a:t>As well as many other protocols.</a:t>
            </a:r>
            <a:endParaRPr lang="en-US" sz="1600" dirty="0"/>
          </a:p>
        </p:txBody>
      </p:sp>
      <p:sp>
        <p:nvSpPr>
          <p:cNvPr id="6" name="Slide Number Placeholder 5"/>
          <p:cNvSpPr>
            <a:spLocks noGrp="1"/>
          </p:cNvSpPr>
          <p:nvPr>
            <p:ph type="sldNum" sz="quarter" idx="12"/>
          </p:nvPr>
        </p:nvSpPr>
        <p:spPr/>
        <p:txBody>
          <a:bodyPr/>
          <a:lstStyle/>
          <a:p>
            <a:fld id="{9506658F-F3D8-4864-ABD0-6B9D50C9AD82}" type="slidenum">
              <a:rPr lang="ar-SA"/>
              <a:pPr/>
              <a:t>11</a:t>
            </a:fld>
            <a:endParaRPr lang="en-US"/>
          </a:p>
        </p:txBody>
      </p:sp>
      <p:sp>
        <p:nvSpPr>
          <p:cNvPr id="43010" name="Rectangle 2"/>
          <p:cNvSpPr>
            <a:spLocks noGrp="1" noChangeArrowheads="1"/>
          </p:cNvSpPr>
          <p:nvPr>
            <p:ph type="title"/>
          </p:nvPr>
        </p:nvSpPr>
        <p:spPr>
          <a:noFill/>
        </p:spPr>
        <p:txBody>
          <a:bodyPr/>
          <a:lstStyle/>
          <a:p>
            <a:r>
              <a:rPr lang="en-US" dirty="0"/>
              <a:t>1- Application </a:t>
            </a:r>
            <a:r>
              <a:rPr lang="en-US" dirty="0" smtClean="0"/>
              <a:t>Protocols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973" y="2064224"/>
            <a:ext cx="8839200" cy="4572000"/>
          </a:xfrm>
        </p:spPr>
        <p:txBody>
          <a:bodyPr>
            <a:normAutofit fontScale="92500" lnSpcReduction="10000"/>
          </a:bodyPr>
          <a:lstStyle/>
          <a:p>
            <a:pPr algn="l" rtl="0"/>
            <a:r>
              <a:rPr lang="en-US" dirty="0" err="1" smtClean="0">
                <a:latin typeface="+mj-lt"/>
              </a:rPr>
              <a:t>TErminaL</a:t>
            </a:r>
            <a:r>
              <a:rPr lang="en-US" dirty="0" smtClean="0">
                <a:latin typeface="+mj-lt"/>
              </a:rPr>
              <a:t> </a:t>
            </a:r>
            <a:r>
              <a:rPr lang="en-US" dirty="0" err="1" smtClean="0">
                <a:latin typeface="+mj-lt"/>
              </a:rPr>
              <a:t>NETwork</a:t>
            </a:r>
            <a:r>
              <a:rPr lang="en-US" dirty="0" smtClean="0">
                <a:latin typeface="+mj-lt"/>
              </a:rPr>
              <a:t>. </a:t>
            </a:r>
          </a:p>
          <a:p>
            <a:pPr algn="l" rtl="0"/>
            <a:r>
              <a:rPr lang="en-US" dirty="0" smtClean="0">
                <a:latin typeface="+mj-lt"/>
              </a:rPr>
              <a:t>The Telnet protocol is a standard of TCP/IP protocols, simply provide a facility for remote logins to computer via the Internet.</a:t>
            </a:r>
          </a:p>
          <a:p>
            <a:pPr algn="l" rtl="0"/>
            <a:r>
              <a:rPr lang="en-US" dirty="0">
                <a:latin typeface="+mj-lt"/>
              </a:rPr>
              <a:t>With Telnet, you log on as a regular user with whatever privileges you may have been granted to the specific </a:t>
            </a:r>
            <a:r>
              <a:rPr lang="en-US" dirty="0">
                <a:latin typeface="+mj-lt"/>
                <a:hlinkClick r:id="rId2"/>
              </a:rPr>
              <a:t>application</a:t>
            </a:r>
            <a:r>
              <a:rPr lang="en-US" dirty="0">
                <a:latin typeface="+mj-lt"/>
              </a:rPr>
              <a:t> and </a:t>
            </a:r>
            <a:r>
              <a:rPr lang="en-US" dirty="0">
                <a:latin typeface="+mj-lt"/>
                <a:hlinkClick r:id="rId3"/>
              </a:rPr>
              <a:t>data</a:t>
            </a:r>
            <a:r>
              <a:rPr lang="en-US" dirty="0">
                <a:latin typeface="+mj-lt"/>
              </a:rPr>
              <a:t> on that </a:t>
            </a:r>
            <a:r>
              <a:rPr lang="en-US" dirty="0" smtClean="0">
                <a:latin typeface="+mj-lt"/>
              </a:rPr>
              <a:t>computer.</a:t>
            </a:r>
          </a:p>
          <a:p>
            <a:pPr marL="0" indent="0" algn="l" rtl="0">
              <a:buNone/>
            </a:pPr>
            <a:endParaRPr lang="ar-SA" dirty="0" smtClean="0">
              <a:latin typeface="+mj-lt"/>
            </a:endParaRPr>
          </a:p>
          <a:p>
            <a:pPr algn="l" rtl="0"/>
            <a:r>
              <a:rPr lang="en-US" altLang="ar-SA" dirty="0" smtClean="0">
                <a:solidFill>
                  <a:schemeClr val="tx1"/>
                </a:solidFill>
                <a:latin typeface="+mj-lt"/>
              </a:rPr>
              <a:t>A Telnet command request looks like this</a:t>
            </a:r>
          </a:p>
          <a:p>
            <a:pPr marL="0" lvl="0" indent="0" algn="l" defTabSz="914400" rtl="0" eaLnBrk="0" fontAlgn="base" hangingPunct="0">
              <a:spcBef>
                <a:spcPct val="0"/>
              </a:spcBef>
              <a:spcAft>
                <a:spcPct val="0"/>
              </a:spcAft>
              <a:buClrTx/>
              <a:buSzTx/>
              <a:buNone/>
            </a:pPr>
            <a:r>
              <a:rPr lang="en-US" altLang="ar-SA" dirty="0" smtClean="0">
                <a:solidFill>
                  <a:schemeClr val="tx1"/>
                </a:solidFill>
                <a:latin typeface="+mj-lt"/>
              </a:rPr>
              <a:t>	telnet the.libraryat.whatis.edu</a:t>
            </a:r>
          </a:p>
          <a:p>
            <a:pPr marL="0" lvl="0" indent="0" algn="l" defTabSz="914400" rtl="0" eaLnBrk="0" fontAlgn="base" hangingPunct="0">
              <a:spcBef>
                <a:spcPct val="0"/>
              </a:spcBef>
              <a:spcAft>
                <a:spcPct val="0"/>
              </a:spcAft>
              <a:buClrTx/>
              <a:buSzTx/>
              <a:buNone/>
            </a:pPr>
            <a:r>
              <a:rPr lang="en-US" altLang="ar-SA" dirty="0" smtClean="0">
                <a:solidFill>
                  <a:schemeClr val="tx1"/>
                </a:solidFill>
                <a:latin typeface="+mj-lt"/>
              </a:rPr>
              <a:t>The result of this request would be an invitation to log on with a </a:t>
            </a:r>
            <a:r>
              <a:rPr lang="en-US" altLang="ar-SA" dirty="0" err="1" smtClean="0">
                <a:solidFill>
                  <a:schemeClr val="tx1"/>
                </a:solidFill>
                <a:latin typeface="+mj-lt"/>
              </a:rPr>
              <a:t>userid</a:t>
            </a:r>
            <a:r>
              <a:rPr lang="en-US" altLang="ar-SA" dirty="0" smtClean="0">
                <a:solidFill>
                  <a:schemeClr val="tx1"/>
                </a:solidFill>
                <a:latin typeface="+mj-lt"/>
              </a:rPr>
              <a:t> and a prompt for a password.</a:t>
            </a:r>
          </a:p>
          <a:p>
            <a:pPr marL="0" indent="0" algn="l" defTabSz="914400" rtl="0" eaLnBrk="0" fontAlgn="base" hangingPunct="0">
              <a:spcBef>
                <a:spcPct val="0"/>
              </a:spcBef>
              <a:spcAft>
                <a:spcPct val="0"/>
              </a:spcAft>
              <a:buClrTx/>
              <a:buSzTx/>
              <a:buNone/>
            </a:pPr>
            <a:r>
              <a:rPr lang="en-US" altLang="ar-SA" dirty="0" smtClean="0">
                <a:solidFill>
                  <a:schemeClr val="tx1"/>
                </a:solidFill>
                <a:latin typeface="+mj-lt"/>
              </a:rPr>
              <a:t> If accepted, you would be logged on like any user who used this computer every day.</a:t>
            </a:r>
          </a:p>
          <a:p>
            <a:pPr marL="0" lvl="0" indent="0" algn="l" defTabSz="914400" rtl="0" eaLnBrk="0" fontAlgn="base" hangingPunct="0">
              <a:spcBef>
                <a:spcPct val="0"/>
              </a:spcBef>
              <a:spcAft>
                <a:spcPct val="0"/>
              </a:spcAft>
              <a:buClrTx/>
              <a:buSzTx/>
              <a:buNone/>
            </a:pPr>
            <a:endParaRPr lang="ar-SA" altLang="ar-SA" dirty="0">
              <a:solidFill>
                <a:schemeClr val="tx1"/>
              </a:solidFill>
              <a:latin typeface="+mj-lt"/>
            </a:endParaRPr>
          </a:p>
          <a:p>
            <a:pPr algn="l" rtl="0"/>
            <a:endParaRPr lang="en-US" dirty="0">
              <a:latin typeface="+mj-lt"/>
            </a:endParaRPr>
          </a:p>
        </p:txBody>
      </p:sp>
      <p:sp>
        <p:nvSpPr>
          <p:cNvPr id="6" name="Slide Number Placeholder 5"/>
          <p:cNvSpPr>
            <a:spLocks noGrp="1"/>
          </p:cNvSpPr>
          <p:nvPr>
            <p:ph type="sldNum" sz="quarter" idx="12"/>
          </p:nvPr>
        </p:nvSpPr>
        <p:spPr/>
        <p:txBody>
          <a:bodyPr/>
          <a:lstStyle/>
          <a:p>
            <a:fld id="{AEDF1DC7-48E6-4544-8F28-6AE6D731FF5C}" type="slidenum">
              <a:rPr lang="ar-SA" smtClean="0"/>
              <a:pPr/>
              <a:t>12</a:t>
            </a:fld>
            <a:endParaRPr lang="en-US"/>
          </a:p>
        </p:txBody>
      </p:sp>
      <p:sp>
        <p:nvSpPr>
          <p:cNvPr id="2" name="Title 1"/>
          <p:cNvSpPr>
            <a:spLocks noGrp="1"/>
          </p:cNvSpPr>
          <p:nvPr>
            <p:ph type="title"/>
          </p:nvPr>
        </p:nvSpPr>
        <p:spPr/>
        <p:txBody>
          <a:bodyPr/>
          <a:lstStyle/>
          <a:p>
            <a:r>
              <a:rPr lang="en-US" dirty="0" smtClean="0"/>
              <a:t>a) Telnet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a:xfrm>
            <a:off x="152400" y="2286000"/>
            <a:ext cx="8763000" cy="3987800"/>
          </a:xfrm>
        </p:spPr>
        <p:txBody>
          <a:bodyPr>
            <a:normAutofit/>
          </a:bodyPr>
          <a:lstStyle/>
          <a:p>
            <a:pPr algn="l" rtl="0">
              <a:lnSpc>
                <a:spcPct val="90000"/>
              </a:lnSpc>
            </a:pPr>
            <a:r>
              <a:rPr lang="en-US" sz="2400" dirty="0"/>
              <a:t>File Transfer Protocol (FTP) is a standard Internet protocol for transmitting files between computers on the Internet</a:t>
            </a:r>
            <a:r>
              <a:rPr lang="en-US" sz="2400" dirty="0" smtClean="0"/>
              <a:t>.</a:t>
            </a:r>
          </a:p>
          <a:p>
            <a:pPr algn="l" rtl="0">
              <a:lnSpc>
                <a:spcPct val="90000"/>
              </a:lnSpc>
            </a:pPr>
            <a:r>
              <a:rPr lang="en-US" sz="2400" dirty="0"/>
              <a:t> FTP is an application protocol that uses the Internet's TCP/IP protocols. </a:t>
            </a:r>
            <a:endParaRPr lang="en-US" sz="2400" dirty="0" smtClean="0"/>
          </a:p>
          <a:p>
            <a:pPr algn="l" rtl="0">
              <a:lnSpc>
                <a:spcPct val="90000"/>
              </a:lnSpc>
            </a:pPr>
            <a:r>
              <a:rPr lang="en-US" sz="2400" dirty="0" smtClean="0"/>
              <a:t>FTP </a:t>
            </a:r>
            <a:r>
              <a:rPr lang="en-US" sz="2400" dirty="0"/>
              <a:t>is a  the protocol for exchanging files over </a:t>
            </a:r>
            <a:r>
              <a:rPr lang="en-US" sz="2400" dirty="0" smtClean="0"/>
              <a:t>the Internet.</a:t>
            </a:r>
          </a:p>
          <a:p>
            <a:pPr algn="l" rtl="0">
              <a:lnSpc>
                <a:spcPct val="90000"/>
              </a:lnSpc>
            </a:pPr>
            <a:r>
              <a:rPr lang="en-US" sz="2400" dirty="0" smtClean="0"/>
              <a:t>FTP is built on a client-server architecture.</a:t>
            </a:r>
            <a:endParaRPr lang="en-US" sz="2400" dirty="0"/>
          </a:p>
          <a:p>
            <a:pPr algn="l" rtl="0">
              <a:lnSpc>
                <a:spcPct val="90000"/>
              </a:lnSpc>
            </a:pPr>
            <a:r>
              <a:rPr lang="en-US" sz="2400" dirty="0" smtClean="0"/>
              <a:t>The files are </a:t>
            </a:r>
            <a:r>
              <a:rPr lang="en-US" sz="2400" dirty="0"/>
              <a:t>saved on </a:t>
            </a:r>
            <a:r>
              <a:rPr lang="en-US" sz="2400" dirty="0" smtClean="0"/>
              <a:t>servers, </a:t>
            </a:r>
            <a:r>
              <a:rPr lang="en-US" sz="2400" dirty="0"/>
              <a:t>compressed to save space.</a:t>
            </a:r>
          </a:p>
          <a:p>
            <a:pPr algn="l" rtl="0">
              <a:lnSpc>
                <a:spcPct val="90000"/>
              </a:lnSpc>
            </a:pPr>
            <a:r>
              <a:rPr lang="en-US" sz="2400" dirty="0" smtClean="0"/>
              <a:t>Files can </a:t>
            </a:r>
            <a:r>
              <a:rPr lang="en-US" sz="2400" dirty="0"/>
              <a:t>be free software, upgrading </a:t>
            </a:r>
            <a:r>
              <a:rPr lang="en-US" sz="2400" dirty="0" smtClean="0"/>
              <a:t>files, multimedia </a:t>
            </a:r>
            <a:r>
              <a:rPr lang="en-US" sz="2400" dirty="0"/>
              <a:t>files and other </a:t>
            </a:r>
            <a:r>
              <a:rPr lang="en-US" sz="2400" dirty="0" smtClean="0"/>
              <a:t>types.</a:t>
            </a:r>
          </a:p>
        </p:txBody>
      </p:sp>
      <p:sp>
        <p:nvSpPr>
          <p:cNvPr id="6" name="Slide Number Placeholder 5"/>
          <p:cNvSpPr>
            <a:spLocks noGrp="1"/>
          </p:cNvSpPr>
          <p:nvPr>
            <p:ph type="sldNum" sz="quarter" idx="12"/>
          </p:nvPr>
        </p:nvSpPr>
        <p:spPr/>
        <p:txBody>
          <a:bodyPr/>
          <a:lstStyle/>
          <a:p>
            <a:fld id="{463D122E-ADCD-4065-8FE7-7E1DB99B0D0B}" type="slidenum">
              <a:rPr lang="ar-SA"/>
              <a:pPr/>
              <a:t>13</a:t>
            </a:fld>
            <a:endParaRPr lang="en-US"/>
          </a:p>
        </p:txBody>
      </p:sp>
      <p:sp>
        <p:nvSpPr>
          <p:cNvPr id="102402" name="Rectangle 2"/>
          <p:cNvSpPr>
            <a:spLocks noGrp="1" noChangeArrowheads="1"/>
          </p:cNvSpPr>
          <p:nvPr>
            <p:ph type="title"/>
          </p:nvPr>
        </p:nvSpPr>
        <p:spPr/>
        <p:txBody>
          <a:bodyPr/>
          <a:lstStyle/>
          <a:p>
            <a:r>
              <a:rPr lang="en-US" dirty="0" smtClean="0"/>
              <a:t>b) FTP (File Transfer Protocol)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0"/>
            <a:ext cx="8165124" cy="4343400"/>
          </a:xfrm>
        </p:spPr>
        <p:txBody>
          <a:bodyPr>
            <a:normAutofit/>
          </a:bodyPr>
          <a:lstStyle/>
          <a:p>
            <a:pPr algn="l" rtl="0"/>
            <a:r>
              <a:rPr lang="en-US" sz="2000" dirty="0"/>
              <a:t>As a user, you can use FTP with a simple command line interface (for example, from the Windows MS-DOS Prompt window) or with a commercial program that offers a graphical user interface. </a:t>
            </a:r>
            <a:endParaRPr lang="en-US" sz="2000" dirty="0" smtClean="0"/>
          </a:p>
          <a:p>
            <a:pPr algn="l" rtl="0"/>
            <a:r>
              <a:rPr lang="en-US" sz="2000" dirty="0" smtClean="0"/>
              <a:t>Your </a:t>
            </a:r>
            <a:r>
              <a:rPr lang="en-US" sz="2000" dirty="0"/>
              <a:t>Web browser can also make FTP requests to download programs you select from a Web page. </a:t>
            </a:r>
            <a:endParaRPr lang="en-US" sz="2000" dirty="0" smtClean="0"/>
          </a:p>
          <a:p>
            <a:pPr algn="l" rtl="0"/>
            <a:r>
              <a:rPr lang="en-US" sz="2000" dirty="0" smtClean="0"/>
              <a:t>Using </a:t>
            </a:r>
            <a:r>
              <a:rPr lang="en-US" sz="2000" dirty="0"/>
              <a:t>FTP, you can also update (delete, rename, move, and copy) files at a server. You need to </a:t>
            </a:r>
            <a:r>
              <a:rPr lang="en-US" sz="2000" dirty="0">
                <a:hlinkClick r:id="rId2"/>
              </a:rPr>
              <a:t>logon</a:t>
            </a:r>
            <a:r>
              <a:rPr lang="en-US" sz="2000" dirty="0"/>
              <a:t> to an FTP server. </a:t>
            </a:r>
          </a:p>
        </p:txBody>
      </p:sp>
      <p:sp>
        <p:nvSpPr>
          <p:cNvPr id="4" name="Slide Number Placeholder 3"/>
          <p:cNvSpPr>
            <a:spLocks noGrp="1"/>
          </p:cNvSpPr>
          <p:nvPr>
            <p:ph type="sldNum" sz="quarter" idx="12"/>
          </p:nvPr>
        </p:nvSpPr>
        <p:spPr/>
        <p:txBody>
          <a:bodyPr/>
          <a:lstStyle/>
          <a:p>
            <a:fld id="{AEDF1DC7-48E6-4544-8F28-6AE6D731FF5C}" type="slidenum">
              <a:rPr lang="ar-SA" smtClean="0"/>
              <a:pPr/>
              <a:t>14</a:t>
            </a:fld>
            <a:endParaRPr lang="en-US"/>
          </a:p>
        </p:txBody>
      </p:sp>
      <p:sp>
        <p:nvSpPr>
          <p:cNvPr id="2" name="Title 1"/>
          <p:cNvSpPr>
            <a:spLocks noGrp="1"/>
          </p:cNvSpPr>
          <p:nvPr>
            <p:ph type="title"/>
          </p:nvPr>
        </p:nvSpPr>
        <p:spPr/>
        <p:txBody>
          <a:bodyPr/>
          <a:lstStyle/>
          <a:p>
            <a:r>
              <a:rPr lang="en-US" dirty="0" smtClean="0"/>
              <a:t>FTP</a:t>
            </a:r>
            <a:endParaRPr lang="ar-SA" dirty="0"/>
          </a:p>
        </p:txBody>
      </p:sp>
    </p:spTree>
    <p:extLst>
      <p:ext uri="{BB962C8B-B14F-4D97-AF65-F5344CB8AC3E}">
        <p14:creationId xmlns:p14="http://schemas.microsoft.com/office/powerpoint/2010/main" xmlns="" val="381375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362200"/>
            <a:ext cx="8839200" cy="4114800"/>
          </a:xfrm>
        </p:spPr>
        <p:txBody>
          <a:bodyPr>
            <a:normAutofit/>
          </a:bodyPr>
          <a:lstStyle/>
          <a:p>
            <a:pPr algn="l" rtl="0"/>
            <a:r>
              <a:rPr lang="en-US" sz="2400" dirty="0"/>
              <a:t>SMTP (Simple Mail Transfer Protocol) is a TCP/IP protocol used in sending and receiving e-mail</a:t>
            </a:r>
            <a:r>
              <a:rPr lang="en-US" sz="2400" dirty="0" smtClean="0"/>
              <a:t>.</a:t>
            </a:r>
          </a:p>
          <a:p>
            <a:pPr algn="l" rtl="0"/>
            <a:r>
              <a:rPr lang="en-US" sz="2400" dirty="0" smtClean="0"/>
              <a:t>It </a:t>
            </a:r>
            <a:r>
              <a:rPr lang="en-US" sz="2400" dirty="0"/>
              <a:t>is limited in its ability to queue messages at the receiving end, it is usually used with one of two other protocols, POP3 or IMAP, that let the user save messages in a server mailbox and download them periodically from the server. </a:t>
            </a:r>
            <a:endParaRPr lang="en-US" sz="2400" dirty="0" smtClean="0"/>
          </a:p>
          <a:p>
            <a:pPr algn="l" rtl="0"/>
            <a:r>
              <a:rPr lang="en-US" sz="2400" dirty="0" smtClean="0"/>
              <a:t>In </a:t>
            </a:r>
            <a:r>
              <a:rPr lang="en-US" sz="2400" dirty="0"/>
              <a:t>other words, users typically use a program that uses SMTP for sending e-mail and either POP3 or IMAP for receiving e-mail. </a:t>
            </a:r>
            <a:endParaRPr lang="en-US" sz="2400" dirty="0" smtClean="0"/>
          </a:p>
        </p:txBody>
      </p:sp>
      <p:sp>
        <p:nvSpPr>
          <p:cNvPr id="6" name="Slide Number Placeholder 5"/>
          <p:cNvSpPr>
            <a:spLocks noGrp="1"/>
          </p:cNvSpPr>
          <p:nvPr>
            <p:ph type="sldNum" sz="quarter" idx="12"/>
          </p:nvPr>
        </p:nvSpPr>
        <p:spPr/>
        <p:txBody>
          <a:bodyPr/>
          <a:lstStyle/>
          <a:p>
            <a:fld id="{AEDF1DC7-48E6-4544-8F28-6AE6D731FF5C}" type="slidenum">
              <a:rPr lang="ar-SA" smtClean="0"/>
              <a:pPr/>
              <a:t>15</a:t>
            </a:fld>
            <a:endParaRPr lang="en-US"/>
          </a:p>
        </p:txBody>
      </p:sp>
      <p:sp>
        <p:nvSpPr>
          <p:cNvPr id="2" name="Title 1"/>
          <p:cNvSpPr>
            <a:spLocks noGrp="1"/>
          </p:cNvSpPr>
          <p:nvPr>
            <p:ph type="title"/>
          </p:nvPr>
        </p:nvSpPr>
        <p:spPr>
          <a:xfrm>
            <a:off x="609600" y="914400"/>
            <a:ext cx="7860324" cy="1143000"/>
          </a:xfrm>
        </p:spPr>
        <p:txBody>
          <a:bodyPr>
            <a:normAutofit fontScale="90000"/>
          </a:bodyPr>
          <a:lstStyle/>
          <a:p>
            <a:pPr rtl="0"/>
            <a:r>
              <a:rPr lang="en-US" dirty="0" smtClean="0"/>
              <a:t>c) SMTP (Simple Mail Transfer Protocol)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784" y="2426595"/>
            <a:ext cx="7861461" cy="4077701"/>
          </a:xfrm>
        </p:spPr>
        <p:txBody>
          <a:bodyPr>
            <a:normAutofit/>
          </a:bodyPr>
          <a:lstStyle/>
          <a:p>
            <a:pPr algn="l" rtl="0"/>
            <a:r>
              <a:rPr lang="en-US" sz="2000" dirty="0" smtClean="0"/>
              <a:t>Protocol used for communication between web browsers and web servers.</a:t>
            </a:r>
          </a:p>
          <a:p>
            <a:pPr algn="l" rtl="0"/>
            <a:r>
              <a:rPr lang="en-US" sz="2000" dirty="0" smtClean="0"/>
              <a:t>HTTP </a:t>
            </a:r>
            <a:r>
              <a:rPr lang="en-US" sz="2000" dirty="0"/>
              <a:t>is the set of rules for transferring files (text, graphic images, sound, video, and other multimedia files) on the World Wide Web. As soon as a Web user opens their Web browser, the user is indirectly making use of HTTP.</a:t>
            </a:r>
          </a:p>
          <a:p>
            <a:pPr algn="l" rtl="0">
              <a:buNone/>
            </a:pPr>
            <a:endParaRPr lang="en-US" sz="2000" dirty="0"/>
          </a:p>
        </p:txBody>
      </p:sp>
      <p:sp>
        <p:nvSpPr>
          <p:cNvPr id="6" name="Slide Number Placeholder 5"/>
          <p:cNvSpPr>
            <a:spLocks noGrp="1"/>
          </p:cNvSpPr>
          <p:nvPr>
            <p:ph type="sldNum" sz="quarter" idx="12"/>
          </p:nvPr>
        </p:nvSpPr>
        <p:spPr/>
        <p:txBody>
          <a:bodyPr/>
          <a:lstStyle/>
          <a:p>
            <a:fld id="{AEDF1DC7-48E6-4544-8F28-6AE6D731FF5C}" type="slidenum">
              <a:rPr lang="ar-SA" smtClean="0"/>
              <a:pPr/>
              <a:t>16</a:t>
            </a:fld>
            <a:endParaRPr lang="en-US"/>
          </a:p>
        </p:txBody>
      </p:sp>
      <p:sp>
        <p:nvSpPr>
          <p:cNvPr id="2" name="Title 1"/>
          <p:cNvSpPr>
            <a:spLocks noGrp="1"/>
          </p:cNvSpPr>
          <p:nvPr>
            <p:ph type="title"/>
          </p:nvPr>
        </p:nvSpPr>
        <p:spPr>
          <a:xfrm>
            <a:off x="609600" y="838200"/>
            <a:ext cx="7439830" cy="1054102"/>
          </a:xfrm>
        </p:spPr>
        <p:txBody>
          <a:bodyPr>
            <a:normAutofit fontScale="90000"/>
          </a:bodyPr>
          <a:lstStyle/>
          <a:p>
            <a:pPr rtl="0"/>
            <a:r>
              <a:rPr lang="en-US" dirty="0" smtClean="0"/>
              <a:t>d) HTTP (HyperText Transfer Protocol)</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609600" y="2286000"/>
            <a:ext cx="7543800" cy="4114800"/>
          </a:xfrm>
        </p:spPr>
        <p:txBody>
          <a:bodyPr>
            <a:normAutofit/>
          </a:bodyPr>
          <a:lstStyle/>
          <a:p>
            <a:pPr algn="l" rtl="0"/>
            <a:r>
              <a:rPr lang="en-US" sz="2400" dirty="0" smtClean="0"/>
              <a:t>Transport protocols facilitate communication sessions between computers and ensure that data is able to move </a:t>
            </a:r>
            <a:r>
              <a:rPr lang="en-US" sz="2400" b="1" dirty="0" smtClean="0"/>
              <a:t>reliably</a:t>
            </a:r>
            <a:r>
              <a:rPr lang="en-US" sz="2400" dirty="0" smtClean="0"/>
              <a:t> between computers. Popular transport protocols are  :</a:t>
            </a:r>
            <a:endParaRPr lang="en-US" sz="2400" dirty="0"/>
          </a:p>
          <a:p>
            <a:pPr marL="1371600" lvl="2" indent="-457200" algn="l" rtl="0">
              <a:buFont typeface="+mj-lt"/>
              <a:buAutoNum type="alphaLcPeriod"/>
            </a:pPr>
            <a:r>
              <a:rPr lang="en-US" sz="1800" dirty="0"/>
              <a:t>TCP</a:t>
            </a:r>
          </a:p>
          <a:p>
            <a:pPr marL="1371600" lvl="2" indent="-457200" algn="l" rtl="0">
              <a:buFont typeface="+mj-lt"/>
              <a:buAutoNum type="alphaLcPeriod"/>
            </a:pPr>
            <a:r>
              <a:rPr lang="en-US" sz="1800" dirty="0"/>
              <a:t>UDP</a:t>
            </a:r>
          </a:p>
          <a:p>
            <a:pPr marL="1371600" lvl="2" indent="-457200" algn="l" rtl="0">
              <a:buFont typeface="+mj-lt"/>
              <a:buAutoNum type="alphaLcPeriod"/>
            </a:pPr>
            <a:r>
              <a:rPr lang="en-US" sz="1800" dirty="0"/>
              <a:t>DNS</a:t>
            </a:r>
          </a:p>
          <a:p>
            <a:pPr algn="l" rtl="0"/>
            <a:endParaRPr lang="en-US" sz="2400" dirty="0"/>
          </a:p>
        </p:txBody>
      </p:sp>
      <p:sp>
        <p:nvSpPr>
          <p:cNvPr id="6" name="Slide Number Placeholder 5"/>
          <p:cNvSpPr>
            <a:spLocks noGrp="1"/>
          </p:cNvSpPr>
          <p:nvPr>
            <p:ph type="sldNum" sz="quarter" idx="12"/>
          </p:nvPr>
        </p:nvSpPr>
        <p:spPr/>
        <p:txBody>
          <a:bodyPr/>
          <a:lstStyle/>
          <a:p>
            <a:fld id="{1DB0208F-E69A-4727-AE5C-948E0E06C3F8}" type="slidenum">
              <a:rPr lang="ar-SA"/>
              <a:pPr/>
              <a:t>17</a:t>
            </a:fld>
            <a:endParaRPr lang="en-US"/>
          </a:p>
        </p:txBody>
      </p:sp>
      <p:sp>
        <p:nvSpPr>
          <p:cNvPr id="40962" name="Rectangle 2"/>
          <p:cNvSpPr>
            <a:spLocks noGrp="1" noChangeArrowheads="1"/>
          </p:cNvSpPr>
          <p:nvPr>
            <p:ph type="title"/>
          </p:nvPr>
        </p:nvSpPr>
        <p:spPr>
          <a:noFill/>
        </p:spPr>
        <p:txBody>
          <a:bodyPr/>
          <a:lstStyle/>
          <a:p>
            <a:r>
              <a:rPr lang="en-US" dirty="0"/>
              <a:t>2-Transport </a:t>
            </a:r>
            <a:r>
              <a:rPr lang="en-US" dirty="0" smtClean="0"/>
              <a:t>Protocols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152400" y="2286000"/>
            <a:ext cx="8534400" cy="4419600"/>
          </a:xfrm>
        </p:spPr>
        <p:txBody>
          <a:bodyPr>
            <a:normAutofit fontScale="92500" lnSpcReduction="10000"/>
          </a:bodyPr>
          <a:lstStyle/>
          <a:p>
            <a:pPr algn="l" rtl="0">
              <a:lnSpc>
                <a:spcPct val="150000"/>
              </a:lnSpc>
            </a:pPr>
            <a:r>
              <a:rPr lang="en-US" sz="2000" dirty="0"/>
              <a:t>TCP is a connection-oriented transport protocol that sends data as an unstructured stream of bytes</a:t>
            </a:r>
            <a:r>
              <a:rPr lang="en-US" sz="2000" dirty="0" smtClean="0"/>
              <a:t>.</a:t>
            </a:r>
          </a:p>
          <a:p>
            <a:pPr algn="l" rtl="0">
              <a:lnSpc>
                <a:spcPct val="150000"/>
              </a:lnSpc>
            </a:pPr>
            <a:r>
              <a:rPr lang="en-US" sz="2000" dirty="0" smtClean="0"/>
              <a:t>Is </a:t>
            </a:r>
            <a:r>
              <a:rPr lang="en-US" sz="2000" dirty="0"/>
              <a:t>a standard that defines how to establish and maintain a network conversation via which application programs can exchange data. </a:t>
            </a:r>
          </a:p>
          <a:p>
            <a:pPr algn="l" rtl="0">
              <a:lnSpc>
                <a:spcPct val="150000"/>
              </a:lnSpc>
            </a:pPr>
            <a:r>
              <a:rPr lang="en-US" sz="2000" dirty="0"/>
              <a:t>TCP works with the Internet Protocol (IP), which defines how computers send packets of data to each other. Together, TCP and IP are the basic rules defining the Internet. </a:t>
            </a:r>
          </a:p>
          <a:p>
            <a:pPr algn="l" rtl="0">
              <a:lnSpc>
                <a:spcPct val="150000"/>
              </a:lnSpc>
            </a:pPr>
            <a:r>
              <a:rPr lang="en-US" sz="2000" dirty="0"/>
              <a:t>TCP is a connection-oriented protocol, which means a connection is established and maintained until the application programs at each end have finished exchanging messages. </a:t>
            </a:r>
          </a:p>
        </p:txBody>
      </p:sp>
      <p:sp>
        <p:nvSpPr>
          <p:cNvPr id="6" name="Slide Number Placeholder 5"/>
          <p:cNvSpPr>
            <a:spLocks noGrp="1"/>
          </p:cNvSpPr>
          <p:nvPr>
            <p:ph type="sldNum" sz="quarter" idx="12"/>
          </p:nvPr>
        </p:nvSpPr>
        <p:spPr/>
        <p:txBody>
          <a:bodyPr/>
          <a:lstStyle/>
          <a:p>
            <a:fld id="{A21FE299-8B97-416E-8926-226631EDF811}" type="slidenum">
              <a:rPr lang="ar-SA"/>
              <a:pPr/>
              <a:t>18</a:t>
            </a:fld>
            <a:endParaRPr lang="en-US"/>
          </a:p>
        </p:txBody>
      </p:sp>
      <p:sp>
        <p:nvSpPr>
          <p:cNvPr id="33794" name="Rectangle 2"/>
          <p:cNvSpPr>
            <a:spLocks noGrp="1" noChangeArrowheads="1"/>
          </p:cNvSpPr>
          <p:nvPr>
            <p:ph type="title"/>
          </p:nvPr>
        </p:nvSpPr>
        <p:spPr>
          <a:xfrm>
            <a:off x="381000" y="838200"/>
            <a:ext cx="9144000" cy="977902"/>
          </a:xfrm>
        </p:spPr>
        <p:txBody>
          <a:bodyPr/>
          <a:lstStyle/>
          <a:p>
            <a:pPr rtl="0"/>
            <a:r>
              <a:rPr lang="en-US" sz="3600" dirty="0" smtClean="0">
                <a:cs typeface="Times New Roman" pitchFamily="18" charset="0"/>
              </a:rPr>
              <a:t>a) TCP (Transmission Control Protocol)</a:t>
            </a:r>
            <a:endParaRPr lang="en-US" sz="3600" dirty="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68331"/>
            <a:ext cx="8458200" cy="4589669"/>
          </a:xfrm>
        </p:spPr>
        <p:txBody>
          <a:bodyPr>
            <a:normAutofit/>
          </a:bodyPr>
          <a:lstStyle/>
          <a:p>
            <a:pPr algn="l" rtl="0">
              <a:lnSpc>
                <a:spcPct val="150000"/>
              </a:lnSpc>
            </a:pPr>
            <a:r>
              <a:rPr lang="en-US" sz="2000" dirty="0"/>
              <a:t>It determines how to break application data into packets that networks can deliver, sends packets to and accepts packets from the network layer, manages flow control, and—because it is meant to provide error-free data transmission—handles retransmission of dropped or garbled packets as well as acknowledgement of all packets that arrive. </a:t>
            </a:r>
            <a:endParaRPr lang="en-US" sz="2000" dirty="0" smtClean="0"/>
          </a:p>
          <a:p>
            <a:pPr marL="0" indent="0" algn="l" rtl="0">
              <a:lnSpc>
                <a:spcPct val="150000"/>
              </a:lnSpc>
              <a:buNone/>
            </a:pPr>
            <a:endParaRPr lang="en-US" sz="2000" dirty="0" smtClean="0"/>
          </a:p>
          <a:p>
            <a:pPr algn="l" rtl="0">
              <a:lnSpc>
                <a:spcPct val="150000"/>
              </a:lnSpc>
            </a:pPr>
            <a:r>
              <a:rPr lang="en-US" sz="2000" dirty="0" smtClean="0"/>
              <a:t>In </a:t>
            </a:r>
            <a:r>
              <a:rPr lang="en-US" sz="2000" dirty="0"/>
              <a:t>the Open Systems Interconnection (OSI) communication model, TCP </a:t>
            </a:r>
            <a:r>
              <a:rPr lang="en-US" sz="2000" dirty="0" smtClean="0"/>
              <a:t>is in Layer </a:t>
            </a:r>
            <a:r>
              <a:rPr lang="en-US" sz="2000" dirty="0"/>
              <a:t>4, the Transport </a:t>
            </a:r>
            <a:r>
              <a:rPr lang="en-US" sz="2000" dirty="0" smtClean="0"/>
              <a:t>Layer.</a:t>
            </a:r>
            <a:endParaRPr lang="en-US" sz="2000" dirty="0"/>
          </a:p>
        </p:txBody>
      </p:sp>
      <p:sp>
        <p:nvSpPr>
          <p:cNvPr id="6" name="Slide Number Placeholder 5"/>
          <p:cNvSpPr>
            <a:spLocks noGrp="1"/>
          </p:cNvSpPr>
          <p:nvPr>
            <p:ph type="sldNum" sz="quarter" idx="12"/>
          </p:nvPr>
        </p:nvSpPr>
        <p:spPr/>
        <p:txBody>
          <a:bodyPr/>
          <a:lstStyle/>
          <a:p>
            <a:fld id="{185B2A76-EE5F-4F71-821D-92A84F49FFD6}" type="slidenum">
              <a:rPr lang="ar-SA"/>
              <a:pPr/>
              <a:t>19</a:t>
            </a:fld>
            <a:endParaRPr lang="en-US"/>
          </a:p>
        </p:txBody>
      </p:sp>
      <p:sp>
        <p:nvSpPr>
          <p:cNvPr id="22530" name="Rectangle 2"/>
          <p:cNvSpPr>
            <a:spLocks noGrp="1" noChangeArrowheads="1"/>
          </p:cNvSpPr>
          <p:nvPr>
            <p:ph type="title"/>
          </p:nvPr>
        </p:nvSpPr>
        <p:spPr>
          <a:xfrm>
            <a:off x="457200" y="927098"/>
            <a:ext cx="8305800" cy="709865"/>
          </a:xfrm>
        </p:spPr>
        <p:txBody>
          <a:bodyPr>
            <a:normAutofit fontScale="90000"/>
          </a:bodyPr>
          <a:lstStyle/>
          <a:p>
            <a:r>
              <a:rPr lang="en-US" dirty="0" smtClean="0">
                <a:cs typeface="Times New Roman" pitchFamily="18" charset="0"/>
              </a:rPr>
              <a:t>a) TCP (Transmission Control Protocol)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228600" y="2133600"/>
            <a:ext cx="8915400" cy="4525963"/>
          </a:xfrm>
        </p:spPr>
        <p:txBody>
          <a:bodyPr/>
          <a:lstStyle/>
          <a:p>
            <a:pPr algn="l" rtl="0">
              <a:lnSpc>
                <a:spcPct val="90000"/>
              </a:lnSpc>
              <a:buFontTx/>
              <a:buNone/>
            </a:pPr>
            <a:r>
              <a:rPr lang="en-US" dirty="0">
                <a:cs typeface="Times New Roman" pitchFamily="18" charset="0"/>
              </a:rPr>
              <a:t>Protocols are </a:t>
            </a:r>
            <a:r>
              <a:rPr lang="en-US" dirty="0" smtClean="0">
                <a:cs typeface="Times New Roman" pitchFamily="18" charset="0"/>
              </a:rPr>
              <a:t>rules and procedures for communication</a:t>
            </a:r>
            <a:r>
              <a:rPr lang="en-US" dirty="0">
                <a:cs typeface="Times New Roman" pitchFamily="18" charset="0"/>
              </a:rPr>
              <a:t>.</a:t>
            </a:r>
          </a:p>
          <a:p>
            <a:pPr algn="l" rtl="0">
              <a:lnSpc>
                <a:spcPct val="90000"/>
              </a:lnSpc>
              <a:buFontTx/>
              <a:buNone/>
            </a:pPr>
            <a:r>
              <a:rPr lang="en-US" u="sng" dirty="0">
                <a:cs typeface="Times New Roman" pitchFamily="18" charset="0"/>
              </a:rPr>
              <a:t>Tasks: </a:t>
            </a:r>
          </a:p>
          <a:p>
            <a:pPr algn="l" rtl="0">
              <a:lnSpc>
                <a:spcPct val="90000"/>
              </a:lnSpc>
            </a:pPr>
            <a:r>
              <a:rPr lang="en-US" dirty="0"/>
              <a:t>Define how to interpret signals</a:t>
            </a:r>
          </a:p>
          <a:p>
            <a:pPr algn="l" rtl="0">
              <a:lnSpc>
                <a:spcPct val="90000"/>
              </a:lnSpc>
            </a:pPr>
            <a:r>
              <a:rPr lang="en-US" dirty="0"/>
              <a:t>Identify individual computers</a:t>
            </a:r>
          </a:p>
          <a:p>
            <a:pPr algn="l" rtl="0">
              <a:lnSpc>
                <a:spcPct val="90000"/>
              </a:lnSpc>
            </a:pPr>
            <a:r>
              <a:rPr lang="en-US" dirty="0"/>
              <a:t>Initiate and end networked communication</a:t>
            </a:r>
          </a:p>
          <a:p>
            <a:pPr algn="l" rtl="0">
              <a:lnSpc>
                <a:spcPct val="90000"/>
              </a:lnSpc>
            </a:pPr>
            <a:r>
              <a:rPr lang="en-US" dirty="0"/>
              <a:t>Manage information exchange across network medium</a:t>
            </a:r>
          </a:p>
          <a:p>
            <a:pPr algn="l" rtl="0">
              <a:lnSpc>
                <a:spcPct val="90000"/>
              </a:lnSpc>
            </a:pPr>
            <a:r>
              <a:rPr lang="en-US" dirty="0"/>
              <a:t>Determine the type of error checking to be used</a:t>
            </a:r>
          </a:p>
          <a:p>
            <a:pPr algn="l" rtl="0">
              <a:lnSpc>
                <a:spcPct val="90000"/>
              </a:lnSpc>
            </a:pPr>
            <a:r>
              <a:rPr lang="en-US" dirty="0"/>
              <a:t>Determine data compression method</a:t>
            </a:r>
          </a:p>
        </p:txBody>
      </p:sp>
      <p:sp>
        <p:nvSpPr>
          <p:cNvPr id="6" name="Slide Number Placeholder 5"/>
          <p:cNvSpPr>
            <a:spLocks noGrp="1"/>
          </p:cNvSpPr>
          <p:nvPr>
            <p:ph type="sldNum" sz="quarter" idx="12"/>
          </p:nvPr>
        </p:nvSpPr>
        <p:spPr/>
        <p:txBody>
          <a:bodyPr/>
          <a:lstStyle/>
          <a:p>
            <a:fld id="{74260719-E596-474A-9D63-DB6948B8F033}" type="slidenum">
              <a:rPr lang="ar-SA"/>
              <a:pPr/>
              <a:t>2</a:t>
            </a:fld>
            <a:endParaRPr lang="en-US"/>
          </a:p>
        </p:txBody>
      </p:sp>
      <p:sp>
        <p:nvSpPr>
          <p:cNvPr id="7170" name="Rectangle 2"/>
          <p:cNvSpPr>
            <a:spLocks noGrp="1" noChangeArrowheads="1"/>
          </p:cNvSpPr>
          <p:nvPr>
            <p:ph type="title"/>
          </p:nvPr>
        </p:nvSpPr>
        <p:spPr/>
        <p:txBody>
          <a:bodyPr/>
          <a:lstStyle/>
          <a:p>
            <a:r>
              <a:rPr lang="en-US" sz="6000" dirty="0">
                <a:cs typeface="Times New Roman" pitchFamily="18" charset="0"/>
              </a:rPr>
              <a:t>Protocol</a:t>
            </a:r>
            <a:r>
              <a:rPr lang="en-US" sz="6000" dirty="0"/>
              <a: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152400" y="2133600"/>
            <a:ext cx="8763000" cy="4267200"/>
          </a:xfrm>
        </p:spPr>
        <p:txBody>
          <a:bodyPr>
            <a:noAutofit/>
          </a:bodyPr>
          <a:lstStyle/>
          <a:p>
            <a:pPr algn="l" rtl="0">
              <a:lnSpc>
                <a:spcPct val="150000"/>
              </a:lnSpc>
            </a:pPr>
            <a:r>
              <a:rPr lang="en-US" sz="2000" dirty="0"/>
              <a:t>UDP (User Datagram Protocol) is a communications protocol that offers a limited amount of service when messages are exchanged between computers in a network that uses the Internet Protocol (IP</a:t>
            </a:r>
            <a:r>
              <a:rPr lang="en-US" sz="2000" dirty="0" smtClean="0"/>
              <a:t>).</a:t>
            </a:r>
          </a:p>
          <a:p>
            <a:pPr algn="l" rtl="0">
              <a:lnSpc>
                <a:spcPct val="150000"/>
              </a:lnSpc>
            </a:pPr>
            <a:r>
              <a:rPr lang="en-US" sz="2000" dirty="0"/>
              <a:t>UDP is an alternative to the </a:t>
            </a:r>
            <a:r>
              <a:rPr lang="en-US" sz="2000" dirty="0" err="1" smtClean="0"/>
              <a:t>TCPand</a:t>
            </a:r>
            <a:r>
              <a:rPr lang="en-US" sz="2000" dirty="0"/>
              <a:t>, together with IP, is sometimes referred to as UDP/IP. </a:t>
            </a:r>
            <a:endParaRPr lang="en-US" sz="2000" dirty="0" smtClean="0"/>
          </a:p>
          <a:p>
            <a:pPr algn="l" rtl="0">
              <a:lnSpc>
                <a:spcPct val="150000"/>
              </a:lnSpc>
            </a:pPr>
            <a:r>
              <a:rPr lang="en-US" sz="2000" dirty="0" smtClean="0"/>
              <a:t>Like </a:t>
            </a:r>
            <a:r>
              <a:rPr lang="en-US" sz="2000" dirty="0"/>
              <a:t>the </a:t>
            </a:r>
            <a:r>
              <a:rPr lang="en-US" sz="2000" dirty="0" smtClean="0"/>
              <a:t>TCP, </a:t>
            </a:r>
            <a:r>
              <a:rPr lang="en-US" sz="2000" dirty="0"/>
              <a:t>UDP uses the Internet Protocol to actually get a data unit (called a datagram) from one computer to another. </a:t>
            </a:r>
            <a:endParaRPr lang="en-US" sz="2000" dirty="0" smtClean="0"/>
          </a:p>
          <a:p>
            <a:pPr algn="l" rtl="0">
              <a:lnSpc>
                <a:spcPct val="150000"/>
              </a:lnSpc>
            </a:pPr>
            <a:endParaRPr lang="en-US" sz="2000" dirty="0"/>
          </a:p>
        </p:txBody>
      </p:sp>
      <p:sp>
        <p:nvSpPr>
          <p:cNvPr id="6" name="Slide Number Placeholder 5"/>
          <p:cNvSpPr>
            <a:spLocks noGrp="1"/>
          </p:cNvSpPr>
          <p:nvPr>
            <p:ph type="sldNum" sz="quarter" idx="12"/>
          </p:nvPr>
        </p:nvSpPr>
        <p:spPr/>
        <p:txBody>
          <a:bodyPr/>
          <a:lstStyle/>
          <a:p>
            <a:fld id="{6A40F4FB-66A0-4AB4-9158-A075BFDA8E08}" type="slidenum">
              <a:rPr lang="ar-SA"/>
              <a:pPr/>
              <a:t>20</a:t>
            </a:fld>
            <a:endParaRPr lang="en-US"/>
          </a:p>
        </p:txBody>
      </p:sp>
      <p:sp>
        <p:nvSpPr>
          <p:cNvPr id="38914" name="Rectangle 2"/>
          <p:cNvSpPr>
            <a:spLocks noGrp="1" noChangeArrowheads="1"/>
          </p:cNvSpPr>
          <p:nvPr>
            <p:ph type="title"/>
          </p:nvPr>
        </p:nvSpPr>
        <p:spPr/>
        <p:txBody>
          <a:bodyPr/>
          <a:lstStyle/>
          <a:p>
            <a:r>
              <a:rPr lang="en-US" sz="2800" dirty="0" smtClean="0"/>
              <a:t>b) UDP (User </a:t>
            </a:r>
            <a:r>
              <a:rPr lang="en-US" sz="2800" dirty="0"/>
              <a:t>Datagram Protocol </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4114800"/>
          </a:xfrm>
        </p:spPr>
        <p:txBody>
          <a:bodyPr>
            <a:normAutofit fontScale="85000" lnSpcReduction="10000"/>
          </a:bodyPr>
          <a:lstStyle/>
          <a:p>
            <a:pPr algn="l" rtl="0">
              <a:lnSpc>
                <a:spcPct val="160000"/>
              </a:lnSpc>
            </a:pPr>
            <a:r>
              <a:rPr lang="en-US" dirty="0"/>
              <a:t>Unlike TCP, however, UDP does not provide the service of dividing a message into packets (datagrams) and reassembling it at the other end. Specifically, UDP doesn't provide sequencing of the packets that the data arrives in. The application program that uses UDP must be able to make sure that the entire message has arrived and is in the right order.</a:t>
            </a:r>
          </a:p>
          <a:p>
            <a:pPr algn="l" rtl="0">
              <a:lnSpc>
                <a:spcPct val="160000"/>
              </a:lnSpc>
            </a:pPr>
            <a:r>
              <a:rPr lang="en-US" dirty="0"/>
              <a:t>It's used primarily for broadcasting messages over a network.</a:t>
            </a:r>
          </a:p>
          <a:p>
            <a:pPr algn="l" rtl="0">
              <a:lnSpc>
                <a:spcPct val="160000"/>
              </a:lnSpc>
            </a:pPr>
            <a:r>
              <a:rPr lang="en-US" dirty="0"/>
              <a:t>In the Open Systems Interconnection (OSI) communication model, UDP, like TCP, is in layer 4, the Transport Layer.</a:t>
            </a:r>
          </a:p>
          <a:p>
            <a:pPr>
              <a:lnSpc>
                <a:spcPct val="160000"/>
              </a:lnSpc>
            </a:pPr>
            <a:endParaRPr lang="ar-SA" dirty="0"/>
          </a:p>
        </p:txBody>
      </p:sp>
      <p:sp>
        <p:nvSpPr>
          <p:cNvPr id="4" name="Slide Number Placeholder 3"/>
          <p:cNvSpPr>
            <a:spLocks noGrp="1"/>
          </p:cNvSpPr>
          <p:nvPr>
            <p:ph type="sldNum" sz="quarter" idx="12"/>
          </p:nvPr>
        </p:nvSpPr>
        <p:spPr/>
        <p:txBody>
          <a:bodyPr/>
          <a:lstStyle/>
          <a:p>
            <a:fld id="{AEDF1DC7-48E6-4544-8F28-6AE6D731FF5C}" type="slidenum">
              <a:rPr lang="ar-SA" smtClean="0"/>
              <a:pPr/>
              <a:t>21</a:t>
            </a:fld>
            <a:endParaRPr lang="en-US"/>
          </a:p>
        </p:txBody>
      </p:sp>
      <p:sp>
        <p:nvSpPr>
          <p:cNvPr id="5" name="Rectangle 2"/>
          <p:cNvSpPr txBox="1">
            <a:spLocks noChangeArrowheads="1"/>
          </p:cNvSpPr>
          <p:nvPr/>
        </p:nvSpPr>
        <p:spPr bwMode="gray">
          <a:xfrm>
            <a:off x="865970" y="914400"/>
            <a:ext cx="6343672" cy="709865"/>
          </a:xfrm>
          <a:prstGeom prst="rect">
            <a:avLst/>
          </a:prstGeom>
        </p:spPr>
        <p:txBody>
          <a:bodyPr vert="horz" lIns="91440" tIns="45720" rIns="91440" bIns="45720" rtlCol="0" anchor="ctr">
            <a:noAutofit/>
          </a:bodyPr>
          <a:lstStyle>
            <a:lvl1pPr algn="l" defTabSz="457200" rtl="1" eaLnBrk="1" latinLnBrk="0" hangingPunct="1">
              <a:spcBef>
                <a:spcPct val="0"/>
              </a:spcBef>
              <a:buNone/>
              <a:defRPr sz="3200" b="0" i="0" kern="1200">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fontAlgn="auto">
              <a:spcAft>
                <a:spcPts val="0"/>
              </a:spcAft>
            </a:pPr>
            <a:r>
              <a:rPr lang="en-US" sz="2800" dirty="0" smtClean="0"/>
              <a:t>b) UDP (User Datagram Protocol )</a:t>
            </a:r>
            <a:endParaRPr lang="en-US" sz="2800" dirty="0"/>
          </a:p>
        </p:txBody>
      </p:sp>
    </p:spTree>
    <p:extLst>
      <p:ext uri="{BB962C8B-B14F-4D97-AF65-F5344CB8AC3E}">
        <p14:creationId xmlns:p14="http://schemas.microsoft.com/office/powerpoint/2010/main" xmlns="" val="941795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81000" y="2385650"/>
            <a:ext cx="8088924" cy="3786549"/>
          </a:xfrm>
        </p:spPr>
        <p:txBody>
          <a:bodyPr>
            <a:normAutofit fontScale="77500" lnSpcReduction="20000"/>
          </a:bodyPr>
          <a:lstStyle/>
          <a:p>
            <a:pPr algn="l" rtl="0">
              <a:lnSpc>
                <a:spcPct val="150000"/>
              </a:lnSpc>
            </a:pPr>
            <a:r>
              <a:rPr lang="en-US" dirty="0" smtClean="0"/>
              <a:t>On the Internet, the DNS associates various sorts of information with domain names.</a:t>
            </a:r>
          </a:p>
          <a:p>
            <a:pPr algn="l" rtl="0">
              <a:lnSpc>
                <a:spcPct val="150000"/>
              </a:lnSpc>
            </a:pPr>
            <a:r>
              <a:rPr lang="en-US" dirty="0" smtClean="0"/>
              <a:t> A domain name is a meaningful and easy-to-remember "handle" for an Internet address.</a:t>
            </a:r>
          </a:p>
          <a:p>
            <a:pPr algn="l" rtl="0">
              <a:lnSpc>
                <a:spcPct val="150000"/>
              </a:lnSpc>
            </a:pPr>
            <a:r>
              <a:rPr lang="en-US" dirty="0" smtClean="0"/>
              <a:t>The Domain Name System protocol translates domain names into IP addresses.</a:t>
            </a:r>
          </a:p>
          <a:p>
            <a:pPr algn="l" rtl="0">
              <a:lnSpc>
                <a:spcPct val="150000"/>
              </a:lnSpc>
            </a:pPr>
            <a:r>
              <a:rPr lang="en-US" dirty="0" smtClean="0"/>
              <a:t>When a client wants to open a webpage at </a:t>
            </a:r>
            <a:r>
              <a:rPr lang="en-US" i="1" dirty="0" smtClean="0"/>
              <a:t>www.google.com</a:t>
            </a:r>
            <a:r>
              <a:rPr lang="en-US" dirty="0" smtClean="0"/>
              <a:t>, a query is sent to a DNS server (name server) to fetch the corresponding IP address. </a:t>
            </a:r>
          </a:p>
        </p:txBody>
      </p:sp>
      <p:sp>
        <p:nvSpPr>
          <p:cNvPr id="7" name="Slide Number Placeholder 6"/>
          <p:cNvSpPr>
            <a:spLocks noGrp="1"/>
          </p:cNvSpPr>
          <p:nvPr>
            <p:ph type="sldNum" sz="quarter" idx="12"/>
          </p:nvPr>
        </p:nvSpPr>
        <p:spPr/>
        <p:txBody>
          <a:bodyPr/>
          <a:lstStyle/>
          <a:p>
            <a:pPr>
              <a:defRPr/>
            </a:pPr>
            <a:fld id="{2872A067-4CA5-46C3-B737-FDADA570F2B9}" type="slidenum">
              <a:rPr lang="en-US" smtClean="0"/>
              <a:pPr>
                <a:defRPr/>
              </a:pPr>
              <a:t>22</a:t>
            </a:fld>
            <a:endParaRPr lang="en-US"/>
          </a:p>
        </p:txBody>
      </p:sp>
      <p:sp>
        <p:nvSpPr>
          <p:cNvPr id="8" name="Title 7"/>
          <p:cNvSpPr>
            <a:spLocks noGrp="1"/>
          </p:cNvSpPr>
          <p:nvPr>
            <p:ph type="title"/>
          </p:nvPr>
        </p:nvSpPr>
        <p:spPr>
          <a:xfrm>
            <a:off x="533400" y="914400"/>
            <a:ext cx="7603954" cy="901702"/>
          </a:xfrm>
        </p:spPr>
        <p:txBody>
          <a:bodyPr/>
          <a:lstStyle/>
          <a:p>
            <a:r>
              <a:rPr lang="en-US" sz="2800" dirty="0" smtClean="0"/>
              <a:t>(c) DNS (Domain Name System) Protocol</a:t>
            </a:r>
            <a:endParaRPr lang="en-US" sz="2800" dirty="0"/>
          </a:p>
        </p:txBody>
      </p:sp>
    </p:spTree>
    <p:extLst>
      <p:ext uri="{BB962C8B-B14F-4D97-AF65-F5344CB8AC3E}">
        <p14:creationId xmlns:p14="http://schemas.microsoft.com/office/powerpoint/2010/main" xmlns="" val="35931582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64382" y="2209800"/>
            <a:ext cx="7517618" cy="3530600"/>
          </a:xfrm>
        </p:spPr>
        <p:txBody>
          <a:bodyPr/>
          <a:lstStyle/>
          <a:p>
            <a:pPr algn="l" rtl="0"/>
            <a:r>
              <a:rPr lang="en-US" dirty="0" smtClean="0"/>
              <a:t>The IP returned by the name server is used to contact the Google web server – the server that hosts the actual website contents. </a:t>
            </a:r>
          </a:p>
          <a:p>
            <a:pPr algn="l" rtl="0">
              <a:buNone/>
            </a:pPr>
            <a:endParaRPr lang="en-US" dirty="0"/>
          </a:p>
        </p:txBody>
      </p:sp>
      <p:sp>
        <p:nvSpPr>
          <p:cNvPr id="4" name="Slide Number Placeholder 3"/>
          <p:cNvSpPr>
            <a:spLocks noGrp="1"/>
          </p:cNvSpPr>
          <p:nvPr>
            <p:ph type="sldNum" sz="quarter" idx="12"/>
          </p:nvPr>
        </p:nvSpPr>
        <p:spPr/>
        <p:txBody>
          <a:bodyPr/>
          <a:lstStyle/>
          <a:p>
            <a:fld id="{AEDF1DC7-48E6-4544-8F28-6AE6D731FF5C}" type="slidenum">
              <a:rPr lang="ar-SA" smtClean="0"/>
              <a:pPr/>
              <a:t>23</a:t>
            </a:fld>
            <a:endParaRPr lang="en-US"/>
          </a:p>
        </p:txBody>
      </p:sp>
      <p:sp>
        <p:nvSpPr>
          <p:cNvPr id="6" name="Title 5"/>
          <p:cNvSpPr>
            <a:spLocks noGrp="1"/>
          </p:cNvSpPr>
          <p:nvPr>
            <p:ph type="title"/>
          </p:nvPr>
        </p:nvSpPr>
        <p:spPr/>
        <p:txBody>
          <a:bodyPr>
            <a:normAutofit fontScale="90000"/>
          </a:bodyPr>
          <a:lstStyle/>
          <a:p>
            <a:r>
              <a:rPr lang="en-US" dirty="0" smtClean="0"/>
              <a:t>DNS (Domain Name System) Protocol</a:t>
            </a:r>
            <a:endParaRPr lang="en-US" dirty="0"/>
          </a:p>
        </p:txBody>
      </p:sp>
      <p:pic>
        <p:nvPicPr>
          <p:cNvPr id="91138" name="Picture 2" descr="http://www.tech-juice.org/wp-content/uploads/2011/06/dns-lookup.png"/>
          <p:cNvPicPr>
            <a:picLocks noChangeAspect="1" noChangeArrowheads="1"/>
          </p:cNvPicPr>
          <p:nvPr/>
        </p:nvPicPr>
        <p:blipFill>
          <a:blip r:embed="rId2" cstate="print"/>
          <a:srcRect/>
          <a:stretch>
            <a:fillRect/>
          </a:stretch>
        </p:blipFill>
        <p:spPr bwMode="auto">
          <a:xfrm>
            <a:off x="838200" y="3505200"/>
            <a:ext cx="7696200" cy="3048000"/>
          </a:xfrm>
          <a:prstGeom prst="rect">
            <a:avLst/>
          </a:prstGeom>
          <a:noFill/>
        </p:spPr>
      </p:pic>
    </p:spTree>
    <p:extLst>
      <p:ext uri="{BB962C8B-B14F-4D97-AF65-F5344CB8AC3E}">
        <p14:creationId xmlns:p14="http://schemas.microsoft.com/office/powerpoint/2010/main" xmlns="" val="37463000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2209800"/>
            <a:ext cx="4495800" cy="3911600"/>
          </a:xfrm>
        </p:spPr>
        <p:txBody>
          <a:bodyPr>
            <a:normAutofit fontScale="92500" lnSpcReduction="20000"/>
          </a:bodyPr>
          <a:lstStyle/>
          <a:p>
            <a:pPr algn="l" rtl="0"/>
            <a:r>
              <a:rPr lang="en-US" dirty="0" smtClean="0"/>
              <a:t>Each DNS server includes a database of network domain names/addresses of other Internet hosts.</a:t>
            </a:r>
          </a:p>
          <a:p>
            <a:pPr algn="l" rtl="0"/>
            <a:r>
              <a:rPr lang="en-US" dirty="0" smtClean="0"/>
              <a:t>Instead of being on only one server, the DNS database is divided and distributed to many different </a:t>
            </a:r>
            <a:endParaRPr lang="en-US" dirty="0"/>
          </a:p>
          <a:p>
            <a:pPr marL="0" indent="0" algn="l" rtl="0">
              <a:buNone/>
            </a:pPr>
            <a:r>
              <a:rPr lang="en-US" dirty="0" smtClean="0"/>
              <a:t>servers on the Internet, each being </a:t>
            </a:r>
          </a:p>
          <a:p>
            <a:pPr marL="0" indent="0" algn="l" rtl="0">
              <a:buNone/>
            </a:pPr>
            <a:r>
              <a:rPr lang="en-US" dirty="0" smtClean="0"/>
              <a:t>responsible for different areas of the </a:t>
            </a:r>
          </a:p>
          <a:p>
            <a:pPr marL="0" indent="0" algn="l" rtl="0">
              <a:buNone/>
            </a:pPr>
            <a:r>
              <a:rPr lang="en-US" dirty="0" smtClean="0"/>
              <a:t>Internet.</a:t>
            </a:r>
          </a:p>
          <a:p>
            <a:pPr algn="l" rtl="0">
              <a:buNone/>
            </a:pPr>
            <a:endParaRPr lang="en-US" dirty="0"/>
          </a:p>
        </p:txBody>
      </p:sp>
      <p:sp>
        <p:nvSpPr>
          <p:cNvPr id="2" name="Slide Number Placeholder 1"/>
          <p:cNvSpPr>
            <a:spLocks noGrp="1"/>
          </p:cNvSpPr>
          <p:nvPr>
            <p:ph type="sldNum" sz="quarter" idx="12"/>
          </p:nvPr>
        </p:nvSpPr>
        <p:spPr/>
        <p:txBody>
          <a:bodyPr/>
          <a:lstStyle/>
          <a:p>
            <a:fld id="{39B59E98-72B3-4E84-997A-A0B6CF07C1DD}" type="slidenum">
              <a:rPr lang="ar-SA" smtClean="0"/>
              <a:pPr/>
              <a:t>24</a:t>
            </a:fld>
            <a:endParaRPr lang="en-US"/>
          </a:p>
        </p:txBody>
      </p:sp>
      <p:sp>
        <p:nvSpPr>
          <p:cNvPr id="3" name="Title 2"/>
          <p:cNvSpPr>
            <a:spLocks noGrp="1"/>
          </p:cNvSpPr>
          <p:nvPr>
            <p:ph type="title"/>
          </p:nvPr>
        </p:nvSpPr>
        <p:spPr/>
        <p:txBody>
          <a:bodyPr>
            <a:normAutofit fontScale="90000"/>
          </a:bodyPr>
          <a:lstStyle/>
          <a:p>
            <a:r>
              <a:rPr lang="en-US" dirty="0" smtClean="0"/>
              <a:t>DNS (Domain Name System) Protocol</a:t>
            </a:r>
            <a:endParaRPr lang="en-US" dirty="0"/>
          </a:p>
        </p:txBody>
      </p:sp>
      <p:pic>
        <p:nvPicPr>
          <p:cNvPr id="5" name="Picture 4"/>
          <p:cNvPicPr>
            <a:picLocks noChangeAspect="1"/>
          </p:cNvPicPr>
          <p:nvPr/>
        </p:nvPicPr>
        <p:blipFill>
          <a:blip r:embed="rId2" cstate="print"/>
          <a:stretch>
            <a:fillRect/>
          </a:stretch>
        </p:blipFill>
        <p:spPr>
          <a:xfrm>
            <a:off x="4800600" y="2710966"/>
            <a:ext cx="4174287" cy="3613634"/>
          </a:xfrm>
          <a:prstGeom prst="rect">
            <a:avLst/>
          </a:prstGeom>
        </p:spPr>
      </p:pic>
    </p:spTree>
    <p:extLst>
      <p:ext uri="{BB962C8B-B14F-4D97-AF65-F5344CB8AC3E}">
        <p14:creationId xmlns:p14="http://schemas.microsoft.com/office/powerpoint/2010/main" xmlns="" val="30985745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306" y="2209800"/>
            <a:ext cx="8279618" cy="3835400"/>
          </a:xfrm>
        </p:spPr>
        <p:txBody>
          <a:bodyPr>
            <a:normAutofit fontScale="92500"/>
          </a:bodyPr>
          <a:lstStyle/>
          <a:p>
            <a:pPr algn="l" rtl="0">
              <a:lnSpc>
                <a:spcPct val="150000"/>
              </a:lnSpc>
            </a:pPr>
            <a:r>
              <a:rPr lang="en-US" dirty="0" smtClean="0"/>
              <a:t>The master DNS servers, known as root servers, store the whole database of the Internet domain names and their corresponding IP addresses. They are owned by various independent agencies based in the United States, Japan, the UK and Sweden.</a:t>
            </a:r>
          </a:p>
          <a:p>
            <a:pPr algn="l" rtl="0">
              <a:lnSpc>
                <a:spcPct val="150000"/>
              </a:lnSpc>
            </a:pPr>
            <a:r>
              <a:rPr lang="en-US" dirty="0" smtClean="0"/>
              <a:t>The other lower-level DNS servers maintain only parts of the total database of the domains/addresses and are owned by businesses or ISPs (Internet Server Providers).</a:t>
            </a:r>
          </a:p>
          <a:p>
            <a:pPr algn="l" rtl="0">
              <a:lnSpc>
                <a:spcPct val="150000"/>
              </a:lnSpc>
            </a:pPr>
            <a:endParaRPr lang="en-US" dirty="0"/>
          </a:p>
        </p:txBody>
      </p:sp>
      <p:sp>
        <p:nvSpPr>
          <p:cNvPr id="4" name="Slide Number Placeholder 3"/>
          <p:cNvSpPr>
            <a:spLocks noGrp="1"/>
          </p:cNvSpPr>
          <p:nvPr>
            <p:ph type="sldNum" sz="quarter" idx="12"/>
          </p:nvPr>
        </p:nvSpPr>
        <p:spPr/>
        <p:txBody>
          <a:bodyPr/>
          <a:lstStyle/>
          <a:p>
            <a:fld id="{AEDF1DC7-48E6-4544-8F28-6AE6D731FF5C}" type="slidenum">
              <a:rPr lang="ar-SA" smtClean="0"/>
              <a:pPr/>
              <a:t>25</a:t>
            </a:fld>
            <a:endParaRPr lang="en-US"/>
          </a:p>
        </p:txBody>
      </p:sp>
      <p:sp>
        <p:nvSpPr>
          <p:cNvPr id="2" name="Title 1"/>
          <p:cNvSpPr>
            <a:spLocks noGrp="1"/>
          </p:cNvSpPr>
          <p:nvPr>
            <p:ph type="title"/>
          </p:nvPr>
        </p:nvSpPr>
        <p:spPr/>
        <p:txBody>
          <a:bodyPr>
            <a:normAutofit fontScale="90000"/>
          </a:bodyPr>
          <a:lstStyle/>
          <a:p>
            <a:r>
              <a:rPr lang="en-US" dirty="0" smtClean="0"/>
              <a:t>DNS (Domain Name System) Protocol</a:t>
            </a:r>
            <a:endParaRPr lang="en-US" dirty="0"/>
          </a:p>
        </p:txBody>
      </p:sp>
    </p:spTree>
    <p:extLst>
      <p:ext uri="{BB962C8B-B14F-4D97-AF65-F5344CB8AC3E}">
        <p14:creationId xmlns:p14="http://schemas.microsoft.com/office/powerpoint/2010/main" xmlns="" val="1514513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EDF1DC7-48E6-4544-8F28-6AE6D731FF5C}" type="slidenum">
              <a:rPr lang="ar-SA" smtClean="0"/>
              <a:pPr/>
              <a:t>26</a:t>
            </a:fld>
            <a:endParaRPr lang="en-US"/>
          </a:p>
        </p:txBody>
      </p:sp>
      <p:pic>
        <p:nvPicPr>
          <p:cNvPr id="5" name="Picture 2" descr="http://mars.netanya.ac.il/~unesco/cdrom/booklet/HTML/NETWORKING/IMAGES/dns1.gif"/>
          <p:cNvPicPr>
            <a:picLocks noChangeAspect="1" noChangeArrowheads="1"/>
          </p:cNvPicPr>
          <p:nvPr/>
        </p:nvPicPr>
        <p:blipFill>
          <a:blip r:embed="rId2" cstate="print"/>
          <a:srcRect/>
          <a:stretch>
            <a:fillRect/>
          </a:stretch>
        </p:blipFill>
        <p:spPr bwMode="auto">
          <a:xfrm>
            <a:off x="1066800" y="228600"/>
            <a:ext cx="7170764" cy="3810000"/>
          </a:xfrm>
          <a:prstGeom prst="rect">
            <a:avLst/>
          </a:prstGeom>
          <a:noFill/>
          <a:ln w="9525">
            <a:noFill/>
            <a:miter lim="800000"/>
            <a:headEnd/>
            <a:tailEnd/>
          </a:ln>
          <a:effectLst/>
        </p:spPr>
      </p:pic>
      <p:pic>
        <p:nvPicPr>
          <p:cNvPr id="93186" name="Picture 2"/>
          <p:cNvPicPr>
            <a:picLocks noChangeAspect="1" noChangeArrowheads="1"/>
          </p:cNvPicPr>
          <p:nvPr/>
        </p:nvPicPr>
        <p:blipFill>
          <a:blip r:embed="rId3" cstate="print"/>
          <a:srcRect/>
          <a:stretch>
            <a:fillRect/>
          </a:stretch>
        </p:blipFill>
        <p:spPr bwMode="auto">
          <a:xfrm>
            <a:off x="1371600" y="4038600"/>
            <a:ext cx="6324600" cy="2514600"/>
          </a:xfrm>
          <a:prstGeom prst="rect">
            <a:avLst/>
          </a:prstGeom>
          <a:noFill/>
          <a:ln w="9525">
            <a:noFill/>
            <a:miter lim="800000"/>
            <a:headEnd/>
            <a:tailEnd/>
          </a:ln>
        </p:spPr>
      </p:pic>
    </p:spTree>
    <p:extLst>
      <p:ext uri="{BB962C8B-B14F-4D97-AF65-F5344CB8AC3E}">
        <p14:creationId xmlns:p14="http://schemas.microsoft.com/office/powerpoint/2010/main" xmlns="" val="2442906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647506" y="2362200"/>
            <a:ext cx="7822418" cy="3759200"/>
          </a:xfrm>
        </p:spPr>
        <p:txBody>
          <a:bodyPr/>
          <a:lstStyle/>
          <a:p>
            <a:pPr marL="96838" indent="0" algn="l" rtl="0">
              <a:lnSpc>
                <a:spcPct val="90000"/>
              </a:lnSpc>
              <a:buFontTx/>
              <a:buNone/>
            </a:pPr>
            <a:r>
              <a:rPr lang="en-US" sz="2400" dirty="0"/>
              <a:t>Responsible for addressing , packaging and routing </a:t>
            </a:r>
            <a:r>
              <a:rPr lang="en-US" sz="2400" dirty="0" smtClean="0"/>
              <a:t>the data </a:t>
            </a:r>
            <a:r>
              <a:rPr lang="en-US" sz="2400" dirty="0"/>
              <a:t>to be transmitted , it contains  </a:t>
            </a:r>
            <a:r>
              <a:rPr lang="en-US" sz="2400" dirty="0" smtClean="0"/>
              <a:t>several protocols such as:</a:t>
            </a:r>
            <a:endParaRPr lang="en-US" sz="2400" dirty="0"/>
          </a:p>
          <a:p>
            <a:pPr marL="625475" indent="530225" algn="l" rtl="0">
              <a:lnSpc>
                <a:spcPct val="90000"/>
              </a:lnSpc>
              <a:buFont typeface="+mj-lt"/>
              <a:buAutoNum type="alphaLcPeriod"/>
            </a:pPr>
            <a:r>
              <a:rPr lang="en-US" sz="2400" dirty="0" smtClean="0"/>
              <a:t>IP</a:t>
            </a:r>
            <a:endParaRPr lang="en-US" sz="2400" dirty="0"/>
          </a:p>
          <a:p>
            <a:pPr marL="625475" indent="530225" algn="l" rtl="0">
              <a:lnSpc>
                <a:spcPct val="90000"/>
              </a:lnSpc>
              <a:buFont typeface="+mj-lt"/>
              <a:buAutoNum type="alphaLcPeriod"/>
            </a:pPr>
            <a:r>
              <a:rPr lang="en-US" sz="2400" dirty="0" smtClean="0"/>
              <a:t>DHCP</a:t>
            </a:r>
          </a:p>
          <a:p>
            <a:pPr marL="625475" indent="530225" algn="l" rtl="0">
              <a:lnSpc>
                <a:spcPct val="90000"/>
              </a:lnSpc>
              <a:buFont typeface="+mj-lt"/>
              <a:buAutoNum type="alphaLcPeriod"/>
            </a:pPr>
            <a:r>
              <a:rPr lang="en-US" sz="2400" dirty="0" smtClean="0"/>
              <a:t>ARP</a:t>
            </a:r>
          </a:p>
          <a:p>
            <a:pPr marL="609600" indent="-441325" algn="l" rtl="0">
              <a:lnSpc>
                <a:spcPct val="90000"/>
              </a:lnSpc>
              <a:buFontTx/>
              <a:buNone/>
            </a:pPr>
            <a:endParaRPr lang="en-US" sz="2400" dirty="0"/>
          </a:p>
        </p:txBody>
      </p:sp>
      <p:sp>
        <p:nvSpPr>
          <p:cNvPr id="6" name="Slide Number Placeholder 5"/>
          <p:cNvSpPr>
            <a:spLocks noGrp="1"/>
          </p:cNvSpPr>
          <p:nvPr>
            <p:ph type="sldNum" sz="quarter" idx="12"/>
          </p:nvPr>
        </p:nvSpPr>
        <p:spPr/>
        <p:txBody>
          <a:bodyPr/>
          <a:lstStyle/>
          <a:p>
            <a:fld id="{69CFD332-9339-4A44-904C-296D46BAD464}" type="slidenum">
              <a:rPr lang="ar-SA"/>
              <a:pPr/>
              <a:t>27</a:t>
            </a:fld>
            <a:endParaRPr lang="en-US"/>
          </a:p>
        </p:txBody>
      </p:sp>
      <p:sp>
        <p:nvSpPr>
          <p:cNvPr id="39938" name="Rectangle 2"/>
          <p:cNvSpPr>
            <a:spLocks noGrp="1" noChangeArrowheads="1"/>
          </p:cNvSpPr>
          <p:nvPr>
            <p:ph type="title"/>
          </p:nvPr>
        </p:nvSpPr>
        <p:spPr>
          <a:noFill/>
        </p:spPr>
        <p:txBody>
          <a:bodyPr/>
          <a:lstStyle/>
          <a:p>
            <a:r>
              <a:rPr lang="en-US" dirty="0"/>
              <a:t>3- Internet </a:t>
            </a:r>
            <a:r>
              <a:rPr lang="en-US" dirty="0" smtClean="0"/>
              <a:t>Layer Protocols</a:t>
            </a:r>
            <a:endParaRPr lang="en-US" dirty="0"/>
          </a:p>
        </p:txBody>
      </p:sp>
    </p:spTree>
    <p:extLst>
      <p:ext uri="{BB962C8B-B14F-4D97-AF65-F5344CB8AC3E}">
        <p14:creationId xmlns:p14="http://schemas.microsoft.com/office/powerpoint/2010/main" xmlns="" val="3482507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95106" y="2438400"/>
            <a:ext cx="7974818" cy="3987800"/>
          </a:xfrm>
        </p:spPr>
        <p:txBody>
          <a:bodyPr>
            <a:normAutofit/>
          </a:bodyPr>
          <a:lstStyle/>
          <a:p>
            <a:pPr marL="0" indent="457200" algn="l" rtl="0">
              <a:lnSpc>
                <a:spcPct val="90000"/>
              </a:lnSpc>
            </a:pPr>
            <a:r>
              <a:rPr lang="en-US" sz="2000" dirty="0" smtClean="0"/>
              <a:t>Responsible for addressing the data to be transmitted and getting it to its destination.</a:t>
            </a:r>
            <a:endParaRPr lang="en-US" sz="2000" dirty="0" smtClean="0">
              <a:cs typeface="Times New Roman" pitchFamily="18" charset="0"/>
            </a:endParaRPr>
          </a:p>
          <a:p>
            <a:pPr marL="0" indent="457200" algn="l" rtl="0"/>
            <a:r>
              <a:rPr lang="en-US" sz="2000" dirty="0" smtClean="0">
                <a:cs typeface="Times New Roman" pitchFamily="18" charset="0"/>
              </a:rPr>
              <a:t>The </a:t>
            </a:r>
            <a:r>
              <a:rPr lang="en-US" sz="2000" dirty="0">
                <a:cs typeface="Times New Roman" pitchFamily="18" charset="0"/>
              </a:rPr>
              <a:t>hosts on a TCP/IP network use a logical address.</a:t>
            </a:r>
          </a:p>
          <a:p>
            <a:pPr marL="0" indent="457200" algn="l" rtl="0"/>
            <a:r>
              <a:rPr lang="en-US" sz="2000" dirty="0">
                <a:cs typeface="Times New Roman" pitchFamily="18" charset="0"/>
              </a:rPr>
              <a:t>This logical address, called the IP address, is assigned to each host. </a:t>
            </a:r>
          </a:p>
          <a:p>
            <a:pPr marL="0" indent="457200" algn="l" rtl="0"/>
            <a:r>
              <a:rPr lang="en-US" sz="2000" dirty="0">
                <a:cs typeface="Times New Roman" pitchFamily="18" charset="0"/>
              </a:rPr>
              <a:t>IP is responsible for the addressing of packets. </a:t>
            </a:r>
          </a:p>
        </p:txBody>
      </p:sp>
      <p:sp>
        <p:nvSpPr>
          <p:cNvPr id="6" name="Slide Number Placeholder 5"/>
          <p:cNvSpPr>
            <a:spLocks noGrp="1"/>
          </p:cNvSpPr>
          <p:nvPr>
            <p:ph type="sldNum" sz="quarter" idx="12"/>
          </p:nvPr>
        </p:nvSpPr>
        <p:spPr/>
        <p:txBody>
          <a:bodyPr/>
          <a:lstStyle/>
          <a:p>
            <a:fld id="{D4D0C792-A68B-44CA-B65E-AAAFA2CD2F64}" type="slidenum">
              <a:rPr lang="ar-SA"/>
              <a:pPr/>
              <a:t>28</a:t>
            </a:fld>
            <a:endParaRPr lang="en-US"/>
          </a:p>
        </p:txBody>
      </p:sp>
      <p:sp>
        <p:nvSpPr>
          <p:cNvPr id="10242" name="Rectangle 2"/>
          <p:cNvSpPr>
            <a:spLocks noGrp="1" noChangeArrowheads="1"/>
          </p:cNvSpPr>
          <p:nvPr>
            <p:ph type="title"/>
          </p:nvPr>
        </p:nvSpPr>
        <p:spPr/>
        <p:txBody>
          <a:bodyPr/>
          <a:lstStyle/>
          <a:p>
            <a:r>
              <a:rPr lang="en-US" dirty="0" smtClean="0"/>
              <a:t>a) IP (Internet Protocol)</a:t>
            </a:r>
            <a:endParaRPr lang="en-US" dirty="0"/>
          </a:p>
        </p:txBody>
      </p:sp>
    </p:spTree>
    <p:extLst>
      <p:ext uri="{BB962C8B-B14F-4D97-AF65-F5344CB8AC3E}">
        <p14:creationId xmlns:p14="http://schemas.microsoft.com/office/powerpoint/2010/main" xmlns="" val="19166312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312760" y="2133600"/>
            <a:ext cx="8831239" cy="3401554"/>
          </a:xfrm>
        </p:spPr>
        <p:txBody>
          <a:bodyPr/>
          <a:lstStyle/>
          <a:p>
            <a:pPr algn="l" rtl="0">
              <a:lnSpc>
                <a:spcPct val="90000"/>
              </a:lnSpc>
            </a:pPr>
            <a:r>
              <a:rPr lang="en-US" sz="2400" dirty="0"/>
              <a:t>Is responsible for moving packet of data from node to node. </a:t>
            </a:r>
          </a:p>
          <a:p>
            <a:pPr algn="l" rtl="0">
              <a:lnSpc>
                <a:spcPct val="90000"/>
              </a:lnSpc>
            </a:pPr>
            <a:r>
              <a:rPr lang="en-US" sz="2400" dirty="0"/>
              <a:t>IP forwards each packet based on a four byte destination address (the IP number). </a:t>
            </a:r>
          </a:p>
          <a:p>
            <a:pPr algn="l" rtl="0">
              <a:lnSpc>
                <a:spcPct val="90000"/>
              </a:lnSpc>
            </a:pPr>
            <a:r>
              <a:rPr lang="en-US" sz="2400" dirty="0"/>
              <a:t>The Internet authorities assign ranges of numbers to different organizations. The organizations assign groups of their numbers to departments. </a:t>
            </a:r>
            <a:endParaRPr lang="en-US" sz="2400" dirty="0" smtClean="0"/>
          </a:p>
          <a:p>
            <a:pPr algn="l" rtl="0">
              <a:lnSpc>
                <a:spcPct val="90000"/>
              </a:lnSpc>
              <a:buNone/>
            </a:pPr>
            <a:endParaRPr lang="en-US" sz="2400" dirty="0"/>
          </a:p>
        </p:txBody>
      </p:sp>
      <p:sp>
        <p:nvSpPr>
          <p:cNvPr id="6" name="Slide Number Placeholder 5"/>
          <p:cNvSpPr>
            <a:spLocks noGrp="1"/>
          </p:cNvSpPr>
          <p:nvPr>
            <p:ph type="sldNum" sz="quarter" idx="12"/>
          </p:nvPr>
        </p:nvSpPr>
        <p:spPr/>
        <p:txBody>
          <a:bodyPr/>
          <a:lstStyle/>
          <a:p>
            <a:fld id="{7C4989F7-E4E0-4DB6-A78B-4887BBE1FF29}" type="slidenum">
              <a:rPr lang="ar-SA"/>
              <a:pPr/>
              <a:t>29</a:t>
            </a:fld>
            <a:endParaRPr lang="en-US"/>
          </a:p>
        </p:txBody>
      </p:sp>
      <p:sp>
        <p:nvSpPr>
          <p:cNvPr id="34818" name="Rectangle 2"/>
          <p:cNvSpPr>
            <a:spLocks noGrp="1" noChangeArrowheads="1"/>
          </p:cNvSpPr>
          <p:nvPr>
            <p:ph type="title"/>
          </p:nvPr>
        </p:nvSpPr>
        <p:spPr/>
        <p:txBody>
          <a:bodyPr/>
          <a:lstStyle/>
          <a:p>
            <a:r>
              <a:rPr lang="en-US" dirty="0" smtClean="0"/>
              <a:t>a) IP (Internet Protocol)</a:t>
            </a:r>
            <a:endParaRPr lang="en-US" dirty="0"/>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4834978"/>
            <a:ext cx="8686800" cy="19595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43341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382" y="2489200"/>
            <a:ext cx="7974818" cy="3759200"/>
          </a:xfrm>
        </p:spPr>
        <p:txBody>
          <a:bodyPr/>
          <a:lstStyle/>
          <a:p>
            <a:pPr algn="l" rtl="0">
              <a:buNone/>
            </a:pPr>
            <a:r>
              <a:rPr lang="en-US" dirty="0" smtClean="0"/>
              <a:t>Keep three points in mind when you think about protocols in a network environment:</a:t>
            </a:r>
          </a:p>
          <a:p>
            <a:pPr algn="l" rtl="0">
              <a:buNone/>
            </a:pPr>
            <a:r>
              <a:rPr lang="en-US" b="1" dirty="0" smtClean="0"/>
              <a:t>1)  There are many protocols</a:t>
            </a:r>
            <a:r>
              <a:rPr lang="en-US" dirty="0" smtClean="0"/>
              <a:t>. </a:t>
            </a:r>
          </a:p>
          <a:p>
            <a:pPr lvl="1" algn="l" rtl="0"/>
            <a:r>
              <a:rPr lang="en-US" dirty="0" smtClean="0"/>
              <a:t>While each protocol facilitates basic communications, each has different purposes and accomplishes different tasks.</a:t>
            </a:r>
          </a:p>
          <a:p>
            <a:pPr lvl="1" algn="l" rtl="0"/>
            <a:r>
              <a:rPr lang="en-US" dirty="0" smtClean="0"/>
              <a:t> Each protocol has its own advantages and restrictions.</a:t>
            </a:r>
          </a:p>
          <a:p>
            <a:pPr lvl="1" algn="l" rtl="0"/>
            <a:r>
              <a:rPr lang="en-US" dirty="0" smtClean="0"/>
              <a:t>A protocol can be implemented either in hardware or in software.</a:t>
            </a:r>
          </a:p>
          <a:p>
            <a:pPr lvl="1" algn="l" rtl="0"/>
            <a:endParaRPr lang="en-US" dirty="0" smtClean="0"/>
          </a:p>
          <a:p>
            <a:pPr algn="l" rtl="0">
              <a:buNone/>
            </a:pPr>
            <a:endParaRPr lang="en-US" dirty="0" smtClean="0"/>
          </a:p>
          <a:p>
            <a:pPr algn="l" rtl="0"/>
            <a:endParaRPr lang="en-US" dirty="0"/>
          </a:p>
        </p:txBody>
      </p:sp>
      <p:sp>
        <p:nvSpPr>
          <p:cNvPr id="6" name="Slide Number Placeholder 5"/>
          <p:cNvSpPr>
            <a:spLocks noGrp="1"/>
          </p:cNvSpPr>
          <p:nvPr>
            <p:ph type="sldNum" sz="quarter" idx="12"/>
          </p:nvPr>
        </p:nvSpPr>
        <p:spPr/>
        <p:txBody>
          <a:bodyPr/>
          <a:lstStyle/>
          <a:p>
            <a:fld id="{AEDF1DC7-48E6-4544-8F28-6AE6D731FF5C}" type="slidenum">
              <a:rPr lang="ar-SA" smtClean="0"/>
              <a:pPr/>
              <a:t>3</a:t>
            </a:fld>
            <a:endParaRPr lang="en-US"/>
          </a:p>
        </p:txBody>
      </p:sp>
      <p:sp>
        <p:nvSpPr>
          <p:cNvPr id="2" name="Title 1"/>
          <p:cNvSpPr>
            <a:spLocks noGrp="1"/>
          </p:cNvSpPr>
          <p:nvPr>
            <p:ph type="title"/>
          </p:nvPr>
        </p:nvSpPr>
        <p:spPr/>
        <p:txBody>
          <a:bodyPr/>
          <a:lstStyle/>
          <a:p>
            <a:r>
              <a:rPr lang="en-US" dirty="0" smtClean="0">
                <a:cs typeface="Times New Roman" pitchFamily="18" charset="0"/>
              </a:rPr>
              <a:t>Protocol</a:t>
            </a:r>
            <a:r>
              <a:rPr lang="en-US" dirty="0" smtClean="0"/>
              <a:t>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idx="1"/>
          </p:nvPr>
        </p:nvSpPr>
        <p:spPr>
          <a:xfrm>
            <a:off x="-25400" y="2071711"/>
            <a:ext cx="5181600" cy="1905000"/>
          </a:xfrm>
          <a:noFill/>
          <a:ln/>
        </p:spPr>
        <p:txBody>
          <a:bodyPr lIns="90488" tIns="44450" rIns="90488" bIns="44450"/>
          <a:lstStyle/>
          <a:p>
            <a:pPr algn="l" rtl="0"/>
            <a:r>
              <a:rPr lang="en-US" sz="2000" dirty="0"/>
              <a:t>It’s Job: get some data</a:t>
            </a:r>
          </a:p>
          <a:p>
            <a:pPr lvl="1" algn="l" rtl="0"/>
            <a:r>
              <a:rPr lang="en-US" sz="1800" dirty="0"/>
              <a:t>from </a:t>
            </a:r>
            <a:r>
              <a:rPr lang="en-US" sz="1800" b="1" dirty="0"/>
              <a:t>source IP address</a:t>
            </a:r>
            <a:r>
              <a:rPr lang="en-US" sz="1800" dirty="0"/>
              <a:t> </a:t>
            </a:r>
          </a:p>
          <a:p>
            <a:pPr lvl="1" algn="l" rtl="0"/>
            <a:r>
              <a:rPr lang="en-US" sz="1800" dirty="0"/>
              <a:t>to </a:t>
            </a:r>
            <a:r>
              <a:rPr lang="en-US" sz="1800" b="1" dirty="0"/>
              <a:t>destination IP address</a:t>
            </a:r>
          </a:p>
        </p:txBody>
      </p:sp>
      <p:sp>
        <p:nvSpPr>
          <p:cNvPr id="51" name="Slide Number Placeholder 5"/>
          <p:cNvSpPr>
            <a:spLocks noGrp="1"/>
          </p:cNvSpPr>
          <p:nvPr>
            <p:ph type="sldNum" sz="quarter" idx="12"/>
          </p:nvPr>
        </p:nvSpPr>
        <p:spPr>
          <a:xfrm>
            <a:off x="7450016" y="976791"/>
            <a:ext cx="791308" cy="767687"/>
          </a:xfrm>
        </p:spPr>
        <p:txBody>
          <a:bodyPr/>
          <a:lstStyle/>
          <a:p>
            <a:fld id="{6424F410-91BA-45F5-88FD-9FAEAB17F2BF}" type="slidenum">
              <a:rPr lang="ar-SA"/>
              <a:pPr/>
              <a:t>30</a:t>
            </a:fld>
            <a:endParaRPr lang="en-US"/>
          </a:p>
        </p:txBody>
      </p:sp>
      <p:sp>
        <p:nvSpPr>
          <p:cNvPr id="35843" name="Rectangle 3"/>
          <p:cNvSpPr>
            <a:spLocks noGrp="1" noChangeArrowheads="1"/>
          </p:cNvSpPr>
          <p:nvPr>
            <p:ph type="title"/>
          </p:nvPr>
        </p:nvSpPr>
        <p:spPr>
          <a:xfrm>
            <a:off x="400050" y="890611"/>
            <a:ext cx="7772400" cy="838200"/>
          </a:xfrm>
          <a:noFill/>
          <a:ln/>
        </p:spPr>
        <p:txBody>
          <a:bodyPr lIns="90488" tIns="44450" rIns="90488" bIns="44450"/>
          <a:lstStyle/>
          <a:p>
            <a:r>
              <a:rPr lang="en-US" dirty="0" smtClean="0"/>
              <a:t>a) IP (Internet Protocol)</a:t>
            </a:r>
            <a:endParaRPr lang="en-US" dirty="0"/>
          </a:p>
        </p:txBody>
      </p:sp>
      <p:sp>
        <p:nvSpPr>
          <p:cNvPr id="35842" name="Rectangle 2"/>
          <p:cNvSpPr>
            <a:spLocks noChangeArrowheads="1"/>
          </p:cNvSpPr>
          <p:nvPr/>
        </p:nvSpPr>
        <p:spPr bwMode="auto">
          <a:xfrm>
            <a:off x="5988050" y="5964261"/>
            <a:ext cx="2622550" cy="9017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35845" name="Oval 5"/>
          <p:cNvSpPr>
            <a:spLocks noChangeArrowheads="1"/>
          </p:cNvSpPr>
          <p:nvPr/>
        </p:nvSpPr>
        <p:spPr bwMode="auto">
          <a:xfrm>
            <a:off x="1149350" y="4097361"/>
            <a:ext cx="387350" cy="4064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5846" name="Oval 6"/>
          <p:cNvSpPr>
            <a:spLocks noChangeArrowheads="1"/>
          </p:cNvSpPr>
          <p:nvPr/>
        </p:nvSpPr>
        <p:spPr bwMode="auto">
          <a:xfrm>
            <a:off x="654050" y="4878411"/>
            <a:ext cx="387350" cy="4064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5847" name="Oval 7"/>
          <p:cNvSpPr>
            <a:spLocks noChangeArrowheads="1"/>
          </p:cNvSpPr>
          <p:nvPr/>
        </p:nvSpPr>
        <p:spPr bwMode="auto">
          <a:xfrm>
            <a:off x="6292850" y="5145111"/>
            <a:ext cx="387350" cy="4064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5848" name="Oval 8"/>
          <p:cNvSpPr>
            <a:spLocks noChangeArrowheads="1"/>
          </p:cNvSpPr>
          <p:nvPr/>
        </p:nvSpPr>
        <p:spPr bwMode="auto">
          <a:xfrm>
            <a:off x="5194300" y="4052911"/>
            <a:ext cx="349250" cy="368300"/>
          </a:xfrm>
          <a:prstGeom prst="ellipse">
            <a:avLst/>
          </a:prstGeom>
          <a:solidFill>
            <a:schemeClr val="accent1"/>
          </a:solidFill>
          <a:ln w="50800">
            <a:solidFill>
              <a:schemeClr val="tx1"/>
            </a:solidFill>
            <a:round/>
            <a:headEnd/>
            <a:tailEnd/>
          </a:ln>
          <a:effectLst/>
        </p:spPr>
        <p:txBody>
          <a:bodyPr wrap="none" anchor="ctr"/>
          <a:lstStyle/>
          <a:p>
            <a:endParaRPr lang="en-US"/>
          </a:p>
        </p:txBody>
      </p:sp>
      <p:sp>
        <p:nvSpPr>
          <p:cNvPr id="35849" name="Oval 9"/>
          <p:cNvSpPr>
            <a:spLocks noChangeArrowheads="1"/>
          </p:cNvSpPr>
          <p:nvPr/>
        </p:nvSpPr>
        <p:spPr bwMode="auto">
          <a:xfrm>
            <a:off x="2063750" y="4002111"/>
            <a:ext cx="349250" cy="368300"/>
          </a:xfrm>
          <a:prstGeom prst="ellipse">
            <a:avLst/>
          </a:prstGeom>
          <a:solidFill>
            <a:schemeClr val="accent1"/>
          </a:solidFill>
          <a:ln w="50800">
            <a:solidFill>
              <a:schemeClr val="tx1"/>
            </a:solidFill>
            <a:round/>
            <a:headEnd/>
            <a:tailEnd/>
          </a:ln>
          <a:effectLst/>
        </p:spPr>
        <p:txBody>
          <a:bodyPr wrap="none" anchor="ctr"/>
          <a:lstStyle/>
          <a:p>
            <a:endParaRPr lang="en-US"/>
          </a:p>
        </p:txBody>
      </p:sp>
      <p:sp>
        <p:nvSpPr>
          <p:cNvPr id="35850" name="Oval 10"/>
          <p:cNvSpPr>
            <a:spLocks noChangeArrowheads="1"/>
          </p:cNvSpPr>
          <p:nvPr/>
        </p:nvSpPr>
        <p:spPr bwMode="auto">
          <a:xfrm>
            <a:off x="4368800" y="4706961"/>
            <a:ext cx="349250" cy="368300"/>
          </a:xfrm>
          <a:prstGeom prst="ellipse">
            <a:avLst/>
          </a:prstGeom>
          <a:solidFill>
            <a:schemeClr val="accent1"/>
          </a:solidFill>
          <a:ln w="50800">
            <a:solidFill>
              <a:schemeClr val="tx1"/>
            </a:solidFill>
            <a:round/>
            <a:headEnd/>
            <a:tailEnd/>
          </a:ln>
          <a:effectLst/>
        </p:spPr>
        <p:txBody>
          <a:bodyPr wrap="none" anchor="ctr"/>
          <a:lstStyle/>
          <a:p>
            <a:endParaRPr lang="en-US"/>
          </a:p>
        </p:txBody>
      </p:sp>
      <p:sp>
        <p:nvSpPr>
          <p:cNvPr id="35851" name="Oval 11"/>
          <p:cNvSpPr>
            <a:spLocks noChangeArrowheads="1"/>
          </p:cNvSpPr>
          <p:nvPr/>
        </p:nvSpPr>
        <p:spPr bwMode="auto">
          <a:xfrm>
            <a:off x="5054600" y="5202261"/>
            <a:ext cx="387350" cy="4064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5852" name="Oval 12"/>
          <p:cNvSpPr>
            <a:spLocks noChangeArrowheads="1"/>
          </p:cNvSpPr>
          <p:nvPr/>
        </p:nvSpPr>
        <p:spPr bwMode="auto">
          <a:xfrm>
            <a:off x="3492500" y="4268811"/>
            <a:ext cx="349250" cy="368300"/>
          </a:xfrm>
          <a:prstGeom prst="ellipse">
            <a:avLst/>
          </a:prstGeom>
          <a:solidFill>
            <a:schemeClr val="accent1"/>
          </a:solidFill>
          <a:ln w="50800">
            <a:solidFill>
              <a:schemeClr val="tx1"/>
            </a:solidFill>
            <a:round/>
            <a:headEnd/>
            <a:tailEnd/>
          </a:ln>
          <a:effectLst/>
        </p:spPr>
        <p:txBody>
          <a:bodyPr wrap="none" anchor="ctr"/>
          <a:lstStyle/>
          <a:p>
            <a:endParaRPr lang="en-US"/>
          </a:p>
        </p:txBody>
      </p:sp>
      <p:sp>
        <p:nvSpPr>
          <p:cNvPr id="35853" name="Oval 13"/>
          <p:cNvSpPr>
            <a:spLocks noChangeArrowheads="1"/>
          </p:cNvSpPr>
          <p:nvPr/>
        </p:nvSpPr>
        <p:spPr bwMode="auto">
          <a:xfrm>
            <a:off x="2711450" y="4726011"/>
            <a:ext cx="349250" cy="368300"/>
          </a:xfrm>
          <a:prstGeom prst="ellipse">
            <a:avLst/>
          </a:prstGeom>
          <a:solidFill>
            <a:schemeClr val="accent1"/>
          </a:solidFill>
          <a:ln w="50800">
            <a:solidFill>
              <a:schemeClr val="tx1"/>
            </a:solidFill>
            <a:round/>
            <a:headEnd/>
            <a:tailEnd/>
          </a:ln>
          <a:effectLst/>
        </p:spPr>
        <p:txBody>
          <a:bodyPr wrap="none" anchor="ctr"/>
          <a:lstStyle/>
          <a:p>
            <a:endParaRPr lang="en-US"/>
          </a:p>
        </p:txBody>
      </p:sp>
      <p:sp>
        <p:nvSpPr>
          <p:cNvPr id="35854" name="Oval 14"/>
          <p:cNvSpPr>
            <a:spLocks noChangeArrowheads="1"/>
          </p:cNvSpPr>
          <p:nvPr/>
        </p:nvSpPr>
        <p:spPr bwMode="auto">
          <a:xfrm>
            <a:off x="1460500" y="5475311"/>
            <a:ext cx="323850" cy="342900"/>
          </a:xfrm>
          <a:prstGeom prst="ellipse">
            <a:avLst/>
          </a:prstGeom>
          <a:solidFill>
            <a:schemeClr val="hlink"/>
          </a:solidFill>
          <a:ln w="76200">
            <a:solidFill>
              <a:schemeClr val="tx1"/>
            </a:solidFill>
            <a:round/>
            <a:headEnd/>
            <a:tailEnd/>
          </a:ln>
          <a:effectLst/>
        </p:spPr>
        <p:txBody>
          <a:bodyPr wrap="none" anchor="ctr"/>
          <a:lstStyle/>
          <a:p>
            <a:endParaRPr lang="en-US"/>
          </a:p>
        </p:txBody>
      </p:sp>
      <p:sp>
        <p:nvSpPr>
          <p:cNvPr id="35855" name="Oval 15"/>
          <p:cNvSpPr>
            <a:spLocks noChangeArrowheads="1"/>
          </p:cNvSpPr>
          <p:nvPr/>
        </p:nvSpPr>
        <p:spPr bwMode="auto">
          <a:xfrm>
            <a:off x="4864100" y="6040461"/>
            <a:ext cx="387350" cy="4064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5856" name="Line 16"/>
          <p:cNvSpPr>
            <a:spLocks noChangeShapeType="1"/>
          </p:cNvSpPr>
          <p:nvPr/>
        </p:nvSpPr>
        <p:spPr bwMode="auto">
          <a:xfrm flipV="1">
            <a:off x="1549400" y="4198961"/>
            <a:ext cx="501650" cy="69850"/>
          </a:xfrm>
          <a:prstGeom prst="line">
            <a:avLst/>
          </a:prstGeom>
          <a:noFill/>
          <a:ln w="12700">
            <a:solidFill>
              <a:schemeClr val="tx1"/>
            </a:solidFill>
            <a:round/>
            <a:headEnd/>
            <a:tailEnd/>
          </a:ln>
          <a:effectLst/>
        </p:spPr>
        <p:txBody>
          <a:bodyPr wrap="none" anchor="ctr"/>
          <a:lstStyle/>
          <a:p>
            <a:endParaRPr lang="en-US"/>
          </a:p>
        </p:txBody>
      </p:sp>
      <p:sp>
        <p:nvSpPr>
          <p:cNvPr id="35857" name="Line 17"/>
          <p:cNvSpPr>
            <a:spLocks noChangeShapeType="1"/>
          </p:cNvSpPr>
          <p:nvPr/>
        </p:nvSpPr>
        <p:spPr bwMode="auto">
          <a:xfrm>
            <a:off x="2463800" y="4224361"/>
            <a:ext cx="990600" cy="177800"/>
          </a:xfrm>
          <a:prstGeom prst="line">
            <a:avLst/>
          </a:prstGeom>
          <a:noFill/>
          <a:ln w="50800">
            <a:solidFill>
              <a:schemeClr val="tx1"/>
            </a:solidFill>
            <a:round/>
            <a:headEnd/>
            <a:tailEnd type="triangle" w="med" len="med"/>
          </a:ln>
          <a:effectLst/>
        </p:spPr>
        <p:txBody>
          <a:bodyPr wrap="none" anchor="ctr"/>
          <a:lstStyle/>
          <a:p>
            <a:endParaRPr lang="en-US"/>
          </a:p>
        </p:txBody>
      </p:sp>
      <p:sp>
        <p:nvSpPr>
          <p:cNvPr id="35858" name="Oval 18"/>
          <p:cNvSpPr>
            <a:spLocks noChangeArrowheads="1"/>
          </p:cNvSpPr>
          <p:nvPr/>
        </p:nvSpPr>
        <p:spPr bwMode="auto">
          <a:xfrm>
            <a:off x="5835650" y="3856061"/>
            <a:ext cx="387350" cy="4064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5859" name="Oval 19"/>
          <p:cNvSpPr>
            <a:spLocks noChangeArrowheads="1"/>
          </p:cNvSpPr>
          <p:nvPr/>
        </p:nvSpPr>
        <p:spPr bwMode="auto">
          <a:xfrm>
            <a:off x="5861050" y="4364061"/>
            <a:ext cx="387350" cy="4064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5860" name="Oval 20"/>
          <p:cNvSpPr>
            <a:spLocks noChangeArrowheads="1"/>
          </p:cNvSpPr>
          <p:nvPr/>
        </p:nvSpPr>
        <p:spPr bwMode="auto">
          <a:xfrm>
            <a:off x="5467350" y="4719661"/>
            <a:ext cx="387350" cy="4064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5861" name="Oval 21"/>
          <p:cNvSpPr>
            <a:spLocks noChangeArrowheads="1"/>
          </p:cNvSpPr>
          <p:nvPr/>
        </p:nvSpPr>
        <p:spPr bwMode="auto">
          <a:xfrm>
            <a:off x="4883150" y="3062311"/>
            <a:ext cx="323850" cy="342900"/>
          </a:xfrm>
          <a:prstGeom prst="ellipse">
            <a:avLst/>
          </a:prstGeom>
          <a:solidFill>
            <a:schemeClr val="hlink"/>
          </a:solidFill>
          <a:ln w="76200">
            <a:solidFill>
              <a:schemeClr val="tx1"/>
            </a:solidFill>
            <a:round/>
            <a:headEnd/>
            <a:tailEnd/>
          </a:ln>
          <a:effectLst/>
        </p:spPr>
        <p:txBody>
          <a:bodyPr wrap="none" anchor="ctr"/>
          <a:lstStyle/>
          <a:p>
            <a:endParaRPr lang="en-US"/>
          </a:p>
        </p:txBody>
      </p:sp>
      <p:sp>
        <p:nvSpPr>
          <p:cNvPr id="35862" name="Oval 22"/>
          <p:cNvSpPr>
            <a:spLocks noChangeArrowheads="1"/>
          </p:cNvSpPr>
          <p:nvPr/>
        </p:nvSpPr>
        <p:spPr bwMode="auto">
          <a:xfrm>
            <a:off x="4540250" y="3748111"/>
            <a:ext cx="387350" cy="4064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5863" name="Line 23"/>
          <p:cNvSpPr>
            <a:spLocks noChangeShapeType="1"/>
          </p:cNvSpPr>
          <p:nvPr/>
        </p:nvSpPr>
        <p:spPr bwMode="auto">
          <a:xfrm flipH="1" flipV="1">
            <a:off x="5022850" y="3417911"/>
            <a:ext cx="298450" cy="666750"/>
          </a:xfrm>
          <a:prstGeom prst="line">
            <a:avLst/>
          </a:prstGeom>
          <a:noFill/>
          <a:ln w="50800">
            <a:solidFill>
              <a:schemeClr val="tx1"/>
            </a:solidFill>
            <a:round/>
            <a:headEnd/>
            <a:tailEnd type="triangle" w="med" len="med"/>
          </a:ln>
          <a:effectLst/>
        </p:spPr>
        <p:txBody>
          <a:bodyPr wrap="none" anchor="ctr"/>
          <a:lstStyle/>
          <a:p>
            <a:endParaRPr lang="en-US"/>
          </a:p>
        </p:txBody>
      </p:sp>
      <p:sp>
        <p:nvSpPr>
          <p:cNvPr id="35864" name="Line 24"/>
          <p:cNvSpPr>
            <a:spLocks noChangeShapeType="1"/>
          </p:cNvSpPr>
          <p:nvPr/>
        </p:nvSpPr>
        <p:spPr bwMode="auto">
          <a:xfrm flipV="1">
            <a:off x="5568950" y="4065611"/>
            <a:ext cx="254000" cy="114300"/>
          </a:xfrm>
          <a:prstGeom prst="line">
            <a:avLst/>
          </a:prstGeom>
          <a:noFill/>
          <a:ln w="12700">
            <a:solidFill>
              <a:schemeClr val="tx1"/>
            </a:solidFill>
            <a:round/>
            <a:headEnd/>
            <a:tailEnd/>
          </a:ln>
          <a:effectLst/>
        </p:spPr>
        <p:txBody>
          <a:bodyPr wrap="none" anchor="ctr"/>
          <a:lstStyle/>
          <a:p>
            <a:endParaRPr lang="en-US"/>
          </a:p>
        </p:txBody>
      </p:sp>
      <p:sp>
        <p:nvSpPr>
          <p:cNvPr id="35865" name="Line 25"/>
          <p:cNvSpPr>
            <a:spLocks noChangeShapeType="1"/>
          </p:cNvSpPr>
          <p:nvPr/>
        </p:nvSpPr>
        <p:spPr bwMode="auto">
          <a:xfrm flipH="1" flipV="1">
            <a:off x="4870450" y="4052911"/>
            <a:ext cx="292100" cy="152400"/>
          </a:xfrm>
          <a:prstGeom prst="line">
            <a:avLst/>
          </a:prstGeom>
          <a:noFill/>
          <a:ln w="12700">
            <a:solidFill>
              <a:schemeClr val="tx1"/>
            </a:solidFill>
            <a:round/>
            <a:headEnd/>
            <a:tailEnd/>
          </a:ln>
          <a:effectLst/>
        </p:spPr>
        <p:txBody>
          <a:bodyPr wrap="none" anchor="ctr"/>
          <a:lstStyle/>
          <a:p>
            <a:endParaRPr lang="en-US"/>
          </a:p>
        </p:txBody>
      </p:sp>
      <p:sp>
        <p:nvSpPr>
          <p:cNvPr id="35866" name="Line 26"/>
          <p:cNvSpPr>
            <a:spLocks noChangeShapeType="1"/>
          </p:cNvSpPr>
          <p:nvPr/>
        </p:nvSpPr>
        <p:spPr bwMode="auto">
          <a:xfrm>
            <a:off x="5556250" y="4345011"/>
            <a:ext cx="317500" cy="177800"/>
          </a:xfrm>
          <a:prstGeom prst="line">
            <a:avLst/>
          </a:prstGeom>
          <a:noFill/>
          <a:ln w="12700">
            <a:solidFill>
              <a:schemeClr val="tx1"/>
            </a:solidFill>
            <a:round/>
            <a:headEnd/>
            <a:tailEnd/>
          </a:ln>
          <a:effectLst/>
        </p:spPr>
        <p:txBody>
          <a:bodyPr wrap="none" anchor="ctr"/>
          <a:lstStyle/>
          <a:p>
            <a:endParaRPr lang="en-US"/>
          </a:p>
        </p:txBody>
      </p:sp>
      <p:sp>
        <p:nvSpPr>
          <p:cNvPr id="35867" name="Line 27"/>
          <p:cNvSpPr>
            <a:spLocks noChangeShapeType="1"/>
          </p:cNvSpPr>
          <p:nvPr/>
        </p:nvSpPr>
        <p:spPr bwMode="auto">
          <a:xfrm>
            <a:off x="5441950" y="4446611"/>
            <a:ext cx="139700" cy="304800"/>
          </a:xfrm>
          <a:prstGeom prst="line">
            <a:avLst/>
          </a:prstGeom>
          <a:noFill/>
          <a:ln w="12700">
            <a:solidFill>
              <a:schemeClr val="tx1"/>
            </a:solidFill>
            <a:round/>
            <a:headEnd/>
            <a:tailEnd/>
          </a:ln>
          <a:effectLst/>
        </p:spPr>
        <p:txBody>
          <a:bodyPr wrap="none" anchor="ctr"/>
          <a:lstStyle/>
          <a:p>
            <a:endParaRPr lang="en-US"/>
          </a:p>
        </p:txBody>
      </p:sp>
      <p:sp>
        <p:nvSpPr>
          <p:cNvPr id="35868" name="Line 28"/>
          <p:cNvSpPr>
            <a:spLocks noChangeShapeType="1"/>
          </p:cNvSpPr>
          <p:nvPr/>
        </p:nvSpPr>
        <p:spPr bwMode="auto">
          <a:xfrm>
            <a:off x="5861050" y="5018111"/>
            <a:ext cx="469900" cy="203200"/>
          </a:xfrm>
          <a:prstGeom prst="line">
            <a:avLst/>
          </a:prstGeom>
          <a:noFill/>
          <a:ln w="12700">
            <a:solidFill>
              <a:schemeClr val="tx1"/>
            </a:solidFill>
            <a:round/>
            <a:headEnd/>
            <a:tailEnd/>
          </a:ln>
          <a:effectLst/>
        </p:spPr>
        <p:txBody>
          <a:bodyPr wrap="none" anchor="ctr"/>
          <a:lstStyle/>
          <a:p>
            <a:endParaRPr lang="en-US"/>
          </a:p>
        </p:txBody>
      </p:sp>
      <p:sp>
        <p:nvSpPr>
          <p:cNvPr id="35869" name="Line 29"/>
          <p:cNvSpPr>
            <a:spLocks noChangeShapeType="1"/>
          </p:cNvSpPr>
          <p:nvPr/>
        </p:nvSpPr>
        <p:spPr bwMode="auto">
          <a:xfrm flipV="1">
            <a:off x="5238750" y="5488011"/>
            <a:ext cx="1104900" cy="660400"/>
          </a:xfrm>
          <a:prstGeom prst="line">
            <a:avLst/>
          </a:prstGeom>
          <a:noFill/>
          <a:ln w="12700">
            <a:solidFill>
              <a:schemeClr val="tx1"/>
            </a:solidFill>
            <a:round/>
            <a:headEnd/>
            <a:tailEnd/>
          </a:ln>
          <a:effectLst/>
        </p:spPr>
        <p:txBody>
          <a:bodyPr wrap="none" anchor="ctr"/>
          <a:lstStyle/>
          <a:p>
            <a:endParaRPr lang="en-US"/>
          </a:p>
        </p:txBody>
      </p:sp>
      <p:sp>
        <p:nvSpPr>
          <p:cNvPr id="35870" name="Line 30"/>
          <p:cNvSpPr>
            <a:spLocks noChangeShapeType="1"/>
          </p:cNvSpPr>
          <p:nvPr/>
        </p:nvSpPr>
        <p:spPr bwMode="auto">
          <a:xfrm flipH="1">
            <a:off x="5086350" y="5615011"/>
            <a:ext cx="101600" cy="419100"/>
          </a:xfrm>
          <a:prstGeom prst="line">
            <a:avLst/>
          </a:prstGeom>
          <a:noFill/>
          <a:ln w="12700">
            <a:solidFill>
              <a:schemeClr val="tx1"/>
            </a:solidFill>
            <a:round/>
            <a:headEnd/>
            <a:tailEnd/>
          </a:ln>
          <a:effectLst/>
        </p:spPr>
        <p:txBody>
          <a:bodyPr wrap="none" anchor="ctr"/>
          <a:lstStyle/>
          <a:p>
            <a:endParaRPr lang="en-US"/>
          </a:p>
        </p:txBody>
      </p:sp>
      <p:sp>
        <p:nvSpPr>
          <p:cNvPr id="35871" name="Line 31"/>
          <p:cNvSpPr>
            <a:spLocks noChangeShapeType="1"/>
          </p:cNvSpPr>
          <p:nvPr/>
        </p:nvSpPr>
        <p:spPr bwMode="auto">
          <a:xfrm flipV="1">
            <a:off x="5353050" y="5068911"/>
            <a:ext cx="152400" cy="190500"/>
          </a:xfrm>
          <a:prstGeom prst="line">
            <a:avLst/>
          </a:prstGeom>
          <a:noFill/>
          <a:ln w="12700">
            <a:solidFill>
              <a:schemeClr val="tx1"/>
            </a:solidFill>
            <a:round/>
            <a:headEnd/>
            <a:tailEnd/>
          </a:ln>
          <a:effectLst/>
        </p:spPr>
        <p:txBody>
          <a:bodyPr wrap="none" anchor="ctr"/>
          <a:lstStyle/>
          <a:p>
            <a:endParaRPr lang="en-US"/>
          </a:p>
        </p:txBody>
      </p:sp>
      <p:sp>
        <p:nvSpPr>
          <p:cNvPr id="35872" name="Line 32"/>
          <p:cNvSpPr>
            <a:spLocks noChangeShapeType="1"/>
          </p:cNvSpPr>
          <p:nvPr/>
        </p:nvSpPr>
        <p:spPr bwMode="auto">
          <a:xfrm>
            <a:off x="4743450" y="5005411"/>
            <a:ext cx="355600" cy="292100"/>
          </a:xfrm>
          <a:prstGeom prst="line">
            <a:avLst/>
          </a:prstGeom>
          <a:noFill/>
          <a:ln w="12700">
            <a:solidFill>
              <a:schemeClr val="tx1"/>
            </a:solidFill>
            <a:round/>
            <a:headEnd/>
            <a:tailEnd/>
          </a:ln>
          <a:effectLst/>
        </p:spPr>
        <p:txBody>
          <a:bodyPr wrap="none" anchor="ctr"/>
          <a:lstStyle/>
          <a:p>
            <a:endParaRPr lang="en-US"/>
          </a:p>
        </p:txBody>
      </p:sp>
      <p:sp>
        <p:nvSpPr>
          <p:cNvPr id="35873" name="Line 33"/>
          <p:cNvSpPr>
            <a:spLocks noChangeShapeType="1"/>
          </p:cNvSpPr>
          <p:nvPr/>
        </p:nvSpPr>
        <p:spPr bwMode="auto">
          <a:xfrm flipV="1">
            <a:off x="4699000" y="4338661"/>
            <a:ext cx="495300" cy="406400"/>
          </a:xfrm>
          <a:prstGeom prst="line">
            <a:avLst/>
          </a:prstGeom>
          <a:noFill/>
          <a:ln w="50800">
            <a:solidFill>
              <a:schemeClr val="tx1"/>
            </a:solidFill>
            <a:round/>
            <a:headEnd/>
            <a:tailEnd type="triangle" w="med" len="med"/>
          </a:ln>
          <a:effectLst/>
        </p:spPr>
        <p:txBody>
          <a:bodyPr wrap="none" anchor="ctr"/>
          <a:lstStyle/>
          <a:p>
            <a:endParaRPr lang="en-US"/>
          </a:p>
        </p:txBody>
      </p:sp>
      <p:sp>
        <p:nvSpPr>
          <p:cNvPr id="35874" name="Line 34"/>
          <p:cNvSpPr>
            <a:spLocks noChangeShapeType="1"/>
          </p:cNvSpPr>
          <p:nvPr/>
        </p:nvSpPr>
        <p:spPr bwMode="auto">
          <a:xfrm flipV="1">
            <a:off x="1803400" y="4980011"/>
            <a:ext cx="914400" cy="552450"/>
          </a:xfrm>
          <a:prstGeom prst="line">
            <a:avLst/>
          </a:prstGeom>
          <a:noFill/>
          <a:ln w="50800">
            <a:solidFill>
              <a:schemeClr val="tx1"/>
            </a:solidFill>
            <a:round/>
            <a:headEnd/>
            <a:tailEnd type="triangle" w="med" len="med"/>
          </a:ln>
          <a:effectLst/>
        </p:spPr>
        <p:txBody>
          <a:bodyPr wrap="none" anchor="ctr"/>
          <a:lstStyle/>
          <a:p>
            <a:endParaRPr lang="en-US"/>
          </a:p>
        </p:txBody>
      </p:sp>
      <p:sp>
        <p:nvSpPr>
          <p:cNvPr id="35875" name="Line 35"/>
          <p:cNvSpPr>
            <a:spLocks noChangeShapeType="1"/>
          </p:cNvSpPr>
          <p:nvPr/>
        </p:nvSpPr>
        <p:spPr bwMode="auto">
          <a:xfrm>
            <a:off x="996950" y="5208611"/>
            <a:ext cx="482600" cy="279400"/>
          </a:xfrm>
          <a:prstGeom prst="line">
            <a:avLst/>
          </a:prstGeom>
          <a:noFill/>
          <a:ln w="12700">
            <a:solidFill>
              <a:schemeClr val="tx1"/>
            </a:solidFill>
            <a:round/>
            <a:headEnd/>
            <a:tailEnd/>
          </a:ln>
          <a:effectLst/>
        </p:spPr>
        <p:txBody>
          <a:bodyPr wrap="none" anchor="ctr"/>
          <a:lstStyle/>
          <a:p>
            <a:endParaRPr lang="en-US"/>
          </a:p>
        </p:txBody>
      </p:sp>
      <p:sp>
        <p:nvSpPr>
          <p:cNvPr id="35876" name="Line 36"/>
          <p:cNvSpPr>
            <a:spLocks noChangeShapeType="1"/>
          </p:cNvSpPr>
          <p:nvPr/>
        </p:nvSpPr>
        <p:spPr bwMode="auto">
          <a:xfrm flipV="1">
            <a:off x="908050" y="4408511"/>
            <a:ext cx="266700" cy="482600"/>
          </a:xfrm>
          <a:prstGeom prst="line">
            <a:avLst/>
          </a:prstGeom>
          <a:noFill/>
          <a:ln w="12700">
            <a:solidFill>
              <a:schemeClr val="tx1"/>
            </a:solidFill>
            <a:round/>
            <a:headEnd/>
            <a:tailEnd/>
          </a:ln>
          <a:effectLst/>
        </p:spPr>
        <p:txBody>
          <a:bodyPr wrap="none" anchor="ctr"/>
          <a:lstStyle/>
          <a:p>
            <a:endParaRPr lang="en-US"/>
          </a:p>
        </p:txBody>
      </p:sp>
      <p:sp>
        <p:nvSpPr>
          <p:cNvPr id="35877" name="Line 37"/>
          <p:cNvSpPr>
            <a:spLocks noChangeShapeType="1"/>
          </p:cNvSpPr>
          <p:nvPr/>
        </p:nvSpPr>
        <p:spPr bwMode="auto">
          <a:xfrm>
            <a:off x="2349500" y="4414861"/>
            <a:ext cx="374650" cy="330200"/>
          </a:xfrm>
          <a:prstGeom prst="line">
            <a:avLst/>
          </a:prstGeom>
          <a:noFill/>
          <a:ln w="50800">
            <a:solidFill>
              <a:schemeClr val="tx1"/>
            </a:solidFill>
            <a:round/>
            <a:headEnd type="triangle" w="med" len="med"/>
            <a:tailEnd/>
          </a:ln>
          <a:effectLst/>
        </p:spPr>
        <p:txBody>
          <a:bodyPr wrap="none" anchor="ctr"/>
          <a:lstStyle/>
          <a:p>
            <a:endParaRPr lang="en-US"/>
          </a:p>
        </p:txBody>
      </p:sp>
      <p:sp>
        <p:nvSpPr>
          <p:cNvPr id="35878" name="Rectangle 38"/>
          <p:cNvSpPr>
            <a:spLocks noChangeArrowheads="1"/>
          </p:cNvSpPr>
          <p:nvPr/>
        </p:nvSpPr>
        <p:spPr bwMode="auto">
          <a:xfrm>
            <a:off x="1600200" y="5776936"/>
            <a:ext cx="2736850"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atin typeface="Garamond Narrow" charset="0"/>
              </a:rPr>
              <a:t>source: 140.117.34.7</a:t>
            </a:r>
          </a:p>
        </p:txBody>
      </p:sp>
      <p:sp>
        <p:nvSpPr>
          <p:cNvPr id="35879" name="Rectangle 39"/>
          <p:cNvSpPr>
            <a:spLocks noChangeArrowheads="1"/>
          </p:cNvSpPr>
          <p:nvPr/>
        </p:nvSpPr>
        <p:spPr bwMode="auto">
          <a:xfrm>
            <a:off x="5373688" y="2857524"/>
            <a:ext cx="3276600"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atin typeface="Garamond Narrow" charset="0"/>
              </a:rPr>
              <a:t>destination: 196.57.3.201</a:t>
            </a:r>
          </a:p>
        </p:txBody>
      </p:sp>
      <p:sp>
        <p:nvSpPr>
          <p:cNvPr id="35880" name="Rectangle 40"/>
          <p:cNvSpPr>
            <a:spLocks noChangeArrowheads="1"/>
          </p:cNvSpPr>
          <p:nvPr/>
        </p:nvSpPr>
        <p:spPr bwMode="auto">
          <a:xfrm>
            <a:off x="4635500" y="2128861"/>
            <a:ext cx="762000" cy="361950"/>
          </a:xfrm>
          <a:prstGeom prst="rect">
            <a:avLst/>
          </a:prstGeom>
          <a:noFill/>
          <a:ln w="76200">
            <a:solidFill>
              <a:schemeClr val="tx1"/>
            </a:solidFill>
            <a:miter lim="800000"/>
            <a:headEnd/>
            <a:tailEnd/>
          </a:ln>
          <a:effectLst/>
        </p:spPr>
        <p:txBody>
          <a:bodyPr wrap="none" lIns="90488" tIns="44450" rIns="90488" bIns="44450" anchor="ctr"/>
          <a:lstStyle/>
          <a:p>
            <a:pPr algn="ctr" eaLnBrk="0" hangingPunct="0"/>
            <a:r>
              <a:rPr lang="en-US" sz="2400" b="1">
                <a:latin typeface="Garamond Narrow" charset="0"/>
              </a:rPr>
              <a:t>Data</a:t>
            </a:r>
          </a:p>
        </p:txBody>
      </p:sp>
      <p:sp>
        <p:nvSpPr>
          <p:cNvPr id="35881" name="Line 41"/>
          <p:cNvSpPr>
            <a:spLocks noChangeShapeType="1"/>
          </p:cNvSpPr>
          <p:nvPr/>
        </p:nvSpPr>
        <p:spPr bwMode="auto">
          <a:xfrm flipV="1">
            <a:off x="1644650" y="5830911"/>
            <a:ext cx="0" cy="571500"/>
          </a:xfrm>
          <a:prstGeom prst="line">
            <a:avLst/>
          </a:prstGeom>
          <a:noFill/>
          <a:ln w="25400">
            <a:solidFill>
              <a:schemeClr val="tx1"/>
            </a:solidFill>
            <a:round/>
            <a:headEnd/>
            <a:tailEnd type="triangle" w="med" len="med"/>
          </a:ln>
          <a:effectLst/>
        </p:spPr>
        <p:txBody>
          <a:bodyPr wrap="none" anchor="ctr"/>
          <a:lstStyle/>
          <a:p>
            <a:endParaRPr lang="en-US"/>
          </a:p>
        </p:txBody>
      </p:sp>
      <p:sp>
        <p:nvSpPr>
          <p:cNvPr id="35882" name="Rectangle 42"/>
          <p:cNvSpPr>
            <a:spLocks noChangeArrowheads="1"/>
          </p:cNvSpPr>
          <p:nvPr/>
        </p:nvSpPr>
        <p:spPr bwMode="auto">
          <a:xfrm>
            <a:off x="1282700" y="6415111"/>
            <a:ext cx="762000" cy="361950"/>
          </a:xfrm>
          <a:prstGeom prst="rect">
            <a:avLst/>
          </a:prstGeom>
          <a:noFill/>
          <a:ln w="76200">
            <a:solidFill>
              <a:schemeClr val="tx1"/>
            </a:solidFill>
            <a:miter lim="800000"/>
            <a:headEnd/>
            <a:tailEnd/>
          </a:ln>
          <a:effectLst/>
        </p:spPr>
        <p:txBody>
          <a:bodyPr wrap="none" lIns="90488" tIns="44450" rIns="90488" bIns="44450" anchor="ctr"/>
          <a:lstStyle/>
          <a:p>
            <a:pPr algn="ctr" eaLnBrk="0" hangingPunct="0"/>
            <a:r>
              <a:rPr lang="en-US" sz="2400" b="1">
                <a:latin typeface="Garamond Narrow" charset="0"/>
              </a:rPr>
              <a:t>Data</a:t>
            </a:r>
          </a:p>
        </p:txBody>
      </p:sp>
      <p:sp>
        <p:nvSpPr>
          <p:cNvPr id="35883" name="Line 43"/>
          <p:cNvSpPr>
            <a:spLocks noChangeShapeType="1"/>
          </p:cNvSpPr>
          <p:nvPr/>
        </p:nvSpPr>
        <p:spPr bwMode="auto">
          <a:xfrm flipV="1">
            <a:off x="5029200" y="2516211"/>
            <a:ext cx="0" cy="558800"/>
          </a:xfrm>
          <a:prstGeom prst="line">
            <a:avLst/>
          </a:prstGeom>
          <a:noFill/>
          <a:ln w="25400">
            <a:solidFill>
              <a:schemeClr val="tx1"/>
            </a:solidFill>
            <a:round/>
            <a:headEnd/>
            <a:tailEnd type="triangle" w="med" len="med"/>
          </a:ln>
          <a:effectLst/>
        </p:spPr>
        <p:txBody>
          <a:bodyPr wrap="none" anchor="ctr"/>
          <a:lstStyle/>
          <a:p>
            <a:endParaRPr lang="en-US"/>
          </a:p>
        </p:txBody>
      </p:sp>
      <p:sp>
        <p:nvSpPr>
          <p:cNvPr id="35884" name="Line 44"/>
          <p:cNvSpPr>
            <a:spLocks noChangeShapeType="1"/>
          </p:cNvSpPr>
          <p:nvPr/>
        </p:nvSpPr>
        <p:spPr bwMode="auto">
          <a:xfrm>
            <a:off x="3854450" y="4611711"/>
            <a:ext cx="501650" cy="158750"/>
          </a:xfrm>
          <a:prstGeom prst="line">
            <a:avLst/>
          </a:prstGeom>
          <a:noFill/>
          <a:ln w="50800">
            <a:solidFill>
              <a:schemeClr val="tx1"/>
            </a:solidFill>
            <a:round/>
            <a:headEnd/>
            <a:tailEnd type="triangle" w="med" len="med"/>
          </a:ln>
          <a:effectLst/>
        </p:spPr>
        <p:txBody>
          <a:bodyPr wrap="none" anchor="ctr"/>
          <a:lstStyle/>
          <a:p>
            <a:endParaRPr lang="en-US"/>
          </a:p>
        </p:txBody>
      </p:sp>
      <p:sp>
        <p:nvSpPr>
          <p:cNvPr id="35885" name="Line 45"/>
          <p:cNvSpPr>
            <a:spLocks noChangeShapeType="1"/>
          </p:cNvSpPr>
          <p:nvPr/>
        </p:nvSpPr>
        <p:spPr bwMode="auto">
          <a:xfrm flipV="1">
            <a:off x="3778250" y="4046561"/>
            <a:ext cx="749300" cy="260350"/>
          </a:xfrm>
          <a:prstGeom prst="line">
            <a:avLst/>
          </a:prstGeom>
          <a:noFill/>
          <a:ln w="12700">
            <a:solidFill>
              <a:schemeClr val="tx1"/>
            </a:solidFill>
            <a:round/>
            <a:headEnd/>
            <a:tailEnd/>
          </a:ln>
          <a:effectLst/>
        </p:spPr>
        <p:txBody>
          <a:bodyPr wrap="none" anchor="ctr"/>
          <a:lstStyle/>
          <a:p>
            <a:endParaRPr lang="en-US"/>
          </a:p>
        </p:txBody>
      </p:sp>
      <p:sp>
        <p:nvSpPr>
          <p:cNvPr id="35886" name="Line 46"/>
          <p:cNvSpPr>
            <a:spLocks noChangeShapeType="1"/>
          </p:cNvSpPr>
          <p:nvPr/>
        </p:nvSpPr>
        <p:spPr bwMode="auto">
          <a:xfrm>
            <a:off x="3016250" y="5049861"/>
            <a:ext cx="1892300" cy="1073150"/>
          </a:xfrm>
          <a:prstGeom prst="line">
            <a:avLst/>
          </a:prstGeom>
          <a:noFill/>
          <a:ln w="12700">
            <a:solidFill>
              <a:schemeClr val="tx1"/>
            </a:solidFill>
            <a:round/>
            <a:headEnd/>
            <a:tailEnd/>
          </a:ln>
          <a:effectLst/>
        </p:spPr>
        <p:txBody>
          <a:bodyPr wrap="none" anchor="ctr"/>
          <a:lstStyle/>
          <a:p>
            <a:endParaRPr lang="en-US"/>
          </a:p>
        </p:txBody>
      </p:sp>
      <p:sp>
        <p:nvSpPr>
          <p:cNvPr id="35887" name="Oval 47"/>
          <p:cNvSpPr>
            <a:spLocks noChangeArrowheads="1"/>
          </p:cNvSpPr>
          <p:nvPr/>
        </p:nvSpPr>
        <p:spPr bwMode="auto">
          <a:xfrm>
            <a:off x="6096000" y="6091261"/>
            <a:ext cx="317500" cy="3048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5888" name="Rectangle 48"/>
          <p:cNvSpPr>
            <a:spLocks noChangeArrowheads="1"/>
          </p:cNvSpPr>
          <p:nvPr/>
        </p:nvSpPr>
        <p:spPr bwMode="auto">
          <a:xfrm>
            <a:off x="6470650" y="6013474"/>
            <a:ext cx="1998663" cy="831850"/>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atin typeface="Garamond Narrow" charset="0"/>
              </a:rPr>
              <a:t>= hosts/routers</a:t>
            </a:r>
            <a:br>
              <a:rPr lang="en-US" sz="2400">
                <a:latin typeface="Garamond Narrow" charset="0"/>
              </a:rPr>
            </a:br>
            <a:r>
              <a:rPr lang="en-US" sz="2400">
                <a:latin typeface="Garamond Narrow" charset="0"/>
              </a:rPr>
              <a:t> on a network</a:t>
            </a:r>
          </a:p>
        </p:txBody>
      </p:sp>
    </p:spTree>
    <p:extLst>
      <p:ext uri="{BB962C8B-B14F-4D97-AF65-F5344CB8AC3E}">
        <p14:creationId xmlns:p14="http://schemas.microsoft.com/office/powerpoint/2010/main" xmlns="" val="230749181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196" y="2285390"/>
            <a:ext cx="8509004" cy="4267809"/>
          </a:xfrm>
        </p:spPr>
        <p:txBody>
          <a:bodyPr>
            <a:normAutofit/>
          </a:bodyPr>
          <a:lstStyle/>
          <a:p>
            <a:pPr algn="l" rtl="0"/>
            <a:r>
              <a:rPr lang="en-US" dirty="0" smtClean="0"/>
              <a:t>The DHCP is an automatic configuration protocol used on IP networks.</a:t>
            </a:r>
          </a:p>
          <a:p>
            <a:pPr algn="l" rtl="0"/>
            <a:r>
              <a:rPr lang="en-US" dirty="0"/>
              <a:t>A</a:t>
            </a:r>
            <a:r>
              <a:rPr lang="en-US" dirty="0" smtClean="0"/>
              <a:t>llows </a:t>
            </a:r>
            <a:r>
              <a:rPr lang="en-US" dirty="0"/>
              <a:t>a computer to join an IP-based network without having a pre-configured IP address. DHCP is a protocol that assigns unique IP addresses to devices, then releases and renews these addresses as devices leave and re-join the network</a:t>
            </a:r>
            <a:r>
              <a:rPr lang="en-US" dirty="0" smtClean="0"/>
              <a:t>.</a:t>
            </a:r>
          </a:p>
          <a:p>
            <a:pPr algn="l" rtl="0"/>
            <a:r>
              <a:rPr lang="en-US" dirty="0"/>
              <a:t>With dynamic addressing, a host can have a different IP address every time it connects to the network. </a:t>
            </a:r>
            <a:endParaRPr lang="en-US" dirty="0" smtClean="0"/>
          </a:p>
          <a:p>
            <a:pPr algn="l" rtl="0"/>
            <a:r>
              <a:rPr lang="en-US" dirty="0" smtClean="0"/>
              <a:t>A major advantage is that it eliminates the need to manually assign each host a static IP address.</a:t>
            </a:r>
          </a:p>
          <a:p>
            <a:pPr algn="l" rtl="0">
              <a:buNone/>
            </a:pPr>
            <a:endParaRPr lang="en-US" dirty="0"/>
          </a:p>
        </p:txBody>
      </p:sp>
      <p:sp>
        <p:nvSpPr>
          <p:cNvPr id="4" name="Slide Number Placeholder 3"/>
          <p:cNvSpPr>
            <a:spLocks noGrp="1"/>
          </p:cNvSpPr>
          <p:nvPr>
            <p:ph type="sldNum" sz="quarter" idx="12"/>
          </p:nvPr>
        </p:nvSpPr>
        <p:spPr/>
        <p:txBody>
          <a:bodyPr/>
          <a:lstStyle/>
          <a:p>
            <a:fld id="{AEDF1DC7-48E6-4544-8F28-6AE6D731FF5C}" type="slidenum">
              <a:rPr lang="ar-SA" smtClean="0"/>
              <a:pPr/>
              <a:t>31</a:t>
            </a:fld>
            <a:endParaRPr lang="en-US"/>
          </a:p>
        </p:txBody>
      </p:sp>
      <p:sp>
        <p:nvSpPr>
          <p:cNvPr id="2" name="Title 1"/>
          <p:cNvSpPr>
            <a:spLocks noGrp="1"/>
          </p:cNvSpPr>
          <p:nvPr>
            <p:ph type="title"/>
          </p:nvPr>
        </p:nvSpPr>
        <p:spPr>
          <a:xfrm>
            <a:off x="457200" y="533400"/>
            <a:ext cx="8127218" cy="1103563"/>
          </a:xfrm>
        </p:spPr>
        <p:txBody>
          <a:bodyPr>
            <a:noAutofit/>
          </a:bodyPr>
          <a:lstStyle/>
          <a:p>
            <a:r>
              <a:rPr lang="en-US" sz="3600" dirty="0" smtClean="0"/>
              <a:t>b) </a:t>
            </a:r>
            <a:r>
              <a:rPr lang="en-US" sz="3200" dirty="0" smtClean="0"/>
              <a:t>DHCP</a:t>
            </a:r>
            <a:r>
              <a:rPr lang="en-US" sz="3600" dirty="0" smtClean="0"/>
              <a:t> (Dynamic Host Configuration Protocol)</a:t>
            </a:r>
            <a:endParaRPr lang="en-US" sz="3600" dirty="0"/>
          </a:p>
        </p:txBody>
      </p:sp>
    </p:spTree>
    <p:extLst>
      <p:ext uri="{BB962C8B-B14F-4D97-AF65-F5344CB8AC3E}">
        <p14:creationId xmlns:p14="http://schemas.microsoft.com/office/powerpoint/2010/main" xmlns="" val="9629908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438400"/>
            <a:ext cx="8534400" cy="3581400"/>
          </a:xfrm>
        </p:spPr>
        <p:txBody>
          <a:bodyPr>
            <a:noAutofit/>
          </a:bodyPr>
          <a:lstStyle/>
          <a:p>
            <a:pPr algn="l" rtl="0"/>
            <a:r>
              <a:rPr lang="en-US" sz="2800" dirty="0" smtClean="0"/>
              <a:t>The ARP is a protocol for mapping an IP address to a physical address (MAC address) that is recognized in the local network.</a:t>
            </a:r>
          </a:p>
          <a:p>
            <a:pPr algn="l" rtl="0"/>
            <a:r>
              <a:rPr lang="en-US" sz="2800" dirty="0" smtClean="0"/>
              <a:t>A table, usually called the ARP cache, is used to maintain a correlation between each MAC address and its corresponding IP address. ARP provides the protocol rules for making this correlation and providing address conversion in both directions.</a:t>
            </a:r>
            <a:endParaRPr lang="en-US" sz="2800" dirty="0"/>
          </a:p>
        </p:txBody>
      </p:sp>
      <p:sp>
        <p:nvSpPr>
          <p:cNvPr id="6" name="Slide Number Placeholder 5"/>
          <p:cNvSpPr>
            <a:spLocks noGrp="1"/>
          </p:cNvSpPr>
          <p:nvPr>
            <p:ph type="sldNum" sz="quarter" idx="12"/>
          </p:nvPr>
        </p:nvSpPr>
        <p:spPr/>
        <p:txBody>
          <a:bodyPr/>
          <a:lstStyle/>
          <a:p>
            <a:fld id="{AEDF1DC7-48E6-4544-8F28-6AE6D731FF5C}" type="slidenum">
              <a:rPr lang="ar-SA" smtClean="0"/>
              <a:pPr/>
              <a:t>32</a:t>
            </a:fld>
            <a:endParaRPr lang="en-US"/>
          </a:p>
        </p:txBody>
      </p:sp>
      <p:sp>
        <p:nvSpPr>
          <p:cNvPr id="2" name="Title 1"/>
          <p:cNvSpPr>
            <a:spLocks noGrp="1"/>
          </p:cNvSpPr>
          <p:nvPr>
            <p:ph type="title"/>
          </p:nvPr>
        </p:nvSpPr>
        <p:spPr>
          <a:xfrm>
            <a:off x="152400" y="533400"/>
            <a:ext cx="8763000" cy="977902"/>
          </a:xfrm>
        </p:spPr>
        <p:txBody>
          <a:bodyPr>
            <a:normAutofit fontScale="90000"/>
          </a:bodyPr>
          <a:lstStyle/>
          <a:p>
            <a:r>
              <a:rPr lang="en-US" dirty="0" smtClean="0"/>
              <a:t>c) ARP (Address Resolution Protocol )</a:t>
            </a:r>
            <a:endParaRPr lang="en-US" dirty="0"/>
          </a:p>
        </p:txBody>
      </p:sp>
    </p:spTree>
    <p:extLst>
      <p:ext uri="{BB962C8B-B14F-4D97-AF65-F5344CB8AC3E}">
        <p14:creationId xmlns:p14="http://schemas.microsoft.com/office/powerpoint/2010/main" xmlns="" val="15110818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489200"/>
            <a:ext cx="8088924" cy="3683000"/>
          </a:xfrm>
        </p:spPr>
        <p:txBody>
          <a:bodyPr/>
          <a:lstStyle/>
          <a:p>
            <a:pPr algn="l" rtl="0"/>
            <a:r>
              <a:rPr lang="en-US" dirty="0" smtClean="0"/>
              <a:t>When an incoming packet destined for a host machine on a particular local area network arrives at a gateway (router) , the gateway asks the ARP program to find a physical or MAC address that matches the IP address.</a:t>
            </a:r>
          </a:p>
          <a:p>
            <a:pPr algn="l" rtl="0"/>
            <a:r>
              <a:rPr lang="en-US" dirty="0" smtClean="0"/>
              <a:t> The ARP program looks in the ARP cache and, if it finds the address, provides it so that the packet can be converted to the right packet length and format and sent to the machine. </a:t>
            </a:r>
            <a:endParaRPr lang="en-US" dirty="0"/>
          </a:p>
        </p:txBody>
      </p:sp>
      <p:sp>
        <p:nvSpPr>
          <p:cNvPr id="6" name="Slide Number Placeholder 5"/>
          <p:cNvSpPr>
            <a:spLocks noGrp="1"/>
          </p:cNvSpPr>
          <p:nvPr>
            <p:ph type="sldNum" sz="quarter" idx="12"/>
          </p:nvPr>
        </p:nvSpPr>
        <p:spPr/>
        <p:txBody>
          <a:bodyPr/>
          <a:lstStyle/>
          <a:p>
            <a:fld id="{AEDF1DC7-48E6-4544-8F28-6AE6D731FF5C}" type="slidenum">
              <a:rPr lang="ar-SA" smtClean="0"/>
              <a:pPr/>
              <a:t>33</a:t>
            </a:fld>
            <a:endParaRPr lang="en-US"/>
          </a:p>
        </p:txBody>
      </p:sp>
      <p:sp>
        <p:nvSpPr>
          <p:cNvPr id="2" name="Title 1"/>
          <p:cNvSpPr>
            <a:spLocks noGrp="1"/>
          </p:cNvSpPr>
          <p:nvPr>
            <p:ph type="title"/>
          </p:nvPr>
        </p:nvSpPr>
        <p:spPr>
          <a:xfrm>
            <a:off x="0" y="533400"/>
            <a:ext cx="8991600" cy="901702"/>
          </a:xfrm>
        </p:spPr>
        <p:txBody>
          <a:bodyPr>
            <a:normAutofit fontScale="90000"/>
          </a:bodyPr>
          <a:lstStyle/>
          <a:p>
            <a:pPr rtl="0"/>
            <a:r>
              <a:rPr lang="en-US" dirty="0" smtClean="0"/>
              <a:t>c) ARP (Address Resolution Protocol )</a:t>
            </a:r>
            <a:endParaRPr lang="en-US" dirty="0"/>
          </a:p>
        </p:txBody>
      </p:sp>
    </p:spTree>
    <p:extLst>
      <p:ext uri="{BB962C8B-B14F-4D97-AF65-F5344CB8AC3E}">
        <p14:creationId xmlns:p14="http://schemas.microsoft.com/office/powerpoint/2010/main" xmlns="" val="13663196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438400"/>
            <a:ext cx="8051018" cy="4140200"/>
          </a:xfrm>
        </p:spPr>
        <p:txBody>
          <a:bodyPr>
            <a:normAutofit/>
          </a:bodyPr>
          <a:lstStyle/>
          <a:p>
            <a:pPr algn="l" rtl="0"/>
            <a:r>
              <a:rPr lang="en-US" sz="2000" dirty="0" smtClean="0"/>
              <a:t>If no entry is found for the IP address, ARP broadcasts a request packet in a special format to all the machines on the LAN to see if one machine knows that it has that IP address associated with it.</a:t>
            </a:r>
          </a:p>
          <a:p>
            <a:pPr algn="l" rtl="0"/>
            <a:r>
              <a:rPr lang="en-US" sz="2000" dirty="0" smtClean="0"/>
              <a:t> A machine that recognizes the IP address as its own returns a reply so indicating. ARP updates the ARP cache for future reference and then sends the packet to the MAC address that replied.</a:t>
            </a:r>
          </a:p>
          <a:p>
            <a:pPr algn="l" rtl="0"/>
            <a:endParaRPr lang="en-US" sz="2000" dirty="0"/>
          </a:p>
        </p:txBody>
      </p:sp>
      <p:sp>
        <p:nvSpPr>
          <p:cNvPr id="6" name="Slide Number Placeholder 5"/>
          <p:cNvSpPr>
            <a:spLocks noGrp="1"/>
          </p:cNvSpPr>
          <p:nvPr>
            <p:ph type="sldNum" sz="quarter" idx="12"/>
          </p:nvPr>
        </p:nvSpPr>
        <p:spPr/>
        <p:txBody>
          <a:bodyPr/>
          <a:lstStyle/>
          <a:p>
            <a:fld id="{AEDF1DC7-48E6-4544-8F28-6AE6D731FF5C}" type="slidenum">
              <a:rPr lang="ar-SA" smtClean="0"/>
              <a:pPr/>
              <a:t>34</a:t>
            </a:fld>
            <a:endParaRPr lang="en-US"/>
          </a:p>
        </p:txBody>
      </p:sp>
      <p:sp>
        <p:nvSpPr>
          <p:cNvPr id="2" name="Title 1"/>
          <p:cNvSpPr>
            <a:spLocks noGrp="1"/>
          </p:cNvSpPr>
          <p:nvPr>
            <p:ph type="title"/>
          </p:nvPr>
        </p:nvSpPr>
        <p:spPr>
          <a:xfrm>
            <a:off x="685800" y="914400"/>
            <a:ext cx="6992816" cy="709865"/>
          </a:xfrm>
        </p:spPr>
        <p:txBody>
          <a:bodyPr/>
          <a:lstStyle/>
          <a:p>
            <a:r>
              <a:rPr lang="en-US" sz="2800" dirty="0" smtClean="0"/>
              <a:t>c) ARP (Address Resolution Protocol )</a:t>
            </a:r>
            <a:endParaRPr lang="en-US" sz="2800" dirty="0"/>
          </a:p>
        </p:txBody>
      </p:sp>
    </p:spTree>
    <p:extLst>
      <p:ext uri="{BB962C8B-B14F-4D97-AF65-F5344CB8AC3E}">
        <p14:creationId xmlns:p14="http://schemas.microsoft.com/office/powerpoint/2010/main" xmlns="" val="36442859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304800" y="2286000"/>
            <a:ext cx="8382000" cy="4114800"/>
          </a:xfrm>
        </p:spPr>
        <p:txBody>
          <a:bodyPr>
            <a:normAutofit/>
          </a:bodyPr>
          <a:lstStyle/>
          <a:p>
            <a:pPr marL="609600" indent="-609600" algn="l" rtl="0">
              <a:lnSpc>
                <a:spcPct val="90000"/>
              </a:lnSpc>
            </a:pPr>
            <a:r>
              <a:rPr lang="en-US" sz="2400" dirty="0"/>
              <a:t>Responsible for placing data on the network medium and receiving data off the network medium.</a:t>
            </a:r>
          </a:p>
          <a:p>
            <a:pPr marL="609600" indent="-609600" algn="l" rtl="0">
              <a:lnSpc>
                <a:spcPct val="90000"/>
              </a:lnSpc>
            </a:pPr>
            <a:r>
              <a:rPr lang="en-US" sz="2400" dirty="0"/>
              <a:t>Contains :</a:t>
            </a:r>
          </a:p>
          <a:p>
            <a:pPr marL="1371600" lvl="2" indent="-457200" algn="l" rtl="0">
              <a:lnSpc>
                <a:spcPct val="90000"/>
              </a:lnSpc>
            </a:pPr>
            <a:r>
              <a:rPr lang="en-US" sz="1800" dirty="0"/>
              <a:t>Network Cables</a:t>
            </a:r>
          </a:p>
          <a:p>
            <a:pPr marL="1371600" lvl="2" indent="-457200" algn="l" rtl="0">
              <a:lnSpc>
                <a:spcPct val="90000"/>
              </a:lnSpc>
            </a:pPr>
            <a:r>
              <a:rPr lang="en-US" sz="1800" dirty="0"/>
              <a:t>Network </a:t>
            </a:r>
            <a:r>
              <a:rPr lang="en-US" sz="1800" dirty="0" smtClean="0"/>
              <a:t>Adapters</a:t>
            </a:r>
            <a:endParaRPr lang="en-US" sz="1800" dirty="0"/>
          </a:p>
          <a:p>
            <a:pPr marL="609600" indent="-609600" algn="l" rtl="0">
              <a:lnSpc>
                <a:spcPct val="90000"/>
              </a:lnSpc>
            </a:pPr>
            <a:r>
              <a:rPr lang="en-US" sz="2400" dirty="0"/>
              <a:t>It does not contain any software-based protocol, but it contains protocols that defines how data is transmitted on the network like : </a:t>
            </a:r>
          </a:p>
          <a:p>
            <a:pPr marL="1371600" lvl="2" indent="-457200" algn="l" rtl="0">
              <a:lnSpc>
                <a:spcPct val="90000"/>
              </a:lnSpc>
            </a:pPr>
            <a:r>
              <a:rPr lang="en-US" sz="1800" dirty="0"/>
              <a:t>Ethernet</a:t>
            </a:r>
          </a:p>
          <a:p>
            <a:pPr marL="1371600" lvl="2" indent="-457200" algn="l" rtl="0">
              <a:lnSpc>
                <a:spcPct val="90000"/>
              </a:lnSpc>
            </a:pPr>
            <a:r>
              <a:rPr lang="en-US" sz="1800" dirty="0"/>
              <a:t>Asynchronous Transfer Mode (ATM)</a:t>
            </a:r>
          </a:p>
          <a:p>
            <a:pPr marL="609600" indent="-609600" algn="l" rtl="0">
              <a:lnSpc>
                <a:spcPct val="90000"/>
              </a:lnSpc>
            </a:pPr>
            <a:endParaRPr lang="ar-SA" sz="2400" dirty="0"/>
          </a:p>
          <a:p>
            <a:pPr marL="1371600" lvl="2" indent="-457200" algn="l" rtl="0">
              <a:lnSpc>
                <a:spcPct val="90000"/>
              </a:lnSpc>
              <a:buFontTx/>
              <a:buNone/>
            </a:pPr>
            <a:endParaRPr lang="en-US" sz="1800" dirty="0"/>
          </a:p>
        </p:txBody>
      </p:sp>
      <p:sp>
        <p:nvSpPr>
          <p:cNvPr id="6" name="Slide Number Placeholder 5"/>
          <p:cNvSpPr>
            <a:spLocks noGrp="1"/>
          </p:cNvSpPr>
          <p:nvPr>
            <p:ph type="sldNum" sz="quarter" idx="12"/>
          </p:nvPr>
        </p:nvSpPr>
        <p:spPr/>
        <p:txBody>
          <a:bodyPr/>
          <a:lstStyle/>
          <a:p>
            <a:fld id="{E1BFE0BE-BFC0-4FAE-AFDB-BFDACA38CAAF}" type="slidenum">
              <a:rPr lang="ar-SA"/>
              <a:pPr/>
              <a:t>35</a:t>
            </a:fld>
            <a:endParaRPr lang="en-US" dirty="0"/>
          </a:p>
        </p:txBody>
      </p:sp>
      <p:sp>
        <p:nvSpPr>
          <p:cNvPr id="41986" name="Rectangle 2"/>
          <p:cNvSpPr>
            <a:spLocks noGrp="1" noChangeArrowheads="1"/>
          </p:cNvSpPr>
          <p:nvPr>
            <p:ph type="title"/>
          </p:nvPr>
        </p:nvSpPr>
        <p:spPr>
          <a:noFill/>
        </p:spPr>
        <p:txBody>
          <a:bodyPr/>
          <a:lstStyle/>
          <a:p>
            <a:r>
              <a:rPr lang="en-US"/>
              <a:t>4- Network Interface Layer</a:t>
            </a:r>
          </a:p>
        </p:txBody>
      </p:sp>
    </p:spTree>
    <p:extLst>
      <p:ext uri="{BB962C8B-B14F-4D97-AF65-F5344CB8AC3E}">
        <p14:creationId xmlns:p14="http://schemas.microsoft.com/office/powerpoint/2010/main" xmlns="" val="9950176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p:txBody>
      </p:sp>
      <p:sp>
        <p:nvSpPr>
          <p:cNvPr id="6" name="Slide Number Placeholder 5"/>
          <p:cNvSpPr>
            <a:spLocks noGrp="1"/>
          </p:cNvSpPr>
          <p:nvPr>
            <p:ph type="sldNum" sz="quarter" idx="12"/>
          </p:nvPr>
        </p:nvSpPr>
        <p:spPr/>
        <p:txBody>
          <a:bodyPr/>
          <a:lstStyle/>
          <a:p>
            <a:fld id="{AEDF1DC7-48E6-4544-8F28-6AE6D731FF5C}" type="slidenum">
              <a:rPr lang="ar-SA" smtClean="0"/>
              <a:pPr/>
              <a:t>36</a:t>
            </a:fld>
            <a:endParaRPr lang="en-US"/>
          </a:p>
        </p:txBody>
      </p:sp>
      <p:sp>
        <p:nvSpPr>
          <p:cNvPr id="2" name="Title 1"/>
          <p:cNvSpPr>
            <a:spLocks noGrp="1"/>
          </p:cNvSpPr>
          <p:nvPr>
            <p:ph type="title"/>
          </p:nvPr>
        </p:nvSpPr>
        <p:spPr/>
        <p:txBody>
          <a:bodyPr/>
          <a:lstStyle/>
          <a:p>
            <a:r>
              <a:rPr lang="en-US" dirty="0" smtClean="0"/>
              <a:t>More Comprehensive Diagram</a:t>
            </a:r>
            <a:endParaRPr lang="en-US" dirty="0"/>
          </a:p>
        </p:txBody>
      </p:sp>
      <p:pic>
        <p:nvPicPr>
          <p:cNvPr id="68612" name="Picture 4" descr="http://www.hill2dot0.com/wiki/images/thumb/8/8d/G0211_Network-Interface-Lay.jpg/800px-G0211_Network-Interface-Lay.jpg"/>
          <p:cNvPicPr>
            <a:picLocks noChangeAspect="1" noChangeArrowheads="1"/>
          </p:cNvPicPr>
          <p:nvPr/>
        </p:nvPicPr>
        <p:blipFill>
          <a:blip r:embed="rId2" cstate="print"/>
          <a:srcRect/>
          <a:stretch>
            <a:fillRect/>
          </a:stretch>
        </p:blipFill>
        <p:spPr bwMode="auto">
          <a:xfrm>
            <a:off x="427302" y="2133600"/>
            <a:ext cx="8488098" cy="4114800"/>
          </a:xfrm>
          <a:prstGeom prst="rect">
            <a:avLst/>
          </a:prstGeom>
          <a:noFill/>
        </p:spPr>
      </p:pic>
    </p:spTree>
    <p:extLst>
      <p:ext uri="{BB962C8B-B14F-4D97-AF65-F5344CB8AC3E}">
        <p14:creationId xmlns:p14="http://schemas.microsoft.com/office/powerpoint/2010/main" xmlns="" val="4240869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09800"/>
            <a:ext cx="8763000" cy="4114800"/>
          </a:xfrm>
        </p:spPr>
        <p:txBody>
          <a:bodyPr>
            <a:normAutofit lnSpcReduction="10000"/>
          </a:bodyPr>
          <a:lstStyle/>
          <a:p>
            <a:pPr algn="l" rtl="0">
              <a:buNone/>
            </a:pPr>
            <a:r>
              <a:rPr lang="en-US" b="1" dirty="0" smtClean="0"/>
              <a:t>2)  Some protocols work only at particular OSI layers</a:t>
            </a:r>
            <a:r>
              <a:rPr lang="en-US" dirty="0" smtClean="0"/>
              <a:t>. </a:t>
            </a:r>
          </a:p>
          <a:p>
            <a:pPr lvl="1" algn="l" rtl="0"/>
            <a:r>
              <a:rPr lang="en-US" dirty="0" smtClean="0"/>
              <a:t>The layer at which a protocol works describes its function. For example, a protocol that works at the physical layer ensures that the data packet passes through the network interface card (NIC) and out onto the network cable.</a:t>
            </a:r>
          </a:p>
          <a:p>
            <a:pPr marL="402336" lvl="1" indent="0" algn="l" rtl="0">
              <a:buNone/>
            </a:pPr>
            <a:endParaRPr lang="en-US" dirty="0" smtClean="0"/>
          </a:p>
          <a:p>
            <a:pPr algn="l" rtl="0">
              <a:buNone/>
            </a:pPr>
            <a:r>
              <a:rPr lang="en-US" b="1" dirty="0"/>
              <a:t>3 ) Protocols can also work together in a protocol stack</a:t>
            </a:r>
            <a:r>
              <a:rPr lang="en-US" dirty="0"/>
              <a:t>, or </a:t>
            </a:r>
            <a:r>
              <a:rPr lang="en-US" b="1" dirty="0"/>
              <a:t>suite</a:t>
            </a:r>
            <a:r>
              <a:rPr lang="en-US" dirty="0"/>
              <a:t>.</a:t>
            </a:r>
          </a:p>
          <a:p>
            <a:pPr lvl="1" algn="l" rtl="0" fontAlgn="auto"/>
            <a:r>
              <a:rPr lang="en-US" dirty="0"/>
              <a:t> </a:t>
            </a:r>
            <a:r>
              <a:rPr lang="en-US" dirty="0">
                <a:cs typeface="Times New Roman" pitchFamily="18" charset="0"/>
              </a:rPr>
              <a:t>A  protocol stack or protocol suite is a combination of protocols.</a:t>
            </a:r>
          </a:p>
          <a:p>
            <a:pPr lvl="1" algn="l" rtl="0" fontAlgn="auto"/>
            <a:r>
              <a:rPr lang="en-US" dirty="0"/>
              <a:t>Just as a network incorporates functions at every layer of the OSI reference model, different protocols also work together at different levels in a single protocol stack.</a:t>
            </a:r>
          </a:p>
          <a:p>
            <a:pPr algn="l" rtl="0" fontAlgn="auto"/>
            <a:endParaRPr lang="en-US" dirty="0"/>
          </a:p>
          <a:p>
            <a:pPr lvl="1" algn="l" rtl="0"/>
            <a:endParaRPr lang="en-US" dirty="0" smtClean="0"/>
          </a:p>
          <a:p>
            <a:pPr lvl="1" algn="l" rtl="0"/>
            <a:endParaRPr lang="en-US" dirty="0" smtClean="0"/>
          </a:p>
        </p:txBody>
      </p:sp>
      <p:sp>
        <p:nvSpPr>
          <p:cNvPr id="6" name="Slide Number Placeholder 5"/>
          <p:cNvSpPr>
            <a:spLocks noGrp="1"/>
          </p:cNvSpPr>
          <p:nvPr>
            <p:ph type="sldNum" sz="quarter" idx="12"/>
          </p:nvPr>
        </p:nvSpPr>
        <p:spPr/>
        <p:txBody>
          <a:bodyPr/>
          <a:lstStyle/>
          <a:p>
            <a:fld id="{AEDF1DC7-48E6-4544-8F28-6AE6D731FF5C}" type="slidenum">
              <a:rPr lang="ar-SA" smtClean="0"/>
              <a:pPr/>
              <a:t>4</a:t>
            </a:fld>
            <a:endParaRPr lang="en-US"/>
          </a:p>
        </p:txBody>
      </p:sp>
      <p:sp>
        <p:nvSpPr>
          <p:cNvPr id="2" name="Title 1"/>
          <p:cNvSpPr>
            <a:spLocks noGrp="1"/>
          </p:cNvSpPr>
          <p:nvPr>
            <p:ph type="title"/>
          </p:nvPr>
        </p:nvSpPr>
        <p:spPr/>
        <p:txBody>
          <a:bodyPr/>
          <a:lstStyle/>
          <a:p>
            <a:r>
              <a:rPr lang="en-US" dirty="0" smtClean="0">
                <a:cs typeface="Times New Roman" pitchFamily="18" charset="0"/>
              </a:rPr>
              <a:t>Protocol</a:t>
            </a:r>
            <a:r>
              <a:rPr lang="en-US" dirty="0" smtClean="0"/>
              <a:t>s</a:t>
            </a:r>
            <a:endParaRPr lang="en-US" dirty="0"/>
          </a:p>
        </p:txBody>
      </p:sp>
      <p:sp>
        <p:nvSpPr>
          <p:cNvPr id="7" name="Content Placeholder 2"/>
          <p:cNvSpPr txBox="1">
            <a:spLocks/>
          </p:cNvSpPr>
          <p:nvPr/>
        </p:nvSpPr>
        <p:spPr>
          <a:xfrm>
            <a:off x="864382" y="2489200"/>
            <a:ext cx="6345260" cy="3530600"/>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fontAlgn="auto"/>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33600"/>
            <a:ext cx="8763000" cy="4648200"/>
          </a:xfrm>
        </p:spPr>
        <p:txBody>
          <a:bodyPr>
            <a:normAutofit fontScale="92500" lnSpcReduction="10000"/>
          </a:bodyPr>
          <a:lstStyle/>
          <a:p>
            <a:pPr algn="l" rtl="0"/>
            <a:r>
              <a:rPr lang="en-US" dirty="0" smtClean="0"/>
              <a:t>As learned before, the entire technical operation by which data is transmitted over the network has to be broken down into discrete, systematic steps. </a:t>
            </a:r>
          </a:p>
          <a:p>
            <a:pPr algn="l" rtl="0"/>
            <a:r>
              <a:rPr lang="en-US" dirty="0" smtClean="0"/>
              <a:t>At each step, certain actions take place that cannot take place at any other step. Each step includes its own rules and procedures, or protocol.</a:t>
            </a:r>
          </a:p>
          <a:p>
            <a:pPr algn="l" rtl="0"/>
            <a:r>
              <a:rPr lang="en-US" dirty="0" smtClean="0"/>
              <a:t>The protocol steps must be carried out in a consistent order that is the same on every computer in the network.</a:t>
            </a:r>
          </a:p>
          <a:p>
            <a:pPr algn="l" rtl="0"/>
            <a:r>
              <a:rPr lang="en-US" dirty="0"/>
              <a:t>In the sending computer, these steps must be executed from the top down. In the receiving computer, these steps must be carried out from the bottom up.</a:t>
            </a:r>
          </a:p>
          <a:p>
            <a:pPr algn="l" rtl="0"/>
            <a:r>
              <a:rPr lang="en-US" dirty="0"/>
              <a:t>Both sending and receiving computers need to perform each step in the same way so that the data will have the same structure when it is received as it did when it was sent.</a:t>
            </a:r>
          </a:p>
          <a:p>
            <a:pPr algn="l" rtl="0"/>
            <a:endParaRPr lang="en-US" dirty="0"/>
          </a:p>
        </p:txBody>
      </p:sp>
      <p:sp>
        <p:nvSpPr>
          <p:cNvPr id="6" name="Slide Number Placeholder 5"/>
          <p:cNvSpPr>
            <a:spLocks noGrp="1"/>
          </p:cNvSpPr>
          <p:nvPr>
            <p:ph type="sldNum" sz="quarter" idx="12"/>
          </p:nvPr>
        </p:nvSpPr>
        <p:spPr/>
        <p:txBody>
          <a:bodyPr/>
          <a:lstStyle/>
          <a:p>
            <a:fld id="{AEDF1DC7-48E6-4544-8F28-6AE6D731FF5C}" type="slidenum">
              <a:rPr lang="ar-SA" smtClean="0"/>
              <a:pPr/>
              <a:t>5</a:t>
            </a:fld>
            <a:endParaRPr lang="en-US"/>
          </a:p>
        </p:txBody>
      </p:sp>
      <p:sp>
        <p:nvSpPr>
          <p:cNvPr id="2" name="Title 1"/>
          <p:cNvSpPr>
            <a:spLocks noGrp="1"/>
          </p:cNvSpPr>
          <p:nvPr>
            <p:ph type="title"/>
          </p:nvPr>
        </p:nvSpPr>
        <p:spPr/>
        <p:txBody>
          <a:bodyPr/>
          <a:lstStyle/>
          <a:p>
            <a:r>
              <a:rPr lang="en-US" b="1" dirty="0" smtClean="0"/>
              <a:t>How Protocols Work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DF1DC7-48E6-4544-8F28-6AE6D731FF5C}" type="slidenum">
              <a:rPr lang="ar-SA" smtClean="0"/>
              <a:pPr/>
              <a:t>6</a:t>
            </a:fld>
            <a:endParaRPr lang="en-US"/>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xmlns="" val="3026539025"/>
              </p:ext>
            </p:extLst>
          </p:nvPr>
        </p:nvGraphicFramePr>
        <p:xfrm>
          <a:off x="0" y="10668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0"/>
            <a:ext cx="8610600" cy="4267200"/>
          </a:xfrm>
        </p:spPr>
        <p:txBody>
          <a:bodyPr>
            <a:normAutofit/>
          </a:bodyPr>
          <a:lstStyle/>
          <a:p>
            <a:pPr marL="93663" indent="-36513" algn="l" rtl="0">
              <a:buNone/>
            </a:pPr>
            <a:r>
              <a:rPr lang="en-US" sz="2400" b="1" u="sng" dirty="0" smtClean="0">
                <a:cs typeface="Times New Roman" pitchFamily="18" charset="0"/>
              </a:rPr>
              <a:t>A connectionless protocol:</a:t>
            </a:r>
          </a:p>
          <a:p>
            <a:pPr marL="93663" indent="-36513" algn="l" rtl="0">
              <a:buNone/>
            </a:pPr>
            <a:r>
              <a:rPr lang="en-US" sz="2400" dirty="0" smtClean="0">
                <a:cs typeface="Times New Roman" pitchFamily="18" charset="0"/>
              </a:rPr>
              <a:t>Refers to network protocols in which a host can send a message without establishing a connection with the recipient. That is, the host simply puts the message onto the network with the destination address and hopes that it arrives.  </a:t>
            </a:r>
            <a:r>
              <a:rPr lang="en-US" sz="2400" b="1" dirty="0" smtClean="0">
                <a:solidFill>
                  <a:srgbClr val="C00000"/>
                </a:solidFill>
                <a:cs typeface="Times New Roman" pitchFamily="18" charset="0"/>
              </a:rPr>
              <a:t>Examples: </a:t>
            </a:r>
            <a:r>
              <a:rPr lang="en-US" sz="2400" dirty="0" smtClean="0">
                <a:cs typeface="Times New Roman" pitchFamily="18" charset="0"/>
              </a:rPr>
              <a:t>Ethernet, UDP.</a:t>
            </a:r>
          </a:p>
          <a:p>
            <a:pPr marL="93663" indent="-36513" algn="l" rtl="0">
              <a:buNone/>
            </a:pPr>
            <a:r>
              <a:rPr lang="en-US" sz="2400" b="1" u="sng" dirty="0" smtClean="0">
                <a:cs typeface="Times New Roman" pitchFamily="18" charset="0"/>
              </a:rPr>
              <a:t>A connection-oriented protocol:</a:t>
            </a:r>
          </a:p>
          <a:p>
            <a:pPr marL="93663" indent="-36513" algn="l" rtl="0">
              <a:buNone/>
            </a:pPr>
            <a:r>
              <a:rPr lang="en-US" sz="2400" dirty="0">
                <a:cs typeface="Times New Roman" pitchFamily="18" charset="0"/>
              </a:rPr>
              <a:t>P</a:t>
            </a:r>
            <a:r>
              <a:rPr lang="en-US" sz="2400" dirty="0" smtClean="0">
                <a:cs typeface="Times New Roman" pitchFamily="18" charset="0"/>
              </a:rPr>
              <a:t>rotocols require a channel to be established between the sender and receiver before any messages are transmitted.</a:t>
            </a:r>
          </a:p>
          <a:p>
            <a:pPr marL="93663" indent="-36513" algn="l" rtl="0">
              <a:buNone/>
            </a:pPr>
            <a:r>
              <a:rPr lang="en-US" sz="2400" b="1" dirty="0" smtClean="0">
                <a:solidFill>
                  <a:srgbClr val="C00000"/>
                </a:solidFill>
                <a:cs typeface="Times New Roman" pitchFamily="18" charset="0"/>
              </a:rPr>
              <a:t>Examples: </a:t>
            </a:r>
            <a:r>
              <a:rPr lang="en-US" sz="2400" dirty="0" smtClean="0">
                <a:cs typeface="Times New Roman" pitchFamily="18" charset="0"/>
              </a:rPr>
              <a:t>TCP, SMTP</a:t>
            </a:r>
          </a:p>
          <a:p>
            <a:pPr marL="93663" indent="-36513" algn="l" rtl="0">
              <a:buNone/>
            </a:pPr>
            <a:endParaRPr lang="en-US" sz="2400" dirty="0" smtClean="0">
              <a:cs typeface="Times New Roman" pitchFamily="18" charset="0"/>
            </a:endParaRPr>
          </a:p>
          <a:p>
            <a:pPr marL="93663" indent="-36513" algn="l" rtl="0"/>
            <a:endParaRPr lang="en-US" sz="2400" dirty="0"/>
          </a:p>
        </p:txBody>
      </p:sp>
      <p:sp>
        <p:nvSpPr>
          <p:cNvPr id="6" name="Slide Number Placeholder 5"/>
          <p:cNvSpPr>
            <a:spLocks noGrp="1"/>
          </p:cNvSpPr>
          <p:nvPr>
            <p:ph type="sldNum" sz="quarter" idx="12"/>
          </p:nvPr>
        </p:nvSpPr>
        <p:spPr/>
        <p:txBody>
          <a:bodyPr/>
          <a:lstStyle/>
          <a:p>
            <a:fld id="{AEDF1DC7-48E6-4544-8F28-6AE6D731FF5C}" type="slidenum">
              <a:rPr lang="ar-SA" smtClean="0"/>
              <a:pPr/>
              <a:t>7</a:t>
            </a:fld>
            <a:endParaRPr lang="en-US" dirty="0"/>
          </a:p>
        </p:txBody>
      </p:sp>
      <p:sp>
        <p:nvSpPr>
          <p:cNvPr id="2" name="Title 1"/>
          <p:cNvSpPr>
            <a:spLocks noGrp="1"/>
          </p:cNvSpPr>
          <p:nvPr>
            <p:ph type="title"/>
          </p:nvPr>
        </p:nvSpPr>
        <p:spPr/>
        <p:txBody>
          <a:bodyPr/>
          <a:lstStyle/>
          <a:p>
            <a:r>
              <a:rPr lang="en-US" b="1" dirty="0" smtClean="0"/>
              <a:t>Protocol Types</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514600"/>
            <a:ext cx="8317524" cy="4038600"/>
          </a:xfrm>
        </p:spPr>
        <p:txBody>
          <a:bodyPr/>
          <a:lstStyle/>
          <a:p>
            <a:pPr algn="l" rtl="0"/>
            <a:r>
              <a:rPr lang="en-US" dirty="0" smtClean="0"/>
              <a:t>The computer industry has designated several kinds of stacks as standard protocol models. Hardware and software manufacturers can develop their products to meet any one or a combination of these protocols. The most important models include:</a:t>
            </a:r>
          </a:p>
          <a:p>
            <a:pPr lvl="1" algn="l" rtl="0"/>
            <a:r>
              <a:rPr lang="en-US" dirty="0" smtClean="0"/>
              <a:t>The ISO/OSI protocol suite.</a:t>
            </a:r>
          </a:p>
          <a:p>
            <a:pPr lvl="1" algn="l" rtl="0"/>
            <a:r>
              <a:rPr lang="en-US" dirty="0" smtClean="0"/>
              <a:t>The IBM Systems Network Architecture (SNA).</a:t>
            </a:r>
          </a:p>
          <a:p>
            <a:pPr lvl="1" algn="l" rtl="0"/>
            <a:r>
              <a:rPr lang="en-US" dirty="0" smtClean="0"/>
              <a:t>Apple's AppleTalk.</a:t>
            </a:r>
          </a:p>
          <a:p>
            <a:pPr lvl="1" algn="l" rtl="0"/>
            <a:r>
              <a:rPr lang="en-US" dirty="0" smtClean="0"/>
              <a:t>The Internet protocol suite, TCP/IP.</a:t>
            </a:r>
          </a:p>
          <a:p>
            <a:pPr algn="l" rtl="0"/>
            <a:endParaRPr lang="en-US" dirty="0"/>
          </a:p>
        </p:txBody>
      </p:sp>
      <p:sp>
        <p:nvSpPr>
          <p:cNvPr id="6" name="Slide Number Placeholder 5"/>
          <p:cNvSpPr>
            <a:spLocks noGrp="1"/>
          </p:cNvSpPr>
          <p:nvPr>
            <p:ph type="sldNum" sz="quarter" idx="12"/>
          </p:nvPr>
        </p:nvSpPr>
        <p:spPr/>
        <p:txBody>
          <a:bodyPr/>
          <a:lstStyle/>
          <a:p>
            <a:fld id="{AEDF1DC7-48E6-4544-8F28-6AE6D731FF5C}" type="slidenum">
              <a:rPr lang="ar-SA" smtClean="0"/>
              <a:pPr/>
              <a:t>8</a:t>
            </a:fld>
            <a:endParaRPr lang="en-US"/>
          </a:p>
        </p:txBody>
      </p:sp>
      <p:sp>
        <p:nvSpPr>
          <p:cNvPr id="2" name="Title 1"/>
          <p:cNvSpPr>
            <a:spLocks noGrp="1"/>
          </p:cNvSpPr>
          <p:nvPr>
            <p:ph type="title"/>
          </p:nvPr>
        </p:nvSpPr>
        <p:spPr/>
        <p:txBody>
          <a:bodyPr/>
          <a:lstStyle/>
          <a:p>
            <a:r>
              <a:rPr lang="en-US" b="1" dirty="0" smtClean="0"/>
              <a:t>Standard Stacks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240324" y="2076451"/>
            <a:ext cx="8229600" cy="2514600"/>
          </a:xfrm>
        </p:spPr>
        <p:txBody>
          <a:bodyPr/>
          <a:lstStyle/>
          <a:p>
            <a:pPr algn="l" rtl="0">
              <a:lnSpc>
                <a:spcPct val="90000"/>
              </a:lnSpc>
            </a:pPr>
            <a:r>
              <a:rPr lang="en-US" sz="2400" dirty="0">
                <a:cs typeface="Times New Roman" pitchFamily="18" charset="0"/>
              </a:rPr>
              <a:t>Transmission Control Protocol /Internet Protocol (TCP/IP)</a:t>
            </a:r>
          </a:p>
          <a:p>
            <a:pPr algn="l" rtl="0">
              <a:lnSpc>
                <a:spcPct val="90000"/>
              </a:lnSpc>
            </a:pPr>
            <a:r>
              <a:rPr lang="en-US" sz="2400" dirty="0">
                <a:cs typeface="Times New Roman" pitchFamily="18" charset="0"/>
              </a:rPr>
              <a:t>It is the most common protocol suite used today for </a:t>
            </a:r>
            <a:r>
              <a:rPr lang="en-US" sz="2400" dirty="0">
                <a:solidFill>
                  <a:srgbClr val="C00000"/>
                </a:solidFill>
                <a:cs typeface="Times New Roman" pitchFamily="18" charset="0"/>
              </a:rPr>
              <a:t>LANs as well as the Internet. </a:t>
            </a:r>
          </a:p>
          <a:p>
            <a:pPr algn="l" rtl="0">
              <a:lnSpc>
                <a:spcPct val="90000"/>
              </a:lnSpc>
            </a:pPr>
            <a:r>
              <a:rPr lang="en-US" sz="2400" dirty="0">
                <a:cs typeface="Times New Roman" pitchFamily="18" charset="0"/>
              </a:rPr>
              <a:t>It is composed of several different protocols.</a:t>
            </a:r>
          </a:p>
        </p:txBody>
      </p:sp>
      <p:sp>
        <p:nvSpPr>
          <p:cNvPr id="30" name="Slide Number Placeholder 5"/>
          <p:cNvSpPr>
            <a:spLocks noGrp="1"/>
          </p:cNvSpPr>
          <p:nvPr>
            <p:ph type="sldNum" sz="quarter" idx="12"/>
          </p:nvPr>
        </p:nvSpPr>
        <p:spPr/>
        <p:txBody>
          <a:bodyPr/>
          <a:lstStyle/>
          <a:p>
            <a:fld id="{40FA0239-B73D-422D-AAEE-683720BC7775}" type="slidenum">
              <a:rPr lang="ar-SA"/>
              <a:pPr/>
              <a:t>9</a:t>
            </a:fld>
            <a:endParaRPr lang="en-US"/>
          </a:p>
        </p:txBody>
      </p:sp>
      <p:sp>
        <p:nvSpPr>
          <p:cNvPr id="8194" name="Rectangle 2"/>
          <p:cNvSpPr>
            <a:spLocks noGrp="1" noChangeArrowheads="1"/>
          </p:cNvSpPr>
          <p:nvPr>
            <p:ph type="title"/>
          </p:nvPr>
        </p:nvSpPr>
        <p:spPr/>
        <p:txBody>
          <a:bodyPr/>
          <a:lstStyle/>
          <a:p>
            <a:r>
              <a:rPr lang="en-US" sz="6000">
                <a:cs typeface="Times New Roman" pitchFamily="18" charset="0"/>
              </a:rPr>
              <a:t>TCP/IP</a:t>
            </a:r>
            <a:r>
              <a:rPr lang="en-US" sz="6000">
                <a:latin typeface="New York" charset="0"/>
                <a:cs typeface="Times New Roman" pitchFamily="18" charset="0"/>
              </a:rPr>
              <a:t> </a:t>
            </a:r>
          </a:p>
        </p:txBody>
      </p:sp>
      <p:grpSp>
        <p:nvGrpSpPr>
          <p:cNvPr id="8196" name="Group 4"/>
          <p:cNvGrpSpPr>
            <a:grpSpLocks/>
          </p:cNvGrpSpPr>
          <p:nvPr/>
        </p:nvGrpSpPr>
        <p:grpSpPr bwMode="auto">
          <a:xfrm>
            <a:off x="965200" y="3886200"/>
            <a:ext cx="7075488" cy="2968625"/>
            <a:chOff x="481" y="553"/>
            <a:chExt cx="4457" cy="1870"/>
          </a:xfrm>
        </p:grpSpPr>
        <p:sp>
          <p:nvSpPr>
            <p:cNvPr id="8197" name="Freeform 5"/>
            <p:cNvSpPr>
              <a:spLocks/>
            </p:cNvSpPr>
            <p:nvPr/>
          </p:nvSpPr>
          <p:spPr bwMode="auto">
            <a:xfrm>
              <a:off x="481" y="553"/>
              <a:ext cx="4457" cy="1870"/>
            </a:xfrm>
            <a:custGeom>
              <a:avLst/>
              <a:gdLst/>
              <a:ahLst/>
              <a:cxnLst>
                <a:cxn ang="0">
                  <a:pos x="3712" y="363"/>
                </a:cxn>
                <a:cxn ang="0">
                  <a:pos x="3567" y="274"/>
                </a:cxn>
                <a:cxn ang="0">
                  <a:pos x="3364" y="225"/>
                </a:cxn>
                <a:cxn ang="0">
                  <a:pos x="3078" y="200"/>
                </a:cxn>
                <a:cxn ang="0">
                  <a:pos x="2756" y="228"/>
                </a:cxn>
                <a:cxn ang="0">
                  <a:pos x="2576" y="172"/>
                </a:cxn>
                <a:cxn ang="0">
                  <a:pos x="2369" y="63"/>
                </a:cxn>
                <a:cxn ang="0">
                  <a:pos x="2025" y="2"/>
                </a:cxn>
                <a:cxn ang="0">
                  <a:pos x="1673" y="14"/>
                </a:cxn>
                <a:cxn ang="0">
                  <a:pos x="1343" y="98"/>
                </a:cxn>
                <a:cxn ang="0">
                  <a:pos x="1176" y="202"/>
                </a:cxn>
                <a:cxn ang="0">
                  <a:pos x="1030" y="246"/>
                </a:cxn>
                <a:cxn ang="0">
                  <a:pos x="749" y="274"/>
                </a:cxn>
                <a:cxn ang="0">
                  <a:pos x="559" y="381"/>
                </a:cxn>
                <a:cxn ang="0">
                  <a:pos x="533" y="497"/>
                </a:cxn>
                <a:cxn ang="0">
                  <a:pos x="365" y="504"/>
                </a:cxn>
                <a:cxn ang="0">
                  <a:pos x="198" y="553"/>
                </a:cxn>
                <a:cxn ang="0">
                  <a:pos x="106" y="607"/>
                </a:cxn>
                <a:cxn ang="0">
                  <a:pos x="31" y="690"/>
                </a:cxn>
                <a:cxn ang="0">
                  <a:pos x="40" y="762"/>
                </a:cxn>
                <a:cxn ang="0">
                  <a:pos x="31" y="858"/>
                </a:cxn>
                <a:cxn ang="0">
                  <a:pos x="4" y="948"/>
                </a:cxn>
                <a:cxn ang="0">
                  <a:pos x="44" y="1041"/>
                </a:cxn>
                <a:cxn ang="0">
                  <a:pos x="26" y="1141"/>
                </a:cxn>
                <a:cxn ang="0">
                  <a:pos x="0" y="1234"/>
                </a:cxn>
                <a:cxn ang="0">
                  <a:pos x="53" y="1348"/>
                </a:cxn>
                <a:cxn ang="0">
                  <a:pos x="185" y="1429"/>
                </a:cxn>
                <a:cxn ang="0">
                  <a:pos x="458" y="1483"/>
                </a:cxn>
                <a:cxn ang="0">
                  <a:pos x="669" y="1450"/>
                </a:cxn>
                <a:cxn ang="0">
                  <a:pos x="788" y="1525"/>
                </a:cxn>
                <a:cxn ang="0">
                  <a:pos x="942" y="1574"/>
                </a:cxn>
                <a:cxn ang="0">
                  <a:pos x="1162" y="1606"/>
                </a:cxn>
                <a:cxn ang="0">
                  <a:pos x="1418" y="1585"/>
                </a:cxn>
                <a:cxn ang="0">
                  <a:pos x="1598" y="1608"/>
                </a:cxn>
                <a:cxn ang="0">
                  <a:pos x="1739" y="1669"/>
                </a:cxn>
                <a:cxn ang="0">
                  <a:pos x="1937" y="1701"/>
                </a:cxn>
                <a:cxn ang="0">
                  <a:pos x="2127" y="1692"/>
                </a:cxn>
                <a:cxn ang="0">
                  <a:pos x="2307" y="1634"/>
                </a:cxn>
                <a:cxn ang="0">
                  <a:pos x="2435" y="1692"/>
                </a:cxn>
                <a:cxn ang="0">
                  <a:pos x="2629" y="1727"/>
                </a:cxn>
                <a:cxn ang="0">
                  <a:pos x="2871" y="1706"/>
                </a:cxn>
                <a:cxn ang="0">
                  <a:pos x="3051" y="1632"/>
                </a:cxn>
                <a:cxn ang="0">
                  <a:pos x="3197" y="1601"/>
                </a:cxn>
                <a:cxn ang="0">
                  <a:pos x="3430" y="1608"/>
                </a:cxn>
                <a:cxn ang="0">
                  <a:pos x="3624" y="1557"/>
                </a:cxn>
                <a:cxn ang="0">
                  <a:pos x="3751" y="1478"/>
                </a:cxn>
                <a:cxn ang="0">
                  <a:pos x="3826" y="1441"/>
                </a:cxn>
                <a:cxn ang="0">
                  <a:pos x="4042" y="1429"/>
                </a:cxn>
                <a:cxn ang="0">
                  <a:pos x="4236" y="1353"/>
                </a:cxn>
                <a:cxn ang="0">
                  <a:pos x="4342" y="1234"/>
                </a:cxn>
                <a:cxn ang="0">
                  <a:pos x="4350" y="1095"/>
                </a:cxn>
                <a:cxn ang="0">
                  <a:pos x="4394" y="967"/>
                </a:cxn>
                <a:cxn ang="0">
                  <a:pos x="4456" y="841"/>
                </a:cxn>
                <a:cxn ang="0">
                  <a:pos x="4430" y="702"/>
                </a:cxn>
                <a:cxn ang="0">
                  <a:pos x="4289" y="590"/>
                </a:cxn>
                <a:cxn ang="0">
                  <a:pos x="4086" y="504"/>
                </a:cxn>
                <a:cxn ang="0">
                  <a:pos x="3813" y="460"/>
                </a:cxn>
                <a:cxn ang="0">
                  <a:pos x="3747" y="409"/>
                </a:cxn>
              </a:cxnLst>
              <a:rect l="0" t="0" r="r" b="b"/>
              <a:pathLst>
                <a:path w="4457" h="1728">
                  <a:moveTo>
                    <a:pt x="3747" y="409"/>
                  </a:moveTo>
                  <a:lnTo>
                    <a:pt x="3712" y="363"/>
                  </a:lnTo>
                  <a:lnTo>
                    <a:pt x="3655" y="311"/>
                  </a:lnTo>
                  <a:lnTo>
                    <a:pt x="3567" y="274"/>
                  </a:lnTo>
                  <a:lnTo>
                    <a:pt x="3456" y="242"/>
                  </a:lnTo>
                  <a:lnTo>
                    <a:pt x="3364" y="225"/>
                  </a:lnTo>
                  <a:lnTo>
                    <a:pt x="3250" y="207"/>
                  </a:lnTo>
                  <a:lnTo>
                    <a:pt x="3078" y="200"/>
                  </a:lnTo>
                  <a:lnTo>
                    <a:pt x="2910" y="207"/>
                  </a:lnTo>
                  <a:lnTo>
                    <a:pt x="2756" y="228"/>
                  </a:lnTo>
                  <a:lnTo>
                    <a:pt x="2642" y="251"/>
                  </a:lnTo>
                  <a:lnTo>
                    <a:pt x="2576" y="172"/>
                  </a:lnTo>
                  <a:lnTo>
                    <a:pt x="2488" y="112"/>
                  </a:lnTo>
                  <a:lnTo>
                    <a:pt x="2369" y="63"/>
                  </a:lnTo>
                  <a:lnTo>
                    <a:pt x="2215" y="28"/>
                  </a:lnTo>
                  <a:lnTo>
                    <a:pt x="2025" y="2"/>
                  </a:lnTo>
                  <a:lnTo>
                    <a:pt x="1841" y="0"/>
                  </a:lnTo>
                  <a:lnTo>
                    <a:pt x="1673" y="14"/>
                  </a:lnTo>
                  <a:lnTo>
                    <a:pt x="1484" y="44"/>
                  </a:lnTo>
                  <a:lnTo>
                    <a:pt x="1343" y="98"/>
                  </a:lnTo>
                  <a:lnTo>
                    <a:pt x="1242" y="151"/>
                  </a:lnTo>
                  <a:lnTo>
                    <a:pt x="1176" y="202"/>
                  </a:lnTo>
                  <a:lnTo>
                    <a:pt x="1162" y="267"/>
                  </a:lnTo>
                  <a:lnTo>
                    <a:pt x="1030" y="246"/>
                  </a:lnTo>
                  <a:lnTo>
                    <a:pt x="876" y="253"/>
                  </a:lnTo>
                  <a:lnTo>
                    <a:pt x="749" y="274"/>
                  </a:lnTo>
                  <a:lnTo>
                    <a:pt x="638" y="321"/>
                  </a:lnTo>
                  <a:lnTo>
                    <a:pt x="559" y="381"/>
                  </a:lnTo>
                  <a:lnTo>
                    <a:pt x="528" y="449"/>
                  </a:lnTo>
                  <a:lnTo>
                    <a:pt x="533" y="497"/>
                  </a:lnTo>
                  <a:lnTo>
                    <a:pt x="458" y="493"/>
                  </a:lnTo>
                  <a:lnTo>
                    <a:pt x="365" y="504"/>
                  </a:lnTo>
                  <a:lnTo>
                    <a:pt x="273" y="528"/>
                  </a:lnTo>
                  <a:lnTo>
                    <a:pt x="198" y="553"/>
                  </a:lnTo>
                  <a:lnTo>
                    <a:pt x="150" y="576"/>
                  </a:lnTo>
                  <a:lnTo>
                    <a:pt x="106" y="607"/>
                  </a:lnTo>
                  <a:lnTo>
                    <a:pt x="57" y="644"/>
                  </a:lnTo>
                  <a:lnTo>
                    <a:pt x="31" y="690"/>
                  </a:lnTo>
                  <a:lnTo>
                    <a:pt x="26" y="725"/>
                  </a:lnTo>
                  <a:lnTo>
                    <a:pt x="40" y="762"/>
                  </a:lnTo>
                  <a:lnTo>
                    <a:pt x="70" y="809"/>
                  </a:lnTo>
                  <a:lnTo>
                    <a:pt x="31" y="858"/>
                  </a:lnTo>
                  <a:lnTo>
                    <a:pt x="13" y="900"/>
                  </a:lnTo>
                  <a:lnTo>
                    <a:pt x="4" y="948"/>
                  </a:lnTo>
                  <a:lnTo>
                    <a:pt x="26" y="1006"/>
                  </a:lnTo>
                  <a:lnTo>
                    <a:pt x="44" y="1041"/>
                  </a:lnTo>
                  <a:lnTo>
                    <a:pt x="92" y="1083"/>
                  </a:lnTo>
                  <a:lnTo>
                    <a:pt x="26" y="1141"/>
                  </a:lnTo>
                  <a:lnTo>
                    <a:pt x="4" y="1178"/>
                  </a:lnTo>
                  <a:lnTo>
                    <a:pt x="0" y="1234"/>
                  </a:lnTo>
                  <a:lnTo>
                    <a:pt x="13" y="1288"/>
                  </a:lnTo>
                  <a:lnTo>
                    <a:pt x="53" y="1348"/>
                  </a:lnTo>
                  <a:lnTo>
                    <a:pt x="106" y="1390"/>
                  </a:lnTo>
                  <a:lnTo>
                    <a:pt x="185" y="1429"/>
                  </a:lnTo>
                  <a:lnTo>
                    <a:pt x="317" y="1469"/>
                  </a:lnTo>
                  <a:lnTo>
                    <a:pt x="458" y="1483"/>
                  </a:lnTo>
                  <a:lnTo>
                    <a:pt x="586" y="1471"/>
                  </a:lnTo>
                  <a:lnTo>
                    <a:pt x="669" y="1450"/>
                  </a:lnTo>
                  <a:lnTo>
                    <a:pt x="727" y="1492"/>
                  </a:lnTo>
                  <a:lnTo>
                    <a:pt x="788" y="1525"/>
                  </a:lnTo>
                  <a:lnTo>
                    <a:pt x="841" y="1546"/>
                  </a:lnTo>
                  <a:lnTo>
                    <a:pt x="942" y="1574"/>
                  </a:lnTo>
                  <a:lnTo>
                    <a:pt x="1030" y="1592"/>
                  </a:lnTo>
                  <a:lnTo>
                    <a:pt x="1162" y="1606"/>
                  </a:lnTo>
                  <a:lnTo>
                    <a:pt x="1290" y="1604"/>
                  </a:lnTo>
                  <a:lnTo>
                    <a:pt x="1418" y="1585"/>
                  </a:lnTo>
                  <a:lnTo>
                    <a:pt x="1532" y="1553"/>
                  </a:lnTo>
                  <a:lnTo>
                    <a:pt x="1598" y="1608"/>
                  </a:lnTo>
                  <a:lnTo>
                    <a:pt x="1660" y="1641"/>
                  </a:lnTo>
                  <a:lnTo>
                    <a:pt x="1739" y="1669"/>
                  </a:lnTo>
                  <a:lnTo>
                    <a:pt x="1832" y="1692"/>
                  </a:lnTo>
                  <a:lnTo>
                    <a:pt x="1937" y="1701"/>
                  </a:lnTo>
                  <a:lnTo>
                    <a:pt x="2034" y="1701"/>
                  </a:lnTo>
                  <a:lnTo>
                    <a:pt x="2127" y="1692"/>
                  </a:lnTo>
                  <a:lnTo>
                    <a:pt x="2241" y="1662"/>
                  </a:lnTo>
                  <a:lnTo>
                    <a:pt x="2307" y="1634"/>
                  </a:lnTo>
                  <a:lnTo>
                    <a:pt x="2369" y="1669"/>
                  </a:lnTo>
                  <a:lnTo>
                    <a:pt x="2435" y="1692"/>
                  </a:lnTo>
                  <a:lnTo>
                    <a:pt x="2514" y="1711"/>
                  </a:lnTo>
                  <a:lnTo>
                    <a:pt x="2629" y="1727"/>
                  </a:lnTo>
                  <a:lnTo>
                    <a:pt x="2748" y="1722"/>
                  </a:lnTo>
                  <a:lnTo>
                    <a:pt x="2871" y="1706"/>
                  </a:lnTo>
                  <a:lnTo>
                    <a:pt x="2963" y="1678"/>
                  </a:lnTo>
                  <a:lnTo>
                    <a:pt x="3051" y="1632"/>
                  </a:lnTo>
                  <a:lnTo>
                    <a:pt x="3104" y="1585"/>
                  </a:lnTo>
                  <a:lnTo>
                    <a:pt x="3197" y="1601"/>
                  </a:lnTo>
                  <a:lnTo>
                    <a:pt x="3302" y="1613"/>
                  </a:lnTo>
                  <a:lnTo>
                    <a:pt x="3430" y="1608"/>
                  </a:lnTo>
                  <a:lnTo>
                    <a:pt x="3540" y="1588"/>
                  </a:lnTo>
                  <a:lnTo>
                    <a:pt x="3624" y="1557"/>
                  </a:lnTo>
                  <a:lnTo>
                    <a:pt x="3694" y="1525"/>
                  </a:lnTo>
                  <a:lnTo>
                    <a:pt x="3751" y="1478"/>
                  </a:lnTo>
                  <a:lnTo>
                    <a:pt x="3765" y="1429"/>
                  </a:lnTo>
                  <a:lnTo>
                    <a:pt x="3826" y="1441"/>
                  </a:lnTo>
                  <a:lnTo>
                    <a:pt x="3928" y="1443"/>
                  </a:lnTo>
                  <a:lnTo>
                    <a:pt x="4042" y="1429"/>
                  </a:lnTo>
                  <a:lnTo>
                    <a:pt x="4157" y="1397"/>
                  </a:lnTo>
                  <a:lnTo>
                    <a:pt x="4236" y="1353"/>
                  </a:lnTo>
                  <a:lnTo>
                    <a:pt x="4302" y="1295"/>
                  </a:lnTo>
                  <a:lnTo>
                    <a:pt x="4342" y="1234"/>
                  </a:lnTo>
                  <a:lnTo>
                    <a:pt x="4355" y="1151"/>
                  </a:lnTo>
                  <a:lnTo>
                    <a:pt x="4350" y="1095"/>
                  </a:lnTo>
                  <a:lnTo>
                    <a:pt x="4315" y="1013"/>
                  </a:lnTo>
                  <a:lnTo>
                    <a:pt x="4394" y="967"/>
                  </a:lnTo>
                  <a:lnTo>
                    <a:pt x="4434" y="907"/>
                  </a:lnTo>
                  <a:lnTo>
                    <a:pt x="4456" y="841"/>
                  </a:lnTo>
                  <a:lnTo>
                    <a:pt x="4456" y="774"/>
                  </a:lnTo>
                  <a:lnTo>
                    <a:pt x="4430" y="702"/>
                  </a:lnTo>
                  <a:lnTo>
                    <a:pt x="4377" y="648"/>
                  </a:lnTo>
                  <a:lnTo>
                    <a:pt x="4289" y="590"/>
                  </a:lnTo>
                  <a:lnTo>
                    <a:pt x="4196" y="546"/>
                  </a:lnTo>
                  <a:lnTo>
                    <a:pt x="4086" y="504"/>
                  </a:lnTo>
                  <a:lnTo>
                    <a:pt x="3945" y="476"/>
                  </a:lnTo>
                  <a:lnTo>
                    <a:pt x="3813" y="460"/>
                  </a:lnTo>
                  <a:lnTo>
                    <a:pt x="3751" y="453"/>
                  </a:lnTo>
                  <a:lnTo>
                    <a:pt x="3747" y="409"/>
                  </a:lnTo>
                </a:path>
              </a:pathLst>
            </a:custGeom>
            <a:solidFill>
              <a:schemeClr val="bg2"/>
            </a:solidFill>
            <a:ln w="12700" cap="rnd" cmpd="sng">
              <a:solidFill>
                <a:srgbClr val="000000"/>
              </a:solidFill>
              <a:prstDash val="solid"/>
              <a:round/>
              <a:headEnd type="none" w="med" len="med"/>
              <a:tailEnd type="none" w="med" len="med"/>
            </a:ln>
            <a:effectLst/>
          </p:spPr>
          <p:txBody>
            <a:bodyPr/>
            <a:lstStyle/>
            <a:p>
              <a:endParaRPr lang="en-US"/>
            </a:p>
          </p:txBody>
        </p:sp>
        <p:sp>
          <p:nvSpPr>
            <p:cNvPr id="8198" name="Rectangle 6"/>
            <p:cNvSpPr>
              <a:spLocks noChangeArrowheads="1"/>
            </p:cNvSpPr>
            <p:nvPr/>
          </p:nvSpPr>
          <p:spPr bwMode="auto">
            <a:xfrm>
              <a:off x="653" y="1559"/>
              <a:ext cx="471"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TCP</a:t>
              </a:r>
            </a:p>
          </p:txBody>
        </p:sp>
        <p:sp>
          <p:nvSpPr>
            <p:cNvPr id="8199" name="Rectangle 7"/>
            <p:cNvSpPr>
              <a:spLocks noChangeArrowheads="1"/>
            </p:cNvSpPr>
            <p:nvPr/>
          </p:nvSpPr>
          <p:spPr bwMode="auto">
            <a:xfrm>
              <a:off x="1932" y="683"/>
              <a:ext cx="288"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IP</a:t>
              </a:r>
            </a:p>
          </p:txBody>
        </p:sp>
        <p:sp>
          <p:nvSpPr>
            <p:cNvPr id="8200" name="Rectangle 8"/>
            <p:cNvSpPr>
              <a:spLocks noChangeArrowheads="1"/>
            </p:cNvSpPr>
            <p:nvPr/>
          </p:nvSpPr>
          <p:spPr bwMode="auto">
            <a:xfrm>
              <a:off x="2921" y="1955"/>
              <a:ext cx="590"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ICMP</a:t>
              </a:r>
            </a:p>
          </p:txBody>
        </p:sp>
        <p:sp>
          <p:nvSpPr>
            <p:cNvPr id="8201" name="Rectangle 9"/>
            <p:cNvSpPr>
              <a:spLocks noChangeArrowheads="1"/>
            </p:cNvSpPr>
            <p:nvPr/>
          </p:nvSpPr>
          <p:spPr bwMode="auto">
            <a:xfrm>
              <a:off x="3852" y="1031"/>
              <a:ext cx="601"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IGMP</a:t>
              </a:r>
            </a:p>
          </p:txBody>
        </p:sp>
        <p:sp>
          <p:nvSpPr>
            <p:cNvPr id="8202" name="Rectangle 10"/>
            <p:cNvSpPr>
              <a:spLocks noChangeArrowheads="1"/>
            </p:cNvSpPr>
            <p:nvPr/>
          </p:nvSpPr>
          <p:spPr bwMode="auto">
            <a:xfrm>
              <a:off x="3138" y="1007"/>
              <a:ext cx="493"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ARP</a:t>
              </a:r>
            </a:p>
          </p:txBody>
        </p:sp>
        <p:sp>
          <p:nvSpPr>
            <p:cNvPr id="8203" name="Rectangle 11"/>
            <p:cNvSpPr>
              <a:spLocks noChangeArrowheads="1"/>
            </p:cNvSpPr>
            <p:nvPr/>
          </p:nvSpPr>
          <p:spPr bwMode="auto">
            <a:xfrm>
              <a:off x="1129" y="1535"/>
              <a:ext cx="622"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RARP</a:t>
              </a:r>
            </a:p>
          </p:txBody>
        </p:sp>
        <p:sp>
          <p:nvSpPr>
            <p:cNvPr id="8204" name="Rectangle 12"/>
            <p:cNvSpPr>
              <a:spLocks noChangeArrowheads="1"/>
            </p:cNvSpPr>
            <p:nvPr/>
          </p:nvSpPr>
          <p:spPr bwMode="auto">
            <a:xfrm>
              <a:off x="2567" y="1571"/>
              <a:ext cx="482"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NTP</a:t>
              </a:r>
            </a:p>
          </p:txBody>
        </p:sp>
        <p:sp>
          <p:nvSpPr>
            <p:cNvPr id="8205" name="Rectangle 13"/>
            <p:cNvSpPr>
              <a:spLocks noChangeArrowheads="1"/>
            </p:cNvSpPr>
            <p:nvPr/>
          </p:nvSpPr>
          <p:spPr bwMode="auto">
            <a:xfrm>
              <a:off x="1524" y="959"/>
              <a:ext cx="622"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NNTP</a:t>
              </a:r>
            </a:p>
          </p:txBody>
        </p:sp>
        <p:sp>
          <p:nvSpPr>
            <p:cNvPr id="8206" name="Rectangle 14"/>
            <p:cNvSpPr>
              <a:spLocks noChangeArrowheads="1"/>
            </p:cNvSpPr>
            <p:nvPr/>
          </p:nvSpPr>
          <p:spPr bwMode="auto">
            <a:xfrm>
              <a:off x="2667" y="743"/>
              <a:ext cx="449"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FTP</a:t>
              </a:r>
            </a:p>
          </p:txBody>
        </p:sp>
        <p:sp>
          <p:nvSpPr>
            <p:cNvPr id="8207" name="Rectangle 15"/>
            <p:cNvSpPr>
              <a:spLocks noChangeArrowheads="1"/>
            </p:cNvSpPr>
            <p:nvPr/>
          </p:nvSpPr>
          <p:spPr bwMode="auto">
            <a:xfrm>
              <a:off x="4285" y="1223"/>
              <a:ext cx="622"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SMTP</a:t>
              </a:r>
            </a:p>
          </p:txBody>
        </p:sp>
        <p:sp>
          <p:nvSpPr>
            <p:cNvPr id="8208" name="Rectangle 16"/>
            <p:cNvSpPr>
              <a:spLocks noChangeArrowheads="1"/>
            </p:cNvSpPr>
            <p:nvPr/>
          </p:nvSpPr>
          <p:spPr bwMode="auto">
            <a:xfrm>
              <a:off x="724" y="1247"/>
              <a:ext cx="567"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TFTP</a:t>
              </a:r>
            </a:p>
          </p:txBody>
        </p:sp>
        <p:sp>
          <p:nvSpPr>
            <p:cNvPr id="8209" name="Rectangle 17"/>
            <p:cNvSpPr>
              <a:spLocks noChangeArrowheads="1"/>
            </p:cNvSpPr>
            <p:nvPr/>
          </p:nvSpPr>
          <p:spPr bwMode="auto">
            <a:xfrm>
              <a:off x="1292" y="1811"/>
              <a:ext cx="751"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BOOTP</a:t>
              </a:r>
            </a:p>
          </p:txBody>
        </p:sp>
        <p:sp>
          <p:nvSpPr>
            <p:cNvPr id="8210" name="Rectangle 18"/>
            <p:cNvSpPr>
              <a:spLocks noChangeArrowheads="1"/>
            </p:cNvSpPr>
            <p:nvPr/>
          </p:nvSpPr>
          <p:spPr bwMode="auto">
            <a:xfrm>
              <a:off x="3085" y="1511"/>
              <a:ext cx="504"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UDP</a:t>
              </a:r>
            </a:p>
          </p:txBody>
        </p:sp>
        <p:sp>
          <p:nvSpPr>
            <p:cNvPr id="8211" name="Rectangle 19"/>
            <p:cNvSpPr>
              <a:spLocks noChangeArrowheads="1"/>
            </p:cNvSpPr>
            <p:nvPr/>
          </p:nvSpPr>
          <p:spPr bwMode="auto">
            <a:xfrm>
              <a:off x="2208" y="635"/>
              <a:ext cx="504"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DNS</a:t>
              </a:r>
            </a:p>
          </p:txBody>
        </p:sp>
        <p:sp>
          <p:nvSpPr>
            <p:cNvPr id="8212" name="Rectangle 20"/>
            <p:cNvSpPr>
              <a:spLocks noChangeArrowheads="1"/>
            </p:cNvSpPr>
            <p:nvPr/>
          </p:nvSpPr>
          <p:spPr bwMode="auto">
            <a:xfrm>
              <a:off x="1243" y="1160"/>
              <a:ext cx="2626" cy="402"/>
            </a:xfrm>
            <a:prstGeom prst="rect">
              <a:avLst/>
            </a:prstGeom>
            <a:noFill/>
            <a:ln w="12700">
              <a:noFill/>
              <a:miter lim="800000"/>
              <a:headEnd/>
              <a:tailEnd/>
            </a:ln>
            <a:effectLst/>
          </p:spPr>
          <p:txBody>
            <a:bodyPr wrap="none" lIns="90488" tIns="44450" rIns="90488" bIns="44450">
              <a:spAutoFit/>
            </a:bodyPr>
            <a:lstStyle/>
            <a:p>
              <a:pPr algn="ctr" eaLnBrk="0" hangingPunct="0"/>
              <a:r>
                <a:rPr lang="en-US" sz="3600" dirty="0">
                  <a:effectLst>
                    <a:outerShdw blurRad="38100" dist="38100" dir="2700000" algn="tl">
                      <a:srgbClr val="C0C0C0"/>
                    </a:outerShdw>
                  </a:effectLst>
                  <a:latin typeface="Times New Roman" pitchFamily="18" charset="0"/>
                </a:rPr>
                <a:t>TCP/IP protocol suite</a:t>
              </a:r>
            </a:p>
          </p:txBody>
        </p:sp>
        <p:sp>
          <p:nvSpPr>
            <p:cNvPr id="8213" name="Rectangle 21"/>
            <p:cNvSpPr>
              <a:spLocks noChangeArrowheads="1"/>
            </p:cNvSpPr>
            <p:nvPr/>
          </p:nvSpPr>
          <p:spPr bwMode="auto">
            <a:xfrm>
              <a:off x="3327" y="767"/>
              <a:ext cx="595"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Telnet</a:t>
              </a:r>
            </a:p>
          </p:txBody>
        </p:sp>
        <p:sp>
          <p:nvSpPr>
            <p:cNvPr id="8214" name="Rectangle 22"/>
            <p:cNvSpPr>
              <a:spLocks noChangeArrowheads="1"/>
            </p:cNvSpPr>
            <p:nvPr/>
          </p:nvSpPr>
          <p:spPr bwMode="auto">
            <a:xfrm>
              <a:off x="2183" y="1931"/>
              <a:ext cx="578"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finger</a:t>
              </a:r>
            </a:p>
          </p:txBody>
        </p:sp>
        <p:sp>
          <p:nvSpPr>
            <p:cNvPr id="8215" name="Rectangle 23"/>
            <p:cNvSpPr>
              <a:spLocks noChangeArrowheads="1"/>
            </p:cNvSpPr>
            <p:nvPr/>
          </p:nvSpPr>
          <p:spPr bwMode="auto">
            <a:xfrm>
              <a:off x="2374" y="1019"/>
              <a:ext cx="579"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whois</a:t>
              </a:r>
            </a:p>
          </p:txBody>
        </p:sp>
        <p:sp>
          <p:nvSpPr>
            <p:cNvPr id="8216" name="Rectangle 24"/>
            <p:cNvSpPr>
              <a:spLocks noChangeArrowheads="1"/>
            </p:cNvSpPr>
            <p:nvPr/>
          </p:nvSpPr>
          <p:spPr bwMode="auto">
            <a:xfrm>
              <a:off x="1076" y="923"/>
              <a:ext cx="417"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RIP</a:t>
              </a:r>
            </a:p>
          </p:txBody>
        </p:sp>
        <p:sp>
          <p:nvSpPr>
            <p:cNvPr id="8217" name="Rectangle 25"/>
            <p:cNvSpPr>
              <a:spLocks noChangeArrowheads="1"/>
            </p:cNvSpPr>
            <p:nvPr/>
          </p:nvSpPr>
          <p:spPr bwMode="auto">
            <a:xfrm>
              <a:off x="3658" y="1439"/>
              <a:ext cx="580"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OSPF</a:t>
              </a:r>
            </a:p>
          </p:txBody>
        </p:sp>
        <p:sp>
          <p:nvSpPr>
            <p:cNvPr id="8218" name="Rectangle 26"/>
            <p:cNvSpPr>
              <a:spLocks noChangeArrowheads="1"/>
            </p:cNvSpPr>
            <p:nvPr/>
          </p:nvSpPr>
          <p:spPr bwMode="auto">
            <a:xfrm>
              <a:off x="1861" y="1559"/>
              <a:ext cx="644"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SNMP</a:t>
              </a:r>
            </a:p>
          </p:txBody>
        </p:sp>
        <p:sp>
          <p:nvSpPr>
            <p:cNvPr id="8219" name="Rectangle 27"/>
            <p:cNvSpPr>
              <a:spLocks noChangeArrowheads="1"/>
            </p:cNvSpPr>
            <p:nvPr/>
          </p:nvSpPr>
          <p:spPr bwMode="auto">
            <a:xfrm>
              <a:off x="3384" y="1667"/>
              <a:ext cx="1465" cy="289"/>
            </a:xfrm>
            <a:prstGeom prst="rect">
              <a:avLst/>
            </a:prstGeom>
            <a:noFill/>
            <a:ln w="12700">
              <a:noFill/>
              <a:miter lim="800000"/>
              <a:headEnd/>
              <a:tailEnd/>
            </a:ln>
            <a:effectLst/>
          </p:spPr>
          <p:txBody>
            <a:bodyPr wrap="none" lIns="90488" tIns="44450" rIns="90488" bIns="44450">
              <a:spAutoFit/>
            </a:bodyPr>
            <a:lstStyle/>
            <a:p>
              <a:pPr algn="ctr" eaLnBrk="0" hangingPunct="0"/>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and many more...</a:t>
              </a:r>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F0F80E32A91A04FBCBF0F33924102D3" ma:contentTypeVersion="0" ma:contentTypeDescription="Create a new document." ma:contentTypeScope="" ma:versionID="6ec1925c488fad75b0968a31af98815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F04740-A80B-4E77-A047-866FCF53CF3B}">
  <ds:schemaRefs>
    <ds:schemaRef ds:uri="http://schemas.microsoft.com/office/2006/metadata/properties"/>
    <ds:schemaRef ds:uri="http://schemas.microsoft.com/office/2006/documentManagement/types"/>
    <ds:schemaRef ds:uri="http://purl.org/dc/elements/1.1/"/>
    <ds:schemaRef ds:uri="http://www.w3.org/XML/1998/namespace"/>
    <ds:schemaRef ds:uri="http://schemas.openxmlformats.org/package/2006/metadata/core-properties"/>
    <ds:schemaRef ds:uri="http://schemas.microsoft.com/office/infopath/2007/PartnerControls"/>
    <ds:schemaRef ds:uri="http://purl.org/dc/dcmitype/"/>
    <ds:schemaRef ds:uri="http://purl.org/dc/terms/"/>
  </ds:schemaRefs>
</ds:datastoreItem>
</file>

<file path=customXml/itemProps2.xml><?xml version="1.0" encoding="utf-8"?>
<ds:datastoreItem xmlns:ds="http://schemas.openxmlformats.org/officeDocument/2006/customXml" ds:itemID="{37A9640D-0C46-459E-BDBD-5E6C803A0126}">
  <ds:schemaRefs>
    <ds:schemaRef ds:uri="http://schemas.microsoft.com/sharepoint/v3/contenttype/forms"/>
  </ds:schemaRefs>
</ds:datastoreItem>
</file>

<file path=customXml/itemProps3.xml><?xml version="1.0" encoding="utf-8"?>
<ds:datastoreItem xmlns:ds="http://schemas.openxmlformats.org/officeDocument/2006/customXml" ds:itemID="{DBE3D9AA-7053-423E-AF1A-BBE836B0A1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Waveform</Template>
  <TotalTime>871</TotalTime>
  <Words>2036</Words>
  <Application>Microsoft Office PowerPoint</Application>
  <PresentationFormat>On-screen Show (4:3)</PresentationFormat>
  <Paragraphs>254</Paragraphs>
  <Slides>36</Slides>
  <Notes>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Waveform</vt:lpstr>
      <vt:lpstr>Network Protocols</vt:lpstr>
      <vt:lpstr>Protocols</vt:lpstr>
      <vt:lpstr>Protocols</vt:lpstr>
      <vt:lpstr>Protocols</vt:lpstr>
      <vt:lpstr>How Protocols Work</vt:lpstr>
      <vt:lpstr>Slide 6</vt:lpstr>
      <vt:lpstr>Protocol Types</vt:lpstr>
      <vt:lpstr>Standard Stacks</vt:lpstr>
      <vt:lpstr>TCP/IP </vt:lpstr>
      <vt:lpstr>Slide 10</vt:lpstr>
      <vt:lpstr>1- Application Protocols </vt:lpstr>
      <vt:lpstr>a) Telnet</vt:lpstr>
      <vt:lpstr>b) FTP (File Transfer Protocol)</vt:lpstr>
      <vt:lpstr>FTP</vt:lpstr>
      <vt:lpstr>c) SMTP (Simple Mail Transfer Protocol)</vt:lpstr>
      <vt:lpstr>d) HTTP (HyperText Transfer Protocol)</vt:lpstr>
      <vt:lpstr>2-Transport Protocols </vt:lpstr>
      <vt:lpstr>a) TCP (Transmission Control Protocol)</vt:lpstr>
      <vt:lpstr>a) TCP (Transmission Control Protocol)</vt:lpstr>
      <vt:lpstr>b) UDP (User Datagram Protocol )</vt:lpstr>
      <vt:lpstr>Slide 21</vt:lpstr>
      <vt:lpstr>(c) DNS (Domain Name System) Protocol</vt:lpstr>
      <vt:lpstr>DNS (Domain Name System) Protocol</vt:lpstr>
      <vt:lpstr>DNS (Domain Name System) Protocol</vt:lpstr>
      <vt:lpstr>DNS (Domain Name System) Protocol</vt:lpstr>
      <vt:lpstr>Slide 26</vt:lpstr>
      <vt:lpstr>3- Internet Layer Protocols</vt:lpstr>
      <vt:lpstr>a) IP (Internet Protocol)</vt:lpstr>
      <vt:lpstr>a) IP (Internet Protocol)</vt:lpstr>
      <vt:lpstr>a) IP (Internet Protocol)</vt:lpstr>
      <vt:lpstr>b) DHCP (Dynamic Host Configuration Protocol)</vt:lpstr>
      <vt:lpstr>c) ARP (Address Resolution Protocol )</vt:lpstr>
      <vt:lpstr>c) ARP (Address Resolution Protocol )</vt:lpstr>
      <vt:lpstr>c) ARP (Address Resolution Protocol )</vt:lpstr>
      <vt:lpstr>4- Network Interface Layer</vt:lpstr>
      <vt:lpstr>More Comprehensive Diagram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lol</dc:creator>
  <cp:lastModifiedBy>User</cp:lastModifiedBy>
  <cp:revision>141</cp:revision>
  <dcterms:created xsi:type="dcterms:W3CDTF">2006-02-06T08:21:31Z</dcterms:created>
  <dcterms:modified xsi:type="dcterms:W3CDTF">2016-01-23T17:55:47Z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0x010100AF0F80E32A91A04FBCBF0F33924102D3</vt:lpwstr>
  </property>
</Properties>
</file>