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4"/>
  </p:notesMasterIdLst>
  <p:sldIdLst>
    <p:sldId id="310" r:id="rId5"/>
    <p:sldId id="311" r:id="rId6"/>
    <p:sldId id="341" r:id="rId7"/>
    <p:sldId id="342" r:id="rId8"/>
    <p:sldId id="343" r:id="rId9"/>
    <p:sldId id="312" r:id="rId10"/>
    <p:sldId id="353" r:id="rId11"/>
    <p:sldId id="354" r:id="rId12"/>
    <p:sldId id="355" r:id="rId13"/>
    <p:sldId id="356" r:id="rId14"/>
    <p:sldId id="357" r:id="rId15"/>
    <p:sldId id="358" r:id="rId16"/>
    <p:sldId id="350" r:id="rId17"/>
    <p:sldId id="316" r:id="rId18"/>
    <p:sldId id="345" r:id="rId19"/>
    <p:sldId id="346" r:id="rId20"/>
    <p:sldId id="344" r:id="rId21"/>
    <p:sldId id="347" r:id="rId22"/>
    <p:sldId id="326" r:id="rId23"/>
    <p:sldId id="318" r:id="rId24"/>
    <p:sldId id="319" r:id="rId25"/>
    <p:sldId id="320" r:id="rId26"/>
    <p:sldId id="321" r:id="rId27"/>
    <p:sldId id="322" r:id="rId28"/>
    <p:sldId id="323" r:id="rId29"/>
    <p:sldId id="324" r:id="rId30"/>
    <p:sldId id="315" r:id="rId31"/>
    <p:sldId id="325" r:id="rId32"/>
    <p:sldId id="352" r:id="rId33"/>
    <p:sldId id="349" r:id="rId34"/>
    <p:sldId id="376" r:id="rId35"/>
    <p:sldId id="359" r:id="rId36"/>
    <p:sldId id="360" r:id="rId37"/>
    <p:sldId id="379" r:id="rId38"/>
    <p:sldId id="380" r:id="rId39"/>
    <p:sldId id="361" r:id="rId40"/>
    <p:sldId id="362" r:id="rId41"/>
    <p:sldId id="363" r:id="rId42"/>
    <p:sldId id="364" r:id="rId43"/>
    <p:sldId id="365" r:id="rId44"/>
    <p:sldId id="366" r:id="rId45"/>
    <p:sldId id="367" r:id="rId46"/>
    <p:sldId id="369" r:id="rId47"/>
    <p:sldId id="370" r:id="rId48"/>
    <p:sldId id="371" r:id="rId49"/>
    <p:sldId id="372" r:id="rId50"/>
    <p:sldId id="373" r:id="rId51"/>
    <p:sldId id="374" r:id="rId52"/>
    <p:sldId id="375"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66"/>
    <a:srgbClr val="CC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1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1C94AF0-5698-40CC-A58B-CF2B81CC2940}" type="slidenum">
              <a:rPr lang="ar-SA"/>
              <a:pPr/>
              <a:t>‹#›</a:t>
            </a:fld>
            <a:endParaRPr lang="en-US"/>
          </a:p>
        </p:txBody>
      </p:sp>
    </p:spTree>
    <p:extLst>
      <p:ext uri="{BB962C8B-B14F-4D97-AF65-F5344CB8AC3E}">
        <p14:creationId xmlns:p14="http://schemas.microsoft.com/office/powerpoint/2010/main" xmlns="" val="7752743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C94AF0-5698-40CC-A58B-CF2B81CC2940}" type="slidenum">
              <a:rPr lang="ar-SA" smtClean="0"/>
              <a:pPr/>
              <a:t>1</a:t>
            </a:fld>
            <a:endParaRPr lang="en-US"/>
          </a:p>
        </p:txBody>
      </p:sp>
    </p:spTree>
    <p:extLst>
      <p:ext uri="{BB962C8B-B14F-4D97-AF65-F5344CB8AC3E}">
        <p14:creationId xmlns:p14="http://schemas.microsoft.com/office/powerpoint/2010/main" xmlns="" val="2808287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3F9E5982-FD9E-44BD-A3A2-C303C68427EC}" type="slidenum">
              <a:rPr lang="en-US"/>
              <a:pPr/>
              <a:t>27</a:t>
            </a:fld>
            <a:endParaRPr lang="en-US"/>
          </a:p>
        </p:txBody>
      </p:sp>
      <p:sp>
        <p:nvSpPr>
          <p:cNvPr id="1114114" name="Rectangle 2"/>
          <p:cNvSpPr>
            <a:spLocks noGrp="1" noRot="1" noChangeAspect="1" noChangeArrowheads="1" noTextEdit="1"/>
          </p:cNvSpPr>
          <p:nvPr>
            <p:ph type="sldImg"/>
          </p:nvPr>
        </p:nvSpPr>
        <p:spPr>
          <a:ln/>
        </p:spPr>
      </p:sp>
      <p:sp>
        <p:nvSpPr>
          <p:cNvPr id="1114115" name="Rectangle 3"/>
          <p:cNvSpPr>
            <a:spLocks noGrp="1" noChangeArrowheads="1"/>
          </p:cNvSpPr>
          <p:nvPr>
            <p:ph type="body" idx="1"/>
          </p:nvPr>
        </p:nvSpPr>
        <p:spPr/>
        <p:txBody>
          <a:bodyPr/>
          <a:lstStyle/>
          <a:p>
            <a:endParaRPr lang="ar-SA"/>
          </a:p>
        </p:txBody>
      </p:sp>
    </p:spTree>
    <p:extLst>
      <p:ext uri="{BB962C8B-B14F-4D97-AF65-F5344CB8AC3E}">
        <p14:creationId xmlns:p14="http://schemas.microsoft.com/office/powerpoint/2010/main" xmlns="" val="470197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3FB3F60C-C2C4-4603-ACF5-BF36CA3FA884}" type="slidenum">
              <a:rPr lang="en-US"/>
              <a:pPr/>
              <a:t>28</a:t>
            </a:fld>
            <a:endParaRPr lang="en-US"/>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ar-SA"/>
          </a:p>
        </p:txBody>
      </p:sp>
    </p:spTree>
    <p:extLst>
      <p:ext uri="{BB962C8B-B14F-4D97-AF65-F5344CB8AC3E}">
        <p14:creationId xmlns:p14="http://schemas.microsoft.com/office/powerpoint/2010/main" xmlns="" val="1558083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42D509-16EF-4652-8097-ACB5FE45BAB3}" type="slidenum">
              <a:rPr lang="en-US"/>
              <a:pPr/>
              <a:t>38</a:t>
            </a:fld>
            <a:endParaRPr lang="en-US"/>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endParaRPr lang="ar-SA"/>
          </a:p>
        </p:txBody>
      </p:sp>
    </p:spTree>
    <p:extLst>
      <p:ext uri="{BB962C8B-B14F-4D97-AF65-F5344CB8AC3E}">
        <p14:creationId xmlns:p14="http://schemas.microsoft.com/office/powerpoint/2010/main" xmlns="" val="4209281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677F4B-84DE-448A-ACAD-0CE272AD5251}" type="slidenum">
              <a:rPr lang="en-US"/>
              <a:pPr/>
              <a:t>48</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ar-SA"/>
          </a:p>
        </p:txBody>
      </p:sp>
    </p:spTree>
    <p:extLst>
      <p:ext uri="{BB962C8B-B14F-4D97-AF65-F5344CB8AC3E}">
        <p14:creationId xmlns:p14="http://schemas.microsoft.com/office/powerpoint/2010/main" xmlns="" val="22547583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F319B0C5-BA64-4402-8D98-CAD06463C5AB}" type="datetime1">
              <a:rPr lang="en-US" smtClean="0"/>
              <a:pPr/>
              <a:t>1/23/2016</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en-US" smtClean="0"/>
              <a:t>Fatimah Alakeel</a:t>
            </a:r>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B3C0680-43B6-40E6-B5B9-D085F68E1734}" type="slidenum">
              <a:rPr lang="ar-SA" smtClean="0"/>
              <a:pPr/>
              <a:t>‹#›</a:t>
            </a:fld>
            <a:endParaRPr lang="en-US"/>
          </a:p>
        </p:txBody>
      </p:sp>
    </p:spTree>
    <p:extLst>
      <p:ext uri="{BB962C8B-B14F-4D97-AF65-F5344CB8AC3E}">
        <p14:creationId xmlns:p14="http://schemas.microsoft.com/office/powerpoint/2010/main" xmlns="" val="1430875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E5D54B-9582-44F2-8114-255E8599CC0D}" type="datetime1">
              <a:rPr lang="en-US" smtClean="0"/>
              <a:pPr/>
              <a:t>1/23/2016</a:t>
            </a:fld>
            <a:endParaRPr lang="en-US"/>
          </a:p>
        </p:txBody>
      </p:sp>
      <p:sp>
        <p:nvSpPr>
          <p:cNvPr id="6" name="Footer Placeholder 5"/>
          <p:cNvSpPr>
            <a:spLocks noGrp="1"/>
          </p:cNvSpPr>
          <p:nvPr>
            <p:ph type="ftr" sz="quarter" idx="11"/>
          </p:nvPr>
        </p:nvSpPr>
        <p:spPr/>
        <p:txBody>
          <a:bodyPr/>
          <a:lstStyle/>
          <a:p>
            <a:r>
              <a:rPr lang="en-US" smtClean="0"/>
              <a:t>Fatimah Alakeel</a:t>
            </a:r>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96B5E21-A894-4A1B-914D-ECCE092BAD3B}" type="slidenum">
              <a:rPr lang="ar-SA" smtClean="0"/>
              <a:pPr/>
              <a:t>‹#›</a:t>
            </a:fld>
            <a:endParaRPr lang="en-US"/>
          </a:p>
        </p:txBody>
      </p:sp>
    </p:spTree>
    <p:extLst>
      <p:ext uri="{BB962C8B-B14F-4D97-AF65-F5344CB8AC3E}">
        <p14:creationId xmlns:p14="http://schemas.microsoft.com/office/powerpoint/2010/main" xmlns="" val="230813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2FEE7C-07A3-4E37-9EFE-DEC6FA275961}" type="datetime1">
              <a:rPr lang="en-US" smtClean="0"/>
              <a:pPr/>
              <a:t>1/23/2016</a:t>
            </a:fld>
            <a:endParaRPr lang="en-US"/>
          </a:p>
        </p:txBody>
      </p:sp>
      <p:sp>
        <p:nvSpPr>
          <p:cNvPr id="5" name="Footer Placeholder 4"/>
          <p:cNvSpPr>
            <a:spLocks noGrp="1"/>
          </p:cNvSpPr>
          <p:nvPr>
            <p:ph type="ftr" sz="quarter" idx="11"/>
          </p:nvPr>
        </p:nvSpPr>
        <p:spPr/>
        <p:txBody>
          <a:bodyPr/>
          <a:lstStyle/>
          <a:p>
            <a:r>
              <a:rPr lang="en-US" smtClean="0"/>
              <a:t>Fatimah Alakeel</a:t>
            </a:r>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96B5E21-A894-4A1B-914D-ECCE092BAD3B}" type="slidenum">
              <a:rPr lang="ar-SA" smtClean="0"/>
              <a:pPr/>
              <a:t>‹#›</a:t>
            </a:fld>
            <a:endParaRPr lang="en-US"/>
          </a:p>
        </p:txBody>
      </p:sp>
    </p:spTree>
    <p:extLst>
      <p:ext uri="{BB962C8B-B14F-4D97-AF65-F5344CB8AC3E}">
        <p14:creationId xmlns:p14="http://schemas.microsoft.com/office/powerpoint/2010/main" xmlns="" val="1476615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32101E-6C40-4593-85D5-E70B35D00516}" type="datetime1">
              <a:rPr lang="en-US" smtClean="0"/>
              <a:pPr/>
              <a:t>1/23/2016</a:t>
            </a:fld>
            <a:endParaRPr lang="en-US"/>
          </a:p>
        </p:txBody>
      </p:sp>
      <p:sp>
        <p:nvSpPr>
          <p:cNvPr id="5" name="Footer Placeholder 4"/>
          <p:cNvSpPr>
            <a:spLocks noGrp="1"/>
          </p:cNvSpPr>
          <p:nvPr>
            <p:ph type="ftr" sz="quarter" idx="11"/>
          </p:nvPr>
        </p:nvSpPr>
        <p:spPr/>
        <p:txBody>
          <a:bodyPr/>
          <a:lstStyle/>
          <a:p>
            <a:r>
              <a:rPr lang="en-US" smtClean="0"/>
              <a:t>Fatimah Alakeel</a:t>
            </a: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96B5E21-A894-4A1B-914D-ECCE092BAD3B}" type="slidenum">
              <a:rPr lang="ar-SA" smtClean="0"/>
              <a:pPr/>
              <a:t>‹#›</a:t>
            </a:fld>
            <a:endParaRPr lang="en-US"/>
          </a:p>
        </p:txBody>
      </p:sp>
    </p:spTree>
    <p:extLst>
      <p:ext uri="{BB962C8B-B14F-4D97-AF65-F5344CB8AC3E}">
        <p14:creationId xmlns:p14="http://schemas.microsoft.com/office/powerpoint/2010/main" xmlns="" val="3866009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34BDF9-F60F-4FB0-9B0C-85B4C3FE7FAC}" type="datetime1">
              <a:rPr lang="en-US" smtClean="0"/>
              <a:pPr/>
              <a:t>1/23/2016</a:t>
            </a:fld>
            <a:endParaRPr lang="en-US"/>
          </a:p>
        </p:txBody>
      </p:sp>
      <p:sp>
        <p:nvSpPr>
          <p:cNvPr id="5" name="Footer Placeholder 4"/>
          <p:cNvSpPr>
            <a:spLocks noGrp="1"/>
          </p:cNvSpPr>
          <p:nvPr>
            <p:ph type="ftr" sz="quarter" idx="11"/>
          </p:nvPr>
        </p:nvSpPr>
        <p:spPr/>
        <p:txBody>
          <a:bodyPr/>
          <a:lstStyle/>
          <a:p>
            <a:r>
              <a:rPr lang="en-US" smtClean="0"/>
              <a:t>Fatimah Alakeel</a:t>
            </a:r>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96B5E21-A894-4A1B-914D-ECCE092BAD3B}" type="slidenum">
              <a:rPr lang="ar-SA" smtClean="0"/>
              <a:pPr/>
              <a:t>‹#›</a:t>
            </a:fld>
            <a:endParaRPr lang="en-US"/>
          </a:p>
        </p:txBody>
      </p:sp>
    </p:spTree>
    <p:extLst>
      <p:ext uri="{BB962C8B-B14F-4D97-AF65-F5344CB8AC3E}">
        <p14:creationId xmlns:p14="http://schemas.microsoft.com/office/powerpoint/2010/main" xmlns="" val="3264182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23D2646-D93D-4559-8ADE-E0A7AD9D6C12}" type="datetime1">
              <a:rPr lang="en-US" smtClean="0"/>
              <a:pPr/>
              <a:t>1/23/2016</a:t>
            </a:fld>
            <a:endParaRPr lang="en-US"/>
          </a:p>
        </p:txBody>
      </p:sp>
      <p:sp>
        <p:nvSpPr>
          <p:cNvPr id="8" name="Footer Placeholder 7"/>
          <p:cNvSpPr>
            <a:spLocks noGrp="1"/>
          </p:cNvSpPr>
          <p:nvPr>
            <p:ph type="ftr" sz="quarter" idx="11"/>
          </p:nvPr>
        </p:nvSpPr>
        <p:spPr/>
        <p:txBody>
          <a:bodyPr/>
          <a:lstStyle/>
          <a:p>
            <a:r>
              <a:rPr lang="en-US" smtClean="0"/>
              <a:t>Fatimah Alakeel</a:t>
            </a: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96B5E21-A894-4A1B-914D-ECCE092BAD3B}" type="slidenum">
              <a:rPr lang="ar-SA" smtClean="0"/>
              <a:pPr/>
              <a:t>‹#›</a:t>
            </a:fld>
            <a:endParaRPr lang="en-US"/>
          </a:p>
        </p:txBody>
      </p:sp>
    </p:spTree>
    <p:extLst>
      <p:ext uri="{BB962C8B-B14F-4D97-AF65-F5344CB8AC3E}">
        <p14:creationId xmlns:p14="http://schemas.microsoft.com/office/powerpoint/2010/main" xmlns="" val="3945576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FCC4FA2-B6AC-4D0E-A790-7B35EFE4B357}" type="datetime1">
              <a:rPr lang="en-US" smtClean="0"/>
              <a:pPr/>
              <a:t>1/23/2016</a:t>
            </a:fld>
            <a:endParaRPr lang="en-US"/>
          </a:p>
        </p:txBody>
      </p:sp>
      <p:sp>
        <p:nvSpPr>
          <p:cNvPr id="8" name="Footer Placeholder 7"/>
          <p:cNvSpPr>
            <a:spLocks noGrp="1"/>
          </p:cNvSpPr>
          <p:nvPr>
            <p:ph type="ftr" sz="quarter" idx="11"/>
          </p:nvPr>
        </p:nvSpPr>
        <p:spPr/>
        <p:txBody>
          <a:bodyPr/>
          <a:lstStyle/>
          <a:p>
            <a:r>
              <a:rPr lang="en-US" smtClean="0"/>
              <a:t>Fatimah Alakeel</a:t>
            </a: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96B5E21-A894-4A1B-914D-ECCE092BAD3B}" type="slidenum">
              <a:rPr lang="ar-SA" smtClean="0"/>
              <a:pPr/>
              <a:t>‹#›</a:t>
            </a:fld>
            <a:endParaRPr lang="en-US"/>
          </a:p>
        </p:txBody>
      </p:sp>
    </p:spTree>
    <p:extLst>
      <p:ext uri="{BB962C8B-B14F-4D97-AF65-F5344CB8AC3E}">
        <p14:creationId xmlns:p14="http://schemas.microsoft.com/office/powerpoint/2010/main" xmlns="" val="93586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869F9C5E-16C1-4DC6-9989-5FF5331636B3}" type="datetime1">
              <a:rPr lang="en-US" smtClean="0"/>
              <a:pPr/>
              <a:t>1/23/2016</a:t>
            </a:fld>
            <a:endParaRPr lang="en-US"/>
          </a:p>
        </p:txBody>
      </p:sp>
      <p:sp>
        <p:nvSpPr>
          <p:cNvPr id="5" name="Footer Placeholder 4"/>
          <p:cNvSpPr>
            <a:spLocks noGrp="1"/>
          </p:cNvSpPr>
          <p:nvPr>
            <p:ph type="ftr" sz="quarter" idx="11"/>
          </p:nvPr>
        </p:nvSpPr>
        <p:spPr>
          <a:xfrm>
            <a:off x="516133" y="6387910"/>
            <a:ext cx="3859795" cy="228660"/>
          </a:xfrm>
        </p:spPr>
        <p:txBody>
          <a:bodyPr/>
          <a:lstStyle/>
          <a:p>
            <a:r>
              <a:rPr lang="en-US" smtClean="0"/>
              <a:t>Fatimah Alakeel</a:t>
            </a:r>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98D031D-B2EA-4D7F-AD2F-7602BC2437CF}" type="slidenum">
              <a:rPr lang="ar-SA" smtClean="0"/>
              <a:pPr/>
              <a:t>‹#›</a:t>
            </a:fld>
            <a:endParaRPr lang="en-US"/>
          </a:p>
        </p:txBody>
      </p:sp>
    </p:spTree>
    <p:extLst>
      <p:ext uri="{BB962C8B-B14F-4D97-AF65-F5344CB8AC3E}">
        <p14:creationId xmlns:p14="http://schemas.microsoft.com/office/powerpoint/2010/main" xmlns="" val="1743307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261267-D02D-4350-9A17-4DB12294D926}" type="datetime1">
              <a:rPr lang="en-US" smtClean="0"/>
              <a:pPr/>
              <a:t>1/23/2016</a:t>
            </a:fld>
            <a:endParaRPr lang="en-US"/>
          </a:p>
        </p:txBody>
      </p:sp>
      <p:sp>
        <p:nvSpPr>
          <p:cNvPr id="5" name="Footer Placeholder 4"/>
          <p:cNvSpPr>
            <a:spLocks noGrp="1"/>
          </p:cNvSpPr>
          <p:nvPr>
            <p:ph type="ftr" sz="quarter" idx="11"/>
          </p:nvPr>
        </p:nvSpPr>
        <p:spPr>
          <a:xfrm>
            <a:off x="538546" y="6365498"/>
            <a:ext cx="3859795" cy="228660"/>
          </a:xfrm>
        </p:spPr>
        <p:txBody>
          <a:bodyPr/>
          <a:lstStyle/>
          <a:p>
            <a:r>
              <a:rPr lang="en-US" smtClean="0"/>
              <a:t>Fatimah Alakeel</a:t>
            </a: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487DD9F-B2C0-4467-9488-B635BBDB6BC8}" type="slidenum">
              <a:rPr lang="ar-SA" smtClean="0"/>
              <a:pPr/>
              <a:t>‹#›</a:t>
            </a:fld>
            <a:endParaRPr lang="en-US"/>
          </a:p>
        </p:txBody>
      </p:sp>
    </p:spTree>
    <p:extLst>
      <p:ext uri="{BB962C8B-B14F-4D97-AF65-F5344CB8AC3E}">
        <p14:creationId xmlns:p14="http://schemas.microsoft.com/office/powerpoint/2010/main" xmlns="" val="24866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00172C-00E0-4ADA-B782-2B7B93C0ECF2}" type="datetime1">
              <a:rPr lang="en-US" smtClean="0"/>
              <a:pPr/>
              <a:t>1/23/2016</a:t>
            </a:fld>
            <a:endParaRPr lang="en-US"/>
          </a:p>
        </p:txBody>
      </p:sp>
      <p:sp>
        <p:nvSpPr>
          <p:cNvPr id="5" name="Footer Placeholder 4"/>
          <p:cNvSpPr>
            <a:spLocks noGrp="1"/>
          </p:cNvSpPr>
          <p:nvPr>
            <p:ph type="ftr" sz="quarter" idx="11"/>
          </p:nvPr>
        </p:nvSpPr>
        <p:spPr/>
        <p:txBody>
          <a:bodyPr/>
          <a:lstStyle/>
          <a:p>
            <a:r>
              <a:rPr lang="en-US" smtClean="0"/>
              <a:t>Fatimah Alakeel</a:t>
            </a:r>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EDF1DC7-48E6-4544-8F28-6AE6D731FF5C}" type="slidenum">
              <a:rPr lang="ar-SA" smtClean="0"/>
              <a:pPr/>
              <a:t>‹#›</a:t>
            </a:fld>
            <a:endParaRPr lang="en-US"/>
          </a:p>
        </p:txBody>
      </p:sp>
    </p:spTree>
    <p:extLst>
      <p:ext uri="{BB962C8B-B14F-4D97-AF65-F5344CB8AC3E}">
        <p14:creationId xmlns:p14="http://schemas.microsoft.com/office/powerpoint/2010/main" xmlns="" val="360710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4372F5-FA17-47F2-8201-D7B5FA735B2C}" type="datetime1">
              <a:rPr lang="en-US" smtClean="0"/>
              <a:pPr/>
              <a:t>1/23/2016</a:t>
            </a:fld>
            <a:endParaRPr lang="en-US"/>
          </a:p>
        </p:txBody>
      </p:sp>
      <p:sp>
        <p:nvSpPr>
          <p:cNvPr id="5" name="Footer Placeholder 4"/>
          <p:cNvSpPr>
            <a:spLocks noGrp="1"/>
          </p:cNvSpPr>
          <p:nvPr>
            <p:ph type="ftr" sz="quarter" idx="11"/>
          </p:nvPr>
        </p:nvSpPr>
        <p:spPr/>
        <p:txBody>
          <a:bodyPr/>
          <a:lstStyle/>
          <a:p>
            <a:r>
              <a:rPr lang="en-US" smtClean="0"/>
              <a:t>Fatimah Alakeel</a:t>
            </a:r>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5D6DA90A-C7CF-4EA9-823B-1DA8095AB461}" type="slidenum">
              <a:rPr lang="ar-SA" smtClean="0"/>
              <a:pPr/>
              <a:t>‹#›</a:t>
            </a:fld>
            <a:endParaRPr lang="en-US"/>
          </a:p>
        </p:txBody>
      </p:sp>
    </p:spTree>
    <p:extLst>
      <p:ext uri="{BB962C8B-B14F-4D97-AF65-F5344CB8AC3E}">
        <p14:creationId xmlns:p14="http://schemas.microsoft.com/office/powerpoint/2010/main" xmlns="" val="235848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8130CE-7D4D-41D1-89F9-21F11D579BEB}" type="datetime1">
              <a:rPr lang="en-US" smtClean="0"/>
              <a:pPr/>
              <a:t>1/23/2016</a:t>
            </a:fld>
            <a:endParaRPr lang="en-US"/>
          </a:p>
        </p:txBody>
      </p:sp>
      <p:sp>
        <p:nvSpPr>
          <p:cNvPr id="6" name="Footer Placeholder 5"/>
          <p:cNvSpPr>
            <a:spLocks noGrp="1"/>
          </p:cNvSpPr>
          <p:nvPr>
            <p:ph type="ftr" sz="quarter" idx="11"/>
          </p:nvPr>
        </p:nvSpPr>
        <p:spPr/>
        <p:txBody>
          <a:bodyPr/>
          <a:lstStyle/>
          <a:p>
            <a:r>
              <a:rPr lang="en-US" smtClean="0"/>
              <a:t>Fatimah Alakeel</a:t>
            </a:r>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3581CDE0-3699-4544-9AD8-EE3A63CC56A2}" type="slidenum">
              <a:rPr lang="ar-SA" smtClean="0"/>
              <a:pPr/>
              <a:t>‹#›</a:t>
            </a:fld>
            <a:endParaRPr lang="en-US"/>
          </a:p>
        </p:txBody>
      </p:sp>
    </p:spTree>
    <p:extLst>
      <p:ext uri="{BB962C8B-B14F-4D97-AF65-F5344CB8AC3E}">
        <p14:creationId xmlns:p14="http://schemas.microsoft.com/office/powerpoint/2010/main" xmlns="" val="337976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C96DFD8-616D-4884-B0A3-3509AEF1C79A}" type="datetime1">
              <a:rPr lang="en-US" smtClean="0"/>
              <a:pPr/>
              <a:t>1/23/2016</a:t>
            </a:fld>
            <a:endParaRPr lang="en-US"/>
          </a:p>
        </p:txBody>
      </p:sp>
      <p:sp>
        <p:nvSpPr>
          <p:cNvPr id="8" name="Footer Placeholder 7"/>
          <p:cNvSpPr>
            <a:spLocks noGrp="1"/>
          </p:cNvSpPr>
          <p:nvPr>
            <p:ph type="ftr" sz="quarter" idx="11"/>
          </p:nvPr>
        </p:nvSpPr>
        <p:spPr/>
        <p:txBody>
          <a:bodyPr/>
          <a:lstStyle/>
          <a:p>
            <a:r>
              <a:rPr lang="en-US" smtClean="0"/>
              <a:t>Fatimah Alakeel</a:t>
            </a: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743D4FD1-4716-44A7-9A51-D787AF128990}" type="slidenum">
              <a:rPr lang="ar-SA" smtClean="0"/>
              <a:pPr/>
              <a:t>‹#›</a:t>
            </a:fld>
            <a:endParaRPr lang="en-US"/>
          </a:p>
        </p:txBody>
      </p:sp>
    </p:spTree>
    <p:extLst>
      <p:ext uri="{BB962C8B-B14F-4D97-AF65-F5344CB8AC3E}">
        <p14:creationId xmlns:p14="http://schemas.microsoft.com/office/powerpoint/2010/main" xmlns="" val="2967716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A017802-A0DC-42C6-8B3C-967C1A59A023}" type="datetime1">
              <a:rPr lang="en-US" smtClean="0"/>
              <a:pPr/>
              <a:t>1/23/2016</a:t>
            </a:fld>
            <a:endParaRPr lang="en-US"/>
          </a:p>
        </p:txBody>
      </p:sp>
      <p:sp>
        <p:nvSpPr>
          <p:cNvPr id="4" name="Footer Placeholder 3"/>
          <p:cNvSpPr>
            <a:spLocks noGrp="1"/>
          </p:cNvSpPr>
          <p:nvPr>
            <p:ph type="ftr" sz="quarter" idx="11"/>
          </p:nvPr>
        </p:nvSpPr>
        <p:spPr/>
        <p:txBody>
          <a:bodyPr/>
          <a:lstStyle/>
          <a:p>
            <a:r>
              <a:rPr lang="en-US" smtClean="0"/>
              <a:t>Fatimah Alakeel</a:t>
            </a:r>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9D3563A8-2347-4BA8-ADD7-0F41DEB350E0}" type="slidenum">
              <a:rPr lang="ar-SA" smtClean="0"/>
              <a:pPr/>
              <a:t>‹#›</a:t>
            </a:fld>
            <a:endParaRPr lang="en-US"/>
          </a:p>
        </p:txBody>
      </p:sp>
    </p:spTree>
    <p:extLst>
      <p:ext uri="{BB962C8B-B14F-4D97-AF65-F5344CB8AC3E}">
        <p14:creationId xmlns:p14="http://schemas.microsoft.com/office/powerpoint/2010/main" xmlns="" val="257736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6801E333-846A-431E-AE7B-4319D0BB07E2}" type="datetime1">
              <a:rPr lang="en-US" smtClean="0"/>
              <a:pPr/>
              <a:t>1/23/2016</a:t>
            </a:fld>
            <a:endParaRPr lang="en-US"/>
          </a:p>
        </p:txBody>
      </p:sp>
      <p:sp>
        <p:nvSpPr>
          <p:cNvPr id="3" name="Footer Placeholder 2"/>
          <p:cNvSpPr>
            <a:spLocks noGrp="1"/>
          </p:cNvSpPr>
          <p:nvPr>
            <p:ph type="ftr" sz="quarter" idx="11"/>
          </p:nvPr>
        </p:nvSpPr>
        <p:spPr/>
        <p:txBody>
          <a:bodyPr/>
          <a:lstStyle/>
          <a:p>
            <a:r>
              <a:rPr lang="en-US" smtClean="0"/>
              <a:t>Fatimah Alakeel</a:t>
            </a:r>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39B59E98-72B3-4E84-997A-A0B6CF07C1DD}" type="slidenum">
              <a:rPr lang="ar-SA" smtClean="0"/>
              <a:pPr/>
              <a:t>‹#›</a:t>
            </a:fld>
            <a:endParaRPr lang="en-US"/>
          </a:p>
        </p:txBody>
      </p:sp>
    </p:spTree>
    <p:extLst>
      <p:ext uri="{BB962C8B-B14F-4D97-AF65-F5344CB8AC3E}">
        <p14:creationId xmlns:p14="http://schemas.microsoft.com/office/powerpoint/2010/main" xmlns="" val="31982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A2CC5B-4978-48F8-B29B-DFD9B16EA4EB}" type="datetime1">
              <a:rPr lang="en-US" smtClean="0"/>
              <a:pPr/>
              <a:t>1/23/2016</a:t>
            </a:fld>
            <a:endParaRPr lang="en-US"/>
          </a:p>
        </p:txBody>
      </p:sp>
      <p:sp>
        <p:nvSpPr>
          <p:cNvPr id="6" name="Footer Placeholder 5"/>
          <p:cNvSpPr>
            <a:spLocks noGrp="1"/>
          </p:cNvSpPr>
          <p:nvPr>
            <p:ph type="ftr" sz="quarter" idx="11"/>
          </p:nvPr>
        </p:nvSpPr>
        <p:spPr/>
        <p:txBody>
          <a:bodyPr/>
          <a:lstStyle/>
          <a:p>
            <a:r>
              <a:rPr lang="en-US" smtClean="0"/>
              <a:t>Fatimah Alakeel</a:t>
            </a: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85BCD8A0-7C3E-48C1-8027-01DEE6034C21}" type="slidenum">
              <a:rPr lang="ar-SA" smtClean="0"/>
              <a:pPr/>
              <a:t>‹#›</a:t>
            </a:fld>
            <a:endParaRPr lang="en-US"/>
          </a:p>
        </p:txBody>
      </p:sp>
    </p:spTree>
    <p:extLst>
      <p:ext uri="{BB962C8B-B14F-4D97-AF65-F5344CB8AC3E}">
        <p14:creationId xmlns:p14="http://schemas.microsoft.com/office/powerpoint/2010/main" xmlns="" val="3030054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7B086F-C037-4410-889E-EDB17BBC01A1}" type="datetime1">
              <a:rPr lang="en-US" smtClean="0"/>
              <a:pPr/>
              <a:t>1/23/2016</a:t>
            </a:fld>
            <a:endParaRPr lang="en-US"/>
          </a:p>
        </p:txBody>
      </p:sp>
      <p:sp>
        <p:nvSpPr>
          <p:cNvPr id="6" name="Footer Placeholder 5"/>
          <p:cNvSpPr>
            <a:spLocks noGrp="1"/>
          </p:cNvSpPr>
          <p:nvPr>
            <p:ph type="ftr" sz="quarter" idx="11"/>
          </p:nvPr>
        </p:nvSpPr>
        <p:spPr/>
        <p:txBody>
          <a:bodyPr/>
          <a:lstStyle/>
          <a:p>
            <a:r>
              <a:rPr lang="en-US" smtClean="0"/>
              <a:t>Fatimah Alakeel</a:t>
            </a:r>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46567A4E-921A-45CB-818E-AD4F5B349433}" type="slidenum">
              <a:rPr lang="ar-SA" smtClean="0"/>
              <a:pPr/>
              <a:t>‹#›</a:t>
            </a:fld>
            <a:endParaRPr lang="en-US"/>
          </a:p>
        </p:txBody>
      </p:sp>
    </p:spTree>
    <p:extLst>
      <p:ext uri="{BB962C8B-B14F-4D97-AF65-F5344CB8AC3E}">
        <p14:creationId xmlns:p14="http://schemas.microsoft.com/office/powerpoint/2010/main" xmlns="" val="1581544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375DDAD3-58AF-47B1-86F0-7F74489020B0}" type="datetime1">
              <a:rPr lang="en-US" smtClean="0"/>
              <a:pPr/>
              <a:t>1/23/2016</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US" smtClean="0"/>
              <a:t>Fatimah Alakeel</a:t>
            </a:r>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B96B5E21-A894-4A1B-914D-ECCE092BAD3B}" type="slidenum">
              <a:rPr lang="ar-SA" smtClean="0"/>
              <a:pPr/>
              <a:t>‹#›</a:t>
            </a:fld>
            <a:endParaRPr lang="en-US"/>
          </a:p>
        </p:txBody>
      </p:sp>
    </p:spTree>
    <p:extLst>
      <p:ext uri="{BB962C8B-B14F-4D97-AF65-F5344CB8AC3E}">
        <p14:creationId xmlns:p14="http://schemas.microsoft.com/office/powerpoint/2010/main" xmlns="" val="862067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IP Addressing and</a:t>
            </a:r>
            <a:br>
              <a:rPr lang="en-US" dirty="0" smtClean="0"/>
            </a:br>
            <a:r>
              <a:rPr lang="en-US" dirty="0" smtClean="0"/>
              <a:t>Network Software</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 val="4250771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Convert from Binary to Decimal</a:t>
            </a:r>
          </a:p>
        </p:txBody>
      </p:sp>
      <p:sp>
        <p:nvSpPr>
          <p:cNvPr id="3" name="Content Placeholder 2"/>
          <p:cNvSpPr>
            <a:spLocks noGrp="1"/>
          </p:cNvSpPr>
          <p:nvPr>
            <p:ph idx="1"/>
          </p:nvPr>
        </p:nvSpPr>
        <p:spPr/>
        <p:txBody>
          <a:bodyPr/>
          <a:lstStyle/>
          <a:p>
            <a:r>
              <a:rPr lang="en-US" dirty="0" smtClean="0"/>
              <a:t>Step 4</a:t>
            </a:r>
          </a:p>
          <a:p>
            <a:pPr lvl="1"/>
            <a:r>
              <a:rPr lang="en-GB" b="1" dirty="0"/>
              <a:t>Write down the final value of each power of two.</a:t>
            </a:r>
            <a:r>
              <a:rPr lang="en-GB" dirty="0"/>
              <a:t> </a:t>
            </a:r>
          </a:p>
        </p:txBody>
      </p:sp>
      <p:pic>
        <p:nvPicPr>
          <p:cNvPr id="4" name="Picture 3"/>
          <p:cNvPicPr>
            <a:picLocks noChangeAspect="1"/>
          </p:cNvPicPr>
          <p:nvPr/>
        </p:nvPicPr>
        <p:blipFill>
          <a:blip r:embed="rId2" cstate="print"/>
          <a:stretch>
            <a:fillRect/>
          </a:stretch>
        </p:blipFill>
        <p:spPr>
          <a:xfrm>
            <a:off x="1444837" y="3495675"/>
            <a:ext cx="5772150" cy="2524125"/>
          </a:xfrm>
          <a:prstGeom prst="rect">
            <a:avLst/>
          </a:prstGeom>
        </p:spPr>
      </p:pic>
    </p:spTree>
    <p:extLst>
      <p:ext uri="{BB962C8B-B14F-4D97-AF65-F5344CB8AC3E}">
        <p14:creationId xmlns:p14="http://schemas.microsoft.com/office/powerpoint/2010/main" xmlns="" val="1450657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Convert from Binary to Decimal</a:t>
            </a:r>
          </a:p>
        </p:txBody>
      </p:sp>
      <p:sp>
        <p:nvSpPr>
          <p:cNvPr id="3" name="Content Placeholder 2"/>
          <p:cNvSpPr>
            <a:spLocks noGrp="1"/>
          </p:cNvSpPr>
          <p:nvPr>
            <p:ph idx="1"/>
          </p:nvPr>
        </p:nvSpPr>
        <p:spPr/>
        <p:txBody>
          <a:bodyPr/>
          <a:lstStyle/>
          <a:p>
            <a:r>
              <a:rPr lang="en-US" dirty="0" smtClean="0"/>
              <a:t>Step 5</a:t>
            </a:r>
          </a:p>
          <a:p>
            <a:pPr lvl="1"/>
            <a:r>
              <a:rPr lang="en-GB" b="1" dirty="0"/>
              <a:t>Add the final values.</a:t>
            </a:r>
            <a:r>
              <a:rPr lang="en-GB" dirty="0"/>
              <a:t> </a:t>
            </a:r>
          </a:p>
        </p:txBody>
      </p:sp>
      <p:pic>
        <p:nvPicPr>
          <p:cNvPr id="5" name="Picture 4"/>
          <p:cNvPicPr>
            <a:picLocks noChangeAspect="1"/>
          </p:cNvPicPr>
          <p:nvPr/>
        </p:nvPicPr>
        <p:blipFill>
          <a:blip r:embed="rId2" cstate="print"/>
          <a:stretch>
            <a:fillRect/>
          </a:stretch>
        </p:blipFill>
        <p:spPr>
          <a:xfrm>
            <a:off x="1542267" y="3276600"/>
            <a:ext cx="5667375" cy="3362325"/>
          </a:xfrm>
          <a:prstGeom prst="rect">
            <a:avLst/>
          </a:prstGeom>
        </p:spPr>
      </p:pic>
    </p:spTree>
    <p:extLst>
      <p:ext uri="{BB962C8B-B14F-4D97-AF65-F5344CB8AC3E}">
        <p14:creationId xmlns:p14="http://schemas.microsoft.com/office/powerpoint/2010/main" xmlns="" val="4015454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Convert from Binary to Decimal</a:t>
            </a:r>
          </a:p>
        </p:txBody>
      </p:sp>
      <p:sp>
        <p:nvSpPr>
          <p:cNvPr id="3" name="Content Placeholder 2"/>
          <p:cNvSpPr>
            <a:spLocks noGrp="1"/>
          </p:cNvSpPr>
          <p:nvPr>
            <p:ph idx="1"/>
          </p:nvPr>
        </p:nvSpPr>
        <p:spPr/>
        <p:txBody>
          <a:bodyPr/>
          <a:lstStyle/>
          <a:p>
            <a:r>
              <a:rPr lang="en-US" dirty="0" smtClean="0"/>
              <a:t>Step 6</a:t>
            </a:r>
          </a:p>
          <a:p>
            <a:pPr lvl="1"/>
            <a:r>
              <a:rPr lang="en-GB" b="1" dirty="0"/>
              <a:t>Write the answer along with its base subscript.</a:t>
            </a:r>
            <a:endParaRPr lang="en-GB" dirty="0"/>
          </a:p>
        </p:txBody>
      </p:sp>
      <p:pic>
        <p:nvPicPr>
          <p:cNvPr id="5" name="Picture 4"/>
          <p:cNvPicPr>
            <a:picLocks noChangeAspect="1"/>
          </p:cNvPicPr>
          <p:nvPr/>
        </p:nvPicPr>
        <p:blipFill>
          <a:blip r:embed="rId2" cstate="print"/>
          <a:stretch>
            <a:fillRect/>
          </a:stretch>
        </p:blipFill>
        <p:spPr>
          <a:xfrm>
            <a:off x="1524000" y="3886200"/>
            <a:ext cx="5857875" cy="1743075"/>
          </a:xfrm>
          <a:prstGeom prst="rect">
            <a:avLst/>
          </a:prstGeom>
        </p:spPr>
      </p:pic>
    </p:spTree>
    <p:extLst>
      <p:ext uri="{BB962C8B-B14F-4D97-AF65-F5344CB8AC3E}">
        <p14:creationId xmlns:p14="http://schemas.microsoft.com/office/powerpoint/2010/main" xmlns="" val="2320816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a:t>
            </a:r>
            <a:endParaRPr lang="en-GB" dirty="0"/>
          </a:p>
        </p:txBody>
      </p:sp>
      <p:sp>
        <p:nvSpPr>
          <p:cNvPr id="6" name="Text Placeholder 5"/>
          <p:cNvSpPr>
            <a:spLocks noGrp="1"/>
          </p:cNvSpPr>
          <p:nvPr>
            <p:ph type="body" sz="half" idx="2"/>
          </p:nvPr>
        </p:nvSpPr>
        <p:spPr/>
        <p:txBody>
          <a:bodyPr/>
          <a:lstStyle/>
          <a:p>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5800" y="2914771"/>
            <a:ext cx="7667960" cy="368335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457200"/>
            <a:ext cx="8229600" cy="1143000"/>
          </a:xfrm>
        </p:spPr>
        <p:txBody>
          <a:bodyPr/>
          <a:lstStyle/>
          <a:p>
            <a:r>
              <a:rPr lang="en-US" sz="6000" dirty="0">
                <a:cs typeface="Times New Roman" pitchFamily="18" charset="0"/>
              </a:rPr>
              <a:t>Classes</a:t>
            </a:r>
            <a:r>
              <a:rPr lang="en-US" sz="6000" dirty="0"/>
              <a:t> </a:t>
            </a:r>
          </a:p>
        </p:txBody>
      </p:sp>
      <p:sp>
        <p:nvSpPr>
          <p:cNvPr id="13315" name="Rectangle 3"/>
          <p:cNvSpPr>
            <a:spLocks noGrp="1" noChangeArrowheads="1"/>
          </p:cNvSpPr>
          <p:nvPr>
            <p:ph idx="1"/>
          </p:nvPr>
        </p:nvSpPr>
        <p:spPr>
          <a:xfrm>
            <a:off x="532482" y="2438400"/>
            <a:ext cx="7925718" cy="4114800"/>
          </a:xfrm>
        </p:spPr>
        <p:txBody>
          <a:bodyPr/>
          <a:lstStyle/>
          <a:p>
            <a:r>
              <a:rPr lang="en-US" dirty="0">
                <a:cs typeface="Times New Roman" pitchFamily="18" charset="0"/>
              </a:rPr>
              <a:t>There are five classes of IP addresses, Class A through Class E</a:t>
            </a:r>
            <a:r>
              <a:rPr lang="en-US" dirty="0" smtClean="0">
                <a:cs typeface="Times New Roman" pitchFamily="18" charset="0"/>
              </a:rPr>
              <a:t>.</a:t>
            </a:r>
          </a:p>
          <a:p>
            <a:r>
              <a:rPr lang="en-US" dirty="0" smtClean="0"/>
              <a:t>We can find the class of an address when given the address in binary notation or dotted-decimal notation. </a:t>
            </a:r>
          </a:p>
          <a:p>
            <a:r>
              <a:rPr lang="en-US" dirty="0" smtClean="0"/>
              <a:t>If the address is given in binary notation, the first few bits can immediately tell us the class of the address.</a:t>
            </a:r>
          </a:p>
          <a:p>
            <a:r>
              <a:rPr lang="en-US" dirty="0" smtClean="0"/>
              <a:t> If the address is given in decimal-dotted notation, the first byte defines the class.</a:t>
            </a:r>
            <a:endParaRPr lang="en-US" dirty="0">
              <a:cs typeface="Times New Roman" pitchFamily="18" charset="0"/>
            </a:endParaRPr>
          </a:p>
        </p:txBody>
      </p:sp>
    </p:spTree>
    <p:extLst>
      <p:ext uri="{BB962C8B-B14F-4D97-AF65-F5344CB8AC3E}">
        <p14:creationId xmlns:p14="http://schemas.microsoft.com/office/powerpoint/2010/main" xmlns="" val="2221301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3.bp.blogspot.com/-vhQszNTIVFs/UTiQkezxFqI/AAAAAAAASQs/c66inI9hsz0/s800/classes-binary-dotted-decimal.jpg"/>
          <p:cNvPicPr>
            <a:picLocks noChangeAspect="1" noChangeArrowheads="1"/>
          </p:cNvPicPr>
          <p:nvPr/>
        </p:nvPicPr>
        <p:blipFill>
          <a:blip r:embed="rId2" cstate="print"/>
          <a:srcRect/>
          <a:stretch>
            <a:fillRect/>
          </a:stretch>
        </p:blipFill>
        <p:spPr bwMode="auto">
          <a:xfrm>
            <a:off x="304800" y="2209800"/>
            <a:ext cx="8686800" cy="3733800"/>
          </a:xfrm>
          <a:prstGeom prst="rect">
            <a:avLst/>
          </a:prstGeom>
          <a:noFill/>
        </p:spPr>
      </p:pic>
      <p:sp>
        <p:nvSpPr>
          <p:cNvPr id="7" name="Rectangle 2"/>
          <p:cNvSpPr txBox="1">
            <a:spLocks noChangeArrowheads="1"/>
          </p:cNvSpPr>
          <p:nvPr/>
        </p:nvSpPr>
        <p:spPr>
          <a:xfrm>
            <a:off x="533400" y="609600"/>
            <a:ext cx="8229600" cy="1143000"/>
          </a:xfrm>
          <a:prstGeom prst="rect">
            <a:avLst/>
          </a:prstGeom>
        </p:spPr>
        <p:txBody>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6000" smtClean="0">
                <a:cs typeface="Times New Roman" pitchFamily="18" charset="0"/>
              </a:rPr>
              <a:t>Classes</a:t>
            </a:r>
            <a:r>
              <a:rPr lang="en-US" sz="6000" smtClean="0"/>
              <a:t> </a:t>
            </a:r>
            <a:endParaRPr lang="en-US" sz="6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cs typeface="Times New Roman" pitchFamily="18" charset="0"/>
              </a:rPr>
              <a:t>Classes</a:t>
            </a:r>
            <a:endParaRPr lang="en-US" dirty="0"/>
          </a:p>
        </p:txBody>
      </p:sp>
      <p:sp>
        <p:nvSpPr>
          <p:cNvPr id="6" name="Content Placeholder 5"/>
          <p:cNvSpPr>
            <a:spLocks noGrp="1"/>
          </p:cNvSpPr>
          <p:nvPr>
            <p:ph idx="1"/>
          </p:nvPr>
        </p:nvSpPr>
        <p:spPr>
          <a:xfrm>
            <a:off x="864382" y="2489200"/>
            <a:ext cx="7441418" cy="3530600"/>
          </a:xfrm>
        </p:spPr>
        <p:txBody>
          <a:bodyPr/>
          <a:lstStyle/>
          <a:p>
            <a:r>
              <a:rPr lang="en-US" dirty="0" smtClean="0"/>
              <a:t>Each class is divided into a fixed number of blocks (that </a:t>
            </a:r>
            <a:r>
              <a:rPr lang="en-US" dirty="0" smtClean="0">
                <a:cs typeface="Times New Roman" pitchFamily="18" charset="0"/>
              </a:rPr>
              <a:t> indicate the number of the networks) </a:t>
            </a:r>
            <a:r>
              <a:rPr lang="en-US" dirty="0" smtClean="0"/>
              <a:t>with each block having a fixed size (</a:t>
            </a:r>
            <a:r>
              <a:rPr lang="en-US" dirty="0" smtClean="0">
                <a:cs typeface="Times New Roman" pitchFamily="18" charset="0"/>
              </a:rPr>
              <a:t>the number of the host).</a:t>
            </a:r>
          </a:p>
          <a:p>
            <a:r>
              <a:rPr lang="en-US" dirty="0" smtClean="0"/>
              <a:t>An IP address in class A, B, or C is divided into </a:t>
            </a:r>
            <a:r>
              <a:rPr lang="en-US" dirty="0" err="1" smtClean="0"/>
              <a:t>netid</a:t>
            </a:r>
            <a:r>
              <a:rPr lang="en-US" dirty="0" smtClean="0"/>
              <a:t> and </a:t>
            </a:r>
            <a:r>
              <a:rPr lang="en-US" dirty="0" err="1" smtClean="0"/>
              <a:t>hostid</a:t>
            </a:r>
            <a:r>
              <a:rPr lang="en-US" dirty="0" smtClean="0"/>
              <a:t>.</a:t>
            </a:r>
          </a:p>
          <a:p>
            <a:r>
              <a:rPr lang="en-US" dirty="0" smtClean="0"/>
              <a:t>These parts are of varying lengths, depending on the class of the address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525963"/>
          </a:xfrm>
        </p:spPr>
        <p:txBody>
          <a:bodyPr/>
          <a:lstStyle/>
          <a:p>
            <a:endParaRPr lang="en-US" dirty="0" smtClean="0">
              <a:cs typeface="Times New Roman" pitchFamily="18" charset="0"/>
            </a:endParaRPr>
          </a:p>
          <a:p>
            <a:endParaRPr lang="en-US" dirty="0"/>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2895600"/>
            <a:ext cx="8686800" cy="314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cs typeface="Times New Roman" pitchFamily="18" charset="0"/>
              </a:rPr>
              <a:t>Classes</a:t>
            </a:r>
            <a:endParaRPr lang="en-US" dirty="0"/>
          </a:p>
        </p:txBody>
      </p:sp>
      <p:sp>
        <p:nvSpPr>
          <p:cNvPr id="6" name="Content Placeholder 5"/>
          <p:cNvSpPr>
            <a:spLocks noGrp="1"/>
          </p:cNvSpPr>
          <p:nvPr>
            <p:ph idx="1"/>
          </p:nvPr>
        </p:nvSpPr>
        <p:spPr>
          <a:xfrm>
            <a:off x="609600" y="2514600"/>
            <a:ext cx="7924800" cy="3530600"/>
          </a:xfrm>
        </p:spPr>
        <p:txBody>
          <a:bodyPr>
            <a:normAutofit/>
          </a:bodyPr>
          <a:lstStyle/>
          <a:p>
            <a:r>
              <a:rPr lang="en-US" sz="2000" dirty="0" smtClean="0"/>
              <a:t>Addresses in classes A, B, and C are for the </a:t>
            </a:r>
            <a:r>
              <a:rPr lang="en-US" sz="2000" dirty="0" err="1" smtClean="0"/>
              <a:t>unicast</a:t>
            </a:r>
            <a:r>
              <a:rPr lang="en-US" sz="2000" dirty="0" smtClean="0"/>
              <a:t> communication, from one source to one destination.</a:t>
            </a:r>
          </a:p>
          <a:p>
            <a:r>
              <a:rPr lang="en-US" sz="2000" dirty="0" smtClean="0"/>
              <a:t>Addresses in class D are for multicast communication, from one source to a group of destinations.</a:t>
            </a:r>
          </a:p>
          <a:p>
            <a:r>
              <a:rPr lang="en-US" sz="2000" dirty="0" smtClean="0"/>
              <a:t> Multicast address can be used only as destination address, but never as a source address.</a:t>
            </a:r>
            <a:endParaRPr 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989928769"/>
              </p:ext>
            </p:extLst>
          </p:nvPr>
        </p:nvGraphicFramePr>
        <p:xfrm>
          <a:off x="457200" y="381000"/>
          <a:ext cx="8229600" cy="5463912"/>
        </p:xfrm>
        <a:graphic>
          <a:graphicData uri="http://schemas.openxmlformats.org/drawingml/2006/table">
            <a:tbl>
              <a:tblPr firstRow="1" bandRow="1">
                <a:tableStyleId>{5C22544A-7EE6-4342-B048-85BDC9FD1C3A}</a:tableStyleId>
              </a:tblPr>
              <a:tblGrid>
                <a:gridCol w="2088232"/>
                <a:gridCol w="3398168"/>
                <a:gridCol w="2743200"/>
              </a:tblGrid>
              <a:tr h="648072">
                <a:tc>
                  <a:txBody>
                    <a:bodyPr/>
                    <a:lstStyle/>
                    <a:p>
                      <a:pPr algn="ctr"/>
                      <a:r>
                        <a:rPr lang="en-US" sz="2000" b="1" dirty="0" smtClean="0"/>
                        <a:t>Unicast</a:t>
                      </a:r>
                      <a:endParaRPr lang="en-US" sz="2000" b="1" dirty="0"/>
                    </a:p>
                  </a:txBody>
                  <a:tcPr/>
                </a:tc>
                <a:tc>
                  <a:txBody>
                    <a:bodyPr/>
                    <a:lstStyle/>
                    <a:p>
                      <a:pPr algn="ctr"/>
                      <a:r>
                        <a:rPr lang="en-US" sz="2000" b="1" dirty="0" smtClean="0"/>
                        <a:t>Broadcast</a:t>
                      </a:r>
                      <a:endParaRPr lang="en-US" sz="2000" b="1" dirty="0"/>
                    </a:p>
                  </a:txBody>
                  <a:tcPr/>
                </a:tc>
                <a:tc>
                  <a:txBody>
                    <a:bodyPr/>
                    <a:lstStyle/>
                    <a:p>
                      <a:pPr algn="ctr"/>
                      <a:r>
                        <a:rPr lang="en-US" sz="2000" b="1" dirty="0" smtClean="0"/>
                        <a:t>Multicast</a:t>
                      </a:r>
                      <a:endParaRPr lang="en-US" sz="2000" b="1" dirty="0"/>
                    </a:p>
                  </a:txBody>
                  <a:tcPr/>
                </a:tc>
              </a:tr>
              <a:tr h="1224136">
                <a:tc>
                  <a:txBody>
                    <a:bodyPr/>
                    <a:lstStyle/>
                    <a:p>
                      <a:r>
                        <a:rPr lang="en-US" sz="1600" b="0" i="0" kern="1200" dirty="0" smtClean="0">
                          <a:solidFill>
                            <a:schemeClr val="dk1"/>
                          </a:solidFill>
                          <a:latin typeface="+mn-lt"/>
                          <a:ea typeface="+mn-ea"/>
                          <a:cs typeface="+mn-cs"/>
                        </a:rPr>
                        <a:t>Unicast packets are sent from single host to another single host.</a:t>
                      </a:r>
                      <a:endParaRPr lang="en-US" sz="1600" dirty="0"/>
                    </a:p>
                  </a:txBody>
                  <a:tcPr/>
                </a:tc>
                <a:tc>
                  <a:txBody>
                    <a:bodyPr/>
                    <a:lstStyle/>
                    <a:p>
                      <a:r>
                        <a:rPr lang="en-US" sz="1600" b="0" i="1" kern="1200" dirty="0" smtClean="0">
                          <a:solidFill>
                            <a:schemeClr val="dk1"/>
                          </a:solidFill>
                          <a:latin typeface="+mn-lt"/>
                          <a:ea typeface="+mn-ea"/>
                          <a:cs typeface="+mn-cs"/>
                        </a:rPr>
                        <a:t>Broadcast</a:t>
                      </a:r>
                      <a:r>
                        <a:rPr lang="en-US" sz="1600" b="0" i="0" kern="1200" dirty="0" smtClean="0">
                          <a:solidFill>
                            <a:schemeClr val="dk1"/>
                          </a:solidFill>
                          <a:latin typeface="+mn-lt"/>
                          <a:ea typeface="+mn-ea"/>
                          <a:cs typeface="+mn-cs"/>
                        </a:rPr>
                        <a:t> is when a single device is transmitting a message to all other devices in a given address range.</a:t>
                      </a:r>
                      <a:endParaRPr lang="en-US" sz="1600" dirty="0"/>
                    </a:p>
                  </a:txBody>
                  <a:tcPr/>
                </a:tc>
                <a:tc>
                  <a:txBody>
                    <a:bodyPr/>
                    <a:lstStyle/>
                    <a:p>
                      <a:r>
                        <a:rPr lang="en-US" sz="1600" u="none" dirty="0" smtClean="0"/>
                        <a:t>Multicast enables a single device to communicate with a specific set of hosts, not defined by any standard IP address and mask combination. </a:t>
                      </a:r>
                    </a:p>
                  </a:txBody>
                  <a:tcPr/>
                </a:tc>
              </a:tr>
              <a:tr h="1224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smtClean="0">
                          <a:solidFill>
                            <a:schemeClr val="dk1"/>
                          </a:solidFill>
                          <a:latin typeface="+mn-lt"/>
                          <a:ea typeface="+mn-ea"/>
                          <a:cs typeface="+mn-cs"/>
                        </a:rPr>
                        <a:t>There is one device transmitting a message destined for one receiver.</a:t>
                      </a:r>
                      <a:endParaRPr lang="en-US" sz="1600" dirty="0" smtClean="0"/>
                    </a:p>
                    <a:p>
                      <a:endParaRPr lang="en-US" sz="1600" dirty="0"/>
                    </a:p>
                  </a:txBody>
                  <a:tcPr/>
                </a:tc>
                <a:tc>
                  <a:txBody>
                    <a:bodyPr/>
                    <a:lstStyle/>
                    <a:p>
                      <a:r>
                        <a:rPr lang="en-US" sz="1600" b="0" i="0" kern="1200" dirty="0" smtClean="0">
                          <a:solidFill>
                            <a:schemeClr val="dk1"/>
                          </a:solidFill>
                          <a:latin typeface="+mn-lt"/>
                          <a:ea typeface="+mn-ea"/>
                          <a:cs typeface="+mn-cs"/>
                        </a:rPr>
                        <a:t>This broadcast could reach all hosts on the subnet, all subnets, or all hosts on all subnets. Broadcast packets have the host (and/or subnet) portion of the address set to all ones.</a:t>
                      </a:r>
                      <a:endParaRPr lang="en-US" sz="1600" dirty="0"/>
                    </a:p>
                  </a:txBody>
                  <a:tcPr/>
                </a:tc>
                <a:tc>
                  <a:txBody>
                    <a:bodyPr/>
                    <a:lstStyle/>
                    <a:p>
                      <a:r>
                        <a:rPr lang="en-US" sz="1600" b="0" i="0" kern="1200" dirty="0" smtClean="0">
                          <a:solidFill>
                            <a:schemeClr val="dk1"/>
                          </a:solidFill>
                          <a:latin typeface="+mn-lt"/>
                          <a:ea typeface="+mn-ea"/>
                          <a:cs typeface="+mn-cs"/>
                        </a:rPr>
                        <a:t>Communication resembles a conference call. Anyone from anywhere can join the conference, and everyone at the conference hears what the speaker has to say. The speaker's message isn't broadcasted everywhere, but only to those in the conference call itself. </a:t>
                      </a:r>
                      <a:endParaRPr lang="en-US" sz="1600" dirty="0"/>
                    </a:p>
                  </a:txBody>
                  <a:tcPr/>
                </a:tc>
              </a:tr>
            </a:tbl>
          </a:graphicData>
        </a:graphic>
      </p:graphicFrame>
    </p:spTree>
    <p:extLst>
      <p:ext uri="{BB962C8B-B14F-4D97-AF65-F5344CB8AC3E}">
        <p14:creationId xmlns:p14="http://schemas.microsoft.com/office/powerpoint/2010/main" xmlns="" val="1726163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6000">
                <a:cs typeface="Times New Roman" pitchFamily="18" charset="0"/>
              </a:rPr>
              <a:t>IP Addressing</a:t>
            </a:r>
            <a:r>
              <a:rPr lang="en-US" sz="6000"/>
              <a:t> </a:t>
            </a:r>
          </a:p>
        </p:txBody>
      </p:sp>
      <p:sp>
        <p:nvSpPr>
          <p:cNvPr id="11267" name="Rectangle 3"/>
          <p:cNvSpPr>
            <a:spLocks noGrp="1" noChangeArrowheads="1"/>
          </p:cNvSpPr>
          <p:nvPr>
            <p:ph idx="1"/>
          </p:nvPr>
        </p:nvSpPr>
        <p:spPr>
          <a:xfrm>
            <a:off x="152400" y="2133600"/>
            <a:ext cx="8686800" cy="4525963"/>
          </a:xfrm>
        </p:spPr>
        <p:txBody>
          <a:bodyPr>
            <a:normAutofit fontScale="92500" lnSpcReduction="10000"/>
          </a:bodyPr>
          <a:lstStyle/>
          <a:p>
            <a:r>
              <a:rPr lang="en-US" sz="2400" dirty="0" smtClean="0"/>
              <a:t>A computer somewhere in the world needs to communicate with another computer somewhere else in the world.</a:t>
            </a:r>
          </a:p>
          <a:p>
            <a:r>
              <a:rPr lang="en-US" sz="2400" dirty="0" smtClean="0"/>
              <a:t>For this level of communication, we need a global addressing scheme; we called this logical address or IP address.</a:t>
            </a:r>
          </a:p>
          <a:p>
            <a:r>
              <a:rPr lang="en-US" sz="2400" dirty="0" smtClean="0"/>
              <a:t>The IP address is 32 bits in length.</a:t>
            </a:r>
          </a:p>
          <a:p>
            <a:r>
              <a:rPr lang="en-US" sz="2400" dirty="0" smtClean="0"/>
              <a:t>IP addresses are unique. They are unique in the sense that each address defines one, and only one, connection to the Internet. </a:t>
            </a:r>
          </a:p>
          <a:p>
            <a:r>
              <a:rPr lang="en-US" sz="2400" dirty="0" smtClean="0"/>
              <a:t>Two devices on the Internet can never have the same address at the same time.</a:t>
            </a:r>
          </a:p>
        </p:txBody>
      </p:sp>
    </p:spTree>
    <p:extLst>
      <p:ext uri="{BB962C8B-B14F-4D97-AF65-F5344CB8AC3E}">
        <p14:creationId xmlns:p14="http://schemas.microsoft.com/office/powerpoint/2010/main" xmlns="" val="28462502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6000"/>
              <a:t>Class A</a:t>
            </a:r>
          </a:p>
        </p:txBody>
      </p:sp>
      <p:sp>
        <p:nvSpPr>
          <p:cNvPr id="14339" name="Rectangle 3"/>
          <p:cNvSpPr>
            <a:spLocks noGrp="1" noChangeArrowheads="1"/>
          </p:cNvSpPr>
          <p:nvPr>
            <p:ph idx="1"/>
          </p:nvPr>
        </p:nvSpPr>
        <p:spPr>
          <a:xfrm>
            <a:off x="685800" y="2438400"/>
            <a:ext cx="8382000" cy="4038600"/>
          </a:xfrm>
        </p:spPr>
        <p:txBody>
          <a:bodyPr/>
          <a:lstStyle/>
          <a:p>
            <a:r>
              <a:rPr lang="en-US" dirty="0">
                <a:cs typeface="Times New Roman" pitchFamily="18" charset="0"/>
              </a:rPr>
              <a:t>The first octet indicates the number of the network, and the remaining three octets indicate the number of the host.</a:t>
            </a:r>
          </a:p>
          <a:p>
            <a:r>
              <a:rPr lang="en-US" dirty="0">
                <a:cs typeface="Times New Roman" pitchFamily="18" charset="0"/>
              </a:rPr>
              <a:t>126 network addresses</a:t>
            </a:r>
          </a:p>
          <a:p>
            <a:r>
              <a:rPr lang="en-US" dirty="0">
                <a:cs typeface="Times New Roman" pitchFamily="18" charset="0"/>
              </a:rPr>
              <a:t>16 million hosts per network</a:t>
            </a:r>
          </a:p>
          <a:p>
            <a:endParaRPr lang="en-US" dirty="0">
              <a:cs typeface="Times New Roman" pitchFamily="18" charset="0"/>
            </a:endParaRPr>
          </a:p>
        </p:txBody>
      </p:sp>
    </p:spTree>
    <p:extLst>
      <p:ext uri="{BB962C8B-B14F-4D97-AF65-F5344CB8AC3E}">
        <p14:creationId xmlns:p14="http://schemas.microsoft.com/office/powerpoint/2010/main" xmlns="" val="40010119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6000"/>
              <a:t>Class A</a:t>
            </a:r>
          </a:p>
        </p:txBody>
      </p:sp>
      <p:pic>
        <p:nvPicPr>
          <p:cNvPr id="15363" name="Picture 3" descr="Fig05-06"/>
          <p:cNvPicPr>
            <a:picLocks noGrp="1" noChangeAspect="1" noChangeArrowheads="1"/>
          </p:cNvPicPr>
          <p:nvPr>
            <p:ph idx="1"/>
          </p:nvPr>
        </p:nvPicPr>
        <p:blipFill>
          <a:blip r:embed="rId2" cstate="print"/>
          <a:srcRect t="26938" b="30972"/>
          <a:stretch>
            <a:fillRect/>
          </a:stretch>
        </p:blipFill>
        <p:spPr>
          <a:xfrm>
            <a:off x="457200" y="2781300"/>
            <a:ext cx="7924800" cy="1905000"/>
          </a:xfrm>
          <a:noFill/>
          <a:ln/>
        </p:spPr>
      </p:pic>
      <p:sp>
        <p:nvSpPr>
          <p:cNvPr id="15364" name="Rectangle 4"/>
          <p:cNvSpPr>
            <a:spLocks noChangeArrowheads="1"/>
          </p:cNvSpPr>
          <p:nvPr/>
        </p:nvSpPr>
        <p:spPr bwMode="auto">
          <a:xfrm>
            <a:off x="381000" y="2876550"/>
            <a:ext cx="2133600" cy="2057400"/>
          </a:xfrm>
          <a:prstGeom prst="rect">
            <a:avLst/>
          </a:prstGeom>
          <a:noFill/>
          <a:ln w="38100">
            <a:solidFill>
              <a:srgbClr val="FF0000"/>
            </a:solidFill>
            <a:miter lim="800000"/>
            <a:headEnd/>
            <a:tailEnd/>
          </a:ln>
          <a:effectLst/>
        </p:spPr>
        <p:txBody>
          <a:bodyPr wrap="none" anchor="ctr"/>
          <a:lstStyle/>
          <a:p>
            <a:endParaRPr lang="en-US"/>
          </a:p>
        </p:txBody>
      </p:sp>
      <p:sp>
        <p:nvSpPr>
          <p:cNvPr id="15366" name="Text Box 6"/>
          <p:cNvSpPr txBox="1">
            <a:spLocks noChangeArrowheads="1"/>
          </p:cNvSpPr>
          <p:nvPr/>
        </p:nvSpPr>
        <p:spPr bwMode="auto">
          <a:xfrm>
            <a:off x="1447800" y="5181600"/>
            <a:ext cx="3429000" cy="396875"/>
          </a:xfrm>
          <a:prstGeom prst="rect">
            <a:avLst/>
          </a:prstGeom>
          <a:noFill/>
          <a:ln w="9525">
            <a:noFill/>
            <a:miter lim="800000"/>
            <a:headEnd/>
            <a:tailEnd/>
          </a:ln>
          <a:effectLst/>
        </p:spPr>
        <p:txBody>
          <a:bodyPr>
            <a:spAutoFit/>
          </a:bodyPr>
          <a:lstStyle/>
          <a:p>
            <a:pPr>
              <a:spcBef>
                <a:spcPct val="50000"/>
              </a:spcBef>
            </a:pPr>
            <a:r>
              <a:rPr lang="en-US" sz="2000" dirty="0">
                <a:solidFill>
                  <a:srgbClr val="FF0066"/>
                </a:solidFill>
              </a:rPr>
              <a:t>Network range from 1- 126</a:t>
            </a:r>
          </a:p>
        </p:txBody>
      </p:sp>
    </p:spTree>
    <p:extLst>
      <p:ext uri="{BB962C8B-B14F-4D97-AF65-F5344CB8AC3E}">
        <p14:creationId xmlns:p14="http://schemas.microsoft.com/office/powerpoint/2010/main" xmlns="" val="371858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6000"/>
              <a:t>Class B</a:t>
            </a:r>
          </a:p>
        </p:txBody>
      </p:sp>
      <p:sp>
        <p:nvSpPr>
          <p:cNvPr id="16387" name="Rectangle 3"/>
          <p:cNvSpPr>
            <a:spLocks noGrp="1" noChangeArrowheads="1"/>
          </p:cNvSpPr>
          <p:nvPr>
            <p:ph idx="1"/>
          </p:nvPr>
        </p:nvSpPr>
        <p:spPr>
          <a:xfrm>
            <a:off x="609600" y="2514600"/>
            <a:ext cx="8153400" cy="4038600"/>
          </a:xfrm>
        </p:spPr>
        <p:txBody>
          <a:bodyPr/>
          <a:lstStyle/>
          <a:p>
            <a:pPr>
              <a:lnSpc>
                <a:spcPct val="80000"/>
              </a:lnSpc>
            </a:pPr>
            <a:r>
              <a:rPr lang="en-US" dirty="0">
                <a:cs typeface="Times New Roman" pitchFamily="18" charset="0"/>
              </a:rPr>
              <a:t>The first two octets indicate the network number, and last two octets indicate the host.  </a:t>
            </a:r>
          </a:p>
          <a:p>
            <a:pPr>
              <a:lnSpc>
                <a:spcPct val="80000"/>
              </a:lnSpc>
            </a:pPr>
            <a:r>
              <a:rPr lang="en-US" dirty="0">
                <a:cs typeface="Times New Roman" pitchFamily="18" charset="0"/>
              </a:rPr>
              <a:t>It is intended for organizations that have more networks, but not as many hosts per network.</a:t>
            </a:r>
          </a:p>
          <a:p>
            <a:pPr>
              <a:lnSpc>
                <a:spcPct val="80000"/>
              </a:lnSpc>
            </a:pPr>
            <a:r>
              <a:rPr lang="en-US" dirty="0">
                <a:cs typeface="Times New Roman" pitchFamily="18" charset="0"/>
              </a:rPr>
              <a:t>16,384 network addresses</a:t>
            </a:r>
          </a:p>
          <a:p>
            <a:pPr>
              <a:lnSpc>
                <a:spcPct val="80000"/>
              </a:lnSpc>
            </a:pPr>
            <a:r>
              <a:rPr lang="en-US" dirty="0">
                <a:cs typeface="Times New Roman" pitchFamily="18" charset="0"/>
              </a:rPr>
              <a:t>65,534 hosts per network</a:t>
            </a:r>
          </a:p>
        </p:txBody>
      </p:sp>
    </p:spTree>
    <p:extLst>
      <p:ext uri="{BB962C8B-B14F-4D97-AF65-F5344CB8AC3E}">
        <p14:creationId xmlns:p14="http://schemas.microsoft.com/office/powerpoint/2010/main" xmlns="" val="19197065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6000"/>
              <a:t>Class B</a:t>
            </a:r>
          </a:p>
        </p:txBody>
      </p:sp>
      <p:pic>
        <p:nvPicPr>
          <p:cNvPr id="17411" name="Picture 3" descr="Fig05-07"/>
          <p:cNvPicPr>
            <a:picLocks noGrp="1" noChangeAspect="1" noChangeArrowheads="1"/>
          </p:cNvPicPr>
          <p:nvPr>
            <p:ph idx="1"/>
          </p:nvPr>
        </p:nvPicPr>
        <p:blipFill>
          <a:blip r:embed="rId2" cstate="print"/>
          <a:srcRect t="21887" b="27605"/>
          <a:stretch>
            <a:fillRect/>
          </a:stretch>
        </p:blipFill>
        <p:spPr>
          <a:xfrm>
            <a:off x="533400" y="1676400"/>
            <a:ext cx="8153400" cy="2286000"/>
          </a:xfrm>
          <a:noFill/>
          <a:ln/>
        </p:spPr>
      </p:pic>
      <p:sp>
        <p:nvSpPr>
          <p:cNvPr id="17412" name="Rectangle 4"/>
          <p:cNvSpPr>
            <a:spLocks noChangeArrowheads="1"/>
          </p:cNvSpPr>
          <p:nvPr/>
        </p:nvSpPr>
        <p:spPr bwMode="auto">
          <a:xfrm>
            <a:off x="457200" y="1676400"/>
            <a:ext cx="4191000" cy="2057400"/>
          </a:xfrm>
          <a:prstGeom prst="rect">
            <a:avLst/>
          </a:prstGeom>
          <a:noFill/>
          <a:ln w="38100">
            <a:solidFill>
              <a:srgbClr val="FF0000"/>
            </a:solidFill>
            <a:miter lim="800000"/>
            <a:headEnd/>
            <a:tailEnd/>
          </a:ln>
          <a:effectLst/>
        </p:spPr>
        <p:txBody>
          <a:bodyPr wrap="none" anchor="ctr"/>
          <a:lstStyle/>
          <a:p>
            <a:endParaRPr lang="en-US"/>
          </a:p>
        </p:txBody>
      </p:sp>
      <p:sp>
        <p:nvSpPr>
          <p:cNvPr id="17413" name="Text Box 5"/>
          <p:cNvSpPr txBox="1">
            <a:spLocks noChangeArrowheads="1"/>
          </p:cNvSpPr>
          <p:nvPr/>
        </p:nvSpPr>
        <p:spPr bwMode="auto">
          <a:xfrm>
            <a:off x="1371600" y="4191000"/>
            <a:ext cx="3886200" cy="396875"/>
          </a:xfrm>
          <a:prstGeom prst="rect">
            <a:avLst/>
          </a:prstGeom>
          <a:noFill/>
          <a:ln w="9525">
            <a:noFill/>
            <a:miter lim="800000"/>
            <a:headEnd/>
            <a:tailEnd/>
          </a:ln>
          <a:effectLst/>
        </p:spPr>
        <p:txBody>
          <a:bodyPr>
            <a:spAutoFit/>
          </a:bodyPr>
          <a:lstStyle/>
          <a:p>
            <a:pPr>
              <a:spcBef>
                <a:spcPct val="50000"/>
              </a:spcBef>
            </a:pPr>
            <a:r>
              <a:rPr lang="en-US" sz="2000" dirty="0">
                <a:solidFill>
                  <a:srgbClr val="FF0066"/>
                </a:solidFill>
              </a:rPr>
              <a:t>Network range from 128 - </a:t>
            </a:r>
            <a:r>
              <a:rPr lang="en-US" sz="2000" dirty="0" smtClean="0">
                <a:solidFill>
                  <a:srgbClr val="FF0066"/>
                </a:solidFill>
              </a:rPr>
              <a:t>191</a:t>
            </a:r>
            <a:endParaRPr lang="en-US" sz="2000" dirty="0">
              <a:solidFill>
                <a:srgbClr val="FF0066"/>
              </a:solidFill>
            </a:endParaRPr>
          </a:p>
        </p:txBody>
      </p:sp>
      <p:sp>
        <p:nvSpPr>
          <p:cNvPr id="17414" name="Text Box 6"/>
          <p:cNvSpPr txBox="1">
            <a:spLocks noChangeArrowheads="1"/>
          </p:cNvSpPr>
          <p:nvPr/>
        </p:nvSpPr>
        <p:spPr bwMode="auto">
          <a:xfrm>
            <a:off x="755576" y="4759984"/>
            <a:ext cx="7376864" cy="147732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spcBef>
                <a:spcPct val="50000"/>
              </a:spcBef>
            </a:pPr>
            <a:r>
              <a:rPr lang="en-US" sz="2000" dirty="0"/>
              <a:t>IP 127 is reserved for loop </a:t>
            </a:r>
            <a:r>
              <a:rPr lang="en-US" sz="2000" dirty="0" smtClean="0"/>
              <a:t>back and for internal testing on a local machine. </a:t>
            </a:r>
          </a:p>
          <a:p>
            <a:pPr>
              <a:spcBef>
                <a:spcPct val="50000"/>
              </a:spcBef>
            </a:pPr>
            <a:r>
              <a:rPr lang="en-US" sz="2000" dirty="0" smtClean="0"/>
              <a:t>[You can test this: you should always be able to ping 127.0.0.1, which points to yourself]</a:t>
            </a:r>
            <a:endParaRPr lang="en-US" sz="2000" dirty="0"/>
          </a:p>
        </p:txBody>
      </p:sp>
    </p:spTree>
    <p:extLst>
      <p:ext uri="{BB962C8B-B14F-4D97-AF65-F5344CB8AC3E}">
        <p14:creationId xmlns:p14="http://schemas.microsoft.com/office/powerpoint/2010/main" xmlns="" val="33764212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6000">
                <a:cs typeface="Times New Roman" pitchFamily="18" charset="0"/>
              </a:rPr>
              <a:t>Class C</a:t>
            </a:r>
            <a:r>
              <a:rPr lang="en-US" sz="6000" b="1" i="1">
                <a:latin typeface="New York" charset="0"/>
                <a:cs typeface="Times New Roman" pitchFamily="18" charset="0"/>
              </a:rPr>
              <a:t> </a:t>
            </a:r>
          </a:p>
        </p:txBody>
      </p:sp>
      <p:sp>
        <p:nvSpPr>
          <p:cNvPr id="18435" name="Rectangle 3"/>
          <p:cNvSpPr>
            <a:spLocks noGrp="1" noChangeArrowheads="1"/>
          </p:cNvSpPr>
          <p:nvPr>
            <p:ph idx="1"/>
          </p:nvPr>
        </p:nvSpPr>
        <p:spPr>
          <a:xfrm>
            <a:off x="864382" y="2489200"/>
            <a:ext cx="7898618" cy="3911600"/>
          </a:xfrm>
        </p:spPr>
        <p:txBody>
          <a:bodyPr/>
          <a:lstStyle/>
          <a:p>
            <a:r>
              <a:rPr lang="en-US" dirty="0">
                <a:cs typeface="Times New Roman" pitchFamily="18" charset="0"/>
              </a:rPr>
              <a:t>The first three octets are for the network number, and last octet is for the host. </a:t>
            </a:r>
          </a:p>
          <a:p>
            <a:r>
              <a:rPr lang="en-US" dirty="0">
                <a:cs typeface="Times New Roman" pitchFamily="18" charset="0"/>
              </a:rPr>
              <a:t>It is intended for organizations that have many networks, but few hosts per network.</a:t>
            </a:r>
          </a:p>
          <a:p>
            <a:pPr algn="just"/>
            <a:r>
              <a:rPr lang="en-US" dirty="0">
                <a:cs typeface="Times New Roman" pitchFamily="18" charset="0"/>
              </a:rPr>
              <a:t> Over 2 million network numbers</a:t>
            </a:r>
          </a:p>
          <a:p>
            <a:pPr algn="just"/>
            <a:r>
              <a:rPr lang="en-US" dirty="0">
                <a:cs typeface="Times New Roman" pitchFamily="18" charset="0"/>
              </a:rPr>
              <a:t> 254 hosts per network</a:t>
            </a:r>
          </a:p>
        </p:txBody>
      </p:sp>
    </p:spTree>
    <p:extLst>
      <p:ext uri="{BB962C8B-B14F-4D97-AF65-F5344CB8AC3E}">
        <p14:creationId xmlns:p14="http://schemas.microsoft.com/office/powerpoint/2010/main" xmlns="" val="24160695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6000"/>
              <a:t>Class C</a:t>
            </a:r>
          </a:p>
        </p:txBody>
      </p:sp>
      <p:pic>
        <p:nvPicPr>
          <p:cNvPr id="19459" name="Picture 3" descr="Fig05-08"/>
          <p:cNvPicPr>
            <a:picLocks noGrp="1" noChangeAspect="1" noChangeArrowheads="1"/>
          </p:cNvPicPr>
          <p:nvPr>
            <p:ph idx="1"/>
          </p:nvPr>
        </p:nvPicPr>
        <p:blipFill>
          <a:blip r:embed="rId2" cstate="print"/>
          <a:srcRect t="26938" b="22554"/>
          <a:stretch>
            <a:fillRect/>
          </a:stretch>
        </p:blipFill>
        <p:spPr>
          <a:xfrm>
            <a:off x="478316" y="2667000"/>
            <a:ext cx="8153400" cy="2286000"/>
          </a:xfrm>
          <a:noFill/>
          <a:ln/>
        </p:spPr>
      </p:pic>
      <p:sp>
        <p:nvSpPr>
          <p:cNvPr id="19460" name="Rectangle 4"/>
          <p:cNvSpPr>
            <a:spLocks noChangeArrowheads="1"/>
          </p:cNvSpPr>
          <p:nvPr/>
        </p:nvSpPr>
        <p:spPr bwMode="auto">
          <a:xfrm>
            <a:off x="477398" y="2514600"/>
            <a:ext cx="6019800" cy="2057400"/>
          </a:xfrm>
          <a:prstGeom prst="rect">
            <a:avLst/>
          </a:prstGeom>
          <a:noFill/>
          <a:ln w="38100">
            <a:solidFill>
              <a:srgbClr val="FF0000"/>
            </a:solidFill>
            <a:miter lim="800000"/>
            <a:headEnd/>
            <a:tailEnd/>
          </a:ln>
          <a:effectLst/>
        </p:spPr>
        <p:txBody>
          <a:bodyPr wrap="none" anchor="ctr"/>
          <a:lstStyle/>
          <a:p>
            <a:endParaRPr lang="en-US"/>
          </a:p>
        </p:txBody>
      </p:sp>
      <p:sp>
        <p:nvSpPr>
          <p:cNvPr id="19461" name="Text Box 5"/>
          <p:cNvSpPr txBox="1">
            <a:spLocks noChangeArrowheads="1"/>
          </p:cNvSpPr>
          <p:nvPr/>
        </p:nvSpPr>
        <p:spPr bwMode="auto">
          <a:xfrm>
            <a:off x="1371600" y="5334000"/>
            <a:ext cx="3886200" cy="396875"/>
          </a:xfrm>
          <a:prstGeom prst="rect">
            <a:avLst/>
          </a:prstGeom>
          <a:noFill/>
          <a:ln w="9525">
            <a:noFill/>
            <a:miter lim="800000"/>
            <a:headEnd/>
            <a:tailEnd/>
          </a:ln>
          <a:effectLst/>
        </p:spPr>
        <p:txBody>
          <a:bodyPr>
            <a:spAutoFit/>
          </a:bodyPr>
          <a:lstStyle/>
          <a:p>
            <a:pPr>
              <a:spcBef>
                <a:spcPct val="50000"/>
              </a:spcBef>
            </a:pPr>
            <a:r>
              <a:rPr lang="en-US" sz="2000" dirty="0">
                <a:solidFill>
                  <a:srgbClr val="FF0066"/>
                </a:solidFill>
              </a:rPr>
              <a:t>Network range from 192 - </a:t>
            </a:r>
            <a:r>
              <a:rPr lang="en-US" sz="2000" dirty="0" smtClean="0">
                <a:solidFill>
                  <a:srgbClr val="FF0066"/>
                </a:solidFill>
              </a:rPr>
              <a:t>223</a:t>
            </a:r>
            <a:endParaRPr lang="en-US" sz="2000" dirty="0">
              <a:solidFill>
                <a:srgbClr val="FF0066"/>
              </a:solidFill>
            </a:endParaRPr>
          </a:p>
        </p:txBody>
      </p:sp>
    </p:spTree>
    <p:extLst>
      <p:ext uri="{BB962C8B-B14F-4D97-AF65-F5344CB8AC3E}">
        <p14:creationId xmlns:p14="http://schemas.microsoft.com/office/powerpoint/2010/main" xmlns="" val="18574759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6000">
                <a:cs typeface="Times New Roman" pitchFamily="18" charset="0"/>
              </a:rPr>
              <a:t>Other Classes</a:t>
            </a:r>
          </a:p>
        </p:txBody>
      </p:sp>
      <p:sp>
        <p:nvSpPr>
          <p:cNvPr id="20483" name="Rectangle 3"/>
          <p:cNvSpPr>
            <a:spLocks noGrp="1" noChangeArrowheads="1"/>
          </p:cNvSpPr>
          <p:nvPr>
            <p:ph idx="1"/>
          </p:nvPr>
        </p:nvSpPr>
        <p:spPr>
          <a:xfrm>
            <a:off x="864382" y="2489200"/>
            <a:ext cx="8279618" cy="3987800"/>
          </a:xfrm>
        </p:spPr>
        <p:txBody>
          <a:bodyPr>
            <a:normAutofit/>
          </a:bodyPr>
          <a:lstStyle/>
          <a:p>
            <a:r>
              <a:rPr lang="en-US" dirty="0">
                <a:cs typeface="Times New Roman" pitchFamily="18" charset="0"/>
              </a:rPr>
              <a:t>Class D and Class E addresses are for special uses.</a:t>
            </a:r>
            <a:r>
              <a:rPr lang="en-US" dirty="0"/>
              <a:t> </a:t>
            </a:r>
            <a:endParaRPr lang="en-US" dirty="0" smtClean="0"/>
          </a:p>
          <a:p>
            <a:pPr>
              <a:buNone/>
            </a:pPr>
            <a:r>
              <a:rPr lang="en-US" b="1" u="sng" dirty="0" smtClean="0"/>
              <a:t>Class D:</a:t>
            </a:r>
          </a:p>
          <a:p>
            <a:r>
              <a:rPr lang="en-US" dirty="0" smtClean="0">
                <a:solidFill>
                  <a:srgbClr val="D60093"/>
                </a:solidFill>
              </a:rPr>
              <a:t>Class D network range 224-239</a:t>
            </a:r>
          </a:p>
          <a:p>
            <a:r>
              <a:rPr lang="en-US" dirty="0" smtClean="0"/>
              <a:t>Class D addresses are reserved for multicasting. </a:t>
            </a:r>
          </a:p>
          <a:p>
            <a:pPr>
              <a:buNone/>
            </a:pPr>
            <a:r>
              <a:rPr lang="en-US" b="1" u="sng" dirty="0" smtClean="0"/>
              <a:t>Class E:</a:t>
            </a:r>
          </a:p>
          <a:p>
            <a:r>
              <a:rPr lang="en-US" dirty="0" smtClean="0">
                <a:solidFill>
                  <a:srgbClr val="D60093"/>
                </a:solidFill>
              </a:rPr>
              <a:t>Class E  network range 240-254</a:t>
            </a:r>
            <a:endParaRPr lang="en-US" dirty="0">
              <a:solidFill>
                <a:srgbClr val="D60093"/>
              </a:solidFill>
            </a:endParaRPr>
          </a:p>
          <a:p>
            <a:r>
              <a:rPr lang="en-US" dirty="0" smtClean="0"/>
              <a:t>Class E addresses are reserved for future use</a:t>
            </a:r>
          </a:p>
          <a:p>
            <a:r>
              <a:rPr lang="en-US" dirty="0" smtClean="0">
                <a:cs typeface="Times New Roman" pitchFamily="18" charset="0"/>
              </a:rPr>
              <a:t>Special IP addresses are known as private addresses.</a:t>
            </a:r>
            <a:r>
              <a:rPr lang="en-US" dirty="0" smtClean="0"/>
              <a:t> </a:t>
            </a:r>
          </a:p>
          <a:p>
            <a:endParaRPr lang="en-US" dirty="0"/>
          </a:p>
        </p:txBody>
      </p:sp>
    </p:spTree>
    <p:extLst>
      <p:ext uri="{BB962C8B-B14F-4D97-AF65-F5344CB8AC3E}">
        <p14:creationId xmlns:p14="http://schemas.microsoft.com/office/powerpoint/2010/main" xmlns="" val="3264106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3092" name="Picture 4" descr="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1600" y="2438400"/>
            <a:ext cx="6096000" cy="41682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747801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1893" name="Picture 5" descr="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762000"/>
            <a:ext cx="8229600" cy="5689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868881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2" cstate="print"/>
          <a:srcRect/>
          <a:stretch>
            <a:fillRect/>
          </a:stretch>
        </p:blipFill>
        <p:spPr bwMode="auto">
          <a:xfrm>
            <a:off x="457200" y="2209800"/>
            <a:ext cx="8001000" cy="3695700"/>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smtClean="0"/>
              <a:t>Example</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533400" y="2362200"/>
            <a:ext cx="8153400" cy="4038600"/>
          </a:xfrm>
        </p:spPr>
        <p:txBody>
          <a:bodyPr>
            <a:normAutofit/>
          </a:bodyPr>
          <a:lstStyle/>
          <a:p>
            <a:r>
              <a:rPr lang="en-US" sz="2400" dirty="0" smtClean="0"/>
              <a:t>On the other hand, if a device operating at the network layer has </a:t>
            </a:r>
            <a:r>
              <a:rPr lang="en-US" sz="2400" i="1" dirty="0" smtClean="0"/>
              <a:t>m </a:t>
            </a:r>
            <a:r>
              <a:rPr lang="en-US" sz="2400" dirty="0" smtClean="0"/>
              <a:t>connections to the Internet, it needs to have </a:t>
            </a:r>
            <a:r>
              <a:rPr lang="en-US" sz="2400" i="1" dirty="0" smtClean="0"/>
              <a:t>m</a:t>
            </a:r>
            <a:r>
              <a:rPr lang="en-US" sz="2400" dirty="0" smtClean="0"/>
              <a:t> addresses</a:t>
            </a:r>
            <a:r>
              <a:rPr lang="en-US" sz="2400" i="1" dirty="0" smtClean="0"/>
              <a:t>.</a:t>
            </a:r>
          </a:p>
          <a:p>
            <a:r>
              <a:rPr lang="en-US" sz="2400" dirty="0" smtClean="0"/>
              <a:t>There are two prevalent notations to show an IP address</a:t>
            </a:r>
            <a:r>
              <a:rPr lang="en-US" sz="2400" i="1" dirty="0" smtClean="0"/>
              <a:t>: binary notation </a:t>
            </a:r>
            <a:r>
              <a:rPr lang="en-US" sz="2400" dirty="0" smtClean="0"/>
              <a:t>and </a:t>
            </a:r>
            <a:r>
              <a:rPr lang="en-US" sz="2400" i="1" dirty="0" smtClean="0"/>
              <a:t>dotted decimal notation</a:t>
            </a:r>
            <a:r>
              <a:rPr lang="en-US" sz="2400" dirty="0" smtClean="0"/>
              <a:t>.</a:t>
            </a:r>
            <a:endParaRPr lang="en-US" sz="2400" i="1" dirty="0" smtClean="0"/>
          </a:p>
          <a:p>
            <a:pPr>
              <a:buNone/>
            </a:pP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http://tutorials.beginners.co.uk/images/articles/283/image3.gif"/>
          <p:cNvPicPr>
            <a:picLocks noChangeAspect="1" noChangeArrowheads="1"/>
          </p:cNvPicPr>
          <p:nvPr/>
        </p:nvPicPr>
        <p:blipFill>
          <a:blip r:embed="rId2" cstate="print"/>
          <a:srcRect/>
          <a:stretch>
            <a:fillRect/>
          </a:stretch>
        </p:blipFill>
        <p:spPr bwMode="auto">
          <a:xfrm>
            <a:off x="381000" y="1295400"/>
            <a:ext cx="8077200" cy="527708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Subnetting</a:t>
            </a:r>
            <a:r>
              <a:rPr lang="en-US" dirty="0" smtClean="0"/>
              <a:t> </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xmlns="" val="4232242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Subnetting</a:t>
            </a:r>
            <a:endParaRPr lang="en-US" dirty="0"/>
          </a:p>
        </p:txBody>
      </p:sp>
      <p:sp>
        <p:nvSpPr>
          <p:cNvPr id="8" name="Content Placeholder 7"/>
          <p:cNvSpPr>
            <a:spLocks noGrp="1"/>
          </p:cNvSpPr>
          <p:nvPr>
            <p:ph idx="1"/>
          </p:nvPr>
        </p:nvSpPr>
        <p:spPr>
          <a:xfrm>
            <a:off x="533400" y="2514600"/>
            <a:ext cx="8153400" cy="3657600"/>
          </a:xfrm>
        </p:spPr>
        <p:txBody>
          <a:bodyPr/>
          <a:lstStyle/>
          <a:p>
            <a:r>
              <a:rPr lang="en-US" dirty="0" smtClean="0"/>
              <a:t>When an organization is given a block of class A, B, or C address, the first address in the block defines the </a:t>
            </a:r>
            <a:r>
              <a:rPr lang="en-US" i="1" dirty="0" smtClean="0"/>
              <a:t>network address</a:t>
            </a:r>
            <a:r>
              <a:rPr lang="en-US" dirty="0" smtClean="0"/>
              <a:t>.</a:t>
            </a:r>
          </a:p>
          <a:p>
            <a:r>
              <a:rPr lang="en-US" dirty="0" smtClean="0"/>
              <a:t>This address is used by routers outside the organization to route the packets destined for the network.</a:t>
            </a:r>
          </a:p>
          <a:p>
            <a:r>
              <a:rPr lang="en-US" dirty="0" smtClean="0"/>
              <a:t>The outside world, when it comes to routing, recognize the network, not individual hosts on the network.</a:t>
            </a:r>
            <a:endParaRPr lang="en-US" dirty="0"/>
          </a:p>
        </p:txBody>
      </p:sp>
      <p:sp>
        <p:nvSpPr>
          <p:cNvPr id="6" name="Slide Number Placeholder 5"/>
          <p:cNvSpPr>
            <a:spLocks noGrp="1"/>
          </p:cNvSpPr>
          <p:nvPr>
            <p:ph type="sldNum" sz="quarter" idx="12"/>
          </p:nvPr>
        </p:nvSpPr>
        <p:spPr/>
        <p:txBody>
          <a:bodyPr/>
          <a:lstStyle/>
          <a:p>
            <a:fld id="{1B3C0680-43B6-40E6-B5B9-D085F68E1734}" type="slidenum">
              <a:rPr lang="ar-SA" smtClean="0"/>
              <a:pPr/>
              <a:t>32</a:t>
            </a:fld>
            <a:endParaRPr lang="en-US"/>
          </a:p>
        </p:txBody>
      </p:sp>
    </p:spTree>
    <p:extLst>
      <p:ext uri="{BB962C8B-B14F-4D97-AF65-F5344CB8AC3E}">
        <p14:creationId xmlns:p14="http://schemas.microsoft.com/office/powerpoint/2010/main" xmlns="" val="20742003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Subnetting</a:t>
            </a:r>
            <a:endParaRPr lang="en-US" dirty="0"/>
          </a:p>
        </p:txBody>
      </p:sp>
      <p:sp>
        <p:nvSpPr>
          <p:cNvPr id="3" name="Content Placeholder 2"/>
          <p:cNvSpPr>
            <a:spLocks noGrp="1"/>
          </p:cNvSpPr>
          <p:nvPr>
            <p:ph idx="1"/>
          </p:nvPr>
        </p:nvSpPr>
        <p:spPr>
          <a:xfrm>
            <a:off x="266506" y="2374900"/>
            <a:ext cx="8203418" cy="3530600"/>
          </a:xfrm>
        </p:spPr>
        <p:txBody>
          <a:bodyPr/>
          <a:lstStyle/>
          <a:p>
            <a:r>
              <a:rPr lang="en-US" dirty="0" smtClean="0"/>
              <a:t>As known, the IP address is divided to </a:t>
            </a:r>
            <a:r>
              <a:rPr lang="en-US" dirty="0" err="1" smtClean="0"/>
              <a:t>netid</a:t>
            </a:r>
            <a:r>
              <a:rPr lang="en-US" dirty="0" smtClean="0"/>
              <a:t> and </a:t>
            </a:r>
            <a:r>
              <a:rPr lang="en-US" dirty="0" err="1" smtClean="0"/>
              <a:t>hostid</a:t>
            </a:r>
            <a:r>
              <a:rPr lang="en-US" dirty="0" smtClean="0"/>
              <a:t>.</a:t>
            </a:r>
          </a:p>
          <a:p>
            <a:r>
              <a:rPr lang="en-US" dirty="0" smtClean="0"/>
              <a:t>To reach a host on the internet, we must first reach the network by using the </a:t>
            </a:r>
            <a:r>
              <a:rPr lang="en-US" dirty="0" err="1" smtClean="0"/>
              <a:t>netid</a:t>
            </a:r>
            <a:r>
              <a:rPr lang="en-US" dirty="0" smtClean="0"/>
              <a:t>. Then we must reach the host itself by using the </a:t>
            </a:r>
            <a:r>
              <a:rPr lang="en-US" dirty="0" err="1" smtClean="0"/>
              <a:t>hostid</a:t>
            </a:r>
            <a:r>
              <a:rPr lang="en-US" dirty="0" smtClean="0"/>
              <a:t>.</a:t>
            </a:r>
          </a:p>
          <a:p>
            <a:r>
              <a:rPr lang="en-US" dirty="0" smtClean="0"/>
              <a:t>i.e. the IP addresses are designed with two levels of hierarchy. </a:t>
            </a:r>
          </a:p>
          <a:p>
            <a:endParaRPr lang="en-US" dirty="0"/>
          </a:p>
        </p:txBody>
      </p:sp>
      <p:sp>
        <p:nvSpPr>
          <p:cNvPr id="6" name="Slide Number Placeholder 5"/>
          <p:cNvSpPr>
            <a:spLocks noGrp="1"/>
          </p:cNvSpPr>
          <p:nvPr>
            <p:ph type="sldNum" sz="quarter" idx="12"/>
          </p:nvPr>
        </p:nvSpPr>
        <p:spPr/>
        <p:txBody>
          <a:bodyPr/>
          <a:lstStyle/>
          <a:p>
            <a:fld id="{AEDF1DC7-48E6-4544-8F28-6AE6D731FF5C}" type="slidenum">
              <a:rPr lang="ar-SA" smtClean="0"/>
              <a:pPr/>
              <a:t>33</a:t>
            </a:fld>
            <a:endParaRPr lang="en-US"/>
          </a:p>
        </p:txBody>
      </p:sp>
    </p:spTree>
    <p:extLst>
      <p:ext uri="{BB962C8B-B14F-4D97-AF65-F5344CB8AC3E}">
        <p14:creationId xmlns:p14="http://schemas.microsoft.com/office/powerpoint/2010/main" xmlns="" val="26212625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GB" dirty="0"/>
          </a:p>
        </p:txBody>
      </p:sp>
      <p:pic>
        <p:nvPicPr>
          <p:cNvPr id="4" name="Content Placeholder 3"/>
          <p:cNvPicPr>
            <a:picLocks noGrp="1" noChangeAspect="1"/>
          </p:cNvPicPr>
          <p:nvPr>
            <p:ph idx="1"/>
          </p:nvPr>
        </p:nvPicPr>
        <p:blipFill>
          <a:blip r:embed="rId2" cstate="print"/>
          <a:stretch>
            <a:fillRect/>
          </a:stretch>
        </p:blipFill>
        <p:spPr>
          <a:xfrm>
            <a:off x="685800" y="1905000"/>
            <a:ext cx="6038850" cy="2638425"/>
          </a:xfrm>
          <a:prstGeom prst="rect">
            <a:avLst/>
          </a:prstGeom>
        </p:spPr>
      </p:pic>
      <p:pic>
        <p:nvPicPr>
          <p:cNvPr id="5" name="Picture 4"/>
          <p:cNvPicPr>
            <a:picLocks noChangeAspect="1"/>
          </p:cNvPicPr>
          <p:nvPr/>
        </p:nvPicPr>
        <p:blipFill>
          <a:blip r:embed="rId3" cstate="print"/>
          <a:stretch>
            <a:fillRect/>
          </a:stretch>
        </p:blipFill>
        <p:spPr>
          <a:xfrm>
            <a:off x="685800" y="4267200"/>
            <a:ext cx="6038850" cy="2514600"/>
          </a:xfrm>
          <a:prstGeom prst="rect">
            <a:avLst/>
          </a:prstGeom>
        </p:spPr>
      </p:pic>
    </p:spTree>
    <p:extLst>
      <p:ext uri="{BB962C8B-B14F-4D97-AF65-F5344CB8AC3E}">
        <p14:creationId xmlns:p14="http://schemas.microsoft.com/office/powerpoint/2010/main" xmlns="" val="7376283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701607"/>
            <a:ext cx="6992816" cy="1692720"/>
          </a:xfrm>
        </p:spPr>
        <p:txBody>
          <a:bodyPr/>
          <a:lstStyle/>
          <a:p>
            <a:r>
              <a:rPr lang="en-US" dirty="0" smtClean="0"/>
              <a:t>Example</a:t>
            </a:r>
            <a:endParaRPr lang="en-GB" dirty="0"/>
          </a:p>
        </p:txBody>
      </p:sp>
      <p:sp>
        <p:nvSpPr>
          <p:cNvPr id="6" name="Slide Number Placeholder 5"/>
          <p:cNvSpPr>
            <a:spLocks noGrp="1"/>
          </p:cNvSpPr>
          <p:nvPr>
            <p:ph type="sldNum" sz="quarter" idx="12"/>
          </p:nvPr>
        </p:nvSpPr>
        <p:spPr/>
        <p:txBody>
          <a:bodyPr/>
          <a:lstStyle/>
          <a:p>
            <a:fld id="{AEDF1DC7-48E6-4544-8F28-6AE6D731FF5C}" type="slidenum">
              <a:rPr lang="ar-SA" smtClean="0"/>
              <a:pPr/>
              <a:t>35</a:t>
            </a:fld>
            <a:endParaRPr lang="en-US"/>
          </a:p>
        </p:txBody>
      </p:sp>
      <p:pic>
        <p:nvPicPr>
          <p:cNvPr id="2" name="Picture 1"/>
          <p:cNvPicPr>
            <a:picLocks noChangeAspect="1"/>
          </p:cNvPicPr>
          <p:nvPr/>
        </p:nvPicPr>
        <p:blipFill>
          <a:blip r:embed="rId2" cstate="print"/>
          <a:stretch>
            <a:fillRect/>
          </a:stretch>
        </p:blipFill>
        <p:spPr>
          <a:xfrm>
            <a:off x="457200" y="2438400"/>
            <a:ext cx="6273032" cy="3952729"/>
          </a:xfrm>
          <a:prstGeom prst="rect">
            <a:avLst/>
          </a:prstGeom>
        </p:spPr>
      </p:pic>
    </p:spTree>
    <p:extLst>
      <p:ext uri="{BB962C8B-B14F-4D97-AF65-F5344CB8AC3E}">
        <p14:creationId xmlns:p14="http://schemas.microsoft.com/office/powerpoint/2010/main" xmlns="" val="16894958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Subnetting</a:t>
            </a:r>
            <a:endParaRPr lang="en-US" dirty="0"/>
          </a:p>
        </p:txBody>
      </p:sp>
      <p:sp>
        <p:nvSpPr>
          <p:cNvPr id="3" name="Content Placeholder 2"/>
          <p:cNvSpPr>
            <a:spLocks noGrp="1"/>
          </p:cNvSpPr>
          <p:nvPr>
            <p:ph idx="1"/>
          </p:nvPr>
        </p:nvSpPr>
        <p:spPr>
          <a:xfrm>
            <a:off x="228600" y="2514600"/>
            <a:ext cx="8458200" cy="3530600"/>
          </a:xfrm>
        </p:spPr>
        <p:txBody>
          <a:bodyPr/>
          <a:lstStyle/>
          <a:p>
            <a:r>
              <a:rPr lang="en-US" dirty="0" smtClean="0"/>
              <a:t>Sometimes, an organization needs to assemble the hosts into groups; the network needs to be divided into several </a:t>
            </a:r>
            <a:r>
              <a:rPr lang="en-US" dirty="0" err="1" smtClean="0"/>
              <a:t>subnetworks</a:t>
            </a:r>
            <a:r>
              <a:rPr lang="en-US" dirty="0" smtClean="0"/>
              <a:t> (subnets). </a:t>
            </a:r>
          </a:p>
        </p:txBody>
      </p:sp>
      <p:sp>
        <p:nvSpPr>
          <p:cNvPr id="6" name="Slide Number Placeholder 5"/>
          <p:cNvSpPr>
            <a:spLocks noGrp="1"/>
          </p:cNvSpPr>
          <p:nvPr>
            <p:ph type="sldNum" sz="quarter" idx="12"/>
          </p:nvPr>
        </p:nvSpPr>
        <p:spPr/>
        <p:txBody>
          <a:bodyPr/>
          <a:lstStyle/>
          <a:p>
            <a:fld id="{AEDF1DC7-48E6-4544-8F28-6AE6D731FF5C}" type="slidenum">
              <a:rPr lang="ar-SA" smtClean="0"/>
              <a:pPr/>
              <a:t>36</a:t>
            </a:fld>
            <a:endParaRPr lang="en-US"/>
          </a:p>
        </p:txBody>
      </p:sp>
    </p:spTree>
    <p:extLst>
      <p:ext uri="{BB962C8B-B14F-4D97-AF65-F5344CB8AC3E}">
        <p14:creationId xmlns:p14="http://schemas.microsoft.com/office/powerpoint/2010/main" xmlns="" val="13703287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Subnetting</a:t>
            </a:r>
            <a:endParaRPr lang="en-US" dirty="0"/>
          </a:p>
        </p:txBody>
      </p:sp>
      <p:sp>
        <p:nvSpPr>
          <p:cNvPr id="3" name="Content Placeholder 2"/>
          <p:cNvSpPr>
            <a:spLocks noGrp="1"/>
          </p:cNvSpPr>
          <p:nvPr>
            <p:ph idx="1"/>
          </p:nvPr>
        </p:nvSpPr>
        <p:spPr>
          <a:xfrm>
            <a:off x="152400" y="2362200"/>
            <a:ext cx="8763000" cy="3530600"/>
          </a:xfrm>
        </p:spPr>
        <p:txBody>
          <a:bodyPr>
            <a:noAutofit/>
          </a:bodyPr>
          <a:lstStyle/>
          <a:p>
            <a:pPr>
              <a:buNone/>
            </a:pPr>
            <a:r>
              <a:rPr lang="en-US" sz="2000" b="1" dirty="0" err="1" smtClean="0"/>
              <a:t>Subnetting</a:t>
            </a:r>
            <a:r>
              <a:rPr lang="en-US" sz="2000" b="1" dirty="0" smtClean="0"/>
              <a:t> a network can be done for a variety of reasons:</a:t>
            </a:r>
          </a:p>
          <a:p>
            <a:r>
              <a:rPr lang="en-US" dirty="0" smtClean="0"/>
              <a:t>A company uses two or more types of LAN technology (for example, Ethernet, Token Ring) on their network or different physical media (such as Ethernet, FDDI, WAN, etc.)  </a:t>
            </a:r>
          </a:p>
          <a:p>
            <a:r>
              <a:rPr lang="en-US" dirty="0" smtClean="0"/>
              <a:t>Two network segments are restricted by distance limitations (for example, remote offices linked via point-to-point circuit). </a:t>
            </a:r>
          </a:p>
          <a:p>
            <a:r>
              <a:rPr lang="en-US" dirty="0" smtClean="0"/>
              <a:t>Segments need to be localized for network management reasons (accounting segment, sales segment, etc.).</a:t>
            </a:r>
          </a:p>
          <a:p>
            <a:r>
              <a:rPr lang="en-US" dirty="0" smtClean="0"/>
              <a:t>Hosts which dominate most of the LAN bandwidth need to be isolated.</a:t>
            </a:r>
          </a:p>
          <a:p>
            <a:r>
              <a:rPr lang="en-US" dirty="0" smtClean="0"/>
              <a:t>Security.</a:t>
            </a:r>
          </a:p>
          <a:p>
            <a:r>
              <a:rPr lang="en-US" b="1" dirty="0" smtClean="0"/>
              <a:t>The most common reason is to control network traffic. </a:t>
            </a:r>
          </a:p>
          <a:p>
            <a:endParaRPr lang="en-US" sz="2000" dirty="0" smtClean="0"/>
          </a:p>
        </p:txBody>
      </p:sp>
      <p:sp>
        <p:nvSpPr>
          <p:cNvPr id="4" name="Slide Number Placeholder 3"/>
          <p:cNvSpPr>
            <a:spLocks noGrp="1"/>
          </p:cNvSpPr>
          <p:nvPr>
            <p:ph type="sldNum" sz="quarter" idx="12"/>
          </p:nvPr>
        </p:nvSpPr>
        <p:spPr/>
        <p:txBody>
          <a:bodyPr/>
          <a:lstStyle/>
          <a:p>
            <a:fld id="{AEDF1DC7-48E6-4544-8F28-6AE6D731FF5C}" type="slidenum">
              <a:rPr lang="ar-SA" smtClean="0"/>
              <a:pPr/>
              <a:t>37</a:t>
            </a:fld>
            <a:endParaRPr lang="en-US"/>
          </a:p>
        </p:txBody>
      </p:sp>
    </p:spTree>
    <p:extLst>
      <p:ext uri="{BB962C8B-B14F-4D97-AF65-F5344CB8AC3E}">
        <p14:creationId xmlns:p14="http://schemas.microsoft.com/office/powerpoint/2010/main" xmlns="" val="1701632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AutoShape 2"/>
          <p:cNvSpPr>
            <a:spLocks noGrp="1" noChangeArrowheads="1"/>
          </p:cNvSpPr>
          <p:nvPr>
            <p:ph type="title"/>
          </p:nvPr>
        </p:nvSpPr>
        <p:spPr/>
        <p:txBody>
          <a:bodyPr/>
          <a:lstStyle/>
          <a:p>
            <a:r>
              <a:rPr lang="en-GB" dirty="0" err="1"/>
              <a:t>Subnetting</a:t>
            </a:r>
            <a:endParaRPr lang="en-US" dirty="0"/>
          </a:p>
        </p:txBody>
      </p:sp>
      <p:sp>
        <p:nvSpPr>
          <p:cNvPr id="329731" name="Rectangle 3"/>
          <p:cNvSpPr>
            <a:spLocks noGrp="1" noChangeArrowheads="1"/>
          </p:cNvSpPr>
          <p:nvPr>
            <p:ph type="body" idx="1"/>
          </p:nvPr>
        </p:nvSpPr>
        <p:spPr>
          <a:xfrm>
            <a:off x="381000" y="2233154"/>
            <a:ext cx="8458200" cy="3530600"/>
          </a:xfrm>
        </p:spPr>
        <p:txBody>
          <a:bodyPr>
            <a:normAutofit/>
          </a:bodyPr>
          <a:lstStyle/>
          <a:p>
            <a:r>
              <a:rPr lang="en-GB" sz="2000" dirty="0" smtClean="0"/>
              <a:t>In </a:t>
            </a:r>
            <a:r>
              <a:rPr lang="en-GB" sz="2000" dirty="0" err="1" smtClean="0"/>
              <a:t>subnetting</a:t>
            </a:r>
            <a:r>
              <a:rPr lang="en-GB" sz="2000" dirty="0" smtClean="0"/>
              <a:t>, a network is divided into several smaller groups with each </a:t>
            </a:r>
            <a:r>
              <a:rPr lang="en-GB" sz="2000" dirty="0" err="1" smtClean="0"/>
              <a:t>subnetwork</a:t>
            </a:r>
            <a:r>
              <a:rPr lang="en-GB" sz="2000" dirty="0" smtClean="0"/>
              <a:t> ( or subnet) having its own </a:t>
            </a:r>
            <a:r>
              <a:rPr lang="en-GB" sz="2000" dirty="0" err="1" smtClean="0"/>
              <a:t>subnetwork</a:t>
            </a:r>
            <a:r>
              <a:rPr lang="en-GB" sz="2000" dirty="0" smtClean="0"/>
              <a:t> address.</a:t>
            </a:r>
          </a:p>
          <a:p>
            <a:r>
              <a:rPr lang="en-GB" sz="2000" dirty="0" smtClean="0"/>
              <a:t>When we divide a network into several subnets, we have three level of hierarchy, site, subnet and host.</a:t>
            </a:r>
          </a:p>
          <a:p>
            <a:r>
              <a:rPr lang="en-GB" sz="2000" dirty="0" err="1" smtClean="0"/>
              <a:t>Subnetting</a:t>
            </a:r>
            <a:r>
              <a:rPr lang="en-GB" sz="2000" dirty="0" smtClean="0"/>
              <a:t> </a:t>
            </a:r>
            <a:r>
              <a:rPr lang="en-GB" sz="2000" dirty="0"/>
              <a:t>is done by borrowing bits from the </a:t>
            </a:r>
            <a:r>
              <a:rPr lang="en-GB" sz="2000" dirty="0">
                <a:solidFill>
                  <a:srgbClr val="FF0000"/>
                </a:solidFill>
              </a:rPr>
              <a:t>host</a:t>
            </a:r>
            <a:r>
              <a:rPr lang="en-GB" sz="2000" dirty="0"/>
              <a:t> part and add them the </a:t>
            </a:r>
            <a:r>
              <a:rPr lang="en-GB" sz="2000" dirty="0">
                <a:solidFill>
                  <a:srgbClr val="FF0000"/>
                </a:solidFill>
              </a:rPr>
              <a:t>network</a:t>
            </a:r>
            <a:r>
              <a:rPr lang="en-GB" sz="2000" dirty="0"/>
              <a:t> part</a:t>
            </a:r>
            <a:endParaRPr lang="en-US" sz="2000" dirty="0"/>
          </a:p>
        </p:txBody>
      </p:sp>
      <p:sp>
        <p:nvSpPr>
          <p:cNvPr id="4" name="Slide Number Placeholder 3"/>
          <p:cNvSpPr>
            <a:spLocks noGrp="1"/>
          </p:cNvSpPr>
          <p:nvPr>
            <p:ph type="sldNum" sz="quarter" idx="12"/>
          </p:nvPr>
        </p:nvSpPr>
        <p:spPr/>
        <p:txBody>
          <a:bodyPr/>
          <a:lstStyle/>
          <a:p>
            <a:fld id="{AEDF1DC7-48E6-4544-8F28-6AE6D731FF5C}" type="slidenum">
              <a:rPr lang="ar-SA" smtClean="0"/>
              <a:pPr/>
              <a:t>38</a:t>
            </a:fld>
            <a:endParaRPr lang="en-US"/>
          </a:p>
        </p:txBody>
      </p:sp>
      <p:pic>
        <p:nvPicPr>
          <p:cNvPr id="22530" name="Picture 2" descr="http://www.infocellar.com/networks/ip/Images/subnet1.gif"/>
          <p:cNvPicPr>
            <a:picLocks noChangeAspect="1" noChangeArrowheads="1"/>
          </p:cNvPicPr>
          <p:nvPr/>
        </p:nvPicPr>
        <p:blipFill>
          <a:blip r:embed="rId3" cstate="print"/>
          <a:srcRect/>
          <a:stretch>
            <a:fillRect/>
          </a:stretch>
        </p:blipFill>
        <p:spPr bwMode="auto">
          <a:xfrm>
            <a:off x="2667000" y="5096766"/>
            <a:ext cx="3505200" cy="1761234"/>
          </a:xfrm>
          <a:prstGeom prst="rect">
            <a:avLst/>
          </a:prstGeom>
          <a:noFill/>
        </p:spPr>
      </p:pic>
    </p:spTree>
    <p:extLst>
      <p:ext uri="{BB962C8B-B14F-4D97-AF65-F5344CB8AC3E}">
        <p14:creationId xmlns:p14="http://schemas.microsoft.com/office/powerpoint/2010/main" xmlns="" val="29857640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works?</a:t>
            </a:r>
            <a:endParaRPr lang="en-US" dirty="0"/>
          </a:p>
        </p:txBody>
      </p:sp>
      <p:sp>
        <p:nvSpPr>
          <p:cNvPr id="3" name="Content Placeholder 2"/>
          <p:cNvSpPr>
            <a:spLocks noGrp="1"/>
          </p:cNvSpPr>
          <p:nvPr>
            <p:ph idx="1"/>
          </p:nvPr>
        </p:nvSpPr>
        <p:spPr>
          <a:xfrm>
            <a:off x="533400" y="2438400"/>
            <a:ext cx="8458200" cy="3581400"/>
          </a:xfrm>
        </p:spPr>
        <p:txBody>
          <a:bodyPr>
            <a:normAutofit/>
          </a:bodyPr>
          <a:lstStyle/>
          <a:p>
            <a:r>
              <a:rPr lang="en-US" dirty="0" smtClean="0"/>
              <a:t>The IP address is split into a network and host portion.</a:t>
            </a:r>
          </a:p>
          <a:p>
            <a:r>
              <a:rPr lang="en-US" dirty="0" smtClean="0"/>
              <a:t>The network portion always remains fixed for a particular network, while the remaining bits which make up the host portion can be altered to give the range of addresses to assign to hosts.</a:t>
            </a:r>
          </a:p>
          <a:p>
            <a:r>
              <a:rPr lang="en-US" dirty="0" smtClean="0"/>
              <a:t>To determine where the network portion ends and the host portion begins, a subnet mask is used.</a:t>
            </a:r>
          </a:p>
          <a:p>
            <a:endParaRPr lang="en-US" dirty="0"/>
          </a:p>
        </p:txBody>
      </p:sp>
      <p:sp>
        <p:nvSpPr>
          <p:cNvPr id="4" name="Slide Number Placeholder 3"/>
          <p:cNvSpPr>
            <a:spLocks noGrp="1"/>
          </p:cNvSpPr>
          <p:nvPr>
            <p:ph type="sldNum" sz="quarter" idx="12"/>
          </p:nvPr>
        </p:nvSpPr>
        <p:spPr/>
        <p:txBody>
          <a:bodyPr/>
          <a:lstStyle/>
          <a:p>
            <a:fld id="{AEDF1DC7-48E6-4544-8F28-6AE6D731FF5C}" type="slidenum">
              <a:rPr lang="ar-SA" smtClean="0"/>
              <a:pPr/>
              <a:t>39</a:t>
            </a:fld>
            <a:endParaRPr lang="en-US"/>
          </a:p>
        </p:txBody>
      </p:sp>
    </p:spTree>
    <p:extLst>
      <p:ext uri="{BB962C8B-B14F-4D97-AF65-F5344CB8AC3E}">
        <p14:creationId xmlns:p14="http://schemas.microsoft.com/office/powerpoint/2010/main" xmlns="" val="2184276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Binary Notation</a:t>
            </a:r>
            <a:endParaRPr lang="en-US" dirty="0"/>
          </a:p>
        </p:txBody>
      </p:sp>
      <p:sp>
        <p:nvSpPr>
          <p:cNvPr id="3" name="Content Placeholder 2"/>
          <p:cNvSpPr>
            <a:spLocks noGrp="1"/>
          </p:cNvSpPr>
          <p:nvPr>
            <p:ph idx="1"/>
          </p:nvPr>
        </p:nvSpPr>
        <p:spPr>
          <a:xfrm>
            <a:off x="457200" y="2362200"/>
            <a:ext cx="7670018" cy="3530600"/>
          </a:xfrm>
        </p:spPr>
        <p:txBody>
          <a:bodyPr>
            <a:normAutofit/>
          </a:bodyPr>
          <a:lstStyle/>
          <a:p>
            <a:r>
              <a:rPr lang="en-US" sz="2200" dirty="0" smtClean="0"/>
              <a:t>In binary notation, the IP address is displayed as 32 bits. </a:t>
            </a:r>
          </a:p>
          <a:p>
            <a:r>
              <a:rPr lang="en-US" sz="2200" dirty="0" smtClean="0"/>
              <a:t>Each octet is often referred to as a byte.</a:t>
            </a:r>
          </a:p>
          <a:p>
            <a:r>
              <a:rPr lang="en-US" sz="2200" dirty="0" smtClean="0"/>
              <a:t>Example: </a:t>
            </a:r>
            <a:br>
              <a:rPr lang="en-US" sz="2200" dirty="0" smtClean="0"/>
            </a:br>
            <a:r>
              <a:rPr lang="en-US" sz="2200" dirty="0" smtClean="0"/>
              <a:t>01110101 10010101 00011101 00000010</a:t>
            </a:r>
            <a:endParaRPr lang="en-US" sz="2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Mask</a:t>
            </a:r>
            <a:endParaRPr lang="en-US" dirty="0"/>
          </a:p>
        </p:txBody>
      </p:sp>
      <p:sp>
        <p:nvSpPr>
          <p:cNvPr id="6" name="Content Placeholder 5"/>
          <p:cNvSpPr>
            <a:spLocks noGrp="1"/>
          </p:cNvSpPr>
          <p:nvPr>
            <p:ph idx="1"/>
          </p:nvPr>
        </p:nvSpPr>
        <p:spPr>
          <a:xfrm>
            <a:off x="381000" y="2362200"/>
            <a:ext cx="8458200" cy="3886200"/>
          </a:xfrm>
        </p:spPr>
        <p:txBody>
          <a:bodyPr/>
          <a:lstStyle/>
          <a:p>
            <a:r>
              <a:rPr lang="en-US" dirty="0" smtClean="0"/>
              <a:t>When a router receives a packet with a destination address, it needs to route the packet.</a:t>
            </a:r>
          </a:p>
          <a:p>
            <a:r>
              <a:rPr lang="en-US" dirty="0" smtClean="0"/>
              <a:t>The routing is based on the network address and </a:t>
            </a:r>
            <a:r>
              <a:rPr lang="en-US" dirty="0" err="1" smtClean="0"/>
              <a:t>subnetwork</a:t>
            </a:r>
            <a:r>
              <a:rPr lang="en-US" dirty="0" smtClean="0"/>
              <a:t> address.</a:t>
            </a:r>
          </a:p>
          <a:p>
            <a:r>
              <a:rPr lang="en-US" dirty="0" smtClean="0"/>
              <a:t>The router outside the organization routes the packet based on the network address.</a:t>
            </a:r>
          </a:p>
          <a:p>
            <a:r>
              <a:rPr lang="en-US" dirty="0" smtClean="0"/>
              <a:t>The router inside the organization routes the packet based on the </a:t>
            </a:r>
            <a:r>
              <a:rPr lang="en-US" dirty="0" err="1" smtClean="0"/>
              <a:t>subnetwork</a:t>
            </a:r>
            <a:r>
              <a:rPr lang="en-US" dirty="0" smtClean="0"/>
              <a:t> address.</a:t>
            </a:r>
          </a:p>
          <a:p>
            <a:r>
              <a:rPr lang="en-US" dirty="0" smtClean="0">
                <a:solidFill>
                  <a:srgbClr val="FF0000"/>
                </a:solidFill>
              </a:rPr>
              <a:t>But!! How can router find the network and </a:t>
            </a:r>
            <a:r>
              <a:rPr lang="en-US" dirty="0" err="1" smtClean="0">
                <a:solidFill>
                  <a:srgbClr val="FF0000"/>
                </a:solidFill>
              </a:rPr>
              <a:t>subnetwork</a:t>
            </a:r>
            <a:r>
              <a:rPr lang="en-US" dirty="0" smtClean="0">
                <a:solidFill>
                  <a:srgbClr val="FF0000"/>
                </a:solidFill>
              </a:rPr>
              <a:t> address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39B59E98-72B3-4E84-997A-A0B6CF07C1DD}" type="slidenum">
              <a:rPr lang="ar-SA" smtClean="0"/>
              <a:pPr/>
              <a:t>40</a:t>
            </a:fld>
            <a:endParaRPr lang="en-US"/>
          </a:p>
        </p:txBody>
      </p:sp>
    </p:spTree>
    <p:extLst>
      <p:ext uri="{BB962C8B-B14F-4D97-AF65-F5344CB8AC3E}">
        <p14:creationId xmlns:p14="http://schemas.microsoft.com/office/powerpoint/2010/main" xmlns="" val="40586947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Mask</a:t>
            </a:r>
            <a:endParaRPr lang="en-US" dirty="0"/>
          </a:p>
        </p:txBody>
      </p:sp>
      <p:sp>
        <p:nvSpPr>
          <p:cNvPr id="3" name="Content Placeholder 2"/>
          <p:cNvSpPr>
            <a:spLocks noGrp="1"/>
          </p:cNvSpPr>
          <p:nvPr>
            <p:ph idx="1"/>
          </p:nvPr>
        </p:nvSpPr>
        <p:spPr>
          <a:xfrm>
            <a:off x="457200" y="2362200"/>
            <a:ext cx="8305800" cy="3962400"/>
          </a:xfrm>
        </p:spPr>
        <p:txBody>
          <a:bodyPr>
            <a:normAutofit/>
          </a:bodyPr>
          <a:lstStyle/>
          <a:p>
            <a:r>
              <a:rPr lang="en-US" sz="2000" dirty="0" smtClean="0"/>
              <a:t>The router outside the organization has a routing table with one column based on the network addresses.</a:t>
            </a:r>
          </a:p>
          <a:p>
            <a:r>
              <a:rPr lang="en-US" sz="2000" dirty="0" smtClean="0"/>
              <a:t> The router inside the organization has a routing table based on the </a:t>
            </a:r>
            <a:r>
              <a:rPr lang="en-US" sz="2000" dirty="0" err="1" smtClean="0"/>
              <a:t>subnetwork</a:t>
            </a:r>
            <a:r>
              <a:rPr lang="en-US" sz="2000" dirty="0" smtClean="0"/>
              <a:t> addresses.</a:t>
            </a:r>
          </a:p>
          <a:p>
            <a:r>
              <a:rPr lang="en-US" sz="2000" dirty="0" smtClean="0"/>
              <a:t>A 32-bit number called </a:t>
            </a:r>
            <a:r>
              <a:rPr lang="en-US" sz="2000" b="1" dirty="0" smtClean="0"/>
              <a:t>mask</a:t>
            </a:r>
            <a:r>
              <a:rPr lang="en-US" sz="2000" dirty="0" smtClean="0"/>
              <a:t> is the key.</a:t>
            </a:r>
          </a:p>
          <a:p>
            <a:r>
              <a:rPr lang="en-US" sz="2000" dirty="0" smtClean="0"/>
              <a:t>The router outside the organization use a </a:t>
            </a:r>
            <a:r>
              <a:rPr lang="en-US" sz="2000" b="1" dirty="0" smtClean="0"/>
              <a:t>default mask.</a:t>
            </a:r>
          </a:p>
          <a:p>
            <a:r>
              <a:rPr lang="en-US" sz="2000" dirty="0" smtClean="0"/>
              <a:t>The router inside the organization use a </a:t>
            </a:r>
            <a:r>
              <a:rPr lang="en-US" sz="2000" b="1" dirty="0" smtClean="0"/>
              <a:t>subnet mask.</a:t>
            </a:r>
          </a:p>
          <a:p>
            <a:endParaRPr lang="en-US" sz="2000" dirty="0" smtClean="0"/>
          </a:p>
          <a:p>
            <a:endParaRPr lang="en-US" sz="2000" dirty="0" smtClean="0"/>
          </a:p>
          <a:p>
            <a:endParaRPr lang="en-US" sz="2000" dirty="0"/>
          </a:p>
        </p:txBody>
      </p:sp>
      <p:sp>
        <p:nvSpPr>
          <p:cNvPr id="6" name="Slide Number Placeholder 5"/>
          <p:cNvSpPr>
            <a:spLocks noGrp="1"/>
          </p:cNvSpPr>
          <p:nvPr>
            <p:ph type="sldNum" sz="quarter" idx="12"/>
          </p:nvPr>
        </p:nvSpPr>
        <p:spPr/>
        <p:txBody>
          <a:bodyPr/>
          <a:lstStyle/>
          <a:p>
            <a:fld id="{AEDF1DC7-48E6-4544-8F28-6AE6D731FF5C}" type="slidenum">
              <a:rPr lang="ar-SA" smtClean="0"/>
              <a:pPr/>
              <a:t>41</a:t>
            </a:fld>
            <a:endParaRPr lang="en-US"/>
          </a:p>
        </p:txBody>
      </p:sp>
    </p:spTree>
    <p:extLst>
      <p:ext uri="{BB962C8B-B14F-4D97-AF65-F5344CB8AC3E}">
        <p14:creationId xmlns:p14="http://schemas.microsoft.com/office/powerpoint/2010/main" xmlns="" val="10573723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Default Mask</a:t>
            </a:r>
            <a:endParaRPr lang="en-US" dirty="0"/>
          </a:p>
        </p:txBody>
      </p:sp>
      <p:sp>
        <p:nvSpPr>
          <p:cNvPr id="3" name="Content Placeholder 2"/>
          <p:cNvSpPr>
            <a:spLocks noGrp="1"/>
          </p:cNvSpPr>
          <p:nvPr>
            <p:ph idx="1"/>
          </p:nvPr>
        </p:nvSpPr>
        <p:spPr>
          <a:xfrm>
            <a:off x="533400" y="2286000"/>
            <a:ext cx="8458200" cy="3530600"/>
          </a:xfrm>
        </p:spPr>
        <p:txBody>
          <a:bodyPr/>
          <a:lstStyle/>
          <a:p>
            <a:r>
              <a:rPr lang="en-US" dirty="0" smtClean="0"/>
              <a:t>A default mask is 32-bit binary number that gives the network address when </a:t>
            </a:r>
            <a:r>
              <a:rPr lang="en-US" dirty="0" err="1" smtClean="0"/>
              <a:t>ANDed</a:t>
            </a:r>
            <a:r>
              <a:rPr lang="en-US" dirty="0" smtClean="0"/>
              <a:t> with an address in the block.</a:t>
            </a:r>
          </a:p>
          <a:p>
            <a:r>
              <a:rPr lang="en-US" dirty="0" smtClean="0"/>
              <a:t>If the bit in the mask is 1 </a:t>
            </a:r>
            <a:r>
              <a:rPr lang="en-US" dirty="0" smtClean="0">
                <a:sym typeface="Wingdings" pitchFamily="2" charset="2"/>
              </a:rPr>
              <a:t> the corresponding bit in the address is retained ( no change).</a:t>
            </a:r>
          </a:p>
          <a:p>
            <a:r>
              <a:rPr lang="en-US" dirty="0" smtClean="0"/>
              <a:t>If the bit in the mask is 0 </a:t>
            </a:r>
            <a:r>
              <a:rPr lang="en-US" dirty="0" smtClean="0">
                <a:sym typeface="Wingdings" pitchFamily="2" charset="2"/>
              </a:rPr>
              <a:t> 0 bit in the output is the result.</a:t>
            </a:r>
          </a:p>
          <a:p>
            <a:pPr>
              <a:buNone/>
            </a:pPr>
            <a:endParaRPr lang="en-US" dirty="0" smtClean="0">
              <a:sym typeface="Wingdings" pitchFamily="2" charset="2"/>
            </a:endParaRPr>
          </a:p>
          <a:p>
            <a:endParaRPr lang="en-US" dirty="0"/>
          </a:p>
        </p:txBody>
      </p:sp>
      <p:sp>
        <p:nvSpPr>
          <p:cNvPr id="6" name="Slide Number Placeholder 5"/>
          <p:cNvSpPr>
            <a:spLocks noGrp="1"/>
          </p:cNvSpPr>
          <p:nvPr>
            <p:ph type="sldNum" sz="quarter" idx="12"/>
          </p:nvPr>
        </p:nvSpPr>
        <p:spPr/>
        <p:txBody>
          <a:bodyPr/>
          <a:lstStyle/>
          <a:p>
            <a:fld id="{AEDF1DC7-48E6-4544-8F28-6AE6D731FF5C}" type="slidenum">
              <a:rPr lang="ar-SA" smtClean="0"/>
              <a:pPr/>
              <a:t>42</a:t>
            </a:fld>
            <a:endParaRPr lang="en-US"/>
          </a:p>
        </p:txBody>
      </p:sp>
      <p:pic>
        <p:nvPicPr>
          <p:cNvPr id="36867" name="Picture 3"/>
          <p:cNvPicPr>
            <a:picLocks noChangeAspect="1" noChangeArrowheads="1"/>
          </p:cNvPicPr>
          <p:nvPr/>
        </p:nvPicPr>
        <p:blipFill>
          <a:blip r:embed="rId2" cstate="print"/>
          <a:srcRect/>
          <a:stretch>
            <a:fillRect/>
          </a:stretch>
        </p:blipFill>
        <p:spPr bwMode="auto">
          <a:xfrm>
            <a:off x="762000" y="4800600"/>
            <a:ext cx="7410450" cy="1752600"/>
          </a:xfrm>
          <a:prstGeom prst="rect">
            <a:avLst/>
          </a:prstGeom>
          <a:noFill/>
          <a:ln w="9525">
            <a:noFill/>
            <a:miter lim="800000"/>
            <a:headEnd/>
            <a:tailEnd/>
          </a:ln>
        </p:spPr>
      </p:pic>
    </p:spTree>
    <p:extLst>
      <p:ext uri="{BB962C8B-B14F-4D97-AF65-F5344CB8AC3E}">
        <p14:creationId xmlns:p14="http://schemas.microsoft.com/office/powerpoint/2010/main" xmlns="" val="35382003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cs typeface="Times New Roman" pitchFamily="18" charset="0"/>
              </a:rPr>
              <a:t>Subnet Mask</a:t>
            </a:r>
            <a:r>
              <a:rPr lang="en-US" dirty="0" smtClean="0"/>
              <a:t> </a:t>
            </a:r>
            <a:endParaRPr lang="en-US" dirty="0"/>
          </a:p>
        </p:txBody>
      </p:sp>
      <p:sp>
        <p:nvSpPr>
          <p:cNvPr id="6" name="Content Placeholder 5"/>
          <p:cNvSpPr>
            <a:spLocks noGrp="1"/>
          </p:cNvSpPr>
          <p:nvPr>
            <p:ph idx="1"/>
          </p:nvPr>
        </p:nvSpPr>
        <p:spPr>
          <a:xfrm>
            <a:off x="609600" y="2362200"/>
            <a:ext cx="8001000" cy="3124200"/>
          </a:xfrm>
        </p:spPr>
        <p:txBody>
          <a:bodyPr/>
          <a:lstStyle/>
          <a:p>
            <a:r>
              <a:rPr lang="en-US" dirty="0" smtClean="0"/>
              <a:t>The number of 1s in a subnet mask is more than the number of 1s in the corresponding default mask.</a:t>
            </a:r>
          </a:p>
          <a:p>
            <a:r>
              <a:rPr lang="en-US" dirty="0" smtClean="0"/>
              <a:t>In subnet mask, we change some of the leftmost 0s in the default mask to make subnet mask.</a:t>
            </a:r>
          </a:p>
          <a:p>
            <a:r>
              <a:rPr lang="en-US" dirty="0" smtClean="0"/>
              <a:t>The number of subnets is determine by the number of extra1s.</a:t>
            </a:r>
          </a:p>
          <a:p>
            <a:r>
              <a:rPr lang="en-US" dirty="0" smtClean="0"/>
              <a:t>If the number of extra 1 is </a:t>
            </a:r>
            <a:r>
              <a:rPr lang="en-US" b="1" dirty="0" smtClean="0"/>
              <a:t>n, </a:t>
            </a:r>
            <a:r>
              <a:rPr lang="en-US" dirty="0" smtClean="0"/>
              <a:t>the number of subnets is </a:t>
            </a:r>
            <a:r>
              <a:rPr lang="en-US" b="1" dirty="0" smtClean="0"/>
              <a:t>2n.</a:t>
            </a:r>
          </a:p>
          <a:p>
            <a:r>
              <a:rPr lang="en-US" dirty="0" smtClean="0"/>
              <a:t>If the number of subnets is </a:t>
            </a:r>
            <a:r>
              <a:rPr lang="en-US" b="1" dirty="0" smtClean="0"/>
              <a:t>N, </a:t>
            </a:r>
            <a:r>
              <a:rPr lang="en-US" dirty="0" smtClean="0"/>
              <a:t>the number of extra 1s is</a:t>
            </a:r>
            <a:r>
              <a:rPr lang="en-US" b="1" dirty="0" smtClean="0"/>
              <a:t> log2N</a:t>
            </a:r>
            <a:endParaRPr lang="en-US" dirty="0"/>
          </a:p>
        </p:txBody>
      </p:sp>
      <p:sp>
        <p:nvSpPr>
          <p:cNvPr id="4" name="Slide Number Placeholder 3"/>
          <p:cNvSpPr>
            <a:spLocks noGrp="1"/>
          </p:cNvSpPr>
          <p:nvPr>
            <p:ph type="sldNum" sz="quarter" idx="12"/>
          </p:nvPr>
        </p:nvSpPr>
        <p:spPr/>
        <p:txBody>
          <a:bodyPr/>
          <a:lstStyle/>
          <a:p>
            <a:fld id="{39B59E98-72B3-4E84-997A-A0B6CF07C1DD}" type="slidenum">
              <a:rPr lang="ar-SA" smtClean="0"/>
              <a:pPr/>
              <a:t>43</a:t>
            </a:fld>
            <a:endParaRPr lang="en-US"/>
          </a:p>
        </p:txBody>
      </p:sp>
    </p:spTree>
    <p:extLst>
      <p:ext uri="{BB962C8B-B14F-4D97-AF65-F5344CB8AC3E}">
        <p14:creationId xmlns:p14="http://schemas.microsoft.com/office/powerpoint/2010/main" xmlns="" val="1857299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EDF1DC7-48E6-4544-8F28-6AE6D731FF5C}" type="slidenum">
              <a:rPr lang="ar-SA" smtClean="0"/>
              <a:pPr/>
              <a:t>44</a:t>
            </a:fld>
            <a:endParaRPr lang="en-US"/>
          </a:p>
        </p:txBody>
      </p:sp>
      <p:pic>
        <p:nvPicPr>
          <p:cNvPr id="38914" name="Picture 2"/>
          <p:cNvPicPr>
            <a:picLocks noChangeAspect="1" noChangeArrowheads="1"/>
          </p:cNvPicPr>
          <p:nvPr/>
        </p:nvPicPr>
        <p:blipFill>
          <a:blip r:embed="rId2" cstate="print"/>
          <a:srcRect/>
          <a:stretch>
            <a:fillRect/>
          </a:stretch>
        </p:blipFill>
        <p:spPr bwMode="auto">
          <a:xfrm>
            <a:off x="914400" y="2209800"/>
            <a:ext cx="7058025" cy="4200525"/>
          </a:xfrm>
          <a:prstGeom prst="rect">
            <a:avLst/>
          </a:prstGeom>
          <a:noFill/>
          <a:ln w="9525">
            <a:noFill/>
            <a:miter lim="800000"/>
            <a:headEnd/>
            <a:tailEnd/>
          </a:ln>
        </p:spPr>
      </p:pic>
    </p:spTree>
    <p:extLst>
      <p:ext uri="{BB962C8B-B14F-4D97-AF65-F5344CB8AC3E}">
        <p14:creationId xmlns:p14="http://schemas.microsoft.com/office/powerpoint/2010/main" xmlns="" val="23178250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685800" y="2514600"/>
            <a:ext cx="8051018" cy="3759200"/>
          </a:xfrm>
        </p:spPr>
        <p:txBody>
          <a:bodyPr>
            <a:normAutofit/>
          </a:bodyPr>
          <a:lstStyle/>
          <a:p>
            <a:pPr>
              <a:buNone/>
            </a:pPr>
            <a:r>
              <a:rPr lang="en-US" dirty="0" smtClean="0"/>
              <a:t>Assume the IP address is 140.179.240.200, it is has a Class B default mask, perfume a logical AND:</a:t>
            </a:r>
          </a:p>
          <a:p>
            <a:pPr>
              <a:buNone/>
            </a:pPr>
            <a:r>
              <a:rPr lang="en-US" sz="2000" dirty="0" smtClean="0"/>
              <a:t>10001100.10110011.11110000.11001000      140.179.240.200   IP Address</a:t>
            </a:r>
          </a:p>
          <a:p>
            <a:pPr>
              <a:buNone/>
            </a:pPr>
            <a:r>
              <a:rPr lang="en-US" sz="2000" dirty="0" smtClean="0"/>
              <a:t>11111111.11111111.00000000.00000000      255.255.000.000   Subnet Mask</a:t>
            </a:r>
          </a:p>
          <a:p>
            <a:pPr>
              <a:buNone/>
            </a:pPr>
            <a:r>
              <a:rPr lang="en-US" sz="2000" dirty="0" smtClean="0"/>
              <a:t>--------------------------------------------------------</a:t>
            </a:r>
          </a:p>
          <a:p>
            <a:pPr>
              <a:buNone/>
            </a:pPr>
            <a:r>
              <a:rPr lang="en-US" sz="2000" dirty="0" smtClean="0"/>
              <a:t>10001100.10110011.00000000.00000000      </a:t>
            </a:r>
            <a:r>
              <a:rPr lang="en-US" sz="2000" dirty="0" smtClean="0">
                <a:solidFill>
                  <a:srgbClr val="D60093"/>
                </a:solidFill>
              </a:rPr>
              <a:t>140.179.000.000   Network Address</a:t>
            </a:r>
          </a:p>
        </p:txBody>
      </p:sp>
      <p:sp>
        <p:nvSpPr>
          <p:cNvPr id="4" name="Slide Number Placeholder 3"/>
          <p:cNvSpPr>
            <a:spLocks noGrp="1"/>
          </p:cNvSpPr>
          <p:nvPr>
            <p:ph type="sldNum" sz="quarter" idx="12"/>
          </p:nvPr>
        </p:nvSpPr>
        <p:spPr/>
        <p:txBody>
          <a:bodyPr/>
          <a:lstStyle/>
          <a:p>
            <a:fld id="{AEDF1DC7-48E6-4544-8F28-6AE6D731FF5C}" type="slidenum">
              <a:rPr lang="ar-SA" smtClean="0"/>
              <a:pPr/>
              <a:t>45</a:t>
            </a:fld>
            <a:endParaRPr lang="en-US"/>
          </a:p>
        </p:txBody>
      </p:sp>
    </p:spTree>
    <p:extLst>
      <p:ext uri="{BB962C8B-B14F-4D97-AF65-F5344CB8AC3E}">
        <p14:creationId xmlns:p14="http://schemas.microsoft.com/office/powerpoint/2010/main" xmlns="" val="3046770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EDF1DC7-48E6-4544-8F28-6AE6D731FF5C}" type="slidenum">
              <a:rPr lang="ar-SA" smtClean="0"/>
              <a:pPr/>
              <a:t>46</a:t>
            </a:fld>
            <a:endParaRPr lang="en-US"/>
          </a:p>
        </p:txBody>
      </p:sp>
      <p:pic>
        <p:nvPicPr>
          <p:cNvPr id="44034" name="Picture 2"/>
          <p:cNvPicPr>
            <a:picLocks noChangeAspect="1" noChangeArrowheads="1"/>
          </p:cNvPicPr>
          <p:nvPr/>
        </p:nvPicPr>
        <p:blipFill>
          <a:blip r:embed="rId2" cstate="print"/>
          <a:srcRect/>
          <a:stretch>
            <a:fillRect/>
          </a:stretch>
        </p:blipFill>
        <p:spPr bwMode="auto">
          <a:xfrm>
            <a:off x="381000" y="1981200"/>
            <a:ext cx="8229599" cy="4724400"/>
          </a:xfrm>
          <a:prstGeom prst="rect">
            <a:avLst/>
          </a:prstGeom>
          <a:noFill/>
          <a:ln w="9525">
            <a:noFill/>
            <a:miter lim="800000"/>
            <a:headEnd/>
            <a:tailEnd/>
          </a:ln>
        </p:spPr>
      </p:pic>
    </p:spTree>
    <p:extLst>
      <p:ext uri="{BB962C8B-B14F-4D97-AF65-F5344CB8AC3E}">
        <p14:creationId xmlns:p14="http://schemas.microsoft.com/office/powerpoint/2010/main" xmlns="" val="18383037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609600" y="2438400"/>
            <a:ext cx="7860324" cy="3530600"/>
          </a:xfrm>
        </p:spPr>
        <p:txBody>
          <a:bodyPr>
            <a:normAutofit/>
          </a:bodyPr>
          <a:lstStyle/>
          <a:p>
            <a:pPr algn="just">
              <a:spcBef>
                <a:spcPct val="50000"/>
              </a:spcBef>
            </a:pPr>
            <a:r>
              <a:rPr lang="en-US" dirty="0">
                <a:latin typeface="Times" charset="0"/>
              </a:rPr>
              <a:t>What is the </a:t>
            </a:r>
            <a:r>
              <a:rPr lang="en-US" dirty="0" err="1">
                <a:latin typeface="Times" charset="0"/>
              </a:rPr>
              <a:t>subnetwork</a:t>
            </a:r>
            <a:r>
              <a:rPr lang="en-US" dirty="0">
                <a:latin typeface="Times" charset="0"/>
              </a:rPr>
              <a:t> address if the destination address is 19.30.84.5 and the mask is 255.255.192.0?</a:t>
            </a:r>
          </a:p>
        </p:txBody>
      </p:sp>
      <p:sp>
        <p:nvSpPr>
          <p:cNvPr id="4" name="Slide Number Placeholder 3"/>
          <p:cNvSpPr>
            <a:spLocks noGrp="1"/>
          </p:cNvSpPr>
          <p:nvPr>
            <p:ph type="sldNum" sz="quarter" idx="12"/>
          </p:nvPr>
        </p:nvSpPr>
        <p:spPr/>
        <p:txBody>
          <a:bodyPr/>
          <a:lstStyle/>
          <a:p>
            <a:fld id="{AEDF1DC7-48E6-4544-8F28-6AE6D731FF5C}" type="slidenum">
              <a:rPr lang="ar-SA" smtClean="0"/>
              <a:pPr/>
              <a:t>47</a:t>
            </a:fld>
            <a:endParaRPr lang="en-US"/>
          </a:p>
        </p:txBody>
      </p:sp>
    </p:spTree>
    <p:extLst>
      <p:ext uri="{BB962C8B-B14F-4D97-AF65-F5344CB8AC3E}">
        <p14:creationId xmlns:p14="http://schemas.microsoft.com/office/powerpoint/2010/main" xmlns="" val="20691083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989" y="2133600"/>
            <a:ext cx="7991475" cy="430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7332" name="Text Box 4"/>
          <p:cNvSpPr txBox="1">
            <a:spLocks noChangeArrowheads="1"/>
          </p:cNvSpPr>
          <p:nvPr/>
        </p:nvSpPr>
        <p:spPr bwMode="auto">
          <a:xfrm>
            <a:off x="3124200" y="95250"/>
            <a:ext cx="2857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3200" b="1">
                <a:solidFill>
                  <a:schemeClr val="accent2"/>
                </a:solidFill>
                <a:latin typeface="Times New Roman" pitchFamily="18" charset="0"/>
              </a:rPr>
              <a:t> </a:t>
            </a:r>
          </a:p>
        </p:txBody>
      </p:sp>
      <p:sp>
        <p:nvSpPr>
          <p:cNvPr id="227333" name="Text Box 5"/>
          <p:cNvSpPr txBox="1">
            <a:spLocks noChangeArrowheads="1"/>
          </p:cNvSpPr>
          <p:nvPr/>
        </p:nvSpPr>
        <p:spPr bwMode="auto">
          <a:xfrm>
            <a:off x="3124200" y="1098873"/>
            <a:ext cx="1643062" cy="617538"/>
          </a:xfrm>
          <a:prstGeom prst="rect">
            <a:avLst/>
          </a:prstGeom>
          <a:solidFill>
            <a:schemeClr val="bg1"/>
          </a:solidFill>
          <a:ln w="38100">
            <a:solidFill>
              <a:srgbClr val="FF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1" hangingPunct="1"/>
            <a:r>
              <a:rPr lang="en-US" sz="3200" b="1" i="1">
                <a:effectLst>
                  <a:outerShdw blurRad="38100" dist="38100" dir="2700000" algn="tl">
                    <a:srgbClr val="C0C0C0"/>
                  </a:outerShdw>
                </a:effectLst>
                <a:latin typeface="Times New Roman" pitchFamily="18" charset="0"/>
              </a:rPr>
              <a:t>Solution</a:t>
            </a:r>
          </a:p>
        </p:txBody>
      </p:sp>
      <p:sp>
        <p:nvSpPr>
          <p:cNvPr id="5" name="Slide Number Placeholder 4"/>
          <p:cNvSpPr>
            <a:spLocks noGrp="1"/>
          </p:cNvSpPr>
          <p:nvPr>
            <p:ph type="sldNum" sz="quarter" idx="12"/>
          </p:nvPr>
        </p:nvSpPr>
        <p:spPr/>
        <p:txBody>
          <a:bodyPr/>
          <a:lstStyle/>
          <a:p>
            <a:fld id="{39B59E98-72B3-4E84-997A-A0B6CF07C1DD}" type="slidenum">
              <a:rPr lang="ar-SA" smtClean="0"/>
              <a:pPr/>
              <a:t>48</a:t>
            </a:fld>
            <a:endParaRPr lang="en-US"/>
          </a:p>
        </p:txBody>
      </p:sp>
    </p:spTree>
    <p:extLst>
      <p:ext uri="{BB962C8B-B14F-4D97-AF65-F5344CB8AC3E}">
        <p14:creationId xmlns:p14="http://schemas.microsoft.com/office/powerpoint/2010/main" xmlns="" val="16641017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9B59E98-72B3-4E84-997A-A0B6CF07C1DD}" type="slidenum">
              <a:rPr lang="ar-SA" smtClean="0"/>
              <a:pPr/>
              <a:t>49</a:t>
            </a:fld>
            <a:endParaRPr lang="en-US"/>
          </a:p>
        </p:txBody>
      </p:sp>
      <p:pic>
        <p:nvPicPr>
          <p:cNvPr id="45058" name="Picture 2"/>
          <p:cNvPicPr>
            <a:picLocks noChangeAspect="1" noChangeArrowheads="1"/>
          </p:cNvPicPr>
          <p:nvPr/>
        </p:nvPicPr>
        <p:blipFill>
          <a:blip r:embed="rId2" cstate="print"/>
          <a:srcRect/>
          <a:stretch>
            <a:fillRect/>
          </a:stretch>
        </p:blipFill>
        <p:spPr bwMode="auto">
          <a:xfrm>
            <a:off x="685800" y="1905000"/>
            <a:ext cx="7620000" cy="4781550"/>
          </a:xfrm>
          <a:prstGeom prst="rect">
            <a:avLst/>
          </a:prstGeom>
          <a:noFill/>
          <a:ln w="9525">
            <a:noFill/>
            <a:miter lim="800000"/>
            <a:headEnd/>
            <a:tailEnd/>
          </a:ln>
        </p:spPr>
      </p:pic>
    </p:spTree>
    <p:extLst>
      <p:ext uri="{BB962C8B-B14F-4D97-AF65-F5344CB8AC3E}">
        <p14:creationId xmlns:p14="http://schemas.microsoft.com/office/powerpoint/2010/main" xmlns="" val="587248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Dotted-Decimal Notation</a:t>
            </a:r>
            <a:endParaRPr lang="en-US" dirty="0"/>
          </a:p>
        </p:txBody>
      </p:sp>
      <p:sp>
        <p:nvSpPr>
          <p:cNvPr id="3" name="Content Placeholder 2"/>
          <p:cNvSpPr>
            <a:spLocks noGrp="1"/>
          </p:cNvSpPr>
          <p:nvPr>
            <p:ph idx="1"/>
          </p:nvPr>
        </p:nvSpPr>
        <p:spPr>
          <a:xfrm>
            <a:off x="533400" y="2438400"/>
            <a:ext cx="8001000" cy="3530600"/>
          </a:xfrm>
        </p:spPr>
        <p:txBody>
          <a:bodyPr>
            <a:normAutofit/>
          </a:bodyPr>
          <a:lstStyle/>
          <a:p>
            <a:r>
              <a:rPr lang="en-US" sz="2000" dirty="0" smtClean="0"/>
              <a:t>To make the IP address more compact and easier to read.</a:t>
            </a:r>
          </a:p>
          <a:p>
            <a:r>
              <a:rPr lang="en-US" sz="2000" dirty="0" smtClean="0"/>
              <a:t>The IP address is written in decimal form with a decimal point (dot) separating the bytes.</a:t>
            </a:r>
          </a:p>
          <a:p>
            <a:r>
              <a:rPr lang="en-US" sz="2000" dirty="0" smtClean="0"/>
              <a:t>Example: 117.149.29.2</a:t>
            </a:r>
          </a:p>
          <a:p>
            <a:r>
              <a:rPr lang="en-US" sz="2000" dirty="0" smtClean="0"/>
              <a:t>Note that because each byte (octet) is 8 bits, each number in dotted-decimal notation is a value ranging from 0 to 255.</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6000"/>
              <a:t>IP Addressing</a:t>
            </a:r>
          </a:p>
        </p:txBody>
      </p:sp>
      <p:pic>
        <p:nvPicPr>
          <p:cNvPr id="39938" name="Picture 2" descr="http://upload.wikimedia.org/wikipedia/commons/thumb/7/74/Ipv4_address.svg/300px-Ipv4_address.svg.png"/>
          <p:cNvPicPr>
            <a:picLocks noChangeAspect="1" noChangeArrowheads="1"/>
          </p:cNvPicPr>
          <p:nvPr/>
        </p:nvPicPr>
        <p:blipFill>
          <a:blip r:embed="rId2" cstate="print"/>
          <a:srcRect/>
          <a:stretch>
            <a:fillRect/>
          </a:stretch>
        </p:blipFill>
        <p:spPr bwMode="auto">
          <a:xfrm>
            <a:off x="1143000" y="1981200"/>
            <a:ext cx="6781800" cy="3505200"/>
          </a:xfrm>
          <a:prstGeom prst="rect">
            <a:avLst/>
          </a:prstGeom>
          <a:noFill/>
        </p:spPr>
      </p:pic>
    </p:spTree>
    <p:extLst>
      <p:ext uri="{BB962C8B-B14F-4D97-AF65-F5344CB8AC3E}">
        <p14:creationId xmlns:p14="http://schemas.microsoft.com/office/powerpoint/2010/main" xmlns="" val="4279218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7696200" cy="709865"/>
          </a:xfrm>
        </p:spPr>
        <p:txBody>
          <a:bodyPr/>
          <a:lstStyle/>
          <a:p>
            <a:r>
              <a:rPr lang="en-GB" dirty="0"/>
              <a:t>How to Convert from Binary to Decimal</a:t>
            </a:r>
          </a:p>
        </p:txBody>
      </p:sp>
      <p:sp>
        <p:nvSpPr>
          <p:cNvPr id="3" name="Content Placeholder 2"/>
          <p:cNvSpPr>
            <a:spLocks noGrp="1"/>
          </p:cNvSpPr>
          <p:nvPr>
            <p:ph idx="1"/>
          </p:nvPr>
        </p:nvSpPr>
        <p:spPr/>
        <p:txBody>
          <a:bodyPr/>
          <a:lstStyle/>
          <a:p>
            <a:r>
              <a:rPr lang="en-US" dirty="0" smtClean="0"/>
              <a:t>Step1</a:t>
            </a:r>
          </a:p>
          <a:p>
            <a:pPr lvl="1"/>
            <a:r>
              <a:rPr lang="en-GB" b="1" dirty="0"/>
              <a:t>Write down the binary number and list the powers of 2 from right to left</a:t>
            </a:r>
            <a:r>
              <a:rPr lang="en-GB" b="1" dirty="0" smtClean="0"/>
              <a:t>.</a:t>
            </a:r>
          </a:p>
          <a:p>
            <a:pPr lvl="1"/>
            <a:endParaRPr lang="en-GB" dirty="0"/>
          </a:p>
        </p:txBody>
      </p:sp>
      <p:pic>
        <p:nvPicPr>
          <p:cNvPr id="4" name="Picture 3"/>
          <p:cNvPicPr>
            <a:picLocks noChangeAspect="1"/>
          </p:cNvPicPr>
          <p:nvPr/>
        </p:nvPicPr>
        <p:blipFill>
          <a:blip r:embed="rId2" cstate="print"/>
          <a:stretch>
            <a:fillRect/>
          </a:stretch>
        </p:blipFill>
        <p:spPr>
          <a:xfrm>
            <a:off x="1295400" y="3581400"/>
            <a:ext cx="5781675" cy="3086100"/>
          </a:xfrm>
          <a:prstGeom prst="rect">
            <a:avLst/>
          </a:prstGeom>
        </p:spPr>
      </p:pic>
    </p:spTree>
    <p:extLst>
      <p:ext uri="{BB962C8B-B14F-4D97-AF65-F5344CB8AC3E}">
        <p14:creationId xmlns:p14="http://schemas.microsoft.com/office/powerpoint/2010/main" xmlns="" val="907789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Convert from Binary to Decimal</a:t>
            </a:r>
          </a:p>
        </p:txBody>
      </p:sp>
      <p:sp>
        <p:nvSpPr>
          <p:cNvPr id="3" name="Content Placeholder 2"/>
          <p:cNvSpPr>
            <a:spLocks noGrp="1"/>
          </p:cNvSpPr>
          <p:nvPr>
            <p:ph idx="1"/>
          </p:nvPr>
        </p:nvSpPr>
        <p:spPr/>
        <p:txBody>
          <a:bodyPr/>
          <a:lstStyle/>
          <a:p>
            <a:r>
              <a:rPr lang="en-US" dirty="0" smtClean="0"/>
              <a:t>Step 2</a:t>
            </a:r>
          </a:p>
          <a:p>
            <a:pPr lvl="1"/>
            <a:r>
              <a:rPr lang="en-GB" b="1" dirty="0"/>
              <a:t>Write the digits of the binary number below their corresponding powers of two.</a:t>
            </a:r>
            <a:endParaRPr lang="en-GB" dirty="0"/>
          </a:p>
        </p:txBody>
      </p:sp>
      <p:pic>
        <p:nvPicPr>
          <p:cNvPr id="4" name="Picture 3"/>
          <p:cNvPicPr>
            <a:picLocks noChangeAspect="1"/>
          </p:cNvPicPr>
          <p:nvPr/>
        </p:nvPicPr>
        <p:blipFill>
          <a:blip r:embed="rId2" cstate="print"/>
          <a:stretch>
            <a:fillRect/>
          </a:stretch>
        </p:blipFill>
        <p:spPr>
          <a:xfrm>
            <a:off x="1155699" y="3581400"/>
            <a:ext cx="5762625" cy="2638425"/>
          </a:xfrm>
          <a:prstGeom prst="rect">
            <a:avLst/>
          </a:prstGeom>
        </p:spPr>
      </p:pic>
    </p:spTree>
    <p:extLst>
      <p:ext uri="{BB962C8B-B14F-4D97-AF65-F5344CB8AC3E}">
        <p14:creationId xmlns:p14="http://schemas.microsoft.com/office/powerpoint/2010/main" xmlns="" val="311784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Convert from Binary to Decimal</a:t>
            </a:r>
          </a:p>
        </p:txBody>
      </p:sp>
      <p:sp>
        <p:nvSpPr>
          <p:cNvPr id="3" name="Content Placeholder 2"/>
          <p:cNvSpPr>
            <a:spLocks noGrp="1"/>
          </p:cNvSpPr>
          <p:nvPr>
            <p:ph idx="1"/>
          </p:nvPr>
        </p:nvSpPr>
        <p:spPr/>
        <p:txBody>
          <a:bodyPr/>
          <a:lstStyle/>
          <a:p>
            <a:r>
              <a:rPr lang="en-US" dirty="0" smtClean="0"/>
              <a:t>Step 3</a:t>
            </a:r>
          </a:p>
          <a:p>
            <a:pPr lvl="1"/>
            <a:r>
              <a:rPr lang="en-GB" b="1" dirty="0"/>
              <a:t>Connect the digits in the binary number with their corresponding powers of two.</a:t>
            </a:r>
            <a:endParaRPr lang="en-GB" dirty="0"/>
          </a:p>
        </p:txBody>
      </p:sp>
      <p:pic>
        <p:nvPicPr>
          <p:cNvPr id="5" name="Picture 4"/>
          <p:cNvPicPr>
            <a:picLocks noChangeAspect="1"/>
          </p:cNvPicPr>
          <p:nvPr/>
        </p:nvPicPr>
        <p:blipFill>
          <a:blip r:embed="rId2" cstate="print"/>
          <a:stretch>
            <a:fillRect/>
          </a:stretch>
        </p:blipFill>
        <p:spPr>
          <a:xfrm>
            <a:off x="1456542" y="3657600"/>
            <a:ext cx="5753100" cy="2095500"/>
          </a:xfrm>
          <a:prstGeom prst="rect">
            <a:avLst/>
          </a:prstGeom>
        </p:spPr>
      </p:pic>
    </p:spTree>
    <p:extLst>
      <p:ext uri="{BB962C8B-B14F-4D97-AF65-F5344CB8AC3E}">
        <p14:creationId xmlns:p14="http://schemas.microsoft.com/office/powerpoint/2010/main" xmlns="" val="31885748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0F80E32A91A04FBCBF0F33924102D3" ma:contentTypeVersion="0" ma:contentTypeDescription="Create a new document." ma:contentTypeScope="" ma:versionID="6ec1925c488fad75b0968a31af98815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A9640D-0C46-459E-BDBD-5E6C803A0126}">
  <ds:schemaRefs>
    <ds:schemaRef ds:uri="http://schemas.microsoft.com/sharepoint/v3/contenttype/forms"/>
  </ds:schemaRefs>
</ds:datastoreItem>
</file>

<file path=customXml/itemProps2.xml><?xml version="1.0" encoding="utf-8"?>
<ds:datastoreItem xmlns:ds="http://schemas.openxmlformats.org/officeDocument/2006/customXml" ds:itemID="{729F20EF-8AB3-4513-BF1A-CCD261E067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9F04740-A80B-4E77-A047-866FCF53CF3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Ion Boardroom</Template>
  <TotalTime>813</TotalTime>
  <Words>1601</Words>
  <Application>Microsoft Office PowerPoint</Application>
  <PresentationFormat>On-screen Show (4:3)</PresentationFormat>
  <Paragraphs>178</Paragraphs>
  <Slides>49</Slides>
  <Notes>5</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Ion Boardroom</vt:lpstr>
      <vt:lpstr>IP Addressing and Network Software</vt:lpstr>
      <vt:lpstr>IP Addressing </vt:lpstr>
      <vt:lpstr>Cont.</vt:lpstr>
      <vt:lpstr>Binary Notation</vt:lpstr>
      <vt:lpstr>Dotted-Decimal Notation</vt:lpstr>
      <vt:lpstr>IP Addressing</vt:lpstr>
      <vt:lpstr>How to Convert from Binary to Decimal</vt:lpstr>
      <vt:lpstr>How to Convert from Binary to Decimal</vt:lpstr>
      <vt:lpstr>How to Convert from Binary to Decimal</vt:lpstr>
      <vt:lpstr>How to Convert from Binary to Decimal</vt:lpstr>
      <vt:lpstr>How to Convert from Binary to Decimal</vt:lpstr>
      <vt:lpstr>How to Convert from Binary to Decimal</vt:lpstr>
      <vt:lpstr>Example</vt:lpstr>
      <vt:lpstr>Classes </vt:lpstr>
      <vt:lpstr>Slide 15</vt:lpstr>
      <vt:lpstr>Classes</vt:lpstr>
      <vt:lpstr>Slide 17</vt:lpstr>
      <vt:lpstr>Classes</vt:lpstr>
      <vt:lpstr>Slide 19</vt:lpstr>
      <vt:lpstr>Class A</vt:lpstr>
      <vt:lpstr>Class A</vt:lpstr>
      <vt:lpstr>Class B</vt:lpstr>
      <vt:lpstr>Class B</vt:lpstr>
      <vt:lpstr>Class C </vt:lpstr>
      <vt:lpstr>Class C</vt:lpstr>
      <vt:lpstr>Other Classes</vt:lpstr>
      <vt:lpstr>Slide 27</vt:lpstr>
      <vt:lpstr>Slide 28</vt:lpstr>
      <vt:lpstr>Example</vt:lpstr>
      <vt:lpstr>Slide 30</vt:lpstr>
      <vt:lpstr>Subnetting </vt:lpstr>
      <vt:lpstr>Subnetting</vt:lpstr>
      <vt:lpstr>Subnetting</vt:lpstr>
      <vt:lpstr>Examples</vt:lpstr>
      <vt:lpstr>Example</vt:lpstr>
      <vt:lpstr>Subnetting</vt:lpstr>
      <vt:lpstr>Subnetting</vt:lpstr>
      <vt:lpstr>Subnetting</vt:lpstr>
      <vt:lpstr>How it works?</vt:lpstr>
      <vt:lpstr>Mask</vt:lpstr>
      <vt:lpstr>Mask</vt:lpstr>
      <vt:lpstr>Default Mask</vt:lpstr>
      <vt:lpstr>Subnet Mask </vt:lpstr>
      <vt:lpstr>Slide 44</vt:lpstr>
      <vt:lpstr>Example</vt:lpstr>
      <vt:lpstr>Slide 46</vt:lpstr>
      <vt:lpstr>Example</vt:lpstr>
      <vt:lpstr>Slide 48</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lol</dc:creator>
  <cp:lastModifiedBy>User</cp:lastModifiedBy>
  <cp:revision>120</cp:revision>
  <dcterms:created xsi:type="dcterms:W3CDTF">2006-02-06T08:21:31Z</dcterms:created>
  <dcterms:modified xsi:type="dcterms:W3CDTF">2016-01-23T17:56:26Z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0x010100AF0F80E32A91A04FBCBF0F33924102D3</vt:lpwstr>
  </property>
</Properties>
</file>